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8"/>
  </p:notesMasterIdLst>
  <p:sldIdLst>
    <p:sldId id="256" r:id="rId5"/>
    <p:sldId id="268" r:id="rId6"/>
    <p:sldId id="257" r:id="rId7"/>
    <p:sldId id="259" r:id="rId8"/>
    <p:sldId id="261" r:id="rId9"/>
    <p:sldId id="258" r:id="rId10"/>
    <p:sldId id="262" r:id="rId11"/>
    <p:sldId id="263" r:id="rId12"/>
    <p:sldId id="264" r:id="rId13"/>
    <p:sldId id="265" r:id="rId14"/>
    <p:sldId id="267" r:id="rId15"/>
    <p:sldId id="266"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4F85A7-1293-4478-9B48-761248E29A41}" v="125" dt="2023-03-12T19:09:04.1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A41E85-4A7B-44E5-A10B-765B8B506859}" type="doc">
      <dgm:prSet loTypeId="urn:microsoft.com/office/officeart/2005/8/layout/default" loCatId="list" qsTypeId="urn:microsoft.com/office/officeart/2005/8/quickstyle/simple1" qsCatId="simple" csTypeId="urn:microsoft.com/office/officeart/2005/8/colors/accent2_3" csCatId="accent2" phldr="1"/>
      <dgm:spPr/>
      <dgm:t>
        <a:bodyPr/>
        <a:lstStyle/>
        <a:p>
          <a:endParaRPr lang="en-US"/>
        </a:p>
      </dgm:t>
    </dgm:pt>
    <dgm:pt modelId="{E0256E3C-1AD2-4E8F-84CC-669F38AD3A0A}">
      <dgm:prSet/>
      <dgm:spPr/>
      <dgm:t>
        <a:bodyPr/>
        <a:lstStyle/>
        <a:p>
          <a:pPr algn="l"/>
          <a:r>
            <a:rPr lang="en-GB" b="0" baseline="0" dirty="0"/>
            <a:t>Communication Skills in Health and Social care is the ability to transfer information between health care workers patients and family Members. </a:t>
          </a:r>
          <a:r>
            <a:rPr lang="en-GB" b="0" i="1" baseline="0" dirty="0"/>
            <a:t>(Indeed 2023)</a:t>
          </a:r>
        </a:p>
        <a:p>
          <a:pPr algn="l"/>
          <a:r>
            <a:rPr lang="en-GB" b="0" dirty="0"/>
            <a:t>Good Communication is important in the Health and Social Care Department, its needed to communicate effectively to both staff and patients. </a:t>
          </a:r>
        </a:p>
        <a:p>
          <a:pPr algn="l"/>
          <a:r>
            <a:rPr lang="en-GB" b="0" dirty="0"/>
            <a:t>Good communication can develop relationships and interpersonal skills which are essential and can lead to success. </a:t>
          </a:r>
          <a:r>
            <a:rPr lang="en-GB" b="0" i="1" dirty="0"/>
            <a:t>(Lee, 2021)</a:t>
          </a:r>
          <a:endParaRPr lang="en-US" i="1" dirty="0"/>
        </a:p>
      </dgm:t>
    </dgm:pt>
    <dgm:pt modelId="{164DCC17-1280-45E8-ADB0-76AC74AEADD7}" type="parTrans" cxnId="{EAFA97D4-80F1-4D36-964A-BCB9F0AF7747}">
      <dgm:prSet/>
      <dgm:spPr/>
      <dgm:t>
        <a:bodyPr/>
        <a:lstStyle/>
        <a:p>
          <a:endParaRPr lang="en-US"/>
        </a:p>
      </dgm:t>
    </dgm:pt>
    <dgm:pt modelId="{DB518BFE-851B-4551-ACBD-2CF6D5F6634E}" type="sibTrans" cxnId="{EAFA97D4-80F1-4D36-964A-BCB9F0AF7747}">
      <dgm:prSet/>
      <dgm:spPr/>
      <dgm:t>
        <a:bodyPr/>
        <a:lstStyle/>
        <a:p>
          <a:endParaRPr lang="en-US"/>
        </a:p>
      </dgm:t>
    </dgm:pt>
    <dgm:pt modelId="{EB952D90-D261-4D9A-B9AD-B08C8DF3DF5D}">
      <dgm:prSet/>
      <dgm:spPr/>
      <dgm:t>
        <a:bodyPr/>
        <a:lstStyle/>
        <a:p>
          <a:r>
            <a:rPr lang="en-GB" b="0" baseline="0" dirty="0"/>
            <a:t> Both Verbal and Nonverbal, Written communication skills are the main types of communication used in healthcare. Additionally active listening skills is also equally important. </a:t>
          </a:r>
          <a:endParaRPr lang="en-US" dirty="0"/>
        </a:p>
      </dgm:t>
    </dgm:pt>
    <dgm:pt modelId="{C8C67D09-7491-42CF-887B-C6F71A43624E}" type="parTrans" cxnId="{93E60C3B-FD15-4646-B296-9CEEE78E45AE}">
      <dgm:prSet/>
      <dgm:spPr/>
      <dgm:t>
        <a:bodyPr/>
        <a:lstStyle/>
        <a:p>
          <a:endParaRPr lang="en-US"/>
        </a:p>
      </dgm:t>
    </dgm:pt>
    <dgm:pt modelId="{D117B377-2A03-48B1-A57F-43C8DFC24676}" type="sibTrans" cxnId="{93E60C3B-FD15-4646-B296-9CEEE78E45AE}">
      <dgm:prSet/>
      <dgm:spPr/>
      <dgm:t>
        <a:bodyPr/>
        <a:lstStyle/>
        <a:p>
          <a:endParaRPr lang="en-US"/>
        </a:p>
      </dgm:t>
    </dgm:pt>
    <dgm:pt modelId="{5DA4A186-05CE-40C2-A844-A28389BBAA0F}" type="pres">
      <dgm:prSet presAssocID="{ABA41E85-4A7B-44E5-A10B-765B8B506859}" presName="diagram" presStyleCnt="0">
        <dgm:presLayoutVars>
          <dgm:dir/>
          <dgm:resizeHandles val="exact"/>
        </dgm:presLayoutVars>
      </dgm:prSet>
      <dgm:spPr/>
    </dgm:pt>
    <dgm:pt modelId="{B7FCCA1D-EF08-4415-8A8B-9666CD4CBED6}" type="pres">
      <dgm:prSet presAssocID="{E0256E3C-1AD2-4E8F-84CC-669F38AD3A0A}" presName="node" presStyleLbl="node1" presStyleIdx="0" presStyleCnt="2" custScaleX="159030" custScaleY="101539">
        <dgm:presLayoutVars>
          <dgm:bulletEnabled val="1"/>
        </dgm:presLayoutVars>
      </dgm:prSet>
      <dgm:spPr/>
    </dgm:pt>
    <dgm:pt modelId="{FDB60DEE-EA9D-4E7D-A809-173547AC0298}" type="pres">
      <dgm:prSet presAssocID="{DB518BFE-851B-4551-ACBD-2CF6D5F6634E}" presName="sibTrans" presStyleCnt="0"/>
      <dgm:spPr/>
    </dgm:pt>
    <dgm:pt modelId="{A0CA802D-0B35-4A3A-ABD1-B14324967966}" type="pres">
      <dgm:prSet presAssocID="{EB952D90-D261-4D9A-B9AD-B08C8DF3DF5D}" presName="node" presStyleLbl="node1" presStyleIdx="1" presStyleCnt="2" custScaleX="160000" custScaleY="63721" custLinFactNeighborX="-26914" custLinFactNeighborY="-9494">
        <dgm:presLayoutVars>
          <dgm:bulletEnabled val="1"/>
        </dgm:presLayoutVars>
      </dgm:prSet>
      <dgm:spPr/>
    </dgm:pt>
  </dgm:ptLst>
  <dgm:cxnLst>
    <dgm:cxn modelId="{93E60C3B-FD15-4646-B296-9CEEE78E45AE}" srcId="{ABA41E85-4A7B-44E5-A10B-765B8B506859}" destId="{EB952D90-D261-4D9A-B9AD-B08C8DF3DF5D}" srcOrd="1" destOrd="0" parTransId="{C8C67D09-7491-42CF-887B-C6F71A43624E}" sibTransId="{D117B377-2A03-48B1-A57F-43C8DFC24676}"/>
    <dgm:cxn modelId="{1AC7F571-E9B3-4CF5-B925-717FD7B8352B}" type="presOf" srcId="{EB952D90-D261-4D9A-B9AD-B08C8DF3DF5D}" destId="{A0CA802D-0B35-4A3A-ABD1-B14324967966}" srcOrd="0" destOrd="0" presId="urn:microsoft.com/office/officeart/2005/8/layout/default"/>
    <dgm:cxn modelId="{4289087E-F47D-43D2-AFA6-7C040953F874}" type="presOf" srcId="{ABA41E85-4A7B-44E5-A10B-765B8B506859}" destId="{5DA4A186-05CE-40C2-A844-A28389BBAA0F}" srcOrd="0" destOrd="0" presId="urn:microsoft.com/office/officeart/2005/8/layout/default"/>
    <dgm:cxn modelId="{15B65098-DE1E-4A45-ACD3-7025CE523289}" type="presOf" srcId="{E0256E3C-1AD2-4E8F-84CC-669F38AD3A0A}" destId="{B7FCCA1D-EF08-4415-8A8B-9666CD4CBED6}" srcOrd="0" destOrd="0" presId="urn:microsoft.com/office/officeart/2005/8/layout/default"/>
    <dgm:cxn modelId="{EAFA97D4-80F1-4D36-964A-BCB9F0AF7747}" srcId="{ABA41E85-4A7B-44E5-A10B-765B8B506859}" destId="{E0256E3C-1AD2-4E8F-84CC-669F38AD3A0A}" srcOrd="0" destOrd="0" parTransId="{164DCC17-1280-45E8-ADB0-76AC74AEADD7}" sibTransId="{DB518BFE-851B-4551-ACBD-2CF6D5F6634E}"/>
    <dgm:cxn modelId="{F9C0FD3E-2AF8-40DA-8574-171A756C3B7C}" type="presParOf" srcId="{5DA4A186-05CE-40C2-A844-A28389BBAA0F}" destId="{B7FCCA1D-EF08-4415-8A8B-9666CD4CBED6}" srcOrd="0" destOrd="0" presId="urn:microsoft.com/office/officeart/2005/8/layout/default"/>
    <dgm:cxn modelId="{D64184CC-B0D6-4B9E-BBB2-A0FD31F7D234}" type="presParOf" srcId="{5DA4A186-05CE-40C2-A844-A28389BBAA0F}" destId="{FDB60DEE-EA9D-4E7D-A809-173547AC0298}" srcOrd="1" destOrd="0" presId="urn:microsoft.com/office/officeart/2005/8/layout/default"/>
    <dgm:cxn modelId="{80021034-5BC6-4DFD-95D3-D6EF39FB968E}" type="presParOf" srcId="{5DA4A186-05CE-40C2-A844-A28389BBAA0F}" destId="{A0CA802D-0B35-4A3A-ABD1-B14324967966}"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CCA1D-EF08-4415-8A8B-9666CD4CBED6}">
      <dsp:nvSpPr>
        <dsp:cNvPr id="0" name=""/>
        <dsp:cNvSpPr/>
      </dsp:nvSpPr>
      <dsp:spPr>
        <a:xfrm>
          <a:off x="21185" y="2"/>
          <a:ext cx="6946689" cy="2661233"/>
        </a:xfrm>
        <a:prstGeom prst="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kern="1200" baseline="0" dirty="0"/>
            <a:t>Communication Skills in Health and Social care is the ability to transfer information between health care workers patients and family Members. </a:t>
          </a:r>
          <a:r>
            <a:rPr lang="en-GB" sz="1400" b="0" i="1" kern="1200" baseline="0" dirty="0"/>
            <a:t>(Indeed 2023)</a:t>
          </a:r>
        </a:p>
        <a:p>
          <a:pPr marL="0" lvl="0" indent="0" algn="l" defTabSz="622300">
            <a:lnSpc>
              <a:spcPct val="90000"/>
            </a:lnSpc>
            <a:spcBef>
              <a:spcPct val="0"/>
            </a:spcBef>
            <a:spcAft>
              <a:spcPct val="35000"/>
            </a:spcAft>
            <a:buNone/>
          </a:pPr>
          <a:r>
            <a:rPr lang="en-GB" sz="1400" b="0" kern="1200" dirty="0"/>
            <a:t>Good Communication is important in the Health and Social Care Department, its needed to communicate effectively to both staff and patients. </a:t>
          </a:r>
        </a:p>
        <a:p>
          <a:pPr marL="0" lvl="0" indent="0" algn="l" defTabSz="622300">
            <a:lnSpc>
              <a:spcPct val="90000"/>
            </a:lnSpc>
            <a:spcBef>
              <a:spcPct val="0"/>
            </a:spcBef>
            <a:spcAft>
              <a:spcPct val="35000"/>
            </a:spcAft>
            <a:buNone/>
          </a:pPr>
          <a:r>
            <a:rPr lang="en-GB" sz="1400" b="0" kern="1200" dirty="0"/>
            <a:t>Good communication can develop relationships and interpersonal skills which are essential and can lead to success. </a:t>
          </a:r>
          <a:r>
            <a:rPr lang="en-GB" sz="1400" b="0" i="1" kern="1200" dirty="0"/>
            <a:t>(Lee, 2021)</a:t>
          </a:r>
          <a:endParaRPr lang="en-US" sz="1400" i="1" kern="1200" dirty="0"/>
        </a:p>
      </dsp:txBody>
      <dsp:txXfrm>
        <a:off x="21185" y="2"/>
        <a:ext cx="6946689" cy="2661233"/>
      </dsp:txXfrm>
    </dsp:sp>
    <dsp:sp modelId="{A0CA802D-0B35-4A3A-ABD1-B14324967966}">
      <dsp:nvSpPr>
        <dsp:cNvPr id="0" name=""/>
        <dsp:cNvSpPr/>
      </dsp:nvSpPr>
      <dsp:spPr>
        <a:xfrm>
          <a:off x="0" y="2849224"/>
          <a:ext cx="6989060" cy="1670062"/>
        </a:xfrm>
        <a:prstGeom prst="rect">
          <a:avLst/>
        </a:prstGeom>
        <a:solidFill>
          <a:schemeClr val="accent2">
            <a:shade val="80000"/>
            <a:hueOff val="602952"/>
            <a:satOff val="-39016"/>
            <a:lumOff val="356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dirty="0"/>
            <a:t> Both Verbal and Nonverbal, Written communication skills are the main types of communication used in healthcare. Additionally active listening skills is also equally important. </a:t>
          </a:r>
          <a:endParaRPr lang="en-US" sz="1400" kern="1200" dirty="0"/>
        </a:p>
      </dsp:txBody>
      <dsp:txXfrm>
        <a:off x="0" y="2849224"/>
        <a:ext cx="6989060" cy="167006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B136CB-9D5A-40B1-83E4-500C0F027BD6}"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C4E798-F554-48B2-A4C1-1EB6D86B81BC}" type="slidenum">
              <a:rPr lang="en-GB" smtClean="0"/>
              <a:t>‹#›</a:t>
            </a:fld>
            <a:endParaRPr lang="en-GB"/>
          </a:p>
        </p:txBody>
      </p:sp>
    </p:spTree>
    <p:extLst>
      <p:ext uri="{BB962C8B-B14F-4D97-AF65-F5344CB8AC3E}">
        <p14:creationId xmlns:p14="http://schemas.microsoft.com/office/powerpoint/2010/main" val="215137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4E798-F554-48B2-A4C1-1EB6D86B81BC}" type="slidenum">
              <a:rPr lang="en-GB" smtClean="0"/>
              <a:t>3</a:t>
            </a:fld>
            <a:endParaRPr lang="en-GB"/>
          </a:p>
        </p:txBody>
      </p:sp>
    </p:spTree>
    <p:extLst>
      <p:ext uri="{BB962C8B-B14F-4D97-AF65-F5344CB8AC3E}">
        <p14:creationId xmlns:p14="http://schemas.microsoft.com/office/powerpoint/2010/main" val="269471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C4E798-F554-48B2-A4C1-1EB6D86B81BC}" type="slidenum">
              <a:rPr lang="en-GB" smtClean="0"/>
              <a:t>9</a:t>
            </a:fld>
            <a:endParaRPr lang="en-GB"/>
          </a:p>
        </p:txBody>
      </p:sp>
    </p:spTree>
    <p:extLst>
      <p:ext uri="{BB962C8B-B14F-4D97-AF65-F5344CB8AC3E}">
        <p14:creationId xmlns:p14="http://schemas.microsoft.com/office/powerpoint/2010/main" val="146115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3/12/2023</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52311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7552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3/12/2023</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329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899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1704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355459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3/12/2023</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151561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3/12/2023</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720852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3/12/2023</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849330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371113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3/12/2023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778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3/12/2023</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308986"/>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accessgroup.com/en-gb/blog/hsc-effective-communication-health-and-social-care/#:~:text=Healthcare%20workers%20use%20communication%20skills,of%20care%20that%20patients%20receive." TargetMode="External"/><Relationship Id="rId2" Type="http://schemas.openxmlformats.org/officeDocument/2006/relationships/hyperlink" Target="https://uk.indeed.com/career-advice/career-development/communication-in-health-and-social-care" TargetMode="External"/><Relationship Id="rId1" Type="http://schemas.openxmlformats.org/officeDocument/2006/relationships/slideLayout" Target="../slideLayouts/slideLayout2.xml"/><Relationship Id="rId6" Type="http://schemas.openxmlformats.org/officeDocument/2006/relationships/hyperlink" Target="https://www.hipaajournal.com/effects-of-poor-communication-in-healthcare/" TargetMode="External"/><Relationship Id="rId5" Type="http://schemas.openxmlformats.org/officeDocument/2006/relationships/hyperlink" Target="https://cpdonline.co.uk/knowledge-base/care/effective-communication/#why-is-effective-communication-needed-in-health-and-social-care" TargetMode="External"/><Relationship Id="rId4" Type="http://schemas.openxmlformats.org/officeDocument/2006/relationships/hyperlink" Target="https://www.oneeducation.org.uk/communication-skills-in-healthcare/#:~:text=What%20is%20the%20Importance%20of%20Effective%20Communication%20Skills,Creating%20Synergy%20...%207%207.%20Identifying%20Specialised%20Nee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8" name="Rectangle 1030">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9" name="Rectangle 1032">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4078"/>
            <a:ext cx="4641096" cy="10565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ediatric Urology | Northwestern Medicine">
            <a:extLst>
              <a:ext uri="{FF2B5EF4-FFF2-40B4-BE49-F238E27FC236}">
                <a16:creationId xmlns:a16="http://schemas.microsoft.com/office/drawing/2014/main" id="{10CBAD3C-6641-5B9B-D646-6DA43054AD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23"/>
          <a:stretch/>
        </p:blipFill>
        <p:spPr bwMode="auto">
          <a:xfrm>
            <a:off x="20" y="1074544"/>
            <a:ext cx="7573364" cy="5069861"/>
          </a:xfrm>
          <a:prstGeom prst="rect">
            <a:avLst/>
          </a:prstGeom>
          <a:noFill/>
          <a:extLst>
            <a:ext uri="{909E8E84-426E-40DD-AFC4-6F175D3DCCD1}">
              <a14:hiddenFill xmlns:a14="http://schemas.microsoft.com/office/drawing/2010/main">
                <a:solidFill>
                  <a:srgbClr val="FFFFFF"/>
                </a:solidFill>
              </a14:hiddenFill>
            </a:ext>
          </a:extLst>
        </p:spPr>
      </p:pic>
      <p:sp>
        <p:nvSpPr>
          <p:cNvPr id="1050" name="Rectangle 103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1036">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7" y="1095508"/>
            <a:ext cx="4606533"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DC613-7517-7D4B-6B8D-B04DC46D49E8}"/>
              </a:ext>
            </a:extLst>
          </p:cNvPr>
          <p:cNvSpPr>
            <a:spLocks noGrp="1"/>
          </p:cNvSpPr>
          <p:nvPr>
            <p:ph type="ctrTitle"/>
          </p:nvPr>
        </p:nvSpPr>
        <p:spPr>
          <a:xfrm>
            <a:off x="7766674" y="349909"/>
            <a:ext cx="3754671" cy="2528515"/>
          </a:xfrm>
        </p:spPr>
        <p:txBody>
          <a:bodyPr anchor="b">
            <a:normAutofit/>
          </a:bodyPr>
          <a:lstStyle/>
          <a:p>
            <a:r>
              <a:rPr lang="en-GB" sz="3300" u="sng" dirty="0">
                <a:solidFill>
                  <a:schemeClr val="bg1"/>
                </a:solidFill>
              </a:rPr>
              <a:t>Key Skills Presentation </a:t>
            </a:r>
          </a:p>
        </p:txBody>
      </p:sp>
      <p:sp>
        <p:nvSpPr>
          <p:cNvPr id="3" name="Subtitle 2">
            <a:extLst>
              <a:ext uri="{FF2B5EF4-FFF2-40B4-BE49-F238E27FC236}">
                <a16:creationId xmlns:a16="http://schemas.microsoft.com/office/drawing/2014/main" id="{9A561AFF-EF64-EB75-52F5-3BBFDDD8E768}"/>
              </a:ext>
            </a:extLst>
          </p:cNvPr>
          <p:cNvSpPr>
            <a:spLocks noGrp="1"/>
          </p:cNvSpPr>
          <p:nvPr>
            <p:ph type="subTitle" idx="1"/>
          </p:nvPr>
        </p:nvSpPr>
        <p:spPr>
          <a:xfrm>
            <a:off x="7782168" y="2878424"/>
            <a:ext cx="3751260" cy="1741404"/>
          </a:xfrm>
        </p:spPr>
        <p:txBody>
          <a:bodyPr anchor="t">
            <a:normAutofit/>
          </a:bodyPr>
          <a:lstStyle/>
          <a:p>
            <a:r>
              <a:rPr lang="en-GB" sz="2000" dirty="0">
                <a:solidFill>
                  <a:schemeClr val="bg1"/>
                </a:solidFill>
              </a:rPr>
              <a:t>Professional Development with Health and Social Care</a:t>
            </a:r>
          </a:p>
        </p:txBody>
      </p:sp>
      <p:sp>
        <p:nvSpPr>
          <p:cNvPr id="1052" name="Rectangle 1038">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34559"/>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104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4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2">
            <a:extLst>
              <a:ext uri="{FF2B5EF4-FFF2-40B4-BE49-F238E27FC236}">
                <a16:creationId xmlns:a16="http://schemas.microsoft.com/office/drawing/2014/main" id="{B0F6661F-9B0F-A119-2B9C-F19F9087C1E5}"/>
              </a:ext>
            </a:extLst>
          </p:cNvPr>
          <p:cNvSpPr txBox="1">
            <a:spLocks/>
          </p:cNvSpPr>
          <p:nvPr/>
        </p:nvSpPr>
        <p:spPr>
          <a:xfrm>
            <a:off x="7810735" y="4891790"/>
            <a:ext cx="4508562" cy="1741404"/>
          </a:xfrm>
          <a:prstGeom prst="rect">
            <a:avLst/>
          </a:prstGeom>
        </p:spPr>
        <p:txBody>
          <a:bodyPr vert="horz" lIns="109728" tIns="109728" rIns="109728" bIns="91440" rtlCol="0" anchor="t">
            <a:normAutofit/>
          </a:bodyPr>
          <a:lstStyle>
            <a:lvl1pPr marL="0" indent="0" algn="l" defTabSz="914400" rtl="0" eaLnBrk="1" latinLnBrk="0" hangingPunct="1">
              <a:lnSpc>
                <a:spcPct val="150000"/>
              </a:lnSpc>
              <a:spcBef>
                <a:spcPts val="930"/>
              </a:spcBef>
              <a:buFont typeface="Corbel" panose="020B0503020204020204" pitchFamily="34" charset="0"/>
              <a:buNone/>
              <a:defRPr sz="2400" b="0" kern="1200" cap="none"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r>
              <a:rPr lang="en-GB" sz="1000" dirty="0">
                <a:solidFill>
                  <a:schemeClr val="bg1"/>
                </a:solidFill>
              </a:rPr>
              <a:t>LCHS4005_BIRM</a:t>
            </a:r>
          </a:p>
          <a:p>
            <a:r>
              <a:rPr lang="en-GB" sz="1000" dirty="0">
                <a:solidFill>
                  <a:schemeClr val="bg1"/>
                </a:solidFill>
              </a:rPr>
              <a:t>Nazreen Akhtar – 2128933</a:t>
            </a:r>
          </a:p>
          <a:p>
            <a:r>
              <a:rPr lang="en-GB" sz="1000" dirty="0">
                <a:solidFill>
                  <a:schemeClr val="bg1"/>
                </a:solidFill>
              </a:rPr>
              <a:t>Dr Besty Jose</a:t>
            </a:r>
          </a:p>
        </p:txBody>
      </p:sp>
      <p:sp>
        <p:nvSpPr>
          <p:cNvPr id="5" name="TextBox 4">
            <a:extLst>
              <a:ext uri="{FF2B5EF4-FFF2-40B4-BE49-F238E27FC236}">
                <a16:creationId xmlns:a16="http://schemas.microsoft.com/office/drawing/2014/main" id="{EA69D31F-0C22-5F74-879F-4EA95FCA5434}"/>
              </a:ext>
            </a:extLst>
          </p:cNvPr>
          <p:cNvSpPr txBox="1"/>
          <p:nvPr/>
        </p:nvSpPr>
        <p:spPr>
          <a:xfrm>
            <a:off x="315686" y="6325417"/>
            <a:ext cx="4234543" cy="307777"/>
          </a:xfrm>
          <a:prstGeom prst="rect">
            <a:avLst/>
          </a:prstGeom>
          <a:noFill/>
        </p:spPr>
        <p:txBody>
          <a:bodyPr wrap="square" rtlCol="0">
            <a:spAutoFit/>
          </a:bodyPr>
          <a:lstStyle/>
          <a:p>
            <a:r>
              <a:rPr lang="en-GB" sz="1400" i="1" dirty="0"/>
              <a:t>(North-western Medicine 2023) </a:t>
            </a:r>
          </a:p>
        </p:txBody>
      </p:sp>
    </p:spTree>
    <p:extLst>
      <p:ext uri="{BB962C8B-B14F-4D97-AF65-F5344CB8AC3E}">
        <p14:creationId xmlns:p14="http://schemas.microsoft.com/office/powerpoint/2010/main" val="30688827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1E6E2-51AB-806D-F30C-A510D4E1FAB1}"/>
              </a:ext>
            </a:extLst>
          </p:cNvPr>
          <p:cNvSpPr>
            <a:spLocks noGrp="1"/>
          </p:cNvSpPr>
          <p:nvPr>
            <p:ph type="title"/>
          </p:nvPr>
        </p:nvSpPr>
        <p:spPr/>
        <p:txBody>
          <a:bodyPr/>
          <a:lstStyle/>
          <a:p>
            <a:r>
              <a:rPr lang="en-GB" u="sng" dirty="0"/>
              <a:t>Contents Page</a:t>
            </a:r>
          </a:p>
        </p:txBody>
      </p:sp>
      <p:sp>
        <p:nvSpPr>
          <p:cNvPr id="3" name="TextBox 2">
            <a:extLst>
              <a:ext uri="{FF2B5EF4-FFF2-40B4-BE49-F238E27FC236}">
                <a16:creationId xmlns:a16="http://schemas.microsoft.com/office/drawing/2014/main" id="{E8C61D9F-AC8D-F5A2-5985-6ED3C4FEBABA}"/>
              </a:ext>
            </a:extLst>
          </p:cNvPr>
          <p:cNvSpPr txBox="1"/>
          <p:nvPr/>
        </p:nvSpPr>
        <p:spPr>
          <a:xfrm>
            <a:off x="5127171" y="962797"/>
            <a:ext cx="6977743"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q"/>
            </a:pPr>
            <a:r>
              <a:rPr lang="en-GB" sz="2000" dirty="0"/>
              <a:t>Introduction</a:t>
            </a:r>
          </a:p>
          <a:p>
            <a:pPr marL="285750" indent="-285750">
              <a:lnSpc>
                <a:spcPct val="150000"/>
              </a:lnSpc>
              <a:buFont typeface="Wingdings" panose="05000000000000000000" pitchFamily="2" charset="2"/>
              <a:buChar char="q"/>
            </a:pPr>
            <a:r>
              <a:rPr lang="en-GB" sz="2000" dirty="0"/>
              <a:t>Communication Definition </a:t>
            </a:r>
          </a:p>
          <a:p>
            <a:pPr marL="285750" indent="-285750">
              <a:lnSpc>
                <a:spcPct val="150000"/>
              </a:lnSpc>
              <a:buFont typeface="Wingdings" panose="05000000000000000000" pitchFamily="2" charset="2"/>
              <a:buChar char="q"/>
            </a:pPr>
            <a:r>
              <a:rPr lang="en-GB" sz="2000" dirty="0"/>
              <a:t>Why have I chosen Communication </a:t>
            </a:r>
          </a:p>
          <a:p>
            <a:pPr marL="285750" indent="-285750">
              <a:lnSpc>
                <a:spcPct val="150000"/>
              </a:lnSpc>
              <a:buFont typeface="Wingdings" panose="05000000000000000000" pitchFamily="2" charset="2"/>
              <a:buChar char="q"/>
            </a:pPr>
            <a:r>
              <a:rPr lang="en-GB" sz="2000" dirty="0"/>
              <a:t>Communication in Health and Social Care </a:t>
            </a:r>
          </a:p>
          <a:p>
            <a:pPr marL="285750" indent="-285750">
              <a:lnSpc>
                <a:spcPct val="150000"/>
              </a:lnSpc>
              <a:buFont typeface="Wingdings" panose="05000000000000000000" pitchFamily="2" charset="2"/>
              <a:buChar char="q"/>
            </a:pPr>
            <a:r>
              <a:rPr lang="en-GB" sz="2000" dirty="0"/>
              <a:t>Advantages of Communication skills</a:t>
            </a:r>
          </a:p>
          <a:p>
            <a:pPr marL="285750" indent="-285750">
              <a:lnSpc>
                <a:spcPct val="150000"/>
              </a:lnSpc>
              <a:buFont typeface="Wingdings" panose="05000000000000000000" pitchFamily="2" charset="2"/>
              <a:buChar char="q"/>
            </a:pPr>
            <a:r>
              <a:rPr lang="en-GB" sz="2000" dirty="0"/>
              <a:t>Potential Disadvantages</a:t>
            </a:r>
          </a:p>
          <a:p>
            <a:pPr marL="285750" indent="-285750">
              <a:lnSpc>
                <a:spcPct val="150000"/>
              </a:lnSpc>
              <a:buFont typeface="Wingdings" panose="05000000000000000000" pitchFamily="2" charset="2"/>
              <a:buChar char="q"/>
            </a:pPr>
            <a:r>
              <a:rPr lang="en-GB" sz="2000" dirty="0"/>
              <a:t>Evaluation and Summarisation</a:t>
            </a:r>
          </a:p>
          <a:p>
            <a:pPr marL="285750" indent="-285750">
              <a:lnSpc>
                <a:spcPct val="150000"/>
              </a:lnSpc>
              <a:buFont typeface="Wingdings" panose="05000000000000000000" pitchFamily="2" charset="2"/>
              <a:buChar char="q"/>
            </a:pPr>
            <a:r>
              <a:rPr lang="en-GB" sz="2000" dirty="0"/>
              <a:t>Practical Example</a:t>
            </a:r>
          </a:p>
          <a:p>
            <a:pPr marL="285750" indent="-285750">
              <a:lnSpc>
                <a:spcPct val="150000"/>
              </a:lnSpc>
              <a:buFont typeface="Wingdings" panose="05000000000000000000" pitchFamily="2" charset="2"/>
              <a:buChar char="q"/>
            </a:pPr>
            <a:r>
              <a:rPr lang="en-GB" sz="2000" dirty="0"/>
              <a:t>Conclusion </a:t>
            </a:r>
          </a:p>
          <a:p>
            <a:pPr marL="285750" indent="-285750">
              <a:lnSpc>
                <a:spcPct val="150000"/>
              </a:lnSpc>
              <a:buFont typeface="Wingdings" panose="05000000000000000000" pitchFamily="2" charset="2"/>
              <a:buChar char="q"/>
            </a:pPr>
            <a:r>
              <a:rPr lang="en-GB" sz="2000" dirty="0"/>
              <a:t>References  </a:t>
            </a:r>
          </a:p>
          <a:p>
            <a:endParaRPr lang="en-GB" dirty="0"/>
          </a:p>
        </p:txBody>
      </p:sp>
    </p:spTree>
    <p:extLst>
      <p:ext uri="{BB962C8B-B14F-4D97-AF65-F5344CB8AC3E}">
        <p14:creationId xmlns:p14="http://schemas.microsoft.com/office/powerpoint/2010/main" val="943072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80" name="Rectangle 205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1" name="Rectangle 205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936B3-B89C-839E-4D4B-E3401D8BDD9A}"/>
              </a:ext>
            </a:extLst>
          </p:cNvPr>
          <p:cNvSpPr>
            <a:spLocks noGrp="1"/>
          </p:cNvSpPr>
          <p:nvPr>
            <p:ph type="title"/>
          </p:nvPr>
        </p:nvSpPr>
        <p:spPr>
          <a:xfrm>
            <a:off x="642918" y="1072110"/>
            <a:ext cx="3611029" cy="1862345"/>
          </a:xfrm>
        </p:spPr>
        <p:txBody>
          <a:bodyPr>
            <a:normAutofit/>
          </a:bodyPr>
          <a:lstStyle/>
          <a:p>
            <a:r>
              <a:rPr lang="en-GB" u="sng" dirty="0"/>
              <a:t>Introduction</a:t>
            </a:r>
          </a:p>
        </p:txBody>
      </p:sp>
      <p:sp>
        <p:nvSpPr>
          <p:cNvPr id="2082" name="Rectangle 2058">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107EDE-1A26-398D-1759-0F05F4EED0C2}"/>
              </a:ext>
            </a:extLst>
          </p:cNvPr>
          <p:cNvSpPr>
            <a:spLocks noGrp="1"/>
          </p:cNvSpPr>
          <p:nvPr>
            <p:ph idx="1"/>
          </p:nvPr>
        </p:nvSpPr>
        <p:spPr>
          <a:xfrm>
            <a:off x="637874" y="2934455"/>
            <a:ext cx="3616073" cy="2840139"/>
          </a:xfrm>
        </p:spPr>
        <p:txBody>
          <a:bodyPr anchor="t">
            <a:normAutofit/>
          </a:bodyPr>
          <a:lstStyle/>
          <a:p>
            <a:pPr marL="171450" indent="-171450">
              <a:lnSpc>
                <a:spcPct val="130000"/>
              </a:lnSpc>
              <a:buFont typeface="Courier New" panose="02070309020205020404" pitchFamily="49" charset="0"/>
              <a:buChar char="o"/>
            </a:pPr>
            <a:r>
              <a:rPr lang="en-GB" sz="1100" b="0" dirty="0"/>
              <a:t>In this presentation I will be discussing </a:t>
            </a:r>
            <a:r>
              <a:rPr lang="en-GB" sz="1100" dirty="0"/>
              <a:t>Communication Skills.</a:t>
            </a:r>
          </a:p>
          <a:p>
            <a:pPr marL="171450" indent="-171450">
              <a:lnSpc>
                <a:spcPct val="130000"/>
              </a:lnSpc>
              <a:buFont typeface="Courier New" panose="02070309020205020404" pitchFamily="49" charset="0"/>
              <a:buChar char="o"/>
            </a:pPr>
            <a:r>
              <a:rPr lang="en-GB" sz="1100" b="0" dirty="0"/>
              <a:t>I will be analysing its relevance in working within Health and Social Care. </a:t>
            </a:r>
          </a:p>
          <a:p>
            <a:pPr marL="171450" indent="-171450">
              <a:lnSpc>
                <a:spcPct val="130000"/>
              </a:lnSpc>
              <a:buFont typeface="Courier New" panose="02070309020205020404" pitchFamily="49" charset="0"/>
              <a:buChar char="o"/>
            </a:pPr>
            <a:r>
              <a:rPr lang="en-GB" sz="1100" b="0" dirty="0"/>
              <a:t>Additionally, the presentation will include a practical examples of how you may use this skill in the department.</a:t>
            </a:r>
          </a:p>
        </p:txBody>
      </p:sp>
      <p:sp>
        <p:nvSpPr>
          <p:cNvPr id="2083" name="Rectangle 206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6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206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Rectangle 2066">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Rectangle 206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rescent Home Health">
            <a:extLst>
              <a:ext uri="{FF2B5EF4-FFF2-40B4-BE49-F238E27FC236}">
                <a16:creationId xmlns:a16="http://schemas.microsoft.com/office/drawing/2014/main" id="{5A1BB8EA-AA35-4A0D-2647-D499731F74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8069" y="3814564"/>
            <a:ext cx="3036057" cy="2024038"/>
          </a:xfrm>
          <a:prstGeom prst="rect">
            <a:avLst/>
          </a:prstGeom>
          <a:noFill/>
          <a:ln w="28575">
            <a:solidFill>
              <a:schemeClr val="accent1">
                <a:lumMod val="50000"/>
              </a:schemeClr>
            </a:solidFill>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EBE2AE-F8DA-9DE3-68E9-203F208037A9}"/>
              </a:ext>
            </a:extLst>
          </p:cNvPr>
          <p:cNvSpPr txBox="1"/>
          <p:nvPr/>
        </p:nvSpPr>
        <p:spPr>
          <a:xfrm>
            <a:off x="8977104" y="5846312"/>
            <a:ext cx="4234543" cy="276999"/>
          </a:xfrm>
          <a:prstGeom prst="rect">
            <a:avLst/>
          </a:prstGeom>
          <a:noFill/>
        </p:spPr>
        <p:txBody>
          <a:bodyPr wrap="square" rtlCol="0">
            <a:spAutoFit/>
          </a:bodyPr>
          <a:lstStyle/>
          <a:p>
            <a:r>
              <a:rPr lang="en-GB" sz="1200" i="1" dirty="0"/>
              <a:t>(Crescent Home Health 2023) </a:t>
            </a:r>
          </a:p>
        </p:txBody>
      </p:sp>
      <p:pic>
        <p:nvPicPr>
          <p:cNvPr id="2054" name="Picture 6" descr="Love Working with Children? Consider Pediatrics after Medical Office ...">
            <a:extLst>
              <a:ext uri="{FF2B5EF4-FFF2-40B4-BE49-F238E27FC236}">
                <a16:creationId xmlns:a16="http://schemas.microsoft.com/office/drawing/2014/main" id="{E9CD38FA-82C6-41CF-2887-A24E04EC7B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3507" y="941214"/>
            <a:ext cx="4005943" cy="2670629"/>
          </a:xfrm>
          <a:prstGeom prst="rect">
            <a:avLst/>
          </a:prstGeom>
          <a:noFill/>
          <a:ln w="38100">
            <a:solidFill>
              <a:schemeClr val="bg2">
                <a:lumMod val="50000"/>
              </a:schemeClr>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B78EDA6-8400-380C-0091-9E7CF7DA37A6}"/>
              </a:ext>
            </a:extLst>
          </p:cNvPr>
          <p:cNvSpPr txBox="1"/>
          <p:nvPr/>
        </p:nvSpPr>
        <p:spPr>
          <a:xfrm>
            <a:off x="5071418" y="3660675"/>
            <a:ext cx="4234543" cy="276999"/>
          </a:xfrm>
          <a:prstGeom prst="rect">
            <a:avLst/>
          </a:prstGeom>
          <a:noFill/>
        </p:spPr>
        <p:txBody>
          <a:bodyPr wrap="square" rtlCol="0">
            <a:spAutoFit/>
          </a:bodyPr>
          <a:lstStyle/>
          <a:p>
            <a:r>
              <a:rPr lang="en-GB" sz="1200" i="1" dirty="0"/>
              <a:t>(College. H 2023) </a:t>
            </a:r>
          </a:p>
        </p:txBody>
      </p:sp>
    </p:spTree>
    <p:extLst>
      <p:ext uri="{BB962C8B-B14F-4D97-AF65-F5344CB8AC3E}">
        <p14:creationId xmlns:p14="http://schemas.microsoft.com/office/powerpoint/2010/main" val="1824661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80" name="Rectangle 205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1" name="Rectangle 205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936B3-B89C-839E-4D4B-E3401D8BDD9A}"/>
              </a:ext>
            </a:extLst>
          </p:cNvPr>
          <p:cNvSpPr>
            <a:spLocks noGrp="1"/>
          </p:cNvSpPr>
          <p:nvPr>
            <p:ph type="title"/>
          </p:nvPr>
        </p:nvSpPr>
        <p:spPr>
          <a:xfrm>
            <a:off x="261648" y="369235"/>
            <a:ext cx="3611029" cy="1862345"/>
          </a:xfrm>
        </p:spPr>
        <p:txBody>
          <a:bodyPr>
            <a:normAutofit/>
          </a:bodyPr>
          <a:lstStyle/>
          <a:p>
            <a:r>
              <a:rPr lang="en-GB" sz="2000" u="sng" dirty="0"/>
              <a:t>Communication  </a:t>
            </a:r>
          </a:p>
        </p:txBody>
      </p:sp>
      <p:sp>
        <p:nvSpPr>
          <p:cNvPr id="2082" name="Rectangle 2058">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107EDE-1A26-398D-1759-0F05F4EED0C2}"/>
              </a:ext>
            </a:extLst>
          </p:cNvPr>
          <p:cNvSpPr>
            <a:spLocks noGrp="1"/>
          </p:cNvSpPr>
          <p:nvPr>
            <p:ph idx="1"/>
          </p:nvPr>
        </p:nvSpPr>
        <p:spPr>
          <a:xfrm>
            <a:off x="261648" y="1661950"/>
            <a:ext cx="4201495" cy="4418605"/>
          </a:xfrm>
        </p:spPr>
        <p:txBody>
          <a:bodyPr anchor="t">
            <a:normAutofit lnSpcReduction="10000"/>
          </a:bodyPr>
          <a:lstStyle/>
          <a:p>
            <a:pPr>
              <a:lnSpc>
                <a:spcPct val="130000"/>
              </a:lnSpc>
            </a:pPr>
            <a:r>
              <a:rPr lang="en-GB" sz="1200" b="0" dirty="0"/>
              <a:t>Communication is the process of exchanging information. </a:t>
            </a:r>
          </a:p>
          <a:p>
            <a:pPr>
              <a:lnSpc>
                <a:spcPct val="130000"/>
              </a:lnSpc>
            </a:pPr>
            <a:r>
              <a:rPr lang="en-GB" sz="1200" b="0" dirty="0"/>
              <a:t>There are different forms of communication:</a:t>
            </a:r>
          </a:p>
          <a:p>
            <a:pPr marL="171450" indent="-171450">
              <a:lnSpc>
                <a:spcPct val="120000"/>
              </a:lnSpc>
              <a:buFontTx/>
              <a:buChar char="-"/>
            </a:pPr>
            <a:r>
              <a:rPr lang="en-GB" sz="1200" b="0" dirty="0"/>
              <a:t>Verbal Communication</a:t>
            </a:r>
          </a:p>
          <a:p>
            <a:pPr marL="171450" indent="-171450">
              <a:lnSpc>
                <a:spcPct val="120000"/>
              </a:lnSpc>
              <a:buFontTx/>
              <a:buChar char="-"/>
            </a:pPr>
            <a:r>
              <a:rPr lang="en-GB" sz="1200" b="0" dirty="0"/>
              <a:t>Body Language</a:t>
            </a:r>
          </a:p>
          <a:p>
            <a:pPr marL="171450" indent="-171450">
              <a:lnSpc>
                <a:spcPct val="120000"/>
              </a:lnSpc>
              <a:buFontTx/>
              <a:buChar char="-"/>
            </a:pPr>
            <a:r>
              <a:rPr lang="en-GB" sz="1200" b="0" dirty="0"/>
              <a:t>Non Verbal </a:t>
            </a:r>
          </a:p>
          <a:p>
            <a:pPr marL="171450" indent="-171450">
              <a:lnSpc>
                <a:spcPct val="120000"/>
              </a:lnSpc>
              <a:buFontTx/>
              <a:buChar char="-"/>
            </a:pPr>
            <a:r>
              <a:rPr lang="en-GB" sz="1200" b="0" dirty="0"/>
              <a:t>Listening</a:t>
            </a:r>
          </a:p>
          <a:p>
            <a:pPr marL="171450" indent="-171450">
              <a:lnSpc>
                <a:spcPct val="120000"/>
              </a:lnSpc>
              <a:buFontTx/>
              <a:buChar char="-"/>
            </a:pPr>
            <a:r>
              <a:rPr lang="en-GB" sz="1200" b="0" dirty="0"/>
              <a:t>Sign Language </a:t>
            </a:r>
          </a:p>
          <a:p>
            <a:pPr marL="171450" indent="-171450">
              <a:lnSpc>
                <a:spcPct val="120000"/>
              </a:lnSpc>
              <a:buFontTx/>
              <a:buChar char="-"/>
            </a:pPr>
            <a:r>
              <a:rPr lang="en-GB" sz="1200" b="0" dirty="0"/>
              <a:t>Written </a:t>
            </a:r>
          </a:p>
          <a:p>
            <a:pPr marL="171450" indent="-171450">
              <a:lnSpc>
                <a:spcPct val="120000"/>
              </a:lnSpc>
              <a:buFontTx/>
              <a:buChar char="-"/>
            </a:pPr>
            <a:r>
              <a:rPr lang="en-GB" sz="1200" b="0" dirty="0"/>
              <a:t>Digital </a:t>
            </a:r>
          </a:p>
          <a:p>
            <a:pPr marL="171450" indent="-171450">
              <a:lnSpc>
                <a:spcPct val="120000"/>
              </a:lnSpc>
              <a:buFontTx/>
              <a:buChar char="-"/>
            </a:pPr>
            <a:r>
              <a:rPr lang="en-GB" sz="1200" b="0" dirty="0"/>
              <a:t>Music</a:t>
            </a:r>
          </a:p>
          <a:p>
            <a:pPr marL="171450" indent="-171450">
              <a:lnSpc>
                <a:spcPct val="120000"/>
              </a:lnSpc>
              <a:buFontTx/>
              <a:buChar char="-"/>
            </a:pPr>
            <a:r>
              <a:rPr lang="en-GB" sz="1200" b="0" dirty="0"/>
              <a:t>Signs, Pictures</a:t>
            </a:r>
          </a:p>
          <a:p>
            <a:pPr>
              <a:lnSpc>
                <a:spcPct val="120000"/>
              </a:lnSpc>
            </a:pPr>
            <a:r>
              <a:rPr lang="en-GB" sz="900" b="0" i="1" dirty="0"/>
              <a:t>(Rayudu, 2009)</a:t>
            </a:r>
          </a:p>
          <a:p>
            <a:pPr>
              <a:lnSpc>
                <a:spcPct val="120000"/>
              </a:lnSpc>
            </a:pPr>
            <a:endParaRPr lang="en-GB" sz="900" b="0" dirty="0"/>
          </a:p>
        </p:txBody>
      </p:sp>
      <p:sp>
        <p:nvSpPr>
          <p:cNvPr id="2083" name="Rectangle 206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6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206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Rectangle 2066">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Rectangle 206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7F3E9C0-2374-3C22-9158-1F15D33FE06E}"/>
              </a:ext>
            </a:extLst>
          </p:cNvPr>
          <p:cNvSpPr txBox="1"/>
          <p:nvPr/>
        </p:nvSpPr>
        <p:spPr>
          <a:xfrm>
            <a:off x="9873343" y="5344958"/>
            <a:ext cx="4234543" cy="307777"/>
          </a:xfrm>
          <a:prstGeom prst="rect">
            <a:avLst/>
          </a:prstGeom>
          <a:noFill/>
        </p:spPr>
        <p:txBody>
          <a:bodyPr wrap="square" rtlCol="0">
            <a:spAutoFit/>
          </a:bodyPr>
          <a:lstStyle/>
          <a:p>
            <a:r>
              <a:rPr lang="en-GB" sz="1400" i="1" dirty="0"/>
              <a:t>(Answer First 2022) </a:t>
            </a:r>
          </a:p>
        </p:txBody>
      </p:sp>
      <p:pic>
        <p:nvPicPr>
          <p:cNvPr id="5" name="Picture 2" descr="5 Ways for Improving Your Customer Communication Skills | AnswerFirst">
            <a:extLst>
              <a:ext uri="{FF2B5EF4-FFF2-40B4-BE49-F238E27FC236}">
                <a16:creationId xmlns:a16="http://schemas.microsoft.com/office/drawing/2014/main" id="{EFAF0491-3F4A-EFFC-0EDE-D5D8E6CF36E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88714" y="1661950"/>
            <a:ext cx="6514470" cy="3534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383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2" name="Rectangle 1051">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amily Medicine - Centers for Family Health">
            <a:extLst>
              <a:ext uri="{FF2B5EF4-FFF2-40B4-BE49-F238E27FC236}">
                <a16:creationId xmlns:a16="http://schemas.microsoft.com/office/drawing/2014/main" id="{4E6C0237-78D7-69B1-49E3-021F46662B3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78" t="2797" r="17611" b="-2796"/>
          <a:stretch/>
        </p:blipFill>
        <p:spPr bwMode="auto">
          <a:xfrm>
            <a:off x="20" y="1804072"/>
            <a:ext cx="4458058" cy="4349801"/>
          </a:xfrm>
          <a:prstGeom prst="rect">
            <a:avLst/>
          </a:prstGeom>
          <a:noFill/>
          <a:extLst>
            <a:ext uri="{909E8E84-426E-40DD-AFC4-6F175D3DCCD1}">
              <a14:hiddenFill xmlns:a14="http://schemas.microsoft.com/office/drawing/2010/main">
                <a:solidFill>
                  <a:srgbClr val="FFFFFF"/>
                </a:solidFill>
              </a14:hiddenFill>
            </a:ext>
          </a:extLst>
        </p:spPr>
      </p:pic>
      <p:sp>
        <p:nvSpPr>
          <p:cNvPr id="1054" name="Rectangle 1053">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4FFF2-CE62-7CF8-1780-46C4782452C7}"/>
              </a:ext>
            </a:extLst>
          </p:cNvPr>
          <p:cNvSpPr>
            <a:spLocks noGrp="1"/>
          </p:cNvSpPr>
          <p:nvPr>
            <p:ph type="title"/>
          </p:nvPr>
        </p:nvSpPr>
        <p:spPr>
          <a:xfrm>
            <a:off x="4794634" y="332450"/>
            <a:ext cx="6754447" cy="1471622"/>
          </a:xfrm>
        </p:spPr>
        <p:txBody>
          <a:bodyPr anchor="b">
            <a:normAutofit/>
          </a:bodyPr>
          <a:lstStyle/>
          <a:p>
            <a:pPr>
              <a:lnSpc>
                <a:spcPct val="140000"/>
              </a:lnSpc>
            </a:pPr>
            <a:r>
              <a:rPr lang="en-GB" sz="2800"/>
              <a:t>Why have I chosen Communication Skills </a:t>
            </a:r>
          </a:p>
        </p:txBody>
      </p:sp>
      <p:sp>
        <p:nvSpPr>
          <p:cNvPr id="1056" name="Rectangle 1055">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72550A-07A3-4C84-E4BC-2CF776B7CEC8}"/>
              </a:ext>
            </a:extLst>
          </p:cNvPr>
          <p:cNvSpPr>
            <a:spLocks noGrp="1"/>
          </p:cNvSpPr>
          <p:nvPr>
            <p:ph idx="1"/>
          </p:nvPr>
        </p:nvSpPr>
        <p:spPr>
          <a:xfrm>
            <a:off x="4794637" y="1940001"/>
            <a:ext cx="6754446" cy="3834594"/>
          </a:xfrm>
        </p:spPr>
        <p:txBody>
          <a:bodyPr anchor="t">
            <a:normAutofit/>
          </a:bodyPr>
          <a:lstStyle/>
          <a:p>
            <a:pPr marL="285750" indent="-285750">
              <a:buFont typeface="Arial" panose="020B0604020202020204" pitchFamily="34" charset="0"/>
              <a:buChar char="•"/>
            </a:pPr>
            <a:r>
              <a:rPr lang="en-GB" b="0" dirty="0"/>
              <a:t>I have chosen this Skill as I believe Communication Skills is one of the most important Skills not only in all departments but particularly in the Health and Social care Department.</a:t>
            </a:r>
          </a:p>
          <a:p>
            <a:pPr marL="285750" indent="-285750">
              <a:buFont typeface="Arial" panose="020B0604020202020204" pitchFamily="34" charset="0"/>
              <a:buChar char="•"/>
            </a:pPr>
            <a:r>
              <a:rPr lang="en-GB" b="0" dirty="0"/>
              <a:t>Having this skill can play a vital role in success within the department as it can make sure all information is transferred and the patients are granted with the care they need.</a:t>
            </a:r>
          </a:p>
        </p:txBody>
      </p:sp>
      <p:sp>
        <p:nvSpPr>
          <p:cNvPr id="1058" name="Rectangle 1057">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2" name="Rectangle 1061">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55E0735-932F-1439-CEEB-29A2A4626B7E}"/>
              </a:ext>
            </a:extLst>
          </p:cNvPr>
          <p:cNvSpPr txBox="1"/>
          <p:nvPr/>
        </p:nvSpPr>
        <p:spPr>
          <a:xfrm>
            <a:off x="304800" y="6231260"/>
            <a:ext cx="1970314" cy="276999"/>
          </a:xfrm>
          <a:prstGeom prst="rect">
            <a:avLst/>
          </a:prstGeom>
          <a:noFill/>
        </p:spPr>
        <p:txBody>
          <a:bodyPr wrap="square" rtlCol="0">
            <a:spAutoFit/>
          </a:bodyPr>
          <a:lstStyle/>
          <a:p>
            <a:r>
              <a:rPr lang="en-GB" sz="1200" i="1" dirty="0"/>
              <a:t>(NHS, 2020)</a:t>
            </a:r>
          </a:p>
        </p:txBody>
      </p:sp>
    </p:spTree>
    <p:extLst>
      <p:ext uri="{BB962C8B-B14F-4D97-AF65-F5344CB8AC3E}">
        <p14:creationId xmlns:p14="http://schemas.microsoft.com/office/powerpoint/2010/main" val="1008838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21">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23">
            <a:extLst>
              <a:ext uri="{FF2B5EF4-FFF2-40B4-BE49-F238E27FC236}">
                <a16:creationId xmlns:a16="http://schemas.microsoft.com/office/drawing/2014/main" id="{61363234-E0BA-4476-B051-D8D9FA506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0646"/>
            <a:ext cx="4062884" cy="572135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4BD94-A4A0-23E3-5D2A-4BBBF5A7DD38}"/>
              </a:ext>
            </a:extLst>
          </p:cNvPr>
          <p:cNvSpPr>
            <a:spLocks noGrp="1"/>
          </p:cNvSpPr>
          <p:nvPr>
            <p:ph type="title"/>
          </p:nvPr>
        </p:nvSpPr>
        <p:spPr>
          <a:xfrm>
            <a:off x="645459" y="1200863"/>
            <a:ext cx="3119717" cy="4306007"/>
          </a:xfrm>
        </p:spPr>
        <p:txBody>
          <a:bodyPr>
            <a:normAutofit/>
          </a:bodyPr>
          <a:lstStyle/>
          <a:p>
            <a:r>
              <a:rPr lang="en-GB" sz="2000" u="sng" dirty="0">
                <a:solidFill>
                  <a:schemeClr val="bg1"/>
                </a:solidFill>
              </a:rPr>
              <a:t>Why is Communicational Skills important in Health and Social Care </a:t>
            </a:r>
          </a:p>
        </p:txBody>
      </p:sp>
      <p:sp>
        <p:nvSpPr>
          <p:cNvPr id="50" name="Rectangle 25">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6572"/>
            <a:ext cx="4056987" cy="51328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7">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20996" y="534650"/>
            <a:ext cx="8071002" cy="568327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9">
            <a:extLst>
              <a:ext uri="{FF2B5EF4-FFF2-40B4-BE49-F238E27FC236}">
                <a16:creationId xmlns:a16="http://schemas.microsoft.com/office/drawing/2014/main" id="{0FA286C7-EFC7-4DFE-967A-7E37BA0F3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92001"/>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53" name="Rectangle 31">
            <a:extLst>
              <a:ext uri="{FF2B5EF4-FFF2-40B4-BE49-F238E27FC236}">
                <a16:creationId xmlns:a16="http://schemas.microsoft.com/office/drawing/2014/main" id="{10C9F0E8-EF8B-43C1-9C77-E9DDAF1A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59990"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sp>
        <p:nvSpPr>
          <p:cNvPr id="54" name="Rectangle 33">
            <a:extLst>
              <a:ext uri="{FF2B5EF4-FFF2-40B4-BE49-F238E27FC236}">
                <a16:creationId xmlns:a16="http://schemas.microsoft.com/office/drawing/2014/main" id="{379DC473-98F8-45DF-B136-EC0F0F4C6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lumMod val="50000"/>
                </a:schemeClr>
              </a:solidFill>
            </a:endParaRPr>
          </a:p>
        </p:txBody>
      </p:sp>
      <p:graphicFrame>
        <p:nvGraphicFramePr>
          <p:cNvPr id="5" name="Content Placeholder 2">
            <a:extLst>
              <a:ext uri="{FF2B5EF4-FFF2-40B4-BE49-F238E27FC236}">
                <a16:creationId xmlns:a16="http://schemas.microsoft.com/office/drawing/2014/main" id="{69DE66A9-A91C-6EB3-C329-14D5FDB5CA05}"/>
              </a:ext>
            </a:extLst>
          </p:cNvPr>
          <p:cNvGraphicFramePr>
            <a:graphicFrameLocks noGrp="1"/>
          </p:cNvGraphicFramePr>
          <p:nvPr>
            <p:ph idx="1"/>
            <p:extLst>
              <p:ext uri="{D42A27DB-BD31-4B8C-83A1-F6EECF244321}">
                <p14:modId xmlns:p14="http://schemas.microsoft.com/office/powerpoint/2010/main" val="2859718832"/>
              </p:ext>
            </p:extLst>
          </p:nvPr>
        </p:nvGraphicFramePr>
        <p:xfrm>
          <a:off x="4757928" y="1164596"/>
          <a:ext cx="6989061" cy="47681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1188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D1E8-7AE5-848D-53E0-55F6D34C6500}"/>
              </a:ext>
            </a:extLst>
          </p:cNvPr>
          <p:cNvSpPr>
            <a:spLocks noGrp="1"/>
          </p:cNvSpPr>
          <p:nvPr>
            <p:ph type="title"/>
          </p:nvPr>
        </p:nvSpPr>
        <p:spPr>
          <a:xfrm>
            <a:off x="228600" y="705113"/>
            <a:ext cx="4245429" cy="5197498"/>
          </a:xfrm>
        </p:spPr>
        <p:txBody>
          <a:bodyPr/>
          <a:lstStyle/>
          <a:p>
            <a:r>
              <a:rPr lang="en-GB" u="sng" dirty="0"/>
              <a:t>Types of communication</a:t>
            </a:r>
            <a:br>
              <a:rPr lang="en-GB" u="sng" dirty="0"/>
            </a:br>
            <a:r>
              <a:rPr lang="en-GB" u="sng" dirty="0"/>
              <a:t>Skills in Health and Social Care </a:t>
            </a:r>
          </a:p>
        </p:txBody>
      </p:sp>
      <p:sp>
        <p:nvSpPr>
          <p:cNvPr id="3" name="Content Placeholder 2">
            <a:extLst>
              <a:ext uri="{FF2B5EF4-FFF2-40B4-BE49-F238E27FC236}">
                <a16:creationId xmlns:a16="http://schemas.microsoft.com/office/drawing/2014/main" id="{625BA95B-8F26-24B6-FB41-2A940EF55E1B}"/>
              </a:ext>
            </a:extLst>
          </p:cNvPr>
          <p:cNvSpPr>
            <a:spLocks noGrp="1"/>
          </p:cNvSpPr>
          <p:nvPr>
            <p:ph idx="1"/>
          </p:nvPr>
        </p:nvSpPr>
        <p:spPr/>
        <p:txBody>
          <a:bodyPr>
            <a:noAutofit/>
          </a:bodyPr>
          <a:lstStyle/>
          <a:p>
            <a:r>
              <a:rPr lang="en-GB" sz="1100" dirty="0"/>
              <a:t>Verbal Communication:</a:t>
            </a:r>
          </a:p>
          <a:p>
            <a:r>
              <a:rPr lang="en-GB" sz="1100" b="0" dirty="0"/>
              <a:t>Health Care workers must be able to communicate to respond to colleges and patients when coming across barriers and answering queries.</a:t>
            </a:r>
          </a:p>
          <a:p>
            <a:pPr marL="285750" indent="-285750">
              <a:buFontTx/>
              <a:buChar char="-"/>
            </a:pPr>
            <a:r>
              <a:rPr lang="en-GB" sz="1100" b="0" dirty="0"/>
              <a:t>Giving instructions </a:t>
            </a:r>
          </a:p>
          <a:p>
            <a:pPr marL="285750" indent="-285750">
              <a:buFontTx/>
              <a:buChar char="-"/>
            </a:pPr>
            <a:r>
              <a:rPr lang="en-GB" sz="1100" b="0" dirty="0"/>
              <a:t>Communicating with colleges</a:t>
            </a:r>
          </a:p>
          <a:p>
            <a:pPr marL="285750" indent="-285750">
              <a:buFontTx/>
              <a:buChar char="-"/>
            </a:pPr>
            <a:r>
              <a:rPr lang="en-GB" sz="1100" b="0" dirty="0"/>
              <a:t>Discussing issues </a:t>
            </a:r>
          </a:p>
          <a:p>
            <a:pPr marL="285750" indent="-285750">
              <a:buFontTx/>
              <a:buChar char="-"/>
            </a:pPr>
            <a:r>
              <a:rPr lang="en-GB" sz="1100" b="0" dirty="0"/>
              <a:t>Participating in meetings and discussions</a:t>
            </a:r>
          </a:p>
          <a:p>
            <a:pPr marL="285750" indent="-285750">
              <a:buFontTx/>
              <a:buChar char="-"/>
            </a:pPr>
            <a:endParaRPr lang="en-GB" sz="1100" b="0" dirty="0"/>
          </a:p>
          <a:p>
            <a:r>
              <a:rPr lang="en-GB" sz="1100" dirty="0"/>
              <a:t>Non Verbal Communications:</a:t>
            </a:r>
          </a:p>
          <a:p>
            <a:r>
              <a:rPr lang="en-GB" sz="1100" b="0" dirty="0"/>
              <a:t>Non verbal is also needed in healthcare as patients may struggle to verbally communicate. Understanding their needs without verbal communication is important when treating them.</a:t>
            </a:r>
          </a:p>
          <a:p>
            <a:r>
              <a:rPr lang="en-GB" sz="1100" dirty="0"/>
              <a:t>Active Listening:</a:t>
            </a:r>
          </a:p>
          <a:p>
            <a:r>
              <a:rPr lang="en-GB" sz="1100" b="0" dirty="0"/>
              <a:t>Active listening is key as it can make sure the communication process is being transferred both ways. This requires the worker to focus on the speaking of the patient and can build trust and improve their communication skills.</a:t>
            </a:r>
          </a:p>
          <a:p>
            <a:r>
              <a:rPr lang="en-GB" sz="1100" b="0" i="1" dirty="0"/>
              <a:t>(Etherington 2020)</a:t>
            </a:r>
          </a:p>
        </p:txBody>
      </p:sp>
    </p:spTree>
    <p:extLst>
      <p:ext uri="{BB962C8B-B14F-4D97-AF65-F5344CB8AC3E}">
        <p14:creationId xmlns:p14="http://schemas.microsoft.com/office/powerpoint/2010/main" val="419594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5A4A2-C34E-1F3A-5DAC-27C515476B7A}"/>
              </a:ext>
            </a:extLst>
          </p:cNvPr>
          <p:cNvSpPr>
            <a:spLocks noGrp="1"/>
          </p:cNvSpPr>
          <p:nvPr>
            <p:ph type="title"/>
          </p:nvPr>
        </p:nvSpPr>
        <p:spPr>
          <a:xfrm>
            <a:off x="1535371" y="1044054"/>
            <a:ext cx="10013709" cy="1030360"/>
          </a:xfrm>
        </p:spPr>
        <p:txBody>
          <a:bodyPr>
            <a:normAutofit/>
          </a:bodyPr>
          <a:lstStyle/>
          <a:p>
            <a:pPr>
              <a:lnSpc>
                <a:spcPct val="140000"/>
              </a:lnSpc>
            </a:pPr>
            <a:r>
              <a:rPr lang="en-GB" sz="2300" dirty="0">
                <a:solidFill>
                  <a:schemeClr val="bg1"/>
                </a:solidFill>
              </a:rPr>
              <a:t>Advantages of Communication in Health and Social Care</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EE257E-283A-5AA1-74A7-BFCBF08771BF}"/>
              </a:ext>
            </a:extLst>
          </p:cNvPr>
          <p:cNvSpPr>
            <a:spLocks noGrp="1"/>
          </p:cNvSpPr>
          <p:nvPr>
            <p:ph idx="1"/>
          </p:nvPr>
        </p:nvSpPr>
        <p:spPr>
          <a:xfrm>
            <a:off x="1393768" y="2391770"/>
            <a:ext cx="5148457" cy="3622343"/>
          </a:xfrm>
        </p:spPr>
        <p:txBody>
          <a:bodyPr anchor="t">
            <a:normAutofit fontScale="70000" lnSpcReduction="20000"/>
          </a:bodyPr>
          <a:lstStyle/>
          <a:p>
            <a:endParaRPr lang="en-GB" sz="1400" u="sng" dirty="0"/>
          </a:p>
          <a:p>
            <a:pPr marL="285750" indent="-285750">
              <a:buFont typeface="Arial" panose="020B0604020202020204" pitchFamily="34" charset="0"/>
              <a:buChar char="•"/>
            </a:pPr>
            <a:r>
              <a:rPr lang="en-GB" sz="1400" dirty="0"/>
              <a:t>Understanding the emotional state of patients:</a:t>
            </a:r>
          </a:p>
          <a:p>
            <a:r>
              <a:rPr lang="en-GB" sz="1400" b="0" dirty="0"/>
              <a:t>Good communication skills is a beneficial skill as it increases the amount of knowledge a care taker has on the emotional state of a patient. Quality interactions with patients can impact understanding on both physical and emotional well being. With good communication skills caretakers can improve a patients emotional state. </a:t>
            </a:r>
            <a:r>
              <a:rPr lang="en-GB" sz="1400" b="0" i="1" dirty="0"/>
              <a:t>(</a:t>
            </a:r>
            <a:r>
              <a:rPr lang="en-GB" sz="1400" b="0" i="1" dirty="0" err="1"/>
              <a:t>Wilshiere</a:t>
            </a:r>
            <a:r>
              <a:rPr lang="en-GB" sz="1400" b="0" i="1" dirty="0"/>
              <a:t>, 2022)</a:t>
            </a:r>
          </a:p>
          <a:p>
            <a:pPr marL="285750" indent="-285750">
              <a:buFont typeface="Arial" panose="020B0604020202020204" pitchFamily="34" charset="0"/>
              <a:buChar char="•"/>
            </a:pPr>
            <a:r>
              <a:rPr lang="en-GB" sz="1400" dirty="0"/>
              <a:t>Identifying Specialised Needs:</a:t>
            </a:r>
          </a:p>
          <a:p>
            <a:r>
              <a:rPr lang="en-GB" sz="1400" b="0" dirty="0"/>
              <a:t>Patients may contain needs other than medical attention, good communication skills can help identifying the information. Additionally people have preferences during the process of communication. For example, dome patients may prefer being listened to and other want explanations on what they are going through. </a:t>
            </a:r>
            <a:r>
              <a:rPr lang="en-GB" sz="1400" b="0" i="1" dirty="0"/>
              <a:t>(</a:t>
            </a:r>
            <a:r>
              <a:rPr lang="en-GB" sz="1400" b="0" i="1" dirty="0" err="1"/>
              <a:t>Wilshiere</a:t>
            </a:r>
            <a:r>
              <a:rPr lang="en-GB" sz="1400" b="0" i="1" dirty="0"/>
              <a:t>, 2022)</a:t>
            </a:r>
          </a:p>
        </p:txBody>
      </p:sp>
      <p:sp>
        <p:nvSpPr>
          <p:cNvPr id="4" name="Content Placeholder 2">
            <a:extLst>
              <a:ext uri="{FF2B5EF4-FFF2-40B4-BE49-F238E27FC236}">
                <a16:creationId xmlns:a16="http://schemas.microsoft.com/office/drawing/2014/main" id="{04575BCC-97C3-024B-AC5B-F6E5DF404760}"/>
              </a:ext>
            </a:extLst>
          </p:cNvPr>
          <p:cNvSpPr txBox="1">
            <a:spLocks/>
          </p:cNvSpPr>
          <p:nvPr/>
        </p:nvSpPr>
        <p:spPr>
          <a:xfrm>
            <a:off x="6574228" y="2682937"/>
            <a:ext cx="5148457" cy="3622343"/>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171450" indent="-171450">
              <a:buFont typeface="Arial" panose="020B0604020202020204" pitchFamily="34" charset="0"/>
              <a:buChar char="•"/>
            </a:pPr>
            <a:r>
              <a:rPr lang="en-GB" sz="1000" dirty="0"/>
              <a:t>Educating Patient:</a:t>
            </a:r>
          </a:p>
          <a:p>
            <a:r>
              <a:rPr lang="en-GB" sz="1000" b="0" dirty="0"/>
              <a:t>Working in the health and Social care department can have the downside of informing patients and family members with a diagnoses. Explaining the treatment plans and medication is very important, this can be done with the use of effective communication skills.</a:t>
            </a:r>
          </a:p>
          <a:p>
            <a:pPr marL="171450" indent="-171450">
              <a:buFont typeface="Arial" panose="020B0604020202020204" pitchFamily="34" charset="0"/>
              <a:buChar char="•"/>
            </a:pPr>
            <a:r>
              <a:rPr lang="en-GB" sz="1000" dirty="0"/>
              <a:t>Making Personal Connections: </a:t>
            </a:r>
          </a:p>
          <a:p>
            <a:r>
              <a:rPr lang="en-GB" sz="1000" b="0" dirty="0"/>
              <a:t>In healthcare its crucial that a worker gets to know there patients, building connection can make a patient feel safe and comfortable. Building a strong connection with patients can raise outcomes and boost trust.</a:t>
            </a:r>
          </a:p>
          <a:p>
            <a:endParaRPr lang="en-GB" sz="1400" dirty="0"/>
          </a:p>
        </p:txBody>
      </p:sp>
    </p:spTree>
    <p:extLst>
      <p:ext uri="{BB962C8B-B14F-4D97-AF65-F5344CB8AC3E}">
        <p14:creationId xmlns:p14="http://schemas.microsoft.com/office/powerpoint/2010/main" val="1423464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39FFD-9401-48BA-EADD-62A5AD21CF98}"/>
              </a:ext>
            </a:extLst>
          </p:cNvPr>
          <p:cNvSpPr>
            <a:spLocks noGrp="1"/>
          </p:cNvSpPr>
          <p:nvPr>
            <p:ph type="title"/>
          </p:nvPr>
        </p:nvSpPr>
        <p:spPr/>
        <p:txBody>
          <a:bodyPr>
            <a:normAutofit/>
          </a:bodyPr>
          <a:lstStyle/>
          <a:p>
            <a:r>
              <a:rPr lang="en-GB" sz="2800" u="sng" dirty="0"/>
              <a:t>Disadvantages of not having communication skills</a:t>
            </a:r>
          </a:p>
        </p:txBody>
      </p:sp>
      <p:sp>
        <p:nvSpPr>
          <p:cNvPr id="3" name="Content Placeholder 2">
            <a:extLst>
              <a:ext uri="{FF2B5EF4-FFF2-40B4-BE49-F238E27FC236}">
                <a16:creationId xmlns:a16="http://schemas.microsoft.com/office/drawing/2014/main" id="{D1275F13-4F30-B70C-BB9D-F4AB40A0C9A6}"/>
              </a:ext>
            </a:extLst>
          </p:cNvPr>
          <p:cNvSpPr>
            <a:spLocks noGrp="1"/>
          </p:cNvSpPr>
          <p:nvPr>
            <p:ph idx="1"/>
          </p:nvPr>
        </p:nvSpPr>
        <p:spPr>
          <a:xfrm>
            <a:off x="5376671" y="705113"/>
            <a:ext cx="6526858" cy="5336458"/>
          </a:xfrm>
        </p:spPr>
        <p:txBody>
          <a:bodyPr>
            <a:normAutofit/>
          </a:bodyPr>
          <a:lstStyle/>
          <a:p>
            <a:pPr marL="171450" indent="-171450">
              <a:buFont typeface="Arial" panose="020B0604020202020204" pitchFamily="34" charset="0"/>
              <a:buChar char="•"/>
            </a:pPr>
            <a:r>
              <a:rPr lang="en-GB" sz="1050" dirty="0"/>
              <a:t>Less patient Satisfaction</a:t>
            </a:r>
          </a:p>
          <a:p>
            <a:r>
              <a:rPr lang="en-GB" sz="1050" b="0" dirty="0"/>
              <a:t>Poor communication can decrease scarification for patients as if a healthcare working isn’t communicating effectively it can lead to many problems. It can delay a patients getting care for their issue which can then result in losing the patient. </a:t>
            </a:r>
            <a:r>
              <a:rPr lang="en-GB" sz="1050" b="0" i="1" dirty="0"/>
              <a:t>(HIPAA Journal, 2022)</a:t>
            </a:r>
          </a:p>
          <a:p>
            <a:pPr marL="171450" indent="-171450">
              <a:buFont typeface="Arial" panose="020B0604020202020204" pitchFamily="34" charset="0"/>
              <a:buChar char="•"/>
            </a:pPr>
            <a:r>
              <a:rPr lang="en-GB" sz="1050" dirty="0"/>
              <a:t>Providing wrong medications:</a:t>
            </a:r>
          </a:p>
          <a:p>
            <a:r>
              <a:rPr lang="en-GB" sz="1050" b="0" dirty="0"/>
              <a:t>Lack of communication can lead to care takers handing out wrong treatments . This can be done when patients don’t know exactly the condition they have or when a patient isn’t able to speak English. No expertise in sign language or other foreign languages is required. You must put in some effort to comprehend your patient, nevertheless. Even taking notes or sharing photographs can be beneficial. </a:t>
            </a:r>
            <a:r>
              <a:rPr lang="en-GB" sz="1050" b="0" i="1" dirty="0"/>
              <a:t>(HIPAA Journal, 2022)</a:t>
            </a:r>
          </a:p>
          <a:p>
            <a:pPr marL="171450" indent="-171450">
              <a:buFont typeface="Arial" panose="020B0604020202020204" pitchFamily="34" charset="0"/>
              <a:buChar char="•"/>
            </a:pPr>
            <a:r>
              <a:rPr lang="en-GB" sz="1050" dirty="0"/>
              <a:t>Unclear Instructions:</a:t>
            </a:r>
          </a:p>
          <a:p>
            <a:r>
              <a:rPr lang="en-GB" sz="1050" b="0" dirty="0"/>
              <a:t>This can be a result of not prescribing the correct medications that the patient requires. In particularly poor communication can lead patients taking medication at the wrong times. Care workers should read instructions clearly and communicate with patient effectively by making sure they understand eve detail. </a:t>
            </a:r>
            <a:r>
              <a:rPr lang="en-GB" sz="1050" b="0" i="1" dirty="0"/>
              <a:t>(HIPAA Journal, 2022)</a:t>
            </a:r>
          </a:p>
          <a:p>
            <a:endParaRPr lang="en-GB" sz="1050" dirty="0"/>
          </a:p>
        </p:txBody>
      </p:sp>
    </p:spTree>
    <p:extLst>
      <p:ext uri="{BB962C8B-B14F-4D97-AF65-F5344CB8AC3E}">
        <p14:creationId xmlns:p14="http://schemas.microsoft.com/office/powerpoint/2010/main" val="1990536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at">
            <a:extLst>
              <a:ext uri="{FF2B5EF4-FFF2-40B4-BE49-F238E27FC236}">
                <a16:creationId xmlns:a16="http://schemas.microsoft.com/office/drawing/2014/main" id="{F5DC5B09-84E8-76CA-BAE2-7D8E950BA1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646" y="1750192"/>
            <a:ext cx="3328786" cy="3328786"/>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46745-4055-C1B4-4548-DD9D705F92DD}"/>
              </a:ext>
            </a:extLst>
          </p:cNvPr>
          <p:cNvSpPr>
            <a:spLocks noGrp="1"/>
          </p:cNvSpPr>
          <p:nvPr>
            <p:ph type="title"/>
          </p:nvPr>
        </p:nvSpPr>
        <p:spPr>
          <a:xfrm>
            <a:off x="4919472" y="1056362"/>
            <a:ext cx="6627226" cy="1154102"/>
          </a:xfrm>
        </p:spPr>
        <p:txBody>
          <a:bodyPr>
            <a:normAutofit/>
          </a:bodyPr>
          <a:lstStyle/>
          <a:p>
            <a:pPr>
              <a:lnSpc>
                <a:spcPct val="140000"/>
              </a:lnSpc>
            </a:pPr>
            <a:r>
              <a:rPr lang="en-GB" sz="2300" u="sng" dirty="0"/>
              <a:t>Evaluation and Summarisation of Communication skills</a:t>
            </a:r>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B78137-4980-A20F-53B1-74C36B2844D1}"/>
              </a:ext>
            </a:extLst>
          </p:cNvPr>
          <p:cNvSpPr>
            <a:spLocks noGrp="1"/>
          </p:cNvSpPr>
          <p:nvPr>
            <p:ph idx="1"/>
          </p:nvPr>
        </p:nvSpPr>
        <p:spPr>
          <a:xfrm>
            <a:off x="4921857" y="2268656"/>
            <a:ext cx="6627226" cy="3505938"/>
          </a:xfrm>
        </p:spPr>
        <p:txBody>
          <a:bodyPr anchor="t">
            <a:normAutofit fontScale="70000" lnSpcReduction="20000"/>
          </a:bodyPr>
          <a:lstStyle/>
          <a:p>
            <a:r>
              <a:rPr lang="en-GB" sz="1600" b="0" dirty="0"/>
              <a:t>Containing effective communication skills is crucial in health and social care settings because it can directly or indirectly affect the quality of health and social care delivered, the patient's general wellness, and relationships with other patients, family members, or co-workers.</a:t>
            </a:r>
          </a:p>
          <a:p>
            <a:r>
              <a:rPr lang="en-GB" sz="1600" b="0" dirty="0"/>
              <a:t>The main benefit of having communication skills is identifying and understanding a patients needs which will then increase the patients satisfaction. However if communication skills isn’t used in healthcare it can lead to measurement issues and unclear instructions being perused by patients. This can have a big effect on patients medical health as they could potentially use the wrong medication or treatments.</a:t>
            </a:r>
          </a:p>
          <a:p>
            <a:r>
              <a:rPr lang="en-GB" sz="1600" b="0" dirty="0"/>
              <a:t>The advantages of having communication in healthcare environment using a variety of methods, but it requires attention to detail and dedication in order for it to be effective.</a:t>
            </a: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9941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Rectangle 2056">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5CE47-12E6-C417-B514-85B8534D18B3}"/>
              </a:ext>
            </a:extLst>
          </p:cNvPr>
          <p:cNvSpPr>
            <a:spLocks noGrp="1"/>
          </p:cNvSpPr>
          <p:nvPr>
            <p:ph type="title"/>
          </p:nvPr>
        </p:nvSpPr>
        <p:spPr>
          <a:xfrm>
            <a:off x="642918" y="1072110"/>
            <a:ext cx="3611029" cy="1862345"/>
          </a:xfrm>
        </p:spPr>
        <p:txBody>
          <a:bodyPr>
            <a:normAutofit/>
          </a:bodyPr>
          <a:lstStyle/>
          <a:p>
            <a:r>
              <a:rPr lang="en-GB" u="sng" dirty="0"/>
              <a:t>Practical Example </a:t>
            </a:r>
          </a:p>
        </p:txBody>
      </p:sp>
      <p:sp>
        <p:nvSpPr>
          <p:cNvPr id="2059" name="Rectangle 2058">
            <a:extLst>
              <a:ext uri="{FF2B5EF4-FFF2-40B4-BE49-F238E27FC236}">
                <a16:creationId xmlns:a16="http://schemas.microsoft.com/office/drawing/2014/main" id="{2060C0F7-61A6-4E64-A77E-AFBD8112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E772D4-D476-DD85-BB41-712F1F33E1A4}"/>
              </a:ext>
            </a:extLst>
          </p:cNvPr>
          <p:cNvSpPr>
            <a:spLocks noGrp="1"/>
          </p:cNvSpPr>
          <p:nvPr>
            <p:ph idx="1"/>
          </p:nvPr>
        </p:nvSpPr>
        <p:spPr>
          <a:xfrm>
            <a:off x="637874" y="2934455"/>
            <a:ext cx="3616073" cy="2840139"/>
          </a:xfrm>
        </p:spPr>
        <p:txBody>
          <a:bodyPr anchor="t">
            <a:normAutofit/>
          </a:bodyPr>
          <a:lstStyle/>
          <a:p>
            <a:pPr marL="171450" indent="-171450">
              <a:lnSpc>
                <a:spcPct val="130000"/>
              </a:lnSpc>
              <a:buFont typeface="Arial" panose="020B0604020202020204" pitchFamily="34" charset="0"/>
              <a:buChar char="•"/>
            </a:pPr>
            <a:r>
              <a:rPr lang="en-GB" sz="1000" b="0" dirty="0"/>
              <a:t>For example, when a patient is discussing their problems and symptoms to a nurse, its important that the nurse is listening actively. This can be shown through visible hand gestures which can briefly reply and comfort the patient.</a:t>
            </a:r>
          </a:p>
          <a:p>
            <a:pPr marL="171450" indent="-171450">
              <a:lnSpc>
                <a:spcPct val="130000"/>
              </a:lnSpc>
              <a:buFont typeface="Arial" panose="020B0604020202020204" pitchFamily="34" charset="0"/>
              <a:buChar char="•"/>
            </a:pPr>
            <a:r>
              <a:rPr lang="en-GB" sz="1000" b="0" dirty="0"/>
              <a:t>Additionally the nurse should communicate calmly and clearly when replying to the patient as it can make sure they are receiving the information out their diagnosis.</a:t>
            </a:r>
          </a:p>
        </p:txBody>
      </p:sp>
      <p:pic>
        <p:nvPicPr>
          <p:cNvPr id="2050" name="Picture 2" descr="The Importance of Clear, Effective Communication in Healthcare">
            <a:extLst>
              <a:ext uri="{FF2B5EF4-FFF2-40B4-BE49-F238E27FC236}">
                <a16:creationId xmlns:a16="http://schemas.microsoft.com/office/drawing/2014/main" id="{B22F2126-E051-8A5E-1F45-06A3D2A358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17" r="-1" b="-1"/>
          <a:stretch/>
        </p:blipFill>
        <p:spPr bwMode="auto">
          <a:xfrm>
            <a:off x="4695713" y="713436"/>
            <a:ext cx="7500472" cy="5431128"/>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703E587-5EBE-D66E-C51F-66C86FA71A05}"/>
              </a:ext>
            </a:extLst>
          </p:cNvPr>
          <p:cNvSpPr txBox="1"/>
          <p:nvPr/>
        </p:nvSpPr>
        <p:spPr>
          <a:xfrm>
            <a:off x="10297885" y="6231261"/>
            <a:ext cx="1687286" cy="276999"/>
          </a:xfrm>
          <a:prstGeom prst="rect">
            <a:avLst/>
          </a:prstGeom>
          <a:noFill/>
        </p:spPr>
        <p:txBody>
          <a:bodyPr wrap="square" rtlCol="0">
            <a:spAutoFit/>
          </a:bodyPr>
          <a:lstStyle/>
          <a:p>
            <a:r>
              <a:rPr lang="en-GB" sz="1200" i="1" dirty="0"/>
              <a:t>(</a:t>
            </a:r>
            <a:r>
              <a:rPr lang="en-GB" sz="1200" i="1" dirty="0" err="1"/>
              <a:t>Hhs</a:t>
            </a:r>
            <a:r>
              <a:rPr lang="en-GB" sz="1200" i="1" dirty="0"/>
              <a:t>, 2022)</a:t>
            </a:r>
          </a:p>
        </p:txBody>
      </p:sp>
    </p:spTree>
    <p:extLst>
      <p:ext uri="{BB962C8B-B14F-4D97-AF65-F5344CB8AC3E}">
        <p14:creationId xmlns:p14="http://schemas.microsoft.com/office/powerpoint/2010/main" val="885483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C3FEC850-D70F-4F53-AFB0-352FEA945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667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C77E9-5909-E0EA-F6E2-86DF0AD3C470}"/>
              </a:ext>
            </a:extLst>
          </p:cNvPr>
          <p:cNvSpPr>
            <a:spLocks noGrp="1"/>
          </p:cNvSpPr>
          <p:nvPr>
            <p:ph type="title"/>
          </p:nvPr>
        </p:nvSpPr>
        <p:spPr>
          <a:xfrm>
            <a:off x="1434622" y="1113327"/>
            <a:ext cx="4862811" cy="2019488"/>
          </a:xfrm>
        </p:spPr>
        <p:txBody>
          <a:bodyPr>
            <a:normAutofit/>
          </a:bodyPr>
          <a:lstStyle/>
          <a:p>
            <a:r>
              <a:rPr lang="en-GB">
                <a:solidFill>
                  <a:schemeClr val="bg1"/>
                </a:solidFill>
              </a:rPr>
              <a:t>Conclusion</a:t>
            </a:r>
          </a:p>
        </p:txBody>
      </p:sp>
      <p:sp>
        <p:nvSpPr>
          <p:cNvPr id="1037" name="Rectangle 1036">
            <a:extLst>
              <a:ext uri="{FF2B5EF4-FFF2-40B4-BE49-F238E27FC236}">
                <a16:creationId xmlns:a16="http://schemas.microsoft.com/office/drawing/2014/main" id="{98928BEC-981A-4B8F-98FA-839975C5F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63" y="9307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15114E9F-2A15-431C-9EF8-E5F1FFEE1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4E8B9C70-F708-443B-82A0-80E311A00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8457"/>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nteractive communication in healthcare environments-Achieving Excellence">
            <a:extLst>
              <a:ext uri="{FF2B5EF4-FFF2-40B4-BE49-F238E27FC236}">
                <a16:creationId xmlns:a16="http://schemas.microsoft.com/office/drawing/2014/main" id="{E993AF92-D012-95C7-4D93-D2007A1DB9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028"/>
          <a:stretch/>
        </p:blipFill>
        <p:spPr bwMode="auto">
          <a:xfrm>
            <a:off x="6858023" y="-2"/>
            <a:ext cx="5333976" cy="33969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portance of Effective Communication Skills in Healthcare">
            <a:extLst>
              <a:ext uri="{FF2B5EF4-FFF2-40B4-BE49-F238E27FC236}">
                <a16:creationId xmlns:a16="http://schemas.microsoft.com/office/drawing/2014/main" id="{527A6E1D-CF58-DBFA-8C9B-EA4878A126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1451"/>
          <a:stretch/>
        </p:blipFill>
        <p:spPr bwMode="auto">
          <a:xfrm>
            <a:off x="1067712" y="3435496"/>
            <a:ext cx="5790310" cy="3422504"/>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32BA9D6C-8214-4E25-AF8B-48762AD8D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1044">
            <a:extLst>
              <a:ext uri="{FF2B5EF4-FFF2-40B4-BE49-F238E27FC236}">
                <a16:creationId xmlns:a16="http://schemas.microsoft.com/office/drawing/2014/main" id="{5D7B94B2-D9B6-4EAC-8CD9-3961D17843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6CADD4-3589-756E-CE84-5ACB0DAC177A}"/>
              </a:ext>
            </a:extLst>
          </p:cNvPr>
          <p:cNvSpPr>
            <a:spLocks noGrp="1"/>
          </p:cNvSpPr>
          <p:nvPr>
            <p:ph idx="1"/>
          </p:nvPr>
        </p:nvSpPr>
        <p:spPr>
          <a:xfrm>
            <a:off x="7386762" y="3928342"/>
            <a:ext cx="4162319" cy="2285000"/>
          </a:xfrm>
        </p:spPr>
        <p:txBody>
          <a:bodyPr anchor="t">
            <a:normAutofit/>
          </a:bodyPr>
          <a:lstStyle/>
          <a:p>
            <a:pPr>
              <a:lnSpc>
                <a:spcPct val="130000"/>
              </a:lnSpc>
            </a:pPr>
            <a:r>
              <a:rPr lang="en-GB" sz="1100" b="0"/>
              <a:t>In conclusion I believe having communication skills in health and social care is very important as it ensures both the patient and healthcare worker are comfortable and contain a strong relationship which can improve the emotional state of the patient. Communication skills makes sure that all process of a workers role runs smoothly without any risks and confusion taking place.</a:t>
            </a:r>
          </a:p>
        </p:txBody>
      </p:sp>
      <p:sp>
        <p:nvSpPr>
          <p:cNvPr id="1047" name="Rectangle 1046">
            <a:extLst>
              <a:ext uri="{FF2B5EF4-FFF2-40B4-BE49-F238E27FC236}">
                <a16:creationId xmlns:a16="http://schemas.microsoft.com/office/drawing/2014/main" id="{EA6FE760-E70F-4EB9-BCB1-D7795F04B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7D50971-073C-CB57-7B1F-04B56485E42D}"/>
              </a:ext>
            </a:extLst>
          </p:cNvPr>
          <p:cNvSpPr txBox="1"/>
          <p:nvPr/>
        </p:nvSpPr>
        <p:spPr>
          <a:xfrm>
            <a:off x="1131721" y="3651343"/>
            <a:ext cx="2296886" cy="276999"/>
          </a:xfrm>
          <a:prstGeom prst="rect">
            <a:avLst/>
          </a:prstGeom>
          <a:noFill/>
        </p:spPr>
        <p:txBody>
          <a:bodyPr wrap="square" rtlCol="0">
            <a:spAutoFit/>
          </a:bodyPr>
          <a:lstStyle/>
          <a:p>
            <a:r>
              <a:rPr lang="en-GB" sz="1200" i="1" dirty="0"/>
              <a:t>(James, 2022)</a:t>
            </a:r>
          </a:p>
        </p:txBody>
      </p:sp>
      <p:sp>
        <p:nvSpPr>
          <p:cNvPr id="5" name="TextBox 4">
            <a:extLst>
              <a:ext uri="{FF2B5EF4-FFF2-40B4-BE49-F238E27FC236}">
                <a16:creationId xmlns:a16="http://schemas.microsoft.com/office/drawing/2014/main" id="{C33FA7E5-BF09-927D-DDFE-D620E9A458F4}"/>
              </a:ext>
            </a:extLst>
          </p:cNvPr>
          <p:cNvSpPr txBox="1"/>
          <p:nvPr/>
        </p:nvSpPr>
        <p:spPr>
          <a:xfrm>
            <a:off x="6922030" y="261257"/>
            <a:ext cx="2177143" cy="276999"/>
          </a:xfrm>
          <a:prstGeom prst="rect">
            <a:avLst/>
          </a:prstGeom>
          <a:noFill/>
        </p:spPr>
        <p:txBody>
          <a:bodyPr wrap="square" rtlCol="0">
            <a:spAutoFit/>
          </a:bodyPr>
          <a:lstStyle/>
          <a:p>
            <a:r>
              <a:rPr lang="en-GB" sz="1200" i="1" dirty="0"/>
              <a:t>(Yuvraj, 2018)</a:t>
            </a:r>
          </a:p>
        </p:txBody>
      </p:sp>
    </p:spTree>
    <p:extLst>
      <p:ext uri="{BB962C8B-B14F-4D97-AF65-F5344CB8AC3E}">
        <p14:creationId xmlns:p14="http://schemas.microsoft.com/office/powerpoint/2010/main" val="3956702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D5B5B-EB65-EDC1-0A14-46E97821AEA8}"/>
              </a:ext>
            </a:extLst>
          </p:cNvPr>
          <p:cNvSpPr>
            <a:spLocks noGrp="1"/>
          </p:cNvSpPr>
          <p:nvPr>
            <p:ph type="title"/>
          </p:nvPr>
        </p:nvSpPr>
        <p:spPr/>
        <p:txBody>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97E9F178-F201-E492-0946-C2C18665AD83}"/>
              </a:ext>
            </a:extLst>
          </p:cNvPr>
          <p:cNvSpPr>
            <a:spLocks noGrp="1"/>
          </p:cNvSpPr>
          <p:nvPr>
            <p:ph idx="1"/>
          </p:nvPr>
        </p:nvSpPr>
        <p:spPr>
          <a:xfrm>
            <a:off x="5376670" y="1096999"/>
            <a:ext cx="6172412" cy="5197497"/>
          </a:xfrm>
        </p:spPr>
        <p:txBody>
          <a:bodyPr>
            <a:normAutofit fontScale="47500" lnSpcReduction="20000"/>
          </a:bodyPr>
          <a:lstStyle/>
          <a:p>
            <a:pPr marL="285750" indent="-285750">
              <a:buFont typeface="Meiryo" panose="020B0604030504040204" pitchFamily="34" charset="-128"/>
              <a:buChar char="⁻"/>
            </a:pPr>
            <a:r>
              <a:rPr lang="en-GB" b="0" i="1" dirty="0">
                <a:effectLst/>
              </a:rPr>
              <a:t>A guide to communication in Health and Social Care (no date). Available at: </a:t>
            </a:r>
            <a:r>
              <a:rPr lang="en-GB" b="0" i="1" dirty="0">
                <a:effectLst/>
                <a:hlinkClick r:id="rId2"/>
              </a:rPr>
              <a:t>https://uk.indeed.com/career-advice/career-development/communication-in-health-and-social-care </a:t>
            </a:r>
            <a:r>
              <a:rPr lang="en-GB" b="0" i="1" dirty="0">
                <a:effectLst/>
              </a:rPr>
              <a:t>(Accessed: February 21, 2023). </a:t>
            </a:r>
          </a:p>
          <a:p>
            <a:pPr marL="285750" indent="-285750">
              <a:buFontTx/>
              <a:buChar char="-"/>
            </a:pPr>
            <a:r>
              <a:rPr lang="en-GB" b="0" i="1" dirty="0">
                <a:effectLst/>
              </a:rPr>
              <a:t>Effective communication in health and Social Care</a:t>
            </a:r>
            <a:r>
              <a:rPr lang="en-GB" b="0" dirty="0">
                <a:effectLst/>
              </a:rPr>
              <a:t> (no date) </a:t>
            </a:r>
            <a:r>
              <a:rPr lang="en-GB" b="0" i="1" dirty="0">
                <a:effectLst/>
              </a:rPr>
              <a:t>Effective Communication in Health &amp; Social Care | The Access Group</a:t>
            </a:r>
            <a:r>
              <a:rPr lang="en-GB" b="0" dirty="0">
                <a:effectLst/>
              </a:rPr>
              <a:t>. Available at: </a:t>
            </a:r>
            <a:r>
              <a:rPr lang="en-GB" b="0" dirty="0">
                <a:effectLst/>
                <a:hlinkClick r:id="rId3"/>
              </a:rPr>
              <a:t>https://www.theaccessgroup.com/en-gb/blog/hsc-effective-communication-health-and-social-care/#:~:text=Healthcare%20workers%20use%20communication%20skills,of%20care%20that%20patients%20receive.</a:t>
            </a:r>
            <a:r>
              <a:rPr lang="en-GB" b="0" dirty="0">
                <a:effectLst/>
              </a:rPr>
              <a:t> (Accessed: February 21, 2023). </a:t>
            </a:r>
          </a:p>
          <a:p>
            <a:pPr marL="285750" indent="-285750">
              <a:buFontTx/>
              <a:buChar char="-"/>
            </a:pPr>
            <a:r>
              <a:rPr lang="en-GB" b="0" dirty="0">
                <a:effectLst/>
              </a:rPr>
              <a:t>One Education and </a:t>
            </a:r>
            <a:r>
              <a:rPr lang="en-GB" b="0" dirty="0" err="1">
                <a:effectLst/>
              </a:rPr>
              <a:t>Wilshiere</a:t>
            </a:r>
            <a:r>
              <a:rPr lang="en-GB" b="0" dirty="0">
                <a:effectLst/>
              </a:rPr>
              <a:t>, J. (2022) </a:t>
            </a:r>
            <a:r>
              <a:rPr lang="en-GB" b="0" i="1" dirty="0">
                <a:effectLst/>
              </a:rPr>
              <a:t>Importance of effective communication skills in healthcare</a:t>
            </a:r>
            <a:r>
              <a:rPr lang="en-GB" b="0" dirty="0">
                <a:effectLst/>
              </a:rPr>
              <a:t>, </a:t>
            </a:r>
            <a:r>
              <a:rPr lang="en-GB" b="0" i="1" dirty="0">
                <a:effectLst/>
              </a:rPr>
              <a:t>One Education</a:t>
            </a:r>
            <a:r>
              <a:rPr lang="en-GB" b="0" dirty="0">
                <a:effectLst/>
              </a:rPr>
              <a:t>. Available at: </a:t>
            </a:r>
            <a:r>
              <a:rPr lang="en-GB" b="0" dirty="0">
                <a:effectLst/>
                <a:hlinkClick r:id="rId4"/>
              </a:rPr>
              <a:t>https://www.oneeducation.org.uk/communication-skills-in-healthcare/#:~:text=What%20is%20the%20Importance%20of%20Effective%20Communication%20Skills,Creating%20Synergy%20...%207%207.%20Identifying%20Specialised%20Needs </a:t>
            </a:r>
            <a:r>
              <a:rPr lang="en-GB" b="0" dirty="0">
                <a:effectLst/>
              </a:rPr>
              <a:t>(Accessed: March 6, 2023). </a:t>
            </a:r>
          </a:p>
          <a:p>
            <a:pPr marL="285750" indent="-285750">
              <a:buFontTx/>
              <a:buChar char="-"/>
            </a:pPr>
            <a:r>
              <a:rPr lang="en-GB" b="0" dirty="0">
                <a:effectLst/>
              </a:rPr>
              <a:t>Lee, E. (2021) </a:t>
            </a:r>
            <a:r>
              <a:rPr lang="en-GB" b="0" i="1" dirty="0">
                <a:effectLst/>
              </a:rPr>
              <a:t>Effective communication in health and Social Care</a:t>
            </a:r>
            <a:r>
              <a:rPr lang="en-GB" b="0" dirty="0">
                <a:effectLst/>
              </a:rPr>
              <a:t>, </a:t>
            </a:r>
            <a:r>
              <a:rPr lang="en-GB" b="0" i="1" dirty="0">
                <a:effectLst/>
              </a:rPr>
              <a:t>CPD Online College</a:t>
            </a:r>
            <a:r>
              <a:rPr lang="en-GB" b="0" dirty="0">
                <a:effectLst/>
              </a:rPr>
              <a:t>. Available at: </a:t>
            </a:r>
            <a:r>
              <a:rPr lang="en-GB" b="0" dirty="0">
                <a:effectLst/>
                <a:hlinkClick r:id="rId5"/>
              </a:rPr>
              <a:t>https://cpdonline.co.uk/knowledge-base/care/effective-communication/#why-is-effective-communication-needed-in-health-and-social-care </a:t>
            </a:r>
            <a:r>
              <a:rPr lang="en-GB" b="0" dirty="0">
                <a:effectLst/>
              </a:rPr>
              <a:t>(Accessed: March 12, 2023). </a:t>
            </a:r>
          </a:p>
          <a:p>
            <a:pPr marL="285750" indent="-285750">
              <a:buFontTx/>
              <a:buChar char="-"/>
            </a:pPr>
            <a:r>
              <a:rPr lang="en-GB" b="0" i="1" dirty="0">
                <a:effectLst/>
              </a:rPr>
              <a:t>Effects of poor communication in Healthcare</a:t>
            </a:r>
            <a:r>
              <a:rPr lang="en-GB" b="0" dirty="0">
                <a:effectLst/>
              </a:rPr>
              <a:t> (2022) </a:t>
            </a:r>
            <a:r>
              <a:rPr lang="en-GB" b="0" i="1" dirty="0">
                <a:effectLst/>
              </a:rPr>
              <a:t>HIPAA Journal</a:t>
            </a:r>
            <a:r>
              <a:rPr lang="en-GB" b="0" dirty="0">
                <a:effectLst/>
              </a:rPr>
              <a:t>. Available at: </a:t>
            </a:r>
            <a:r>
              <a:rPr lang="en-GB" b="0" dirty="0">
                <a:effectLst/>
                <a:hlinkClick r:id="rId6"/>
              </a:rPr>
              <a:t>https://www.hipaajournal.com/effects-of-poor-communication-in-healthcare/</a:t>
            </a:r>
            <a:r>
              <a:rPr lang="en-GB" b="0" dirty="0">
                <a:effectLst/>
              </a:rPr>
              <a:t> (Accessed: March 12, 2023). </a:t>
            </a:r>
          </a:p>
          <a:p>
            <a:pPr marL="285750" indent="-285750">
              <a:buFontTx/>
              <a:buChar char="-"/>
            </a:pPr>
            <a:endParaRPr lang="en-GB" b="0" dirty="0">
              <a:effectLst/>
            </a:endParaRPr>
          </a:p>
          <a:p>
            <a:pPr marL="285750" indent="-285750">
              <a:buFontTx/>
              <a:buChar char="-"/>
            </a:pPr>
            <a:endParaRPr lang="en-GB" b="0" dirty="0">
              <a:effectLst/>
            </a:endParaRPr>
          </a:p>
          <a:p>
            <a:endParaRPr lang="en-GB" b="0" i="1" dirty="0">
              <a:effectLst/>
            </a:endParaRPr>
          </a:p>
          <a:p>
            <a:endParaRPr lang="en-GB" dirty="0"/>
          </a:p>
        </p:txBody>
      </p:sp>
    </p:spTree>
    <p:extLst>
      <p:ext uri="{BB962C8B-B14F-4D97-AF65-F5344CB8AC3E}">
        <p14:creationId xmlns:p14="http://schemas.microsoft.com/office/powerpoint/2010/main" val="1211983314"/>
      </p:ext>
    </p:extLst>
  </p:cSld>
  <p:clrMapOvr>
    <a:masterClrMapping/>
  </p:clrMapOvr>
</p:sld>
</file>

<file path=ppt/theme/theme1.xml><?xml version="1.0" encoding="utf-8"?>
<a:theme xmlns:a="http://schemas.openxmlformats.org/drawingml/2006/main" name="ShojiVTI">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1A76A509EDABC40B80FB78471F0C814" ma:contentTypeVersion="14" ma:contentTypeDescription="Create a new document." ma:contentTypeScope="" ma:versionID="f5479c97f0e0d4b1cdb75646959a6133">
  <xsd:schema xmlns:xsd="http://www.w3.org/2001/XMLSchema" xmlns:xs="http://www.w3.org/2001/XMLSchema" xmlns:p="http://schemas.microsoft.com/office/2006/metadata/properties" xmlns:ns3="946f8808-9eb2-49f3-ac06-f6a337e744fc" xmlns:ns4="a721b969-4d83-4c26-a276-51b4605f78c4" targetNamespace="http://schemas.microsoft.com/office/2006/metadata/properties" ma:root="true" ma:fieldsID="fa6834c01daeaa33676a27d3aba7d632" ns3:_="" ns4:_="">
    <xsd:import namespace="946f8808-9eb2-49f3-ac06-f6a337e744fc"/>
    <xsd:import namespace="a721b969-4d83-4c26-a276-51b4605f78c4"/>
    <xsd:element name="properties">
      <xsd:complexType>
        <xsd:sequence>
          <xsd:element name="documentManagement">
            <xsd:complexType>
              <xsd:all>
                <xsd:element ref="ns3:MigrationWizId" minOccurs="0"/>
                <xsd:element ref="ns3:MigrationWizIdPermissions" minOccurs="0"/>
                <xsd:element ref="ns3:MigrationWizIdVersion" minOccurs="0"/>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46f8808-9eb2-49f3-ac06-f6a337e744fc" elementFormDefault="qualified">
    <xsd:import namespace="http://schemas.microsoft.com/office/2006/documentManagement/types"/>
    <xsd:import namespace="http://schemas.microsoft.com/office/infopath/2007/PartnerControls"/>
    <xsd:element name="MigrationWizId" ma:index="8" nillable="true" ma:displayName="MigrationWizId" ma:internalName="MigrationWizId">
      <xsd:simpleType>
        <xsd:restriction base="dms:Text"/>
      </xsd:simpleType>
    </xsd:element>
    <xsd:element name="MigrationWizIdPermissions" ma:index="9" nillable="true" ma:displayName="MigrationWizIdPermissions" ma:internalName="MigrationWizIdPermissions">
      <xsd:simpleType>
        <xsd:restriction base="dms:Text"/>
      </xsd:simpleType>
    </xsd:element>
    <xsd:element name="MigrationWizIdVersion" ma:index="10" nillable="true" ma:displayName="MigrationWizIdVersion" ma:internalName="MigrationWizIdVersion">
      <xsd:simpleType>
        <xsd:restriction base="dms:Text"/>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_activity" ma:index="17" nillable="true" ma:displayName="_activity" ma:hidden="true" ma:internalName="_activity">
      <xsd:simpleType>
        <xsd:restriction base="dms:Note"/>
      </xsd:simpleType>
    </xsd:element>
    <xsd:element name="MediaServiceAutoTags" ma:index="18" nillable="true" ma:displayName="Tags" ma:internalName="MediaServiceAutoTag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721b969-4d83-4c26-a276-51b4605f78c4"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igrationWizIdVersion xmlns="946f8808-9eb2-49f3-ac06-f6a337e744fc" xsi:nil="true"/>
    <_activity xmlns="946f8808-9eb2-49f3-ac06-f6a337e744fc" xsi:nil="true"/>
    <MigrationWizIdPermissions xmlns="946f8808-9eb2-49f3-ac06-f6a337e744fc" xsi:nil="true"/>
    <MigrationWizId xmlns="946f8808-9eb2-49f3-ac06-f6a337e744fc" xsi:nil="true"/>
  </documentManagement>
</p:properties>
</file>

<file path=customXml/itemProps1.xml><?xml version="1.0" encoding="utf-8"?>
<ds:datastoreItem xmlns:ds="http://schemas.openxmlformats.org/officeDocument/2006/customXml" ds:itemID="{84CC5777-9AFF-49A5-A081-8D15B8CE7709}">
  <ds:schemaRefs>
    <ds:schemaRef ds:uri="http://schemas.microsoft.com/sharepoint/v3/contenttype/forms"/>
  </ds:schemaRefs>
</ds:datastoreItem>
</file>

<file path=customXml/itemProps2.xml><?xml version="1.0" encoding="utf-8"?>
<ds:datastoreItem xmlns:ds="http://schemas.openxmlformats.org/officeDocument/2006/customXml" ds:itemID="{25A3345C-1E62-4A3D-B584-5B867D1D71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46f8808-9eb2-49f3-ac06-f6a337e744fc"/>
    <ds:schemaRef ds:uri="a721b969-4d83-4c26-a276-51b4605f78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32D5FA-CBD0-4647-86A0-D9762932AE40}">
  <ds:schemaRefs>
    <ds:schemaRef ds:uri="http://schemas.microsoft.com/office/2006/documentManagement/types"/>
    <ds:schemaRef ds:uri="http://purl.org/dc/dcmitype/"/>
    <ds:schemaRef ds:uri="http://schemas.microsoft.com/office/2006/metadata/properties"/>
    <ds:schemaRef ds:uri="http://www.w3.org/XML/1998/namespace"/>
    <ds:schemaRef ds:uri="http://purl.org/dc/terms/"/>
    <ds:schemaRef ds:uri="http://purl.org/dc/elements/1.1/"/>
    <ds:schemaRef ds:uri="http://schemas.openxmlformats.org/package/2006/metadata/core-properties"/>
    <ds:schemaRef ds:uri="http://schemas.microsoft.com/office/infopath/2007/PartnerControls"/>
    <ds:schemaRef ds:uri="a721b969-4d83-4c26-a276-51b4605f78c4"/>
    <ds:schemaRef ds:uri="946f8808-9eb2-49f3-ac06-f6a337e744fc"/>
  </ds:schemaRefs>
</ds:datastoreItem>
</file>

<file path=docProps/app.xml><?xml version="1.0" encoding="utf-8"?>
<Properties xmlns="http://schemas.openxmlformats.org/officeDocument/2006/extended-properties" xmlns:vt="http://schemas.openxmlformats.org/officeDocument/2006/docPropsVTypes">
  <TotalTime>266</TotalTime>
  <Words>1434</Words>
  <Application>Microsoft Office PowerPoint</Application>
  <PresentationFormat>Widescreen</PresentationFormat>
  <Paragraphs>98</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Meiryo</vt:lpstr>
      <vt:lpstr>Arial</vt:lpstr>
      <vt:lpstr>Calibri</vt:lpstr>
      <vt:lpstr>Corbel</vt:lpstr>
      <vt:lpstr>Courier New</vt:lpstr>
      <vt:lpstr>Wingdings</vt:lpstr>
      <vt:lpstr>ShojiVTI</vt:lpstr>
      <vt:lpstr>Key Skills Presentation </vt:lpstr>
      <vt:lpstr>Contents Page</vt:lpstr>
      <vt:lpstr>Introduction</vt:lpstr>
      <vt:lpstr>Communication  </vt:lpstr>
      <vt:lpstr>Why have I chosen Communication Skills </vt:lpstr>
      <vt:lpstr>Why is Communicational Skills important in Health and Social Care </vt:lpstr>
      <vt:lpstr>Types of communication Skills in Health and Social Care </vt:lpstr>
      <vt:lpstr>Advantages of Communication in Health and Social Care</vt:lpstr>
      <vt:lpstr>Disadvantages of not having communication skills</vt:lpstr>
      <vt:lpstr>Evaluation and Summarisation of Communication skills</vt:lpstr>
      <vt:lpstr>Practical Example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Presentation</dc:title>
  <dc:creator>Hira Jahangir</dc:creator>
  <cp:lastModifiedBy>Hira Jahangir</cp:lastModifiedBy>
  <cp:revision>3</cp:revision>
  <dcterms:created xsi:type="dcterms:W3CDTF">2023-02-21T20:22:47Z</dcterms:created>
  <dcterms:modified xsi:type="dcterms:W3CDTF">2023-03-12T19:20:59Z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0x01010091A76A509EDABC40B80FB78471F0C814</vt:lpwstr>
  </property>
</Properties>
</file>