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amp;ehk=kB2D5tKNz8m3EjWHiJ3shw&amp;r=0&amp;pid=OfficeInsert" ContentType="image/jpeg"/>
  <Default Extension="jpg" ContentType="image/jpeg"/>
  <Default Extension="jpg&amp;ehk=GYvy"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7.xml.rels><?xml version="1.0" encoding="UTF-8" standalone="yes"?>
<Relationships xmlns="http://schemas.openxmlformats.org/package/2006/relationships"><Relationship Id="rId3" Type="http://schemas.openxmlformats.org/officeDocument/2006/relationships/image" Target="../media/image8.jpg&amp;ehk=kB2D5tKNz8m3EjWHiJ3shw&amp;r=0&amp;pid=OfficeInsert"/><Relationship Id="rId2" Type="http://schemas.openxmlformats.org/officeDocument/2006/relationships/hyperlink" Target="https://thedevelopmentjournalist.com/2012/01/22/shortcomings-of-csr/" TargetMode="External"/><Relationship Id="rId1" Type="http://schemas.openxmlformats.org/officeDocument/2006/relationships/image" Target="../media/image7.jpg&amp;ehk=GYvy"/><Relationship Id="rId4" Type="http://schemas.openxmlformats.org/officeDocument/2006/relationships/hyperlink" Target="http://blog.unyanet.org/corporate-social-responsibility-should-be-compulsory-in-bangladesh/" TargetMode="External"/></Relationships>
</file>

<file path=ppt/diagrams/_rels/drawing7.xml.rels><?xml version="1.0" encoding="UTF-8" standalone="yes"?>
<Relationships xmlns="http://schemas.openxmlformats.org/package/2006/relationships"><Relationship Id="rId3" Type="http://schemas.openxmlformats.org/officeDocument/2006/relationships/image" Target="../media/image8.jpg&amp;ehk=kB2D5tKNz8m3EjWHiJ3shw&amp;r=0&amp;pid=OfficeInsert"/><Relationship Id="rId2" Type="http://schemas.openxmlformats.org/officeDocument/2006/relationships/hyperlink" Target="https://thedevelopmentjournalist.com/2012/01/22/shortcomings-of-csr/" TargetMode="External"/><Relationship Id="rId1" Type="http://schemas.openxmlformats.org/officeDocument/2006/relationships/image" Target="../media/image7.jpg&amp;ehk=GYvy"/><Relationship Id="rId4" Type="http://schemas.openxmlformats.org/officeDocument/2006/relationships/hyperlink" Target="http://blog.unyanet.org/corporate-social-responsibility-should-be-compulsory-in-bangladesh/"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8DD687-EAE9-4CA5-9299-6DED99972F9F}"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GB"/>
        </a:p>
      </dgm:t>
    </dgm:pt>
    <dgm:pt modelId="{9D293FB5-6E20-4195-BC6B-0DDA52528165}">
      <dgm:prSet custT="1"/>
      <dgm:spPr/>
      <dgm:t>
        <a:bodyPr/>
        <a:lstStyle/>
        <a:p>
          <a:r>
            <a:rPr lang="en-GB" sz="2400" dirty="0"/>
            <a:t>History &amp; Evolution &amp; The modern CSR movement</a:t>
          </a:r>
        </a:p>
      </dgm:t>
    </dgm:pt>
    <dgm:pt modelId="{11D63462-D7C9-4CEA-B0D3-E8DDE4352619}" type="parTrans" cxnId="{4F9C6E18-7655-4E90-87B9-3F7A504736F7}">
      <dgm:prSet/>
      <dgm:spPr/>
      <dgm:t>
        <a:bodyPr/>
        <a:lstStyle/>
        <a:p>
          <a:endParaRPr lang="en-GB"/>
        </a:p>
      </dgm:t>
    </dgm:pt>
    <dgm:pt modelId="{500AF731-D7E2-4292-8987-F98F39ACEC1B}" type="sibTrans" cxnId="{4F9C6E18-7655-4E90-87B9-3F7A504736F7}">
      <dgm:prSet/>
      <dgm:spPr/>
      <dgm:t>
        <a:bodyPr/>
        <a:lstStyle/>
        <a:p>
          <a:endParaRPr lang="en-GB"/>
        </a:p>
      </dgm:t>
    </dgm:pt>
    <dgm:pt modelId="{F49EAC89-981B-4FF0-A6FE-9645BC05C3DB}">
      <dgm:prSet/>
      <dgm:spPr/>
      <dgm:t>
        <a:bodyPr/>
        <a:lstStyle/>
        <a:p>
          <a:r>
            <a:rPr lang="en-GB" dirty="0"/>
            <a:t>CSR has been found difficult to define causing much debate </a:t>
          </a:r>
        </a:p>
      </dgm:t>
    </dgm:pt>
    <dgm:pt modelId="{062EF90B-63CF-4C16-9A9E-683571760E03}" type="parTrans" cxnId="{D2020F1E-A497-4AF8-9F07-1F52D0224625}">
      <dgm:prSet/>
      <dgm:spPr/>
      <dgm:t>
        <a:bodyPr/>
        <a:lstStyle/>
        <a:p>
          <a:endParaRPr lang="en-GB"/>
        </a:p>
      </dgm:t>
    </dgm:pt>
    <dgm:pt modelId="{B00E5B48-0840-4D43-8ABE-46BFBF0706E0}" type="sibTrans" cxnId="{D2020F1E-A497-4AF8-9F07-1F52D0224625}">
      <dgm:prSet/>
      <dgm:spPr/>
      <dgm:t>
        <a:bodyPr/>
        <a:lstStyle/>
        <a:p>
          <a:endParaRPr lang="en-GB"/>
        </a:p>
      </dgm:t>
    </dgm:pt>
    <dgm:pt modelId="{5059A903-04A4-486F-9F34-9910C475E196}">
      <dgm:prSet/>
      <dgm:spPr/>
      <dgm:t>
        <a:bodyPr/>
        <a:lstStyle/>
        <a:p>
          <a:r>
            <a:rPr lang="en-GB" dirty="0"/>
            <a:t>A Philanthropic action  Bowen (1950)</a:t>
          </a:r>
        </a:p>
      </dgm:t>
    </dgm:pt>
    <dgm:pt modelId="{613E568D-A45F-4F01-B666-BBCFBAE3C375}" type="parTrans" cxnId="{02A1C5CD-5C2A-478F-A7A0-35A4EE7865D7}">
      <dgm:prSet/>
      <dgm:spPr/>
      <dgm:t>
        <a:bodyPr/>
        <a:lstStyle/>
        <a:p>
          <a:endParaRPr lang="en-GB"/>
        </a:p>
      </dgm:t>
    </dgm:pt>
    <dgm:pt modelId="{42EF5E03-436C-457B-866D-4B6D4E76F57C}" type="sibTrans" cxnId="{02A1C5CD-5C2A-478F-A7A0-35A4EE7865D7}">
      <dgm:prSet/>
      <dgm:spPr/>
      <dgm:t>
        <a:bodyPr/>
        <a:lstStyle/>
        <a:p>
          <a:endParaRPr lang="en-GB"/>
        </a:p>
      </dgm:t>
    </dgm:pt>
    <dgm:pt modelId="{3DC04686-CD64-4097-A2FB-8A694726A587}">
      <dgm:prSet/>
      <dgm:spPr/>
      <dgm:t>
        <a:bodyPr/>
        <a:lstStyle/>
        <a:p>
          <a:r>
            <a:rPr lang="en-GB"/>
            <a:t>Although Philanthropy Dismissed by Davis(1960)and Frederick(1960)</a:t>
          </a:r>
        </a:p>
      </dgm:t>
    </dgm:pt>
    <dgm:pt modelId="{C1F29E58-6214-48E4-AD13-6BE718E5F704}" type="parTrans" cxnId="{A16499C4-CC81-46A4-9CB6-FD41EB81CABD}">
      <dgm:prSet/>
      <dgm:spPr/>
      <dgm:t>
        <a:bodyPr/>
        <a:lstStyle/>
        <a:p>
          <a:endParaRPr lang="en-GB"/>
        </a:p>
      </dgm:t>
    </dgm:pt>
    <dgm:pt modelId="{147B7777-377A-48B6-8055-1629C3BCAEB7}" type="sibTrans" cxnId="{A16499C4-CC81-46A4-9CB6-FD41EB81CABD}">
      <dgm:prSet/>
      <dgm:spPr/>
      <dgm:t>
        <a:bodyPr/>
        <a:lstStyle/>
        <a:p>
          <a:endParaRPr lang="en-GB"/>
        </a:p>
      </dgm:t>
    </dgm:pt>
    <dgm:pt modelId="{FE35FC2E-74E7-41D6-A89A-90A696C814BB}">
      <dgm:prSet/>
      <dgm:spPr/>
      <dgm:t>
        <a:bodyPr/>
        <a:lstStyle/>
        <a:p>
          <a:r>
            <a:rPr lang="en-GB" dirty="0"/>
            <a:t>Foolish &amp; Vague-Friedman(1970)</a:t>
          </a:r>
        </a:p>
      </dgm:t>
    </dgm:pt>
    <dgm:pt modelId="{D14E03A5-7730-4836-BCE8-CAF3D5C3B2ED}" type="parTrans" cxnId="{0BEB9952-87DF-4B8D-B5CE-C2D0C98A71A4}">
      <dgm:prSet/>
      <dgm:spPr/>
      <dgm:t>
        <a:bodyPr/>
        <a:lstStyle/>
        <a:p>
          <a:endParaRPr lang="en-GB"/>
        </a:p>
      </dgm:t>
    </dgm:pt>
    <dgm:pt modelId="{2F3593AD-69AF-402F-BF27-1D7C7A33B07C}" type="sibTrans" cxnId="{0BEB9952-87DF-4B8D-B5CE-C2D0C98A71A4}">
      <dgm:prSet/>
      <dgm:spPr/>
      <dgm:t>
        <a:bodyPr/>
        <a:lstStyle/>
        <a:p>
          <a:endParaRPr lang="en-GB"/>
        </a:p>
      </dgm:t>
    </dgm:pt>
    <dgm:pt modelId="{63ED7E65-06A6-4CAA-8DA5-645D2F7F7E16}">
      <dgm:prSet/>
      <dgm:spPr/>
      <dgm:t>
        <a:bodyPr/>
        <a:lstStyle/>
        <a:p>
          <a:r>
            <a:rPr lang="en-GB" dirty="0"/>
            <a:t>A competitive Tool -Carroll(1999)</a:t>
          </a:r>
        </a:p>
      </dgm:t>
    </dgm:pt>
    <dgm:pt modelId="{F5604425-58FE-47C4-90F3-462E0DA01785}" type="parTrans" cxnId="{F4F7FE9F-6A38-4254-B020-0FD1B0CE44AB}">
      <dgm:prSet/>
      <dgm:spPr/>
      <dgm:t>
        <a:bodyPr/>
        <a:lstStyle/>
        <a:p>
          <a:endParaRPr lang="en-GB"/>
        </a:p>
      </dgm:t>
    </dgm:pt>
    <dgm:pt modelId="{0163F063-D762-4569-8CB1-F4CA3265F9F5}" type="sibTrans" cxnId="{F4F7FE9F-6A38-4254-B020-0FD1B0CE44AB}">
      <dgm:prSet/>
      <dgm:spPr/>
      <dgm:t>
        <a:bodyPr/>
        <a:lstStyle/>
        <a:p>
          <a:endParaRPr lang="en-GB"/>
        </a:p>
      </dgm:t>
    </dgm:pt>
    <dgm:pt modelId="{F85110B9-B082-4758-AD23-7E20D25D774B}">
      <dgm:prSet/>
      <dgm:spPr/>
      <dgm:t>
        <a:bodyPr/>
        <a:lstStyle/>
        <a:p>
          <a:r>
            <a:rPr lang="en-GB"/>
            <a:t>Still no consensus on a universal Definition Font et al(2012)</a:t>
          </a:r>
        </a:p>
      </dgm:t>
    </dgm:pt>
    <dgm:pt modelId="{5CFBB086-86AE-4B10-A2A1-790883A34E45}" type="parTrans" cxnId="{46B6A480-F5F3-4537-9ECD-A4FB7C583B4C}">
      <dgm:prSet/>
      <dgm:spPr/>
      <dgm:t>
        <a:bodyPr/>
        <a:lstStyle/>
        <a:p>
          <a:endParaRPr lang="en-GB"/>
        </a:p>
      </dgm:t>
    </dgm:pt>
    <dgm:pt modelId="{D89828EF-0384-4AF0-AFD9-F6AC5D800271}" type="sibTrans" cxnId="{46B6A480-F5F3-4537-9ECD-A4FB7C583B4C}">
      <dgm:prSet/>
      <dgm:spPr/>
      <dgm:t>
        <a:bodyPr/>
        <a:lstStyle/>
        <a:p>
          <a:endParaRPr lang="en-GB"/>
        </a:p>
      </dgm:t>
    </dgm:pt>
    <dgm:pt modelId="{183045AB-C63A-4110-8223-8ED631A9F9C9}">
      <dgm:prSet/>
      <dgm:spPr/>
      <dgm:t>
        <a:bodyPr/>
        <a:lstStyle/>
        <a:p>
          <a:endParaRPr lang="en-GB"/>
        </a:p>
      </dgm:t>
    </dgm:pt>
    <dgm:pt modelId="{8E34FAE4-25F0-4BC4-9098-B54E01D76C61}" type="parTrans" cxnId="{17DBFC2D-54C0-4079-8F84-3375F182EA5B}">
      <dgm:prSet/>
      <dgm:spPr/>
      <dgm:t>
        <a:bodyPr/>
        <a:lstStyle/>
        <a:p>
          <a:endParaRPr lang="en-GB"/>
        </a:p>
      </dgm:t>
    </dgm:pt>
    <dgm:pt modelId="{41F021A0-B3C4-4C8B-8D55-564149528623}" type="sibTrans" cxnId="{17DBFC2D-54C0-4079-8F84-3375F182EA5B}">
      <dgm:prSet/>
      <dgm:spPr/>
      <dgm:t>
        <a:bodyPr/>
        <a:lstStyle/>
        <a:p>
          <a:endParaRPr lang="en-GB"/>
        </a:p>
      </dgm:t>
    </dgm:pt>
    <dgm:pt modelId="{F6461D05-D567-4EFA-AA88-1B89E812E5DF}">
      <dgm:prSet/>
      <dgm:spPr/>
      <dgm:t>
        <a:bodyPr/>
        <a:lstStyle/>
        <a:p>
          <a:endParaRPr lang="en-GB"/>
        </a:p>
      </dgm:t>
    </dgm:pt>
    <dgm:pt modelId="{0EB5BFF2-45B0-4781-B90B-84130C996B1B}" type="parTrans" cxnId="{FD44DD43-203D-4FED-9562-D67D5B81CAB3}">
      <dgm:prSet/>
      <dgm:spPr/>
      <dgm:t>
        <a:bodyPr/>
        <a:lstStyle/>
        <a:p>
          <a:endParaRPr lang="en-GB"/>
        </a:p>
      </dgm:t>
    </dgm:pt>
    <dgm:pt modelId="{EAE051E6-14C4-4399-94BF-DC8B6CA90590}" type="sibTrans" cxnId="{FD44DD43-203D-4FED-9562-D67D5B81CAB3}">
      <dgm:prSet/>
      <dgm:spPr/>
      <dgm:t>
        <a:bodyPr/>
        <a:lstStyle/>
        <a:p>
          <a:endParaRPr lang="en-GB"/>
        </a:p>
      </dgm:t>
    </dgm:pt>
    <dgm:pt modelId="{FB773C3B-BDC1-4CA0-8E11-416DB974CB5A}">
      <dgm:prSet/>
      <dgm:spPr/>
      <dgm:t>
        <a:bodyPr/>
        <a:lstStyle/>
        <a:p>
          <a:endParaRPr lang="en-GB"/>
        </a:p>
      </dgm:t>
    </dgm:pt>
    <dgm:pt modelId="{448A0272-B138-4E15-A7A3-05251F53CCC1}" type="parTrans" cxnId="{A456B001-326A-47EB-B19D-20E4C4467E96}">
      <dgm:prSet/>
      <dgm:spPr/>
      <dgm:t>
        <a:bodyPr/>
        <a:lstStyle/>
        <a:p>
          <a:endParaRPr lang="en-GB"/>
        </a:p>
      </dgm:t>
    </dgm:pt>
    <dgm:pt modelId="{83CAEF1F-38A3-4D66-8C20-3D58FCEDF574}" type="sibTrans" cxnId="{A456B001-326A-47EB-B19D-20E4C4467E96}">
      <dgm:prSet/>
      <dgm:spPr/>
      <dgm:t>
        <a:bodyPr/>
        <a:lstStyle/>
        <a:p>
          <a:endParaRPr lang="en-GB"/>
        </a:p>
      </dgm:t>
    </dgm:pt>
    <dgm:pt modelId="{99679F6C-4DA7-4DBC-A5D3-C357E8612176}">
      <dgm:prSet/>
      <dgm:spPr/>
      <dgm:t>
        <a:bodyPr/>
        <a:lstStyle/>
        <a:p>
          <a:endParaRPr lang="en-GB"/>
        </a:p>
      </dgm:t>
    </dgm:pt>
    <dgm:pt modelId="{9E24B39D-5F31-4D8D-8362-89CDB010CFD1}" type="parTrans" cxnId="{27915AC8-80C5-4028-B692-3EBB70FF2D26}">
      <dgm:prSet/>
      <dgm:spPr/>
      <dgm:t>
        <a:bodyPr/>
        <a:lstStyle/>
        <a:p>
          <a:endParaRPr lang="en-GB"/>
        </a:p>
      </dgm:t>
    </dgm:pt>
    <dgm:pt modelId="{BAD83D3F-AD03-47CC-9654-57937DB35B22}" type="sibTrans" cxnId="{27915AC8-80C5-4028-B692-3EBB70FF2D26}">
      <dgm:prSet/>
      <dgm:spPr/>
      <dgm:t>
        <a:bodyPr/>
        <a:lstStyle/>
        <a:p>
          <a:endParaRPr lang="en-GB"/>
        </a:p>
      </dgm:t>
    </dgm:pt>
    <dgm:pt modelId="{98CA988E-1462-4F0B-96CF-C669A02D4FA3}" type="pres">
      <dgm:prSet presAssocID="{C58DD687-EAE9-4CA5-9299-6DED99972F9F}" presName="compositeShape" presStyleCnt="0">
        <dgm:presLayoutVars>
          <dgm:chMax val="7"/>
          <dgm:dir/>
          <dgm:resizeHandles val="exact"/>
        </dgm:presLayoutVars>
      </dgm:prSet>
      <dgm:spPr/>
    </dgm:pt>
    <dgm:pt modelId="{868F0175-95E7-45AA-98BE-11C68D187522}" type="pres">
      <dgm:prSet presAssocID="{9D293FB5-6E20-4195-BC6B-0DDA52528165}" presName="circ1" presStyleLbl="vennNode1" presStyleIdx="0" presStyleCnt="7"/>
      <dgm:spPr/>
    </dgm:pt>
    <dgm:pt modelId="{D53C753A-A9A5-4C64-AAB3-530C07493384}" type="pres">
      <dgm:prSet presAssocID="{9D293FB5-6E20-4195-BC6B-0DDA52528165}" presName="circ1Tx" presStyleLbl="revTx" presStyleIdx="0" presStyleCnt="0" custScaleX="217149">
        <dgm:presLayoutVars>
          <dgm:chMax val="0"/>
          <dgm:chPref val="0"/>
          <dgm:bulletEnabled val="1"/>
        </dgm:presLayoutVars>
      </dgm:prSet>
      <dgm:spPr/>
    </dgm:pt>
    <dgm:pt modelId="{686EAE44-F941-4D51-9B09-5CF173F5CDA2}" type="pres">
      <dgm:prSet presAssocID="{F49EAC89-981B-4FF0-A6FE-9645BC05C3DB}" presName="circ2" presStyleLbl="vennNode1" presStyleIdx="1" presStyleCnt="7" custScaleY="103411"/>
      <dgm:spPr/>
    </dgm:pt>
    <dgm:pt modelId="{41D008DD-A1BB-428C-BE64-02C6D7E5EC3F}" type="pres">
      <dgm:prSet presAssocID="{F49EAC89-981B-4FF0-A6FE-9645BC05C3DB}" presName="circ2Tx" presStyleLbl="revTx" presStyleIdx="0" presStyleCnt="0">
        <dgm:presLayoutVars>
          <dgm:chMax val="0"/>
          <dgm:chPref val="0"/>
          <dgm:bulletEnabled val="1"/>
        </dgm:presLayoutVars>
      </dgm:prSet>
      <dgm:spPr/>
    </dgm:pt>
    <dgm:pt modelId="{5088E75D-D8D5-4F71-BC48-CF8A48A5EAC8}" type="pres">
      <dgm:prSet presAssocID="{5059A903-04A4-486F-9F34-9910C475E196}" presName="circ3" presStyleLbl="vennNode1" presStyleIdx="2" presStyleCnt="7"/>
      <dgm:spPr/>
    </dgm:pt>
    <dgm:pt modelId="{F92F96C5-4817-44B8-91BF-A2C6B30D0004}" type="pres">
      <dgm:prSet presAssocID="{5059A903-04A4-486F-9F34-9910C475E196}" presName="circ3Tx" presStyleLbl="revTx" presStyleIdx="0" presStyleCnt="0">
        <dgm:presLayoutVars>
          <dgm:chMax val="0"/>
          <dgm:chPref val="0"/>
          <dgm:bulletEnabled val="1"/>
        </dgm:presLayoutVars>
      </dgm:prSet>
      <dgm:spPr/>
    </dgm:pt>
    <dgm:pt modelId="{0287DDAB-0FD3-4965-AE6B-198BCE1CDFFD}" type="pres">
      <dgm:prSet presAssocID="{3DC04686-CD64-4097-A2FB-8A694726A587}" presName="circ4" presStyleLbl="vennNode1" presStyleIdx="3" presStyleCnt="7"/>
      <dgm:spPr/>
    </dgm:pt>
    <dgm:pt modelId="{E7DAFCDF-CA50-4F6A-AA57-C4F496081E0A}" type="pres">
      <dgm:prSet presAssocID="{3DC04686-CD64-4097-A2FB-8A694726A587}" presName="circ4Tx" presStyleLbl="revTx" presStyleIdx="0" presStyleCnt="0">
        <dgm:presLayoutVars>
          <dgm:chMax val="0"/>
          <dgm:chPref val="0"/>
          <dgm:bulletEnabled val="1"/>
        </dgm:presLayoutVars>
      </dgm:prSet>
      <dgm:spPr/>
    </dgm:pt>
    <dgm:pt modelId="{AD0AE6DF-FAE0-4848-A684-C4C862256394}" type="pres">
      <dgm:prSet presAssocID="{FE35FC2E-74E7-41D6-A89A-90A696C814BB}" presName="circ5" presStyleLbl="vennNode1" presStyleIdx="4" presStyleCnt="7"/>
      <dgm:spPr/>
    </dgm:pt>
    <dgm:pt modelId="{0F0DEE82-CCA8-4454-A7F1-3D5F6D1CCB2B}" type="pres">
      <dgm:prSet presAssocID="{FE35FC2E-74E7-41D6-A89A-90A696C814BB}" presName="circ5Tx" presStyleLbl="revTx" presStyleIdx="0" presStyleCnt="0">
        <dgm:presLayoutVars>
          <dgm:chMax val="0"/>
          <dgm:chPref val="0"/>
          <dgm:bulletEnabled val="1"/>
        </dgm:presLayoutVars>
      </dgm:prSet>
      <dgm:spPr/>
    </dgm:pt>
    <dgm:pt modelId="{80A68520-20E7-4EC5-A66B-CB99EF817595}" type="pres">
      <dgm:prSet presAssocID="{63ED7E65-06A6-4CAA-8DA5-645D2F7F7E16}" presName="circ6" presStyleLbl="vennNode1" presStyleIdx="5" presStyleCnt="7"/>
      <dgm:spPr/>
    </dgm:pt>
    <dgm:pt modelId="{44E90DB8-00EE-41B0-93FB-71CCAA81CBAF}" type="pres">
      <dgm:prSet presAssocID="{63ED7E65-06A6-4CAA-8DA5-645D2F7F7E16}" presName="circ6Tx" presStyleLbl="revTx" presStyleIdx="0" presStyleCnt="0">
        <dgm:presLayoutVars>
          <dgm:chMax val="0"/>
          <dgm:chPref val="0"/>
          <dgm:bulletEnabled val="1"/>
        </dgm:presLayoutVars>
      </dgm:prSet>
      <dgm:spPr/>
    </dgm:pt>
    <dgm:pt modelId="{EAD10A53-5BE3-4BA9-9AAA-6FC0086A74D7}" type="pres">
      <dgm:prSet presAssocID="{F85110B9-B082-4758-AD23-7E20D25D774B}" presName="circ7" presStyleLbl="vennNode1" presStyleIdx="6" presStyleCnt="7"/>
      <dgm:spPr/>
    </dgm:pt>
    <dgm:pt modelId="{32851775-2650-48F9-B7EC-655637813BDE}" type="pres">
      <dgm:prSet presAssocID="{F85110B9-B082-4758-AD23-7E20D25D774B}" presName="circ7Tx" presStyleLbl="revTx" presStyleIdx="0" presStyleCnt="0">
        <dgm:presLayoutVars>
          <dgm:chMax val="0"/>
          <dgm:chPref val="0"/>
          <dgm:bulletEnabled val="1"/>
        </dgm:presLayoutVars>
      </dgm:prSet>
      <dgm:spPr/>
    </dgm:pt>
  </dgm:ptLst>
  <dgm:cxnLst>
    <dgm:cxn modelId="{A456B001-326A-47EB-B19D-20E4C4467E96}" srcId="{C58DD687-EAE9-4CA5-9299-6DED99972F9F}" destId="{FB773C3B-BDC1-4CA0-8E11-416DB974CB5A}" srcOrd="9" destOrd="0" parTransId="{448A0272-B138-4E15-A7A3-05251F53CCC1}" sibTransId="{83CAEF1F-38A3-4D66-8C20-3D58FCEDF574}"/>
    <dgm:cxn modelId="{4F9C6E18-7655-4E90-87B9-3F7A504736F7}" srcId="{C58DD687-EAE9-4CA5-9299-6DED99972F9F}" destId="{9D293FB5-6E20-4195-BC6B-0DDA52528165}" srcOrd="0" destOrd="0" parTransId="{11D63462-D7C9-4CEA-B0D3-E8DDE4352619}" sibTransId="{500AF731-D7E2-4292-8987-F98F39ACEC1B}"/>
    <dgm:cxn modelId="{D2020F1E-A497-4AF8-9F07-1F52D0224625}" srcId="{C58DD687-EAE9-4CA5-9299-6DED99972F9F}" destId="{F49EAC89-981B-4FF0-A6FE-9645BC05C3DB}" srcOrd="1" destOrd="0" parTransId="{062EF90B-63CF-4C16-9A9E-683571760E03}" sibTransId="{B00E5B48-0840-4D43-8ABE-46BFBF0706E0}"/>
    <dgm:cxn modelId="{8EEF5122-6219-40AC-A1EA-D0E4CA08496A}" type="presOf" srcId="{9D293FB5-6E20-4195-BC6B-0DDA52528165}" destId="{D53C753A-A9A5-4C64-AAB3-530C07493384}" srcOrd="0" destOrd="0" presId="urn:microsoft.com/office/officeart/2005/8/layout/venn1"/>
    <dgm:cxn modelId="{5D9CCB24-DD69-4BA6-AB6A-7B787FD36A42}" type="presOf" srcId="{F85110B9-B082-4758-AD23-7E20D25D774B}" destId="{32851775-2650-48F9-B7EC-655637813BDE}" srcOrd="0" destOrd="0" presId="urn:microsoft.com/office/officeart/2005/8/layout/venn1"/>
    <dgm:cxn modelId="{55DBBB2A-9903-4047-A4C3-94DCFF1AEAF9}" type="presOf" srcId="{3DC04686-CD64-4097-A2FB-8A694726A587}" destId="{E7DAFCDF-CA50-4F6A-AA57-C4F496081E0A}" srcOrd="0" destOrd="0" presId="urn:microsoft.com/office/officeart/2005/8/layout/venn1"/>
    <dgm:cxn modelId="{17DBFC2D-54C0-4079-8F84-3375F182EA5B}" srcId="{C58DD687-EAE9-4CA5-9299-6DED99972F9F}" destId="{183045AB-C63A-4110-8223-8ED631A9F9C9}" srcOrd="7" destOrd="0" parTransId="{8E34FAE4-25F0-4BC4-9098-B54E01D76C61}" sibTransId="{41F021A0-B3C4-4C8B-8D55-564149528623}"/>
    <dgm:cxn modelId="{FD44DD43-203D-4FED-9562-D67D5B81CAB3}" srcId="{C58DD687-EAE9-4CA5-9299-6DED99972F9F}" destId="{F6461D05-D567-4EFA-AA88-1B89E812E5DF}" srcOrd="8" destOrd="0" parTransId="{0EB5BFF2-45B0-4781-B90B-84130C996B1B}" sibTransId="{EAE051E6-14C4-4399-94BF-DC8B6CA90590}"/>
    <dgm:cxn modelId="{0BEB9952-87DF-4B8D-B5CE-C2D0C98A71A4}" srcId="{C58DD687-EAE9-4CA5-9299-6DED99972F9F}" destId="{FE35FC2E-74E7-41D6-A89A-90A696C814BB}" srcOrd="4" destOrd="0" parTransId="{D14E03A5-7730-4836-BCE8-CAF3D5C3B2ED}" sibTransId="{2F3593AD-69AF-402F-BF27-1D7C7A33B07C}"/>
    <dgm:cxn modelId="{F6927C53-297A-4477-A5E7-45525C48D942}" type="presOf" srcId="{63ED7E65-06A6-4CAA-8DA5-645D2F7F7E16}" destId="{44E90DB8-00EE-41B0-93FB-71CCAA81CBAF}" srcOrd="0" destOrd="0" presId="urn:microsoft.com/office/officeart/2005/8/layout/venn1"/>
    <dgm:cxn modelId="{81A38274-3121-41C9-AB8E-13BF0AA260E5}" type="presOf" srcId="{F49EAC89-981B-4FF0-A6FE-9645BC05C3DB}" destId="{41D008DD-A1BB-428C-BE64-02C6D7E5EC3F}" srcOrd="0" destOrd="0" presId="urn:microsoft.com/office/officeart/2005/8/layout/venn1"/>
    <dgm:cxn modelId="{8F801A7E-9A8F-4004-8ED0-6D89CA7783C8}" type="presOf" srcId="{5059A903-04A4-486F-9F34-9910C475E196}" destId="{F92F96C5-4817-44B8-91BF-A2C6B30D0004}" srcOrd="0" destOrd="0" presId="urn:microsoft.com/office/officeart/2005/8/layout/venn1"/>
    <dgm:cxn modelId="{46B6A480-F5F3-4537-9ECD-A4FB7C583B4C}" srcId="{C58DD687-EAE9-4CA5-9299-6DED99972F9F}" destId="{F85110B9-B082-4758-AD23-7E20D25D774B}" srcOrd="6" destOrd="0" parTransId="{5CFBB086-86AE-4B10-A2A1-790883A34E45}" sibTransId="{D89828EF-0384-4AF0-AFD9-F6AC5D800271}"/>
    <dgm:cxn modelId="{F4F7FE9F-6A38-4254-B020-0FD1B0CE44AB}" srcId="{C58DD687-EAE9-4CA5-9299-6DED99972F9F}" destId="{63ED7E65-06A6-4CAA-8DA5-645D2F7F7E16}" srcOrd="5" destOrd="0" parTransId="{F5604425-58FE-47C4-90F3-462E0DA01785}" sibTransId="{0163F063-D762-4569-8CB1-F4CA3265F9F5}"/>
    <dgm:cxn modelId="{A16499C4-CC81-46A4-9CB6-FD41EB81CABD}" srcId="{C58DD687-EAE9-4CA5-9299-6DED99972F9F}" destId="{3DC04686-CD64-4097-A2FB-8A694726A587}" srcOrd="3" destOrd="0" parTransId="{C1F29E58-6214-48E4-AD13-6BE718E5F704}" sibTransId="{147B7777-377A-48B6-8055-1629C3BCAEB7}"/>
    <dgm:cxn modelId="{27915AC8-80C5-4028-B692-3EBB70FF2D26}" srcId="{C58DD687-EAE9-4CA5-9299-6DED99972F9F}" destId="{99679F6C-4DA7-4DBC-A5D3-C357E8612176}" srcOrd="10" destOrd="0" parTransId="{9E24B39D-5F31-4D8D-8362-89CDB010CFD1}" sibTransId="{BAD83D3F-AD03-47CC-9654-57937DB35B22}"/>
    <dgm:cxn modelId="{02A1C5CD-5C2A-478F-A7A0-35A4EE7865D7}" srcId="{C58DD687-EAE9-4CA5-9299-6DED99972F9F}" destId="{5059A903-04A4-486F-9F34-9910C475E196}" srcOrd="2" destOrd="0" parTransId="{613E568D-A45F-4F01-B666-BBCFBAE3C375}" sibTransId="{42EF5E03-436C-457B-866D-4B6D4E76F57C}"/>
    <dgm:cxn modelId="{0FD1BCF0-A146-4A2B-92CC-F10135FA5421}" type="presOf" srcId="{FE35FC2E-74E7-41D6-A89A-90A696C814BB}" destId="{0F0DEE82-CCA8-4454-A7F1-3D5F6D1CCB2B}" srcOrd="0" destOrd="0" presId="urn:microsoft.com/office/officeart/2005/8/layout/venn1"/>
    <dgm:cxn modelId="{8D7131F5-7FE6-4B64-9038-D3FCBCAB0F2B}" type="presOf" srcId="{C58DD687-EAE9-4CA5-9299-6DED99972F9F}" destId="{98CA988E-1462-4F0B-96CF-C669A02D4FA3}" srcOrd="0" destOrd="0" presId="urn:microsoft.com/office/officeart/2005/8/layout/venn1"/>
    <dgm:cxn modelId="{EF3BD779-935A-44CE-98B5-A2DA4255A3C7}" type="presParOf" srcId="{98CA988E-1462-4F0B-96CF-C669A02D4FA3}" destId="{868F0175-95E7-45AA-98BE-11C68D187522}" srcOrd="0" destOrd="0" presId="urn:microsoft.com/office/officeart/2005/8/layout/venn1"/>
    <dgm:cxn modelId="{D80A49AE-5575-4A5F-9EEC-BB290BEFB361}" type="presParOf" srcId="{98CA988E-1462-4F0B-96CF-C669A02D4FA3}" destId="{D53C753A-A9A5-4C64-AAB3-530C07493384}" srcOrd="1" destOrd="0" presId="urn:microsoft.com/office/officeart/2005/8/layout/venn1"/>
    <dgm:cxn modelId="{6CFD7F43-1A9D-4530-84C4-5E5475B83609}" type="presParOf" srcId="{98CA988E-1462-4F0B-96CF-C669A02D4FA3}" destId="{686EAE44-F941-4D51-9B09-5CF173F5CDA2}" srcOrd="2" destOrd="0" presId="urn:microsoft.com/office/officeart/2005/8/layout/venn1"/>
    <dgm:cxn modelId="{67ECFDAE-5431-48ED-88D8-D3BFC462B9D2}" type="presParOf" srcId="{98CA988E-1462-4F0B-96CF-C669A02D4FA3}" destId="{41D008DD-A1BB-428C-BE64-02C6D7E5EC3F}" srcOrd="3" destOrd="0" presId="urn:microsoft.com/office/officeart/2005/8/layout/venn1"/>
    <dgm:cxn modelId="{CEBD72C0-DE3C-445B-BA88-8B948498135F}" type="presParOf" srcId="{98CA988E-1462-4F0B-96CF-C669A02D4FA3}" destId="{5088E75D-D8D5-4F71-BC48-CF8A48A5EAC8}" srcOrd="4" destOrd="0" presId="urn:microsoft.com/office/officeart/2005/8/layout/venn1"/>
    <dgm:cxn modelId="{ED254FE2-F121-4238-B4B2-F9B21337809E}" type="presParOf" srcId="{98CA988E-1462-4F0B-96CF-C669A02D4FA3}" destId="{F92F96C5-4817-44B8-91BF-A2C6B30D0004}" srcOrd="5" destOrd="0" presId="urn:microsoft.com/office/officeart/2005/8/layout/venn1"/>
    <dgm:cxn modelId="{3B823829-E59A-4445-8D84-B614F410A516}" type="presParOf" srcId="{98CA988E-1462-4F0B-96CF-C669A02D4FA3}" destId="{0287DDAB-0FD3-4965-AE6B-198BCE1CDFFD}" srcOrd="6" destOrd="0" presId="urn:microsoft.com/office/officeart/2005/8/layout/venn1"/>
    <dgm:cxn modelId="{68F68605-7591-41D1-BE31-00E1C94D3A43}" type="presParOf" srcId="{98CA988E-1462-4F0B-96CF-C669A02D4FA3}" destId="{E7DAFCDF-CA50-4F6A-AA57-C4F496081E0A}" srcOrd="7" destOrd="0" presId="urn:microsoft.com/office/officeart/2005/8/layout/venn1"/>
    <dgm:cxn modelId="{1028165B-FAE6-4775-9D29-1D1F7208C978}" type="presParOf" srcId="{98CA988E-1462-4F0B-96CF-C669A02D4FA3}" destId="{AD0AE6DF-FAE0-4848-A684-C4C862256394}" srcOrd="8" destOrd="0" presId="urn:microsoft.com/office/officeart/2005/8/layout/venn1"/>
    <dgm:cxn modelId="{5F26F431-8E0F-4522-8E38-074C1F17CE8F}" type="presParOf" srcId="{98CA988E-1462-4F0B-96CF-C669A02D4FA3}" destId="{0F0DEE82-CCA8-4454-A7F1-3D5F6D1CCB2B}" srcOrd="9" destOrd="0" presId="urn:microsoft.com/office/officeart/2005/8/layout/venn1"/>
    <dgm:cxn modelId="{934868E6-61EF-47AD-ADE6-6A0ADFCAA123}" type="presParOf" srcId="{98CA988E-1462-4F0B-96CF-C669A02D4FA3}" destId="{80A68520-20E7-4EC5-A66B-CB99EF817595}" srcOrd="10" destOrd="0" presId="urn:microsoft.com/office/officeart/2005/8/layout/venn1"/>
    <dgm:cxn modelId="{2C49B664-B137-4FFF-A082-8BFE1523A432}" type="presParOf" srcId="{98CA988E-1462-4F0B-96CF-C669A02D4FA3}" destId="{44E90DB8-00EE-41B0-93FB-71CCAA81CBAF}" srcOrd="11" destOrd="0" presId="urn:microsoft.com/office/officeart/2005/8/layout/venn1"/>
    <dgm:cxn modelId="{9268A9CB-97FB-47EB-8F33-D16D619C9DA3}" type="presParOf" srcId="{98CA988E-1462-4F0B-96CF-C669A02D4FA3}" destId="{EAD10A53-5BE3-4BA9-9AAA-6FC0086A74D7}" srcOrd="12" destOrd="0" presId="urn:microsoft.com/office/officeart/2005/8/layout/venn1"/>
    <dgm:cxn modelId="{D307B09C-73BC-4E26-BFD5-6BCA926F0C23}" type="presParOf" srcId="{98CA988E-1462-4F0B-96CF-C669A02D4FA3}" destId="{32851775-2650-48F9-B7EC-655637813BDE}" srcOrd="1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364812-E361-41B9-B0B8-B72427F80E9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4940A9DE-085E-4F3E-9484-A3E8BB17FD6B}">
      <dgm:prSet/>
      <dgm:spPr/>
      <dgm:t>
        <a:bodyPr/>
        <a:lstStyle/>
        <a:p>
          <a:pPr algn="ctr"/>
          <a:r>
            <a:rPr lang="en-GB" dirty="0"/>
            <a:t>Most organisations historically have been concerned with their bottom line. </a:t>
          </a:r>
          <a:r>
            <a:rPr lang="en-GB" dirty="0">
              <a:solidFill>
                <a:srgbClr val="FFFF00"/>
              </a:solidFill>
            </a:rPr>
            <a:t>P R O F I T</a:t>
          </a:r>
        </a:p>
      </dgm:t>
    </dgm:pt>
    <dgm:pt modelId="{A9355907-295E-4BF1-9D28-E379219A8F2F}" type="parTrans" cxnId="{A0386647-B3FA-490B-A912-C2AF011462CF}">
      <dgm:prSet/>
      <dgm:spPr/>
      <dgm:t>
        <a:bodyPr/>
        <a:lstStyle/>
        <a:p>
          <a:endParaRPr lang="en-GB"/>
        </a:p>
      </dgm:t>
    </dgm:pt>
    <dgm:pt modelId="{3A26CD0F-95C7-4E3B-9099-FA16FB2F9C05}" type="sibTrans" cxnId="{A0386647-B3FA-490B-A912-C2AF011462CF}">
      <dgm:prSet/>
      <dgm:spPr/>
      <dgm:t>
        <a:bodyPr/>
        <a:lstStyle/>
        <a:p>
          <a:endParaRPr lang="en-GB"/>
        </a:p>
      </dgm:t>
    </dgm:pt>
    <dgm:pt modelId="{6F4AB750-6216-4129-AC6A-872B119DBBB5}">
      <dgm:prSet/>
      <dgm:spPr/>
      <dgm:t>
        <a:bodyPr/>
        <a:lstStyle/>
        <a:p>
          <a:pPr algn="ctr"/>
          <a:r>
            <a:rPr lang="en-GB" dirty="0"/>
            <a:t>The 1970’s saw a competitive advantage by acting </a:t>
          </a:r>
        </a:p>
        <a:p>
          <a:pPr algn="ctr"/>
          <a:r>
            <a:rPr lang="en-GB" dirty="0"/>
            <a:t>responsibly to its workers community &amp; environment .</a:t>
          </a:r>
        </a:p>
      </dgm:t>
    </dgm:pt>
    <dgm:pt modelId="{4CEDE0E6-6A2A-478C-9667-20F9D80293B3}" type="parTrans" cxnId="{9965EE35-C8FD-4B5F-AD62-CF669AE23705}">
      <dgm:prSet/>
      <dgm:spPr/>
      <dgm:t>
        <a:bodyPr/>
        <a:lstStyle/>
        <a:p>
          <a:endParaRPr lang="en-GB"/>
        </a:p>
      </dgm:t>
    </dgm:pt>
    <dgm:pt modelId="{E0285B75-9292-4797-BA09-4AB5C49C8D87}" type="sibTrans" cxnId="{9965EE35-C8FD-4B5F-AD62-CF669AE23705}">
      <dgm:prSet/>
      <dgm:spPr/>
      <dgm:t>
        <a:bodyPr/>
        <a:lstStyle/>
        <a:p>
          <a:endParaRPr lang="en-GB"/>
        </a:p>
      </dgm:t>
    </dgm:pt>
    <dgm:pt modelId="{5B550663-26D2-4E09-B8B4-AD20DD282C17}">
      <dgm:prSet/>
      <dgm:spPr/>
      <dgm:t>
        <a:bodyPr/>
        <a:lstStyle/>
        <a:p>
          <a:pPr algn="ctr"/>
          <a:r>
            <a:rPr lang="en-GB" dirty="0"/>
            <a:t>Friedman(1970) believed this was overstated and CSR</a:t>
          </a:r>
        </a:p>
        <a:p>
          <a:pPr algn="ctr"/>
          <a:r>
            <a:rPr lang="en-GB" dirty="0"/>
            <a:t> can only be considered if within the realms of profit.</a:t>
          </a:r>
        </a:p>
      </dgm:t>
    </dgm:pt>
    <dgm:pt modelId="{189EEE36-FA17-4E00-90EC-BBC387AE6D9A}" type="parTrans" cxnId="{1A6D1969-FDEE-4283-9F1A-A93A4155C750}">
      <dgm:prSet/>
      <dgm:spPr/>
      <dgm:t>
        <a:bodyPr/>
        <a:lstStyle/>
        <a:p>
          <a:endParaRPr lang="en-GB"/>
        </a:p>
      </dgm:t>
    </dgm:pt>
    <dgm:pt modelId="{5975FFF1-828B-4EB1-BB2A-65B65EC96844}" type="sibTrans" cxnId="{1A6D1969-FDEE-4283-9F1A-A93A4155C750}">
      <dgm:prSet/>
      <dgm:spPr/>
      <dgm:t>
        <a:bodyPr/>
        <a:lstStyle/>
        <a:p>
          <a:endParaRPr lang="en-GB"/>
        </a:p>
      </dgm:t>
    </dgm:pt>
    <dgm:pt modelId="{FE26836C-52E6-4006-92E6-54DD3C030B9A}">
      <dgm:prSet/>
      <dgm:spPr/>
      <dgm:t>
        <a:bodyPr/>
        <a:lstStyle/>
        <a:p>
          <a:pPr algn="ctr"/>
          <a:r>
            <a:rPr lang="en-GB" dirty="0"/>
            <a:t>Even more critically a business are not </a:t>
          </a:r>
        </a:p>
        <a:p>
          <a:pPr algn="ctr"/>
          <a:r>
            <a:rPr lang="en-GB" dirty="0"/>
            <a:t>‘vehicles for social benevolence’ (Reich, 2008, pg.9)</a:t>
          </a:r>
        </a:p>
      </dgm:t>
    </dgm:pt>
    <dgm:pt modelId="{FAD37472-C333-47E9-97EE-B5C704EC9D7B}" type="parTrans" cxnId="{AFC2E09C-72B5-4E40-AFFD-33B790080C8D}">
      <dgm:prSet/>
      <dgm:spPr/>
      <dgm:t>
        <a:bodyPr/>
        <a:lstStyle/>
        <a:p>
          <a:endParaRPr lang="en-GB"/>
        </a:p>
      </dgm:t>
    </dgm:pt>
    <dgm:pt modelId="{039B58DA-3E8F-4DA3-A6F0-849A12E46D8D}" type="sibTrans" cxnId="{AFC2E09C-72B5-4E40-AFFD-33B790080C8D}">
      <dgm:prSet/>
      <dgm:spPr/>
      <dgm:t>
        <a:bodyPr/>
        <a:lstStyle/>
        <a:p>
          <a:endParaRPr lang="en-GB"/>
        </a:p>
      </dgm:t>
    </dgm:pt>
    <dgm:pt modelId="{C569C5F9-CF90-47C0-920D-96562B092876}">
      <dgm:prSet/>
      <dgm:spPr/>
      <dgm:t>
        <a:bodyPr/>
        <a:lstStyle/>
        <a:p>
          <a:pPr algn="ctr"/>
          <a:r>
            <a:rPr lang="en-GB" dirty="0"/>
            <a:t>The only social responsibility a business should hold is to</a:t>
          </a:r>
        </a:p>
        <a:p>
          <a:pPr algn="ctr"/>
          <a:r>
            <a:rPr lang="en-GB" dirty="0"/>
            <a:t> maximise profits for stakeholders (Swartz &amp; </a:t>
          </a:r>
          <a:r>
            <a:rPr lang="en-GB" dirty="0" err="1"/>
            <a:t>Saiia</a:t>
          </a:r>
          <a:r>
            <a:rPr lang="en-GB" dirty="0"/>
            <a:t> 2012)</a:t>
          </a:r>
        </a:p>
      </dgm:t>
    </dgm:pt>
    <dgm:pt modelId="{2F1A5C53-4085-45FF-A4CB-9CA14B98A4AB}" type="sibTrans" cxnId="{6DE3237A-82E0-4FE4-9EF4-B2091E25D136}">
      <dgm:prSet/>
      <dgm:spPr/>
      <dgm:t>
        <a:bodyPr/>
        <a:lstStyle/>
        <a:p>
          <a:endParaRPr lang="en-GB"/>
        </a:p>
      </dgm:t>
    </dgm:pt>
    <dgm:pt modelId="{E2B9CFC8-8292-4632-AD04-C2ECC2725E59}" type="parTrans" cxnId="{6DE3237A-82E0-4FE4-9EF4-B2091E25D136}">
      <dgm:prSet/>
      <dgm:spPr/>
      <dgm:t>
        <a:bodyPr/>
        <a:lstStyle/>
        <a:p>
          <a:endParaRPr lang="en-GB"/>
        </a:p>
      </dgm:t>
    </dgm:pt>
    <dgm:pt modelId="{97009295-B5E3-4361-8794-E837833BEB17}" type="pres">
      <dgm:prSet presAssocID="{17364812-E361-41B9-B0B8-B72427F80E94}" presName="linear" presStyleCnt="0">
        <dgm:presLayoutVars>
          <dgm:animLvl val="lvl"/>
          <dgm:resizeHandles val="exact"/>
        </dgm:presLayoutVars>
      </dgm:prSet>
      <dgm:spPr/>
    </dgm:pt>
    <dgm:pt modelId="{E609243B-F0DD-4B66-A0EA-4C329535986D}" type="pres">
      <dgm:prSet presAssocID="{4940A9DE-085E-4F3E-9484-A3E8BB17FD6B}" presName="parentText" presStyleLbl="node1" presStyleIdx="0" presStyleCnt="5">
        <dgm:presLayoutVars>
          <dgm:chMax val="0"/>
          <dgm:bulletEnabled val="1"/>
        </dgm:presLayoutVars>
      </dgm:prSet>
      <dgm:spPr/>
    </dgm:pt>
    <dgm:pt modelId="{6D55567B-D1D2-4DBD-A874-1B29F33319B2}" type="pres">
      <dgm:prSet presAssocID="{3A26CD0F-95C7-4E3B-9099-FA16FB2F9C05}" presName="spacer" presStyleCnt="0"/>
      <dgm:spPr/>
    </dgm:pt>
    <dgm:pt modelId="{FD37A3C6-08C6-46E3-8E74-6E1F1F56BDAF}" type="pres">
      <dgm:prSet presAssocID="{6F4AB750-6216-4129-AC6A-872B119DBBB5}" presName="parentText" presStyleLbl="node1" presStyleIdx="1" presStyleCnt="5">
        <dgm:presLayoutVars>
          <dgm:chMax val="0"/>
          <dgm:bulletEnabled val="1"/>
        </dgm:presLayoutVars>
      </dgm:prSet>
      <dgm:spPr/>
    </dgm:pt>
    <dgm:pt modelId="{17F96792-2A29-46D9-83EF-83179688CC1A}" type="pres">
      <dgm:prSet presAssocID="{E0285B75-9292-4797-BA09-4AB5C49C8D87}" presName="spacer" presStyleCnt="0"/>
      <dgm:spPr/>
    </dgm:pt>
    <dgm:pt modelId="{4C57B0AA-06BF-4C2E-A00A-A2577324A561}" type="pres">
      <dgm:prSet presAssocID="{5B550663-26D2-4E09-B8B4-AD20DD282C17}" presName="parentText" presStyleLbl="node1" presStyleIdx="2" presStyleCnt="5">
        <dgm:presLayoutVars>
          <dgm:chMax val="0"/>
          <dgm:bulletEnabled val="1"/>
        </dgm:presLayoutVars>
      </dgm:prSet>
      <dgm:spPr/>
    </dgm:pt>
    <dgm:pt modelId="{EE5E3D3C-C731-4A65-AE2D-AEFD1C5EB0DC}" type="pres">
      <dgm:prSet presAssocID="{5975FFF1-828B-4EB1-BB2A-65B65EC96844}" presName="spacer" presStyleCnt="0"/>
      <dgm:spPr/>
    </dgm:pt>
    <dgm:pt modelId="{C2C79E3A-B8B9-40B3-AB50-2DA4637B8048}" type="pres">
      <dgm:prSet presAssocID="{FE26836C-52E6-4006-92E6-54DD3C030B9A}" presName="parentText" presStyleLbl="node1" presStyleIdx="3" presStyleCnt="5">
        <dgm:presLayoutVars>
          <dgm:chMax val="0"/>
          <dgm:bulletEnabled val="1"/>
        </dgm:presLayoutVars>
      </dgm:prSet>
      <dgm:spPr/>
    </dgm:pt>
    <dgm:pt modelId="{72FD2158-D497-4080-A0F4-8897CBE8F4FC}" type="pres">
      <dgm:prSet presAssocID="{039B58DA-3E8F-4DA3-A6F0-849A12E46D8D}" presName="spacer" presStyleCnt="0"/>
      <dgm:spPr/>
    </dgm:pt>
    <dgm:pt modelId="{FBEFBD65-25A4-4354-B88B-90886400B527}" type="pres">
      <dgm:prSet presAssocID="{C569C5F9-CF90-47C0-920D-96562B092876}" presName="parentText" presStyleLbl="node1" presStyleIdx="4" presStyleCnt="5">
        <dgm:presLayoutVars>
          <dgm:chMax val="0"/>
          <dgm:bulletEnabled val="1"/>
        </dgm:presLayoutVars>
      </dgm:prSet>
      <dgm:spPr/>
    </dgm:pt>
  </dgm:ptLst>
  <dgm:cxnLst>
    <dgm:cxn modelId="{9965EE35-C8FD-4B5F-AD62-CF669AE23705}" srcId="{17364812-E361-41B9-B0B8-B72427F80E94}" destId="{6F4AB750-6216-4129-AC6A-872B119DBBB5}" srcOrd="1" destOrd="0" parTransId="{4CEDE0E6-6A2A-478C-9667-20F9D80293B3}" sibTransId="{E0285B75-9292-4797-BA09-4AB5C49C8D87}"/>
    <dgm:cxn modelId="{D5657B65-9D75-4A8F-888B-30E08EC0D6B6}" type="presOf" srcId="{5B550663-26D2-4E09-B8B4-AD20DD282C17}" destId="{4C57B0AA-06BF-4C2E-A00A-A2577324A561}" srcOrd="0" destOrd="0" presId="urn:microsoft.com/office/officeart/2005/8/layout/vList2"/>
    <dgm:cxn modelId="{A0386647-B3FA-490B-A912-C2AF011462CF}" srcId="{17364812-E361-41B9-B0B8-B72427F80E94}" destId="{4940A9DE-085E-4F3E-9484-A3E8BB17FD6B}" srcOrd="0" destOrd="0" parTransId="{A9355907-295E-4BF1-9D28-E379219A8F2F}" sibTransId="{3A26CD0F-95C7-4E3B-9099-FA16FB2F9C05}"/>
    <dgm:cxn modelId="{1A6D1969-FDEE-4283-9F1A-A93A4155C750}" srcId="{17364812-E361-41B9-B0B8-B72427F80E94}" destId="{5B550663-26D2-4E09-B8B4-AD20DD282C17}" srcOrd="2" destOrd="0" parTransId="{189EEE36-FA17-4E00-90EC-BBC387AE6D9A}" sibTransId="{5975FFF1-828B-4EB1-BB2A-65B65EC96844}"/>
    <dgm:cxn modelId="{AFCB7259-3DE8-414B-8A8F-EF04BF1BB8B5}" type="presOf" srcId="{17364812-E361-41B9-B0B8-B72427F80E94}" destId="{97009295-B5E3-4361-8794-E837833BEB17}" srcOrd="0" destOrd="0" presId="urn:microsoft.com/office/officeart/2005/8/layout/vList2"/>
    <dgm:cxn modelId="{6DE3237A-82E0-4FE4-9EF4-B2091E25D136}" srcId="{17364812-E361-41B9-B0B8-B72427F80E94}" destId="{C569C5F9-CF90-47C0-920D-96562B092876}" srcOrd="4" destOrd="0" parTransId="{E2B9CFC8-8292-4632-AD04-C2ECC2725E59}" sibTransId="{2F1A5C53-4085-45FF-A4CB-9CA14B98A4AB}"/>
    <dgm:cxn modelId="{AFC2E09C-72B5-4E40-AFFD-33B790080C8D}" srcId="{17364812-E361-41B9-B0B8-B72427F80E94}" destId="{FE26836C-52E6-4006-92E6-54DD3C030B9A}" srcOrd="3" destOrd="0" parTransId="{FAD37472-C333-47E9-97EE-B5C704EC9D7B}" sibTransId="{039B58DA-3E8F-4DA3-A6F0-849A12E46D8D}"/>
    <dgm:cxn modelId="{6180EB9C-2C64-42C5-9394-5FF26B16DAFB}" type="presOf" srcId="{4940A9DE-085E-4F3E-9484-A3E8BB17FD6B}" destId="{E609243B-F0DD-4B66-A0EA-4C329535986D}" srcOrd="0" destOrd="0" presId="urn:microsoft.com/office/officeart/2005/8/layout/vList2"/>
    <dgm:cxn modelId="{3130BCA0-7D5B-4DD2-836A-361960E21516}" type="presOf" srcId="{6F4AB750-6216-4129-AC6A-872B119DBBB5}" destId="{FD37A3C6-08C6-46E3-8E74-6E1F1F56BDAF}" srcOrd="0" destOrd="0" presId="urn:microsoft.com/office/officeart/2005/8/layout/vList2"/>
    <dgm:cxn modelId="{53DF42A1-97D7-4B83-AE5E-D1613302E634}" type="presOf" srcId="{C569C5F9-CF90-47C0-920D-96562B092876}" destId="{FBEFBD65-25A4-4354-B88B-90886400B527}" srcOrd="0" destOrd="0" presId="urn:microsoft.com/office/officeart/2005/8/layout/vList2"/>
    <dgm:cxn modelId="{6124D8FA-9B53-4140-BD50-149E88420F9F}" type="presOf" srcId="{FE26836C-52E6-4006-92E6-54DD3C030B9A}" destId="{C2C79E3A-B8B9-40B3-AB50-2DA4637B8048}" srcOrd="0" destOrd="0" presId="urn:microsoft.com/office/officeart/2005/8/layout/vList2"/>
    <dgm:cxn modelId="{D1423F09-42D5-46C2-9061-09349360B6CC}" type="presParOf" srcId="{97009295-B5E3-4361-8794-E837833BEB17}" destId="{E609243B-F0DD-4B66-A0EA-4C329535986D}" srcOrd="0" destOrd="0" presId="urn:microsoft.com/office/officeart/2005/8/layout/vList2"/>
    <dgm:cxn modelId="{2071B5BB-AAC0-42AD-9EAC-3E4A3D07B430}" type="presParOf" srcId="{97009295-B5E3-4361-8794-E837833BEB17}" destId="{6D55567B-D1D2-4DBD-A874-1B29F33319B2}" srcOrd="1" destOrd="0" presId="urn:microsoft.com/office/officeart/2005/8/layout/vList2"/>
    <dgm:cxn modelId="{92F390D9-3A2C-410B-8CCE-C194BD7250D5}" type="presParOf" srcId="{97009295-B5E3-4361-8794-E837833BEB17}" destId="{FD37A3C6-08C6-46E3-8E74-6E1F1F56BDAF}" srcOrd="2" destOrd="0" presId="urn:microsoft.com/office/officeart/2005/8/layout/vList2"/>
    <dgm:cxn modelId="{70234D3E-7AC0-438C-8D09-E96D4BCE9E85}" type="presParOf" srcId="{97009295-B5E3-4361-8794-E837833BEB17}" destId="{17F96792-2A29-46D9-83EF-83179688CC1A}" srcOrd="3" destOrd="0" presId="urn:microsoft.com/office/officeart/2005/8/layout/vList2"/>
    <dgm:cxn modelId="{3E46AEEC-C274-49F5-84BF-A57B02CE8E51}" type="presParOf" srcId="{97009295-B5E3-4361-8794-E837833BEB17}" destId="{4C57B0AA-06BF-4C2E-A00A-A2577324A561}" srcOrd="4" destOrd="0" presId="urn:microsoft.com/office/officeart/2005/8/layout/vList2"/>
    <dgm:cxn modelId="{2B8C936B-1C24-495C-9C1B-EC87875BD32D}" type="presParOf" srcId="{97009295-B5E3-4361-8794-E837833BEB17}" destId="{EE5E3D3C-C731-4A65-AE2D-AEFD1C5EB0DC}" srcOrd="5" destOrd="0" presId="urn:microsoft.com/office/officeart/2005/8/layout/vList2"/>
    <dgm:cxn modelId="{4E346112-A127-430E-9C85-A4F6BCCC3D49}" type="presParOf" srcId="{97009295-B5E3-4361-8794-E837833BEB17}" destId="{C2C79E3A-B8B9-40B3-AB50-2DA4637B8048}" srcOrd="6" destOrd="0" presId="urn:microsoft.com/office/officeart/2005/8/layout/vList2"/>
    <dgm:cxn modelId="{20A13216-DBC2-4165-B947-F06A3C932535}" type="presParOf" srcId="{97009295-B5E3-4361-8794-E837833BEB17}" destId="{72FD2158-D497-4080-A0F4-8897CBE8F4FC}" srcOrd="7" destOrd="0" presId="urn:microsoft.com/office/officeart/2005/8/layout/vList2"/>
    <dgm:cxn modelId="{1BA80F02-BA07-431A-A64E-6272197BEF08}" type="presParOf" srcId="{97009295-B5E3-4361-8794-E837833BEB17}" destId="{FBEFBD65-25A4-4354-B88B-90886400B52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0C8383-35F9-4FB4-93B0-87953897DC76}"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29B2782F-4933-4FEA-AD60-9D9D58EE8251}">
      <dgm:prSet/>
      <dgm:spPr/>
      <dgm:t>
        <a:bodyPr/>
        <a:lstStyle/>
        <a:p>
          <a:r>
            <a:rPr lang="en-GB" dirty="0"/>
            <a:t>CSR is here to stay and many companies are embracing the concept and seeing it as an opportunity – the news continually reflects that society is putting pressure on organisations to change – plastic bag tax - changes in other packaging - reduced sugar in drinks. All can be seen as marketing opportunities for companies to change and be more responsible and adopt good CSR initiatives. </a:t>
          </a:r>
        </a:p>
      </dgm:t>
    </dgm:pt>
    <dgm:pt modelId="{E5AA69AF-0C62-4096-81D2-AF4DE0C6FF42}" type="parTrans" cxnId="{9273F944-95DE-4B18-B1A6-5BD9D03E42FB}">
      <dgm:prSet/>
      <dgm:spPr/>
      <dgm:t>
        <a:bodyPr/>
        <a:lstStyle/>
        <a:p>
          <a:endParaRPr lang="en-GB"/>
        </a:p>
      </dgm:t>
    </dgm:pt>
    <dgm:pt modelId="{B875768E-CD86-4888-A3F2-0BCB2F50AB12}" type="sibTrans" cxnId="{9273F944-95DE-4B18-B1A6-5BD9D03E42FB}">
      <dgm:prSet/>
      <dgm:spPr/>
      <dgm:t>
        <a:bodyPr/>
        <a:lstStyle/>
        <a:p>
          <a:endParaRPr lang="en-GB"/>
        </a:p>
      </dgm:t>
    </dgm:pt>
    <dgm:pt modelId="{C673CDF4-6927-41A4-9CE4-F0CDA440B061}" type="pres">
      <dgm:prSet presAssocID="{190C8383-35F9-4FB4-93B0-87953897DC76}" presName="Name0" presStyleCnt="0">
        <dgm:presLayoutVars>
          <dgm:chPref val="3"/>
          <dgm:dir/>
          <dgm:animLvl val="lvl"/>
          <dgm:resizeHandles/>
        </dgm:presLayoutVars>
      </dgm:prSet>
      <dgm:spPr/>
    </dgm:pt>
    <dgm:pt modelId="{CED49E09-DD56-419F-A772-02335B39A310}" type="pres">
      <dgm:prSet presAssocID="{29B2782F-4933-4FEA-AD60-9D9D58EE8251}" presName="horFlow" presStyleCnt="0"/>
      <dgm:spPr/>
    </dgm:pt>
    <dgm:pt modelId="{7D5D3ADC-2126-47B5-837C-B312BD588180}" type="pres">
      <dgm:prSet presAssocID="{29B2782F-4933-4FEA-AD60-9D9D58EE8251}" presName="bigChev" presStyleLbl="node1" presStyleIdx="0" presStyleCnt="1" custScaleX="197683"/>
      <dgm:spPr/>
    </dgm:pt>
  </dgm:ptLst>
  <dgm:cxnLst>
    <dgm:cxn modelId="{FB39D55C-0C34-480F-A642-89F00D1BA627}" type="presOf" srcId="{190C8383-35F9-4FB4-93B0-87953897DC76}" destId="{C673CDF4-6927-41A4-9CE4-F0CDA440B061}" srcOrd="0" destOrd="0" presId="urn:microsoft.com/office/officeart/2005/8/layout/lProcess3"/>
    <dgm:cxn modelId="{9273F944-95DE-4B18-B1A6-5BD9D03E42FB}" srcId="{190C8383-35F9-4FB4-93B0-87953897DC76}" destId="{29B2782F-4933-4FEA-AD60-9D9D58EE8251}" srcOrd="0" destOrd="0" parTransId="{E5AA69AF-0C62-4096-81D2-AF4DE0C6FF42}" sibTransId="{B875768E-CD86-4888-A3F2-0BCB2F50AB12}"/>
    <dgm:cxn modelId="{A9CCFBB7-D72A-4C0E-AD4B-9017CC3A8045}" type="presOf" srcId="{29B2782F-4933-4FEA-AD60-9D9D58EE8251}" destId="{7D5D3ADC-2126-47B5-837C-B312BD588180}" srcOrd="0" destOrd="0" presId="urn:microsoft.com/office/officeart/2005/8/layout/lProcess3"/>
    <dgm:cxn modelId="{9EC70FFE-86E2-4878-B891-6A39C4E29F10}" type="presParOf" srcId="{C673CDF4-6927-41A4-9CE4-F0CDA440B061}" destId="{CED49E09-DD56-419F-A772-02335B39A310}" srcOrd="0" destOrd="0" presId="urn:microsoft.com/office/officeart/2005/8/layout/lProcess3"/>
    <dgm:cxn modelId="{397704B7-866F-4371-ACB4-223960F01A9A}" type="presParOf" srcId="{CED49E09-DD56-419F-A772-02335B39A310}" destId="{7D5D3ADC-2126-47B5-837C-B312BD588180}"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D1B8C5-B033-42ED-AF40-EFDD32E1CF14}"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GB"/>
        </a:p>
      </dgm:t>
    </dgm:pt>
    <dgm:pt modelId="{B2D0408A-35C1-4373-AB02-32B4FC5ED26F}">
      <dgm:prSet/>
      <dgm:spPr/>
      <dgm:t>
        <a:bodyPr/>
        <a:lstStyle/>
        <a:p>
          <a:r>
            <a:rPr lang="en-GB"/>
            <a:t>A study found that many companies devote resources to CSR initiatives as a means of maximizing long‐run value rather than out of a prior commitment to stakeholders.</a:t>
          </a:r>
        </a:p>
      </dgm:t>
    </dgm:pt>
    <dgm:pt modelId="{D5A1A7C0-4098-4BFA-88F2-AABC2551657D}" type="parTrans" cxnId="{1C089742-E3FE-47A3-B00C-49840F8C8E7F}">
      <dgm:prSet/>
      <dgm:spPr/>
      <dgm:t>
        <a:bodyPr/>
        <a:lstStyle/>
        <a:p>
          <a:endParaRPr lang="en-GB"/>
        </a:p>
      </dgm:t>
    </dgm:pt>
    <dgm:pt modelId="{786C651B-234B-44F7-8F09-0ABB0D096828}" type="sibTrans" cxnId="{1C089742-E3FE-47A3-B00C-49840F8C8E7F}">
      <dgm:prSet/>
      <dgm:spPr/>
      <dgm:t>
        <a:bodyPr/>
        <a:lstStyle/>
        <a:p>
          <a:endParaRPr lang="en-GB"/>
        </a:p>
      </dgm:t>
    </dgm:pt>
    <dgm:pt modelId="{6D13BC7F-0250-43A5-A700-0E3AA8E95A78}">
      <dgm:prSet/>
      <dgm:spPr/>
      <dgm:t>
        <a:bodyPr/>
        <a:lstStyle/>
        <a:p>
          <a:r>
            <a:rPr lang="en-GB"/>
            <a:t>The study shows that companies appear to invest more heavily to build CSR strengths to negate CSR concerns.</a:t>
          </a:r>
        </a:p>
      </dgm:t>
    </dgm:pt>
    <dgm:pt modelId="{843444D0-C4B6-4476-8660-E7029E4054F0}" type="parTrans" cxnId="{035976FF-2570-4736-A7F9-72BD89FA7FD0}">
      <dgm:prSet/>
      <dgm:spPr/>
      <dgm:t>
        <a:bodyPr/>
        <a:lstStyle/>
        <a:p>
          <a:endParaRPr lang="en-GB"/>
        </a:p>
      </dgm:t>
    </dgm:pt>
    <dgm:pt modelId="{72A7B70E-7754-44BE-9749-13BC31809322}" type="sibTrans" cxnId="{035976FF-2570-4736-A7F9-72BD89FA7FD0}">
      <dgm:prSet/>
      <dgm:spPr/>
      <dgm:t>
        <a:bodyPr/>
        <a:lstStyle/>
        <a:p>
          <a:endParaRPr lang="en-GB"/>
        </a:p>
      </dgm:t>
    </dgm:pt>
    <dgm:pt modelId="{ADA5E7C4-E5FD-4B93-A2E3-89053E548355}">
      <dgm:prSet/>
      <dgm:spPr/>
      <dgm:t>
        <a:bodyPr/>
        <a:lstStyle/>
        <a:p>
          <a:r>
            <a:rPr lang="en-GB"/>
            <a:t>The strategy involves using CSR as a risk management device that promotes their strengths thus limiting any weakness onlinelibrary.wiley.com</a:t>
          </a:r>
        </a:p>
      </dgm:t>
    </dgm:pt>
    <dgm:pt modelId="{FB6311CD-9CC4-4780-8CA7-45D37DB7FE49}" type="parTrans" cxnId="{1A0F8698-B900-4016-95AF-C57A232C3EAB}">
      <dgm:prSet/>
      <dgm:spPr/>
      <dgm:t>
        <a:bodyPr/>
        <a:lstStyle/>
        <a:p>
          <a:endParaRPr lang="en-GB"/>
        </a:p>
      </dgm:t>
    </dgm:pt>
    <dgm:pt modelId="{D8A56167-C4DD-4ABA-AD4B-048FD9FE9A80}" type="sibTrans" cxnId="{1A0F8698-B900-4016-95AF-C57A232C3EAB}">
      <dgm:prSet/>
      <dgm:spPr/>
      <dgm:t>
        <a:bodyPr/>
        <a:lstStyle/>
        <a:p>
          <a:endParaRPr lang="en-GB"/>
        </a:p>
      </dgm:t>
    </dgm:pt>
    <dgm:pt modelId="{010613BD-B47E-4EC7-A9B4-C411F4B15111}" type="pres">
      <dgm:prSet presAssocID="{11D1B8C5-B033-42ED-AF40-EFDD32E1CF14}" presName="compositeShape" presStyleCnt="0">
        <dgm:presLayoutVars>
          <dgm:dir/>
          <dgm:resizeHandles/>
        </dgm:presLayoutVars>
      </dgm:prSet>
      <dgm:spPr/>
    </dgm:pt>
    <dgm:pt modelId="{ABD6A8AB-93BE-4AC1-A6DD-8C69349CAB6E}" type="pres">
      <dgm:prSet presAssocID="{11D1B8C5-B033-42ED-AF40-EFDD32E1CF14}" presName="pyramid" presStyleLbl="node1" presStyleIdx="0" presStyleCnt="1"/>
      <dgm:spPr/>
    </dgm:pt>
    <dgm:pt modelId="{80F6F374-93DD-4592-A887-012B5ABF77CF}" type="pres">
      <dgm:prSet presAssocID="{11D1B8C5-B033-42ED-AF40-EFDD32E1CF14}" presName="theList" presStyleCnt="0"/>
      <dgm:spPr/>
    </dgm:pt>
    <dgm:pt modelId="{FC3984E8-1474-4EFA-A5C3-65ED46F0DC17}" type="pres">
      <dgm:prSet presAssocID="{B2D0408A-35C1-4373-AB02-32B4FC5ED26F}" presName="aNode" presStyleLbl="fgAcc1" presStyleIdx="0" presStyleCnt="3">
        <dgm:presLayoutVars>
          <dgm:bulletEnabled val="1"/>
        </dgm:presLayoutVars>
      </dgm:prSet>
      <dgm:spPr/>
    </dgm:pt>
    <dgm:pt modelId="{5B75FB83-2B64-4576-9B8B-D584FB48DDCC}" type="pres">
      <dgm:prSet presAssocID="{B2D0408A-35C1-4373-AB02-32B4FC5ED26F}" presName="aSpace" presStyleCnt="0"/>
      <dgm:spPr/>
    </dgm:pt>
    <dgm:pt modelId="{9106C0FB-FF77-408F-9B9D-A2455D9D9319}" type="pres">
      <dgm:prSet presAssocID="{6D13BC7F-0250-43A5-A700-0E3AA8E95A78}" presName="aNode" presStyleLbl="fgAcc1" presStyleIdx="1" presStyleCnt="3">
        <dgm:presLayoutVars>
          <dgm:bulletEnabled val="1"/>
        </dgm:presLayoutVars>
      </dgm:prSet>
      <dgm:spPr/>
    </dgm:pt>
    <dgm:pt modelId="{CBB09BAB-6CBE-4B13-BCF4-84CCDF625046}" type="pres">
      <dgm:prSet presAssocID="{6D13BC7F-0250-43A5-A700-0E3AA8E95A78}" presName="aSpace" presStyleCnt="0"/>
      <dgm:spPr/>
    </dgm:pt>
    <dgm:pt modelId="{9879D69D-DAD3-4E94-8260-3F1168533E63}" type="pres">
      <dgm:prSet presAssocID="{ADA5E7C4-E5FD-4B93-A2E3-89053E548355}" presName="aNode" presStyleLbl="fgAcc1" presStyleIdx="2" presStyleCnt="3">
        <dgm:presLayoutVars>
          <dgm:bulletEnabled val="1"/>
        </dgm:presLayoutVars>
      </dgm:prSet>
      <dgm:spPr/>
    </dgm:pt>
    <dgm:pt modelId="{57A2E9A0-2808-4437-A5B4-E5234057425D}" type="pres">
      <dgm:prSet presAssocID="{ADA5E7C4-E5FD-4B93-A2E3-89053E548355}" presName="aSpace" presStyleCnt="0"/>
      <dgm:spPr/>
    </dgm:pt>
  </dgm:ptLst>
  <dgm:cxnLst>
    <dgm:cxn modelId="{5E728115-87A1-4CC3-8E9B-24EC96E9D548}" type="presOf" srcId="{6D13BC7F-0250-43A5-A700-0E3AA8E95A78}" destId="{9106C0FB-FF77-408F-9B9D-A2455D9D9319}" srcOrd="0" destOrd="0" presId="urn:microsoft.com/office/officeart/2005/8/layout/pyramid2"/>
    <dgm:cxn modelId="{1353FF2F-86DB-4A7D-83E8-55DED2BEA93A}" type="presOf" srcId="{ADA5E7C4-E5FD-4B93-A2E3-89053E548355}" destId="{9879D69D-DAD3-4E94-8260-3F1168533E63}" srcOrd="0" destOrd="0" presId="urn:microsoft.com/office/officeart/2005/8/layout/pyramid2"/>
    <dgm:cxn modelId="{1C089742-E3FE-47A3-B00C-49840F8C8E7F}" srcId="{11D1B8C5-B033-42ED-AF40-EFDD32E1CF14}" destId="{B2D0408A-35C1-4373-AB02-32B4FC5ED26F}" srcOrd="0" destOrd="0" parTransId="{D5A1A7C0-4098-4BFA-88F2-AABC2551657D}" sibTransId="{786C651B-234B-44F7-8F09-0ABB0D096828}"/>
    <dgm:cxn modelId="{1A0F8698-B900-4016-95AF-C57A232C3EAB}" srcId="{11D1B8C5-B033-42ED-AF40-EFDD32E1CF14}" destId="{ADA5E7C4-E5FD-4B93-A2E3-89053E548355}" srcOrd="2" destOrd="0" parTransId="{FB6311CD-9CC4-4780-8CA7-45D37DB7FE49}" sibTransId="{D8A56167-C4DD-4ABA-AD4B-048FD9FE9A80}"/>
    <dgm:cxn modelId="{ACEB60B6-45A3-4ED2-9D02-1A9509ADC66A}" type="presOf" srcId="{B2D0408A-35C1-4373-AB02-32B4FC5ED26F}" destId="{FC3984E8-1474-4EFA-A5C3-65ED46F0DC17}" srcOrd="0" destOrd="0" presId="urn:microsoft.com/office/officeart/2005/8/layout/pyramid2"/>
    <dgm:cxn modelId="{EA665DDB-C222-4D91-B762-2CD9E2B57611}" type="presOf" srcId="{11D1B8C5-B033-42ED-AF40-EFDD32E1CF14}" destId="{010613BD-B47E-4EC7-A9B4-C411F4B15111}" srcOrd="0" destOrd="0" presId="urn:microsoft.com/office/officeart/2005/8/layout/pyramid2"/>
    <dgm:cxn modelId="{035976FF-2570-4736-A7F9-72BD89FA7FD0}" srcId="{11D1B8C5-B033-42ED-AF40-EFDD32E1CF14}" destId="{6D13BC7F-0250-43A5-A700-0E3AA8E95A78}" srcOrd="1" destOrd="0" parTransId="{843444D0-C4B6-4476-8660-E7029E4054F0}" sibTransId="{72A7B70E-7754-44BE-9749-13BC31809322}"/>
    <dgm:cxn modelId="{76897738-AD89-48B6-B16D-C8CF51B16235}" type="presParOf" srcId="{010613BD-B47E-4EC7-A9B4-C411F4B15111}" destId="{ABD6A8AB-93BE-4AC1-A6DD-8C69349CAB6E}" srcOrd="0" destOrd="0" presId="urn:microsoft.com/office/officeart/2005/8/layout/pyramid2"/>
    <dgm:cxn modelId="{75A02A8A-5AE0-47ED-BD7C-A9EC91254E38}" type="presParOf" srcId="{010613BD-B47E-4EC7-A9B4-C411F4B15111}" destId="{80F6F374-93DD-4592-A887-012B5ABF77CF}" srcOrd="1" destOrd="0" presId="urn:microsoft.com/office/officeart/2005/8/layout/pyramid2"/>
    <dgm:cxn modelId="{E039D63E-875F-49FD-B87F-3FE996473D4F}" type="presParOf" srcId="{80F6F374-93DD-4592-A887-012B5ABF77CF}" destId="{FC3984E8-1474-4EFA-A5C3-65ED46F0DC17}" srcOrd="0" destOrd="0" presId="urn:microsoft.com/office/officeart/2005/8/layout/pyramid2"/>
    <dgm:cxn modelId="{57A798A2-86AF-4961-B1A2-6C61134566CE}" type="presParOf" srcId="{80F6F374-93DD-4592-A887-012B5ABF77CF}" destId="{5B75FB83-2B64-4576-9B8B-D584FB48DDCC}" srcOrd="1" destOrd="0" presId="urn:microsoft.com/office/officeart/2005/8/layout/pyramid2"/>
    <dgm:cxn modelId="{27ED6103-C276-4899-8533-481C298AC339}" type="presParOf" srcId="{80F6F374-93DD-4592-A887-012B5ABF77CF}" destId="{9106C0FB-FF77-408F-9B9D-A2455D9D9319}" srcOrd="2" destOrd="0" presId="urn:microsoft.com/office/officeart/2005/8/layout/pyramid2"/>
    <dgm:cxn modelId="{80411B1B-B651-4968-B26B-B933FFF991E8}" type="presParOf" srcId="{80F6F374-93DD-4592-A887-012B5ABF77CF}" destId="{CBB09BAB-6CBE-4B13-BCF4-84CCDF625046}" srcOrd="3" destOrd="0" presId="urn:microsoft.com/office/officeart/2005/8/layout/pyramid2"/>
    <dgm:cxn modelId="{1AB74256-9568-43CD-B594-03D1D54A421E}" type="presParOf" srcId="{80F6F374-93DD-4592-A887-012B5ABF77CF}" destId="{9879D69D-DAD3-4E94-8260-3F1168533E63}" srcOrd="4" destOrd="0" presId="urn:microsoft.com/office/officeart/2005/8/layout/pyramid2"/>
    <dgm:cxn modelId="{95F736A6-735F-48E4-80BA-EDDE4703D017}" type="presParOf" srcId="{80F6F374-93DD-4592-A887-012B5ABF77CF}" destId="{57A2E9A0-2808-4437-A5B4-E5234057425D}"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18632-4069-4A15-B48F-292AA728BDD6}" type="doc">
      <dgm:prSet loTypeId="urn:microsoft.com/office/officeart/2005/8/layout/hProcess9" loCatId="process" qsTypeId="urn:microsoft.com/office/officeart/2005/8/quickstyle/simple1" qsCatId="simple" csTypeId="urn:microsoft.com/office/officeart/2005/8/colors/accent1_2" csCatId="accent1"/>
      <dgm:spPr/>
      <dgm:t>
        <a:bodyPr/>
        <a:lstStyle/>
        <a:p>
          <a:endParaRPr lang="en-GB"/>
        </a:p>
      </dgm:t>
    </dgm:pt>
    <dgm:pt modelId="{F878221A-7737-4D15-A926-9C16DBF60FEA}">
      <dgm:prSet/>
      <dgm:spPr/>
      <dgm:t>
        <a:bodyPr/>
        <a:lstStyle/>
        <a:p>
          <a:r>
            <a:rPr lang="en-GB"/>
            <a:t>The world is changing – everybody is accountable for their actions- full transparency is required particularly in a successful business – access to information is easier than ever with advancing internet technology.</a:t>
          </a:r>
        </a:p>
      </dgm:t>
    </dgm:pt>
    <dgm:pt modelId="{F964330F-0AFE-47B9-9B37-BBC3B11DDF6D}" type="parTrans" cxnId="{DC5354FD-584B-45E7-9229-C0234F40DAD7}">
      <dgm:prSet/>
      <dgm:spPr/>
      <dgm:t>
        <a:bodyPr/>
        <a:lstStyle/>
        <a:p>
          <a:endParaRPr lang="en-GB"/>
        </a:p>
      </dgm:t>
    </dgm:pt>
    <dgm:pt modelId="{00274E74-39BE-4298-AE3F-81EC562A044B}" type="sibTrans" cxnId="{DC5354FD-584B-45E7-9229-C0234F40DAD7}">
      <dgm:prSet/>
      <dgm:spPr/>
      <dgm:t>
        <a:bodyPr/>
        <a:lstStyle/>
        <a:p>
          <a:endParaRPr lang="en-GB"/>
        </a:p>
      </dgm:t>
    </dgm:pt>
    <dgm:pt modelId="{A77F47EC-739D-4B69-AB6C-CC29CB2ECEAB}">
      <dgm:prSet/>
      <dgm:spPr/>
      <dgm:t>
        <a:bodyPr/>
        <a:lstStyle/>
        <a:p>
          <a:r>
            <a:rPr lang="en-GB"/>
            <a:t>Technically, CSR is not a traditional management tool, thus it can be viewed as a moral duty rather than a business tactic (Zwetsloot, 2003);</a:t>
          </a:r>
        </a:p>
      </dgm:t>
    </dgm:pt>
    <dgm:pt modelId="{E91C757A-18E8-47C0-8D9A-B68CAEBEA936}" type="parTrans" cxnId="{0C97894B-B425-466C-B553-0F63E87643D9}">
      <dgm:prSet/>
      <dgm:spPr/>
      <dgm:t>
        <a:bodyPr/>
        <a:lstStyle/>
        <a:p>
          <a:endParaRPr lang="en-GB"/>
        </a:p>
      </dgm:t>
    </dgm:pt>
    <dgm:pt modelId="{3C7A640D-BE0B-4876-8E9D-C5AD1E16CF06}" type="sibTrans" cxnId="{0C97894B-B425-466C-B553-0F63E87643D9}">
      <dgm:prSet/>
      <dgm:spPr/>
      <dgm:t>
        <a:bodyPr/>
        <a:lstStyle/>
        <a:p>
          <a:endParaRPr lang="en-GB"/>
        </a:p>
      </dgm:t>
    </dgm:pt>
    <dgm:pt modelId="{AA6118CE-091C-49B1-9192-497692FDF493}">
      <dgm:prSet/>
      <dgm:spPr/>
      <dgm:t>
        <a:bodyPr/>
        <a:lstStyle/>
        <a:p>
          <a:r>
            <a:rPr lang="en-GB"/>
            <a:t>reinforcing the need for clear guidance and a deeper understanding of social responsibility (Boeger, Murray and Villiers, 2008). </a:t>
          </a:r>
        </a:p>
      </dgm:t>
    </dgm:pt>
    <dgm:pt modelId="{B2875A9C-C267-470C-A112-FF1295CC4059}" type="parTrans" cxnId="{B96D486E-5997-479E-AAA5-5D4B802AAF89}">
      <dgm:prSet/>
      <dgm:spPr/>
      <dgm:t>
        <a:bodyPr/>
        <a:lstStyle/>
        <a:p>
          <a:endParaRPr lang="en-GB"/>
        </a:p>
      </dgm:t>
    </dgm:pt>
    <dgm:pt modelId="{FA42A3E5-D987-4F78-8319-2047BE78943C}" type="sibTrans" cxnId="{B96D486E-5997-479E-AAA5-5D4B802AAF89}">
      <dgm:prSet/>
      <dgm:spPr/>
      <dgm:t>
        <a:bodyPr/>
        <a:lstStyle/>
        <a:p>
          <a:endParaRPr lang="en-GB"/>
        </a:p>
      </dgm:t>
    </dgm:pt>
    <dgm:pt modelId="{E898D626-C80A-49DE-8F7C-822E47FCF6D0}" type="pres">
      <dgm:prSet presAssocID="{C6118632-4069-4A15-B48F-292AA728BDD6}" presName="CompostProcess" presStyleCnt="0">
        <dgm:presLayoutVars>
          <dgm:dir/>
          <dgm:resizeHandles val="exact"/>
        </dgm:presLayoutVars>
      </dgm:prSet>
      <dgm:spPr/>
    </dgm:pt>
    <dgm:pt modelId="{2350E639-4D3D-41AC-9D3A-B08C3F7947C8}" type="pres">
      <dgm:prSet presAssocID="{C6118632-4069-4A15-B48F-292AA728BDD6}" presName="arrow" presStyleLbl="bgShp" presStyleIdx="0" presStyleCnt="1"/>
      <dgm:spPr/>
    </dgm:pt>
    <dgm:pt modelId="{B2B59709-51B8-4154-AFCE-E5B41A643715}" type="pres">
      <dgm:prSet presAssocID="{C6118632-4069-4A15-B48F-292AA728BDD6}" presName="linearProcess" presStyleCnt="0"/>
      <dgm:spPr/>
    </dgm:pt>
    <dgm:pt modelId="{19F6AFB0-0EC7-4FF4-96F6-F2C7C3FBC2B9}" type="pres">
      <dgm:prSet presAssocID="{F878221A-7737-4D15-A926-9C16DBF60FEA}" presName="textNode" presStyleLbl="node1" presStyleIdx="0" presStyleCnt="3">
        <dgm:presLayoutVars>
          <dgm:bulletEnabled val="1"/>
        </dgm:presLayoutVars>
      </dgm:prSet>
      <dgm:spPr/>
    </dgm:pt>
    <dgm:pt modelId="{D3D74B6B-7BDE-4D01-9BF8-81C73BFC60EF}" type="pres">
      <dgm:prSet presAssocID="{00274E74-39BE-4298-AE3F-81EC562A044B}" presName="sibTrans" presStyleCnt="0"/>
      <dgm:spPr/>
    </dgm:pt>
    <dgm:pt modelId="{AF281524-12AF-41E6-BF64-C5A61A4669E4}" type="pres">
      <dgm:prSet presAssocID="{A77F47EC-739D-4B69-AB6C-CC29CB2ECEAB}" presName="textNode" presStyleLbl="node1" presStyleIdx="1" presStyleCnt="3">
        <dgm:presLayoutVars>
          <dgm:bulletEnabled val="1"/>
        </dgm:presLayoutVars>
      </dgm:prSet>
      <dgm:spPr/>
    </dgm:pt>
    <dgm:pt modelId="{BEC1EDFF-233F-46F3-A142-2EC719C3897E}" type="pres">
      <dgm:prSet presAssocID="{3C7A640D-BE0B-4876-8E9D-C5AD1E16CF06}" presName="sibTrans" presStyleCnt="0"/>
      <dgm:spPr/>
    </dgm:pt>
    <dgm:pt modelId="{BAB9D117-AB65-4E08-A956-C601E456008A}" type="pres">
      <dgm:prSet presAssocID="{AA6118CE-091C-49B1-9192-497692FDF493}" presName="textNode" presStyleLbl="node1" presStyleIdx="2" presStyleCnt="3">
        <dgm:presLayoutVars>
          <dgm:bulletEnabled val="1"/>
        </dgm:presLayoutVars>
      </dgm:prSet>
      <dgm:spPr/>
    </dgm:pt>
  </dgm:ptLst>
  <dgm:cxnLst>
    <dgm:cxn modelId="{9021480D-27AF-427C-828A-92569BB179A9}" type="presOf" srcId="{F878221A-7737-4D15-A926-9C16DBF60FEA}" destId="{19F6AFB0-0EC7-4FF4-96F6-F2C7C3FBC2B9}" srcOrd="0" destOrd="0" presId="urn:microsoft.com/office/officeart/2005/8/layout/hProcess9"/>
    <dgm:cxn modelId="{F9658618-EF3F-4E53-B503-B81B7277BBEA}" type="presOf" srcId="{C6118632-4069-4A15-B48F-292AA728BDD6}" destId="{E898D626-C80A-49DE-8F7C-822E47FCF6D0}" srcOrd="0" destOrd="0" presId="urn:microsoft.com/office/officeart/2005/8/layout/hProcess9"/>
    <dgm:cxn modelId="{AE1AA836-89E3-43D2-8F2C-FD288A94313B}" type="presOf" srcId="{AA6118CE-091C-49B1-9192-497692FDF493}" destId="{BAB9D117-AB65-4E08-A956-C601E456008A}" srcOrd="0" destOrd="0" presId="urn:microsoft.com/office/officeart/2005/8/layout/hProcess9"/>
    <dgm:cxn modelId="{0C97894B-B425-466C-B553-0F63E87643D9}" srcId="{C6118632-4069-4A15-B48F-292AA728BDD6}" destId="{A77F47EC-739D-4B69-AB6C-CC29CB2ECEAB}" srcOrd="1" destOrd="0" parTransId="{E91C757A-18E8-47C0-8D9A-B68CAEBEA936}" sibTransId="{3C7A640D-BE0B-4876-8E9D-C5AD1E16CF06}"/>
    <dgm:cxn modelId="{B96D486E-5997-479E-AAA5-5D4B802AAF89}" srcId="{C6118632-4069-4A15-B48F-292AA728BDD6}" destId="{AA6118CE-091C-49B1-9192-497692FDF493}" srcOrd="2" destOrd="0" parTransId="{B2875A9C-C267-470C-A112-FF1295CC4059}" sibTransId="{FA42A3E5-D987-4F78-8319-2047BE78943C}"/>
    <dgm:cxn modelId="{54A407EE-BF57-4182-91A4-80EEA1AB4956}" type="presOf" srcId="{A77F47EC-739D-4B69-AB6C-CC29CB2ECEAB}" destId="{AF281524-12AF-41E6-BF64-C5A61A4669E4}" srcOrd="0" destOrd="0" presId="urn:microsoft.com/office/officeart/2005/8/layout/hProcess9"/>
    <dgm:cxn modelId="{DC5354FD-584B-45E7-9229-C0234F40DAD7}" srcId="{C6118632-4069-4A15-B48F-292AA728BDD6}" destId="{F878221A-7737-4D15-A926-9C16DBF60FEA}" srcOrd="0" destOrd="0" parTransId="{F964330F-0AFE-47B9-9B37-BBC3B11DDF6D}" sibTransId="{00274E74-39BE-4298-AE3F-81EC562A044B}"/>
    <dgm:cxn modelId="{F23BAFF4-373E-4130-A194-2B76B9885F08}" type="presParOf" srcId="{E898D626-C80A-49DE-8F7C-822E47FCF6D0}" destId="{2350E639-4D3D-41AC-9D3A-B08C3F7947C8}" srcOrd="0" destOrd="0" presId="urn:microsoft.com/office/officeart/2005/8/layout/hProcess9"/>
    <dgm:cxn modelId="{092456DE-845A-4BC6-A027-11FA21098F10}" type="presParOf" srcId="{E898D626-C80A-49DE-8F7C-822E47FCF6D0}" destId="{B2B59709-51B8-4154-AFCE-E5B41A643715}" srcOrd="1" destOrd="0" presId="urn:microsoft.com/office/officeart/2005/8/layout/hProcess9"/>
    <dgm:cxn modelId="{61E984F5-0DBB-467A-8A03-ABB7EA5CA6DA}" type="presParOf" srcId="{B2B59709-51B8-4154-AFCE-E5B41A643715}" destId="{19F6AFB0-0EC7-4FF4-96F6-F2C7C3FBC2B9}" srcOrd="0" destOrd="0" presId="urn:microsoft.com/office/officeart/2005/8/layout/hProcess9"/>
    <dgm:cxn modelId="{6505BC40-7082-4C28-89FC-7E582E207790}" type="presParOf" srcId="{B2B59709-51B8-4154-AFCE-E5B41A643715}" destId="{D3D74B6B-7BDE-4D01-9BF8-81C73BFC60EF}" srcOrd="1" destOrd="0" presId="urn:microsoft.com/office/officeart/2005/8/layout/hProcess9"/>
    <dgm:cxn modelId="{C665D337-DC18-4281-B207-40B295C3BB46}" type="presParOf" srcId="{B2B59709-51B8-4154-AFCE-E5B41A643715}" destId="{AF281524-12AF-41E6-BF64-C5A61A4669E4}" srcOrd="2" destOrd="0" presId="urn:microsoft.com/office/officeart/2005/8/layout/hProcess9"/>
    <dgm:cxn modelId="{2630D097-440F-44BC-A056-4D0161AA63F3}" type="presParOf" srcId="{B2B59709-51B8-4154-AFCE-E5B41A643715}" destId="{BEC1EDFF-233F-46F3-A142-2EC719C3897E}" srcOrd="3" destOrd="0" presId="urn:microsoft.com/office/officeart/2005/8/layout/hProcess9"/>
    <dgm:cxn modelId="{F3BA5DF0-A040-44CC-8CD4-F601A549F561}" type="presParOf" srcId="{B2B59709-51B8-4154-AFCE-E5B41A643715}" destId="{BAB9D117-AB65-4E08-A956-C601E456008A}"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9E79D98-6AD1-43F2-98CD-164E3DD1106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08EDE4A6-B253-49C2-90D7-4B3FE074A438}">
      <dgm:prSet/>
      <dgm:spPr/>
      <dgm:t>
        <a:bodyPr/>
        <a:lstStyle/>
        <a:p>
          <a:r>
            <a:rPr lang="en-GB" dirty="0"/>
            <a:t>Market value increased    Customer satisfaction levels higher   happier workforce more productive Reduction of operational costs</a:t>
          </a:r>
        </a:p>
      </dgm:t>
    </dgm:pt>
    <dgm:pt modelId="{B3FADA1C-5C1F-498F-82B3-677AABE34F45}" type="parTrans" cxnId="{C8056C90-9FC1-423C-973C-9A5CF2607487}">
      <dgm:prSet/>
      <dgm:spPr/>
      <dgm:t>
        <a:bodyPr/>
        <a:lstStyle/>
        <a:p>
          <a:endParaRPr lang="en-GB"/>
        </a:p>
      </dgm:t>
    </dgm:pt>
    <dgm:pt modelId="{750A4DDC-54E7-4ED7-BEB2-FB5680C08C16}" type="sibTrans" cxnId="{C8056C90-9FC1-423C-973C-9A5CF2607487}">
      <dgm:prSet/>
      <dgm:spPr/>
      <dgm:t>
        <a:bodyPr/>
        <a:lstStyle/>
        <a:p>
          <a:endParaRPr lang="en-GB"/>
        </a:p>
      </dgm:t>
    </dgm:pt>
    <dgm:pt modelId="{1EE29CDD-62AA-4CF4-973D-9551A4E9CD10}">
      <dgm:prSet/>
      <dgm:spPr/>
      <dgm:t>
        <a:bodyPr/>
        <a:lstStyle/>
        <a:p>
          <a:r>
            <a:rPr lang="en-GB" dirty="0"/>
            <a:t>studies have pointed out that companies can earn positive publicity when they fulfil their CSR Spence 1973</a:t>
          </a:r>
        </a:p>
      </dgm:t>
    </dgm:pt>
    <dgm:pt modelId="{5594029B-858D-4140-929F-56099C832D4A}" type="parTrans" cxnId="{FA474B49-87D5-495D-A147-45A5E4ABB8E7}">
      <dgm:prSet/>
      <dgm:spPr/>
      <dgm:t>
        <a:bodyPr/>
        <a:lstStyle/>
        <a:p>
          <a:endParaRPr lang="en-GB"/>
        </a:p>
      </dgm:t>
    </dgm:pt>
    <dgm:pt modelId="{BFBED3BD-B5C9-453A-B408-228BF19B40FA}" type="sibTrans" cxnId="{FA474B49-87D5-495D-A147-45A5E4ABB8E7}">
      <dgm:prSet/>
      <dgm:spPr/>
      <dgm:t>
        <a:bodyPr/>
        <a:lstStyle/>
        <a:p>
          <a:endParaRPr lang="en-GB"/>
        </a:p>
      </dgm:t>
    </dgm:pt>
    <dgm:pt modelId="{84F01D1F-DD14-4196-B37C-52DB8FA21EC0}">
      <dgm:prSet/>
      <dgm:spPr/>
      <dgm:t>
        <a:bodyPr/>
        <a:lstStyle/>
        <a:p>
          <a:r>
            <a:rPr lang="en-GB"/>
            <a:t>More competent staff would effectively improve the quality of products and services Moskowitz 1972. </a:t>
          </a:r>
        </a:p>
      </dgm:t>
    </dgm:pt>
    <dgm:pt modelId="{4D9E5E21-9728-4573-8FB6-CECA094AE5CE}" type="parTrans" cxnId="{8FC0B4A8-D5EB-42C5-9728-FFA0EDC5D76C}">
      <dgm:prSet/>
      <dgm:spPr/>
      <dgm:t>
        <a:bodyPr/>
        <a:lstStyle/>
        <a:p>
          <a:endParaRPr lang="en-GB"/>
        </a:p>
      </dgm:t>
    </dgm:pt>
    <dgm:pt modelId="{021FF3EC-8F59-49F3-8E90-708C05AD309D}" type="sibTrans" cxnId="{8FC0B4A8-D5EB-42C5-9728-FFA0EDC5D76C}">
      <dgm:prSet/>
      <dgm:spPr/>
      <dgm:t>
        <a:bodyPr/>
        <a:lstStyle/>
        <a:p>
          <a:endParaRPr lang="en-GB"/>
        </a:p>
      </dgm:t>
    </dgm:pt>
    <dgm:pt modelId="{4933D539-4526-40A2-8E17-12E1A5153F63}">
      <dgm:prSet/>
      <dgm:spPr/>
      <dgm:t>
        <a:bodyPr/>
        <a:lstStyle/>
        <a:p>
          <a:r>
            <a:rPr lang="en-GB"/>
            <a:t>CSR investment of resources increases cost and effects performance financially - Becchetti, Ciciretti&amp; Hassan 2009</a:t>
          </a:r>
          <a:endParaRPr lang="en-GB" dirty="0"/>
        </a:p>
      </dgm:t>
    </dgm:pt>
    <dgm:pt modelId="{0FFC703C-C732-4B3A-A9D4-7307EBBA9CCF}" type="parTrans" cxnId="{76BD0F68-C303-43F5-9E5A-E8F21A536A36}">
      <dgm:prSet/>
      <dgm:spPr/>
      <dgm:t>
        <a:bodyPr/>
        <a:lstStyle/>
        <a:p>
          <a:endParaRPr lang="en-GB"/>
        </a:p>
      </dgm:t>
    </dgm:pt>
    <dgm:pt modelId="{607523F6-68AF-45C3-8D15-667F7A9DEC07}" type="sibTrans" cxnId="{76BD0F68-C303-43F5-9E5A-E8F21A536A36}">
      <dgm:prSet/>
      <dgm:spPr/>
      <dgm:t>
        <a:bodyPr/>
        <a:lstStyle/>
        <a:p>
          <a:endParaRPr lang="en-GB"/>
        </a:p>
      </dgm:t>
    </dgm:pt>
    <dgm:pt modelId="{A1425919-54A1-4A33-A29A-D7F31F08CF14}">
      <dgm:prSet/>
      <dgm:spPr/>
      <dgm:t>
        <a:bodyPr/>
        <a:lstStyle/>
        <a:p>
          <a:r>
            <a:rPr lang="en-GB" dirty="0" err="1"/>
            <a:t>Bragdon</a:t>
          </a:r>
          <a:r>
            <a:rPr lang="en-GB" dirty="0"/>
            <a:t> and Marlin 1972increased cost of investing in CSR puts companies at a disadvantage in a competitive market, weakening financial performance. - </a:t>
          </a:r>
          <a:r>
            <a:rPr lang="en-GB" dirty="0" err="1"/>
            <a:t>Bragdon</a:t>
          </a:r>
          <a:r>
            <a:rPr lang="en-GB" dirty="0"/>
            <a:t> and Marlin 1972.</a:t>
          </a:r>
        </a:p>
      </dgm:t>
    </dgm:pt>
    <dgm:pt modelId="{9BBD7D10-7A9F-40F2-9730-CDC02A918BA9}" type="parTrans" cxnId="{0E82CFD0-34EC-4972-B18E-F12E25123E3B}">
      <dgm:prSet/>
      <dgm:spPr/>
      <dgm:t>
        <a:bodyPr/>
        <a:lstStyle/>
        <a:p>
          <a:endParaRPr lang="en-GB"/>
        </a:p>
      </dgm:t>
    </dgm:pt>
    <dgm:pt modelId="{D00CFF06-D5D6-4F07-B6E4-623DD6028764}" type="sibTrans" cxnId="{0E82CFD0-34EC-4972-B18E-F12E25123E3B}">
      <dgm:prSet/>
      <dgm:spPr/>
      <dgm:t>
        <a:bodyPr/>
        <a:lstStyle/>
        <a:p>
          <a:endParaRPr lang="en-GB"/>
        </a:p>
      </dgm:t>
    </dgm:pt>
    <dgm:pt modelId="{97ABABE6-8FCD-4C08-A847-33F8BB18AF15}" type="pres">
      <dgm:prSet presAssocID="{09E79D98-6AD1-43F2-98CD-164E3DD11065}" presName="linear" presStyleCnt="0">
        <dgm:presLayoutVars>
          <dgm:animLvl val="lvl"/>
          <dgm:resizeHandles val="exact"/>
        </dgm:presLayoutVars>
      </dgm:prSet>
      <dgm:spPr/>
    </dgm:pt>
    <dgm:pt modelId="{FC223923-00CB-4A68-BE39-3A20D8A862CE}" type="pres">
      <dgm:prSet presAssocID="{08EDE4A6-B253-49C2-90D7-4B3FE074A438}" presName="parentText" presStyleLbl="node1" presStyleIdx="0" presStyleCnt="5">
        <dgm:presLayoutVars>
          <dgm:chMax val="0"/>
          <dgm:bulletEnabled val="1"/>
        </dgm:presLayoutVars>
      </dgm:prSet>
      <dgm:spPr/>
    </dgm:pt>
    <dgm:pt modelId="{C81EEF2A-B391-4E1D-A798-9789454796E5}" type="pres">
      <dgm:prSet presAssocID="{750A4DDC-54E7-4ED7-BEB2-FB5680C08C16}" presName="spacer" presStyleCnt="0"/>
      <dgm:spPr/>
    </dgm:pt>
    <dgm:pt modelId="{F2346FAA-6D89-45A5-8BE6-7803E6814DAB}" type="pres">
      <dgm:prSet presAssocID="{1EE29CDD-62AA-4CF4-973D-9551A4E9CD10}" presName="parentText" presStyleLbl="node1" presStyleIdx="1" presStyleCnt="5">
        <dgm:presLayoutVars>
          <dgm:chMax val="0"/>
          <dgm:bulletEnabled val="1"/>
        </dgm:presLayoutVars>
      </dgm:prSet>
      <dgm:spPr/>
    </dgm:pt>
    <dgm:pt modelId="{88689D34-BB30-4001-AD5B-75DEBCCA60F6}" type="pres">
      <dgm:prSet presAssocID="{BFBED3BD-B5C9-453A-B408-228BF19B40FA}" presName="spacer" presStyleCnt="0"/>
      <dgm:spPr/>
    </dgm:pt>
    <dgm:pt modelId="{A8F1E3F0-7B56-4873-9B79-34D961F76849}" type="pres">
      <dgm:prSet presAssocID="{84F01D1F-DD14-4196-B37C-52DB8FA21EC0}" presName="parentText" presStyleLbl="node1" presStyleIdx="2" presStyleCnt="5">
        <dgm:presLayoutVars>
          <dgm:chMax val="0"/>
          <dgm:bulletEnabled val="1"/>
        </dgm:presLayoutVars>
      </dgm:prSet>
      <dgm:spPr/>
    </dgm:pt>
    <dgm:pt modelId="{A3BF118B-7F69-45BF-819A-EBE0A4150A5A}" type="pres">
      <dgm:prSet presAssocID="{021FF3EC-8F59-49F3-8E90-708C05AD309D}" presName="spacer" presStyleCnt="0"/>
      <dgm:spPr/>
    </dgm:pt>
    <dgm:pt modelId="{B48061A6-F4DF-431F-9A19-2B88D0624A2B}" type="pres">
      <dgm:prSet presAssocID="{4933D539-4526-40A2-8E17-12E1A5153F63}" presName="parentText" presStyleLbl="node1" presStyleIdx="3" presStyleCnt="5">
        <dgm:presLayoutVars>
          <dgm:chMax val="0"/>
          <dgm:bulletEnabled val="1"/>
        </dgm:presLayoutVars>
      </dgm:prSet>
      <dgm:spPr/>
    </dgm:pt>
    <dgm:pt modelId="{0A278022-02C7-4F5E-9B0E-2196818E960F}" type="pres">
      <dgm:prSet presAssocID="{607523F6-68AF-45C3-8D15-667F7A9DEC07}" presName="spacer" presStyleCnt="0"/>
      <dgm:spPr/>
    </dgm:pt>
    <dgm:pt modelId="{4A2B55C7-46DC-48E9-B660-CEE468C39409}" type="pres">
      <dgm:prSet presAssocID="{A1425919-54A1-4A33-A29A-D7F31F08CF14}" presName="parentText" presStyleLbl="node1" presStyleIdx="4" presStyleCnt="5">
        <dgm:presLayoutVars>
          <dgm:chMax val="0"/>
          <dgm:bulletEnabled val="1"/>
        </dgm:presLayoutVars>
      </dgm:prSet>
      <dgm:spPr/>
    </dgm:pt>
  </dgm:ptLst>
  <dgm:cxnLst>
    <dgm:cxn modelId="{2B49DC0A-29E0-4033-AA38-C14468FDEF14}" type="presOf" srcId="{A1425919-54A1-4A33-A29A-D7F31F08CF14}" destId="{4A2B55C7-46DC-48E9-B660-CEE468C39409}" srcOrd="0" destOrd="0" presId="urn:microsoft.com/office/officeart/2005/8/layout/vList2"/>
    <dgm:cxn modelId="{70F1CB45-6406-4F00-AC76-C62D49D63451}" type="presOf" srcId="{1EE29CDD-62AA-4CF4-973D-9551A4E9CD10}" destId="{F2346FAA-6D89-45A5-8BE6-7803E6814DAB}" srcOrd="0" destOrd="0" presId="urn:microsoft.com/office/officeart/2005/8/layout/vList2"/>
    <dgm:cxn modelId="{76BD0F68-C303-43F5-9E5A-E8F21A536A36}" srcId="{09E79D98-6AD1-43F2-98CD-164E3DD11065}" destId="{4933D539-4526-40A2-8E17-12E1A5153F63}" srcOrd="3" destOrd="0" parTransId="{0FFC703C-C732-4B3A-A9D4-7307EBBA9CCF}" sibTransId="{607523F6-68AF-45C3-8D15-667F7A9DEC07}"/>
    <dgm:cxn modelId="{FA474B49-87D5-495D-A147-45A5E4ABB8E7}" srcId="{09E79D98-6AD1-43F2-98CD-164E3DD11065}" destId="{1EE29CDD-62AA-4CF4-973D-9551A4E9CD10}" srcOrd="1" destOrd="0" parTransId="{5594029B-858D-4140-929F-56099C832D4A}" sibTransId="{BFBED3BD-B5C9-453A-B408-228BF19B40FA}"/>
    <dgm:cxn modelId="{9B1B6C77-BC0A-4BEB-861B-42CE69CBA8EC}" type="presOf" srcId="{84F01D1F-DD14-4196-B37C-52DB8FA21EC0}" destId="{A8F1E3F0-7B56-4873-9B79-34D961F76849}" srcOrd="0" destOrd="0" presId="urn:microsoft.com/office/officeart/2005/8/layout/vList2"/>
    <dgm:cxn modelId="{C8056C90-9FC1-423C-973C-9A5CF2607487}" srcId="{09E79D98-6AD1-43F2-98CD-164E3DD11065}" destId="{08EDE4A6-B253-49C2-90D7-4B3FE074A438}" srcOrd="0" destOrd="0" parTransId="{B3FADA1C-5C1F-498F-82B3-677AABE34F45}" sibTransId="{750A4DDC-54E7-4ED7-BEB2-FB5680C08C16}"/>
    <dgm:cxn modelId="{3E69C092-DAFA-4DCC-AEB6-11CC635F90A8}" type="presOf" srcId="{4933D539-4526-40A2-8E17-12E1A5153F63}" destId="{B48061A6-F4DF-431F-9A19-2B88D0624A2B}" srcOrd="0" destOrd="0" presId="urn:microsoft.com/office/officeart/2005/8/layout/vList2"/>
    <dgm:cxn modelId="{98C3D19A-580F-407E-87DF-C8F5E02CB37C}" type="presOf" srcId="{09E79D98-6AD1-43F2-98CD-164E3DD11065}" destId="{97ABABE6-8FCD-4C08-A847-33F8BB18AF15}" srcOrd="0" destOrd="0" presId="urn:microsoft.com/office/officeart/2005/8/layout/vList2"/>
    <dgm:cxn modelId="{A3E21CA3-1F44-4264-AEB2-3BE52657A5CA}" type="presOf" srcId="{08EDE4A6-B253-49C2-90D7-4B3FE074A438}" destId="{FC223923-00CB-4A68-BE39-3A20D8A862CE}" srcOrd="0" destOrd="0" presId="urn:microsoft.com/office/officeart/2005/8/layout/vList2"/>
    <dgm:cxn modelId="{8FC0B4A8-D5EB-42C5-9728-FFA0EDC5D76C}" srcId="{09E79D98-6AD1-43F2-98CD-164E3DD11065}" destId="{84F01D1F-DD14-4196-B37C-52DB8FA21EC0}" srcOrd="2" destOrd="0" parTransId="{4D9E5E21-9728-4573-8FB6-CECA094AE5CE}" sibTransId="{021FF3EC-8F59-49F3-8E90-708C05AD309D}"/>
    <dgm:cxn modelId="{0E82CFD0-34EC-4972-B18E-F12E25123E3B}" srcId="{09E79D98-6AD1-43F2-98CD-164E3DD11065}" destId="{A1425919-54A1-4A33-A29A-D7F31F08CF14}" srcOrd="4" destOrd="0" parTransId="{9BBD7D10-7A9F-40F2-9730-CDC02A918BA9}" sibTransId="{D00CFF06-D5D6-4F07-B6E4-623DD6028764}"/>
    <dgm:cxn modelId="{4C4D5260-8D72-49AF-9A51-47FFF4DF1B04}" type="presParOf" srcId="{97ABABE6-8FCD-4C08-A847-33F8BB18AF15}" destId="{FC223923-00CB-4A68-BE39-3A20D8A862CE}" srcOrd="0" destOrd="0" presId="urn:microsoft.com/office/officeart/2005/8/layout/vList2"/>
    <dgm:cxn modelId="{660ED7DC-776E-4CF7-85C1-8C1D40861E9A}" type="presParOf" srcId="{97ABABE6-8FCD-4C08-A847-33F8BB18AF15}" destId="{C81EEF2A-B391-4E1D-A798-9789454796E5}" srcOrd="1" destOrd="0" presId="urn:microsoft.com/office/officeart/2005/8/layout/vList2"/>
    <dgm:cxn modelId="{9754350C-783F-4709-B057-AA504DB4DBEC}" type="presParOf" srcId="{97ABABE6-8FCD-4C08-A847-33F8BB18AF15}" destId="{F2346FAA-6D89-45A5-8BE6-7803E6814DAB}" srcOrd="2" destOrd="0" presId="urn:microsoft.com/office/officeart/2005/8/layout/vList2"/>
    <dgm:cxn modelId="{80F80AFA-805C-4136-85BE-110938A342D9}" type="presParOf" srcId="{97ABABE6-8FCD-4C08-A847-33F8BB18AF15}" destId="{88689D34-BB30-4001-AD5B-75DEBCCA60F6}" srcOrd="3" destOrd="0" presId="urn:microsoft.com/office/officeart/2005/8/layout/vList2"/>
    <dgm:cxn modelId="{5D80E7D7-3ABD-41C6-BC14-75C7B336D5B7}" type="presParOf" srcId="{97ABABE6-8FCD-4C08-A847-33F8BB18AF15}" destId="{A8F1E3F0-7B56-4873-9B79-34D961F76849}" srcOrd="4" destOrd="0" presId="urn:microsoft.com/office/officeart/2005/8/layout/vList2"/>
    <dgm:cxn modelId="{5E82E5B4-4678-4694-8B12-8E3777C443BE}" type="presParOf" srcId="{97ABABE6-8FCD-4C08-A847-33F8BB18AF15}" destId="{A3BF118B-7F69-45BF-819A-EBE0A4150A5A}" srcOrd="5" destOrd="0" presId="urn:microsoft.com/office/officeart/2005/8/layout/vList2"/>
    <dgm:cxn modelId="{A5C7D2CC-11A0-4CDD-8BE2-46EEE6284587}" type="presParOf" srcId="{97ABABE6-8FCD-4C08-A847-33F8BB18AF15}" destId="{B48061A6-F4DF-431F-9A19-2B88D0624A2B}" srcOrd="6" destOrd="0" presId="urn:microsoft.com/office/officeart/2005/8/layout/vList2"/>
    <dgm:cxn modelId="{9AA1EFFA-DDEC-4016-9809-4068038DE46E}" type="presParOf" srcId="{97ABABE6-8FCD-4C08-A847-33F8BB18AF15}" destId="{0A278022-02C7-4F5E-9B0E-2196818E960F}" srcOrd="7" destOrd="0" presId="urn:microsoft.com/office/officeart/2005/8/layout/vList2"/>
    <dgm:cxn modelId="{4D421D89-1141-45D4-A5E0-43143949E45D}" type="presParOf" srcId="{97ABABE6-8FCD-4C08-A847-33F8BB18AF15}" destId="{4A2B55C7-46DC-48E9-B660-CEE468C3940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445C6B3-BBFF-48A9-BFBC-44F0555C98C4}"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GB"/>
        </a:p>
      </dgm:t>
    </dgm:pt>
    <dgm:pt modelId="{D212F9BD-9490-45E5-8FDA-A1690CB7A0AB}">
      <dgm:prSet/>
      <dgm:spPr/>
      <dgm:t>
        <a:bodyPr/>
        <a:lstStyle/>
        <a:p>
          <a:r>
            <a:rPr lang="en-GB" b="1" i="1" dirty="0"/>
            <a:t>Corporate social responsibility is a dangerous distortion of business principles. If you find an executive who wants to take on social responsibilities, fire him. Fast. ( Drucker, 2004</a:t>
          </a:r>
          <a:r>
            <a:rPr lang="en-GB" dirty="0">
              <a:solidFill>
                <a:schemeClr val="bg1"/>
              </a:solidFill>
            </a:rPr>
            <a:t>)</a:t>
          </a:r>
        </a:p>
      </dgm:t>
    </dgm:pt>
    <dgm:pt modelId="{06B1C40A-1DCA-4122-A8C6-B195CBD23AB3}" type="parTrans" cxnId="{DAF78B82-3364-41E9-B544-C9A4AADD2D7A}">
      <dgm:prSet/>
      <dgm:spPr/>
      <dgm:t>
        <a:bodyPr/>
        <a:lstStyle/>
        <a:p>
          <a:endParaRPr lang="en-GB"/>
        </a:p>
      </dgm:t>
    </dgm:pt>
    <dgm:pt modelId="{EC0E2F67-25DC-47E4-B0DB-3B28A8B044EC}" type="sibTrans" cxnId="{DAF78B82-3364-41E9-B544-C9A4AADD2D7A}">
      <dgm:prSet/>
      <dgm:spPr/>
      <dgm:t>
        <a:bodyPr/>
        <a:lstStyle/>
        <a:p>
          <a:endParaRPr lang="en-GB"/>
        </a:p>
      </dgm:t>
    </dgm:pt>
    <dgm:pt modelId="{9DD5C866-93E3-4414-8B58-FD5AB979FB3E}">
      <dgm:prSet/>
      <dgm:spPr/>
      <dgm:t>
        <a:bodyPr/>
        <a:lstStyle/>
        <a:p>
          <a:r>
            <a:rPr lang="en-GB" b="1" i="1" dirty="0"/>
            <a:t>Despite little universal knowledge of essential CSR actions expected by businesses, as the power of corporations expands over time, those businesses choosing to not use their authority in a socially responsible manner may well lose that luxury, opportunity and positive reputation (Davis, 1973)</a:t>
          </a:r>
        </a:p>
      </dgm:t>
    </dgm:pt>
    <dgm:pt modelId="{3BBAE3E2-4753-4512-930E-07F9BD602A5B}" type="parTrans" cxnId="{21A7E601-89C6-4CE2-AD8E-25D4682F86AD}">
      <dgm:prSet/>
      <dgm:spPr/>
      <dgm:t>
        <a:bodyPr/>
        <a:lstStyle/>
        <a:p>
          <a:endParaRPr lang="en-GB"/>
        </a:p>
      </dgm:t>
    </dgm:pt>
    <dgm:pt modelId="{802B43CC-B1C0-4933-A7C3-0E1DBBBE1AC8}" type="sibTrans" cxnId="{21A7E601-89C6-4CE2-AD8E-25D4682F86AD}">
      <dgm:prSet/>
      <dgm:spPr/>
      <dgm:t>
        <a:bodyPr/>
        <a:lstStyle/>
        <a:p>
          <a:endParaRPr lang="en-GB"/>
        </a:p>
      </dgm:t>
    </dgm:pt>
    <dgm:pt modelId="{B08E6224-C6EB-4DF2-B543-841735268450}" type="pres">
      <dgm:prSet presAssocID="{6445C6B3-BBFF-48A9-BFBC-44F0555C98C4}" presName="Name0" presStyleCnt="0">
        <dgm:presLayoutVars>
          <dgm:dir/>
          <dgm:resizeHandles val="exact"/>
        </dgm:presLayoutVars>
      </dgm:prSet>
      <dgm:spPr/>
    </dgm:pt>
    <dgm:pt modelId="{93F92F74-6CA0-4304-BD94-407173E755F3}" type="pres">
      <dgm:prSet presAssocID="{6445C6B3-BBFF-48A9-BFBC-44F0555C98C4}" presName="fgShape" presStyleLbl="fgShp" presStyleIdx="0" presStyleCnt="1"/>
      <dgm:spPr/>
    </dgm:pt>
    <dgm:pt modelId="{CB818F6D-4680-4491-BE1F-56067A19F93E}" type="pres">
      <dgm:prSet presAssocID="{6445C6B3-BBFF-48A9-BFBC-44F0555C98C4}" presName="linComp" presStyleCnt="0"/>
      <dgm:spPr/>
    </dgm:pt>
    <dgm:pt modelId="{966BC1BD-B4C9-4BDB-AE21-73820EF6F36C}" type="pres">
      <dgm:prSet presAssocID="{D212F9BD-9490-45E5-8FDA-A1690CB7A0AB}" presName="compNode" presStyleCnt="0"/>
      <dgm:spPr/>
    </dgm:pt>
    <dgm:pt modelId="{577ABD45-B966-47AE-8ECC-AC0F69E9C0B7}" type="pres">
      <dgm:prSet presAssocID="{D212F9BD-9490-45E5-8FDA-A1690CB7A0AB}" presName="bkgdShape" presStyleLbl="node1" presStyleIdx="0" presStyleCnt="2"/>
      <dgm:spPr/>
    </dgm:pt>
    <dgm:pt modelId="{1F845C9F-0D6D-4F97-A6A1-FCC0E3734743}" type="pres">
      <dgm:prSet presAssocID="{D212F9BD-9490-45E5-8FDA-A1690CB7A0AB}" presName="nodeTx" presStyleLbl="node1" presStyleIdx="0" presStyleCnt="2">
        <dgm:presLayoutVars>
          <dgm:bulletEnabled val="1"/>
        </dgm:presLayoutVars>
      </dgm:prSet>
      <dgm:spPr/>
    </dgm:pt>
    <dgm:pt modelId="{578BDA35-93B1-47C4-9152-71496471CF5E}" type="pres">
      <dgm:prSet presAssocID="{D212F9BD-9490-45E5-8FDA-A1690CB7A0AB}" presName="invisiNode" presStyleLbl="node1" presStyleIdx="0" presStyleCnt="2"/>
      <dgm:spPr/>
    </dgm:pt>
    <dgm:pt modelId="{B9E7D044-AB4F-460F-9621-413FDC6FB5B2}" type="pres">
      <dgm:prSet presAssocID="{D212F9BD-9490-45E5-8FDA-A1690CB7A0AB}" presName="imagNode"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t="-4000" b="-4000"/>
          </a:stretch>
        </a:blipFill>
      </dgm:spPr>
    </dgm:pt>
    <dgm:pt modelId="{1AB2E657-0069-4F0B-9074-90E1D2BDA0F6}" type="pres">
      <dgm:prSet presAssocID="{EC0E2F67-25DC-47E4-B0DB-3B28A8B044EC}" presName="sibTrans" presStyleLbl="sibTrans2D1" presStyleIdx="0" presStyleCnt="0"/>
      <dgm:spPr/>
    </dgm:pt>
    <dgm:pt modelId="{76CE0DCC-41B3-4F43-9E98-BC30513E2296}" type="pres">
      <dgm:prSet presAssocID="{9DD5C866-93E3-4414-8B58-FD5AB979FB3E}" presName="compNode" presStyleCnt="0"/>
      <dgm:spPr/>
    </dgm:pt>
    <dgm:pt modelId="{B78F3519-5731-424B-AA1B-7879F72C9D2B}" type="pres">
      <dgm:prSet presAssocID="{9DD5C866-93E3-4414-8B58-FD5AB979FB3E}" presName="bkgdShape" presStyleLbl="node1" presStyleIdx="1" presStyleCnt="2"/>
      <dgm:spPr/>
    </dgm:pt>
    <dgm:pt modelId="{292703EA-34AD-404B-89C1-6501600CD4C8}" type="pres">
      <dgm:prSet presAssocID="{9DD5C866-93E3-4414-8B58-FD5AB979FB3E}" presName="nodeTx" presStyleLbl="node1" presStyleIdx="1" presStyleCnt="2">
        <dgm:presLayoutVars>
          <dgm:bulletEnabled val="1"/>
        </dgm:presLayoutVars>
      </dgm:prSet>
      <dgm:spPr/>
    </dgm:pt>
    <dgm:pt modelId="{0AF29B69-F527-4CFD-BBCD-18BAD6565D30}" type="pres">
      <dgm:prSet presAssocID="{9DD5C866-93E3-4414-8B58-FD5AB979FB3E}" presName="invisiNode" presStyleLbl="node1" presStyleIdx="1" presStyleCnt="2"/>
      <dgm:spPr/>
    </dgm:pt>
    <dgm:pt modelId="{4F8753B0-86E7-4F4A-9272-0EF13147C044}" type="pres">
      <dgm:prSet presAssocID="{9DD5C866-93E3-4414-8B58-FD5AB979FB3E}" presName="imagNode"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28000" r="-28000"/>
          </a:stretch>
        </a:blipFill>
      </dgm:spPr>
    </dgm:pt>
  </dgm:ptLst>
  <dgm:cxnLst>
    <dgm:cxn modelId="{21A7E601-89C6-4CE2-AD8E-25D4682F86AD}" srcId="{6445C6B3-BBFF-48A9-BFBC-44F0555C98C4}" destId="{9DD5C866-93E3-4414-8B58-FD5AB979FB3E}" srcOrd="1" destOrd="0" parTransId="{3BBAE3E2-4753-4512-930E-07F9BD602A5B}" sibTransId="{802B43CC-B1C0-4933-A7C3-0E1DBBBE1AC8}"/>
    <dgm:cxn modelId="{3371833C-E3A5-42D1-A46D-57240382E1A1}" type="presOf" srcId="{6445C6B3-BBFF-48A9-BFBC-44F0555C98C4}" destId="{B08E6224-C6EB-4DF2-B543-841735268450}" srcOrd="0" destOrd="0" presId="urn:microsoft.com/office/officeart/2005/8/layout/hList7"/>
    <dgm:cxn modelId="{1CEAB150-C44A-4921-8426-891C32F515C2}" type="presOf" srcId="{D212F9BD-9490-45E5-8FDA-A1690CB7A0AB}" destId="{1F845C9F-0D6D-4F97-A6A1-FCC0E3734743}" srcOrd="1" destOrd="0" presId="urn:microsoft.com/office/officeart/2005/8/layout/hList7"/>
    <dgm:cxn modelId="{7F12E175-D16D-4146-9E58-BFF39B28FC5C}" type="presOf" srcId="{9DD5C866-93E3-4414-8B58-FD5AB979FB3E}" destId="{292703EA-34AD-404B-89C1-6501600CD4C8}" srcOrd="1" destOrd="0" presId="urn:microsoft.com/office/officeart/2005/8/layout/hList7"/>
    <dgm:cxn modelId="{DAF78B82-3364-41E9-B544-C9A4AADD2D7A}" srcId="{6445C6B3-BBFF-48A9-BFBC-44F0555C98C4}" destId="{D212F9BD-9490-45E5-8FDA-A1690CB7A0AB}" srcOrd="0" destOrd="0" parTransId="{06B1C40A-1DCA-4122-A8C6-B195CBD23AB3}" sibTransId="{EC0E2F67-25DC-47E4-B0DB-3B28A8B044EC}"/>
    <dgm:cxn modelId="{11748191-29C2-4BAE-8722-9B231AC573EE}" type="presOf" srcId="{D212F9BD-9490-45E5-8FDA-A1690CB7A0AB}" destId="{577ABD45-B966-47AE-8ECC-AC0F69E9C0B7}" srcOrd="0" destOrd="0" presId="urn:microsoft.com/office/officeart/2005/8/layout/hList7"/>
    <dgm:cxn modelId="{7F002398-A385-4C4A-9D55-DB43F8469F91}" type="presOf" srcId="{9DD5C866-93E3-4414-8B58-FD5AB979FB3E}" destId="{B78F3519-5731-424B-AA1B-7879F72C9D2B}" srcOrd="0" destOrd="0" presId="urn:microsoft.com/office/officeart/2005/8/layout/hList7"/>
    <dgm:cxn modelId="{18DAAAE1-217A-462D-8D24-6CAE4E61ED5A}" type="presOf" srcId="{EC0E2F67-25DC-47E4-B0DB-3B28A8B044EC}" destId="{1AB2E657-0069-4F0B-9074-90E1D2BDA0F6}" srcOrd="0" destOrd="0" presId="urn:microsoft.com/office/officeart/2005/8/layout/hList7"/>
    <dgm:cxn modelId="{D0E95696-08FA-411E-AA70-E3293EBC442D}" type="presParOf" srcId="{B08E6224-C6EB-4DF2-B543-841735268450}" destId="{93F92F74-6CA0-4304-BD94-407173E755F3}" srcOrd="0" destOrd="0" presId="urn:microsoft.com/office/officeart/2005/8/layout/hList7"/>
    <dgm:cxn modelId="{73FD2D6B-844C-4DCB-82E3-0DF407A3C22D}" type="presParOf" srcId="{B08E6224-C6EB-4DF2-B543-841735268450}" destId="{CB818F6D-4680-4491-BE1F-56067A19F93E}" srcOrd="1" destOrd="0" presId="urn:microsoft.com/office/officeart/2005/8/layout/hList7"/>
    <dgm:cxn modelId="{C259DB90-9B7A-4F6C-9254-560C31B22B92}" type="presParOf" srcId="{CB818F6D-4680-4491-BE1F-56067A19F93E}" destId="{966BC1BD-B4C9-4BDB-AE21-73820EF6F36C}" srcOrd="0" destOrd="0" presId="urn:microsoft.com/office/officeart/2005/8/layout/hList7"/>
    <dgm:cxn modelId="{8BF97593-3E5B-4C6A-A73D-FB21381D4DCA}" type="presParOf" srcId="{966BC1BD-B4C9-4BDB-AE21-73820EF6F36C}" destId="{577ABD45-B966-47AE-8ECC-AC0F69E9C0B7}" srcOrd="0" destOrd="0" presId="urn:microsoft.com/office/officeart/2005/8/layout/hList7"/>
    <dgm:cxn modelId="{8B6115F8-E48B-4826-989A-11B13CE959DB}" type="presParOf" srcId="{966BC1BD-B4C9-4BDB-AE21-73820EF6F36C}" destId="{1F845C9F-0D6D-4F97-A6A1-FCC0E3734743}" srcOrd="1" destOrd="0" presId="urn:microsoft.com/office/officeart/2005/8/layout/hList7"/>
    <dgm:cxn modelId="{950EAD7A-7C48-4836-9BCF-9B5B4F32C936}" type="presParOf" srcId="{966BC1BD-B4C9-4BDB-AE21-73820EF6F36C}" destId="{578BDA35-93B1-47C4-9152-71496471CF5E}" srcOrd="2" destOrd="0" presId="urn:microsoft.com/office/officeart/2005/8/layout/hList7"/>
    <dgm:cxn modelId="{5E513EA6-DCB9-4162-AA56-9386E4CFE617}" type="presParOf" srcId="{966BC1BD-B4C9-4BDB-AE21-73820EF6F36C}" destId="{B9E7D044-AB4F-460F-9621-413FDC6FB5B2}" srcOrd="3" destOrd="0" presId="urn:microsoft.com/office/officeart/2005/8/layout/hList7"/>
    <dgm:cxn modelId="{A5CFE780-63A7-4A8D-9094-20D10AF2F5D6}" type="presParOf" srcId="{CB818F6D-4680-4491-BE1F-56067A19F93E}" destId="{1AB2E657-0069-4F0B-9074-90E1D2BDA0F6}" srcOrd="1" destOrd="0" presId="urn:microsoft.com/office/officeart/2005/8/layout/hList7"/>
    <dgm:cxn modelId="{ED3FB85B-7360-4E77-80CC-40F1D644D67C}" type="presParOf" srcId="{CB818F6D-4680-4491-BE1F-56067A19F93E}" destId="{76CE0DCC-41B3-4F43-9E98-BC30513E2296}" srcOrd="2" destOrd="0" presId="urn:microsoft.com/office/officeart/2005/8/layout/hList7"/>
    <dgm:cxn modelId="{5CA5C46A-6F94-46C2-8E60-8465D9D876D7}" type="presParOf" srcId="{76CE0DCC-41B3-4F43-9E98-BC30513E2296}" destId="{B78F3519-5731-424B-AA1B-7879F72C9D2B}" srcOrd="0" destOrd="0" presId="urn:microsoft.com/office/officeart/2005/8/layout/hList7"/>
    <dgm:cxn modelId="{A01EE97B-BF2F-4F6A-8D7A-DCE47CF7A099}" type="presParOf" srcId="{76CE0DCC-41B3-4F43-9E98-BC30513E2296}" destId="{292703EA-34AD-404B-89C1-6501600CD4C8}" srcOrd="1" destOrd="0" presId="urn:microsoft.com/office/officeart/2005/8/layout/hList7"/>
    <dgm:cxn modelId="{C462425F-B6C0-491B-AAD7-3BDD5FB8FB38}" type="presParOf" srcId="{76CE0DCC-41B3-4F43-9E98-BC30513E2296}" destId="{0AF29B69-F527-4CFD-BBCD-18BAD6565D30}" srcOrd="2" destOrd="0" presId="urn:microsoft.com/office/officeart/2005/8/layout/hList7"/>
    <dgm:cxn modelId="{30BAE582-C2D2-4795-A122-1904F4E5EAA5}" type="presParOf" srcId="{76CE0DCC-41B3-4F43-9E98-BC30513E2296}" destId="{4F8753B0-86E7-4F4A-9272-0EF13147C044}"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8F0175-95E7-45AA-98BE-11C68D187522}">
      <dsp:nvSpPr>
        <dsp:cNvPr id="0" name=""/>
        <dsp:cNvSpPr/>
      </dsp:nvSpPr>
      <dsp:spPr>
        <a:xfrm>
          <a:off x="3316589" y="1261033"/>
          <a:ext cx="1615470" cy="161566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53C753A-A9A5-4C64-AAB3-530C07493384}">
      <dsp:nvSpPr>
        <dsp:cNvPr id="0" name=""/>
        <dsp:cNvSpPr/>
      </dsp:nvSpPr>
      <dsp:spPr>
        <a:xfrm>
          <a:off x="2114546" y="0"/>
          <a:ext cx="4019557" cy="99059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GB" sz="2400" kern="1200" dirty="0"/>
            <a:t>History &amp; Evolution &amp; The modern CSR movement</a:t>
          </a:r>
        </a:p>
      </dsp:txBody>
      <dsp:txXfrm>
        <a:off x="2114546" y="0"/>
        <a:ext cx="4019557" cy="990599"/>
      </dsp:txXfrm>
    </dsp:sp>
    <dsp:sp modelId="{686EAE44-F941-4D51-9B09-5CF173F5CDA2}">
      <dsp:nvSpPr>
        <dsp:cNvPr id="0" name=""/>
        <dsp:cNvSpPr/>
      </dsp:nvSpPr>
      <dsp:spPr>
        <a:xfrm>
          <a:off x="3790461" y="1461316"/>
          <a:ext cx="1615470" cy="167077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1D008DD-A1BB-428C-BE64-02C6D7E5EC3F}">
      <dsp:nvSpPr>
        <dsp:cNvPr id="0" name=""/>
        <dsp:cNvSpPr/>
      </dsp:nvSpPr>
      <dsp:spPr>
        <a:xfrm>
          <a:off x="5605172" y="941069"/>
          <a:ext cx="1750092" cy="108965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dirty="0"/>
            <a:t>CSR has been found difficult to define causing much debate </a:t>
          </a:r>
        </a:p>
      </dsp:txBody>
      <dsp:txXfrm>
        <a:off x="5605172" y="941069"/>
        <a:ext cx="1750092" cy="1089659"/>
      </dsp:txXfrm>
    </dsp:sp>
    <dsp:sp modelId="{5088E75D-D8D5-4F71-BC48-CF8A48A5EAC8}">
      <dsp:nvSpPr>
        <dsp:cNvPr id="0" name=""/>
        <dsp:cNvSpPr/>
      </dsp:nvSpPr>
      <dsp:spPr>
        <a:xfrm>
          <a:off x="3906909" y="2001506"/>
          <a:ext cx="1615470" cy="161566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F92F96C5-4817-44B8-91BF-A2C6B30D0004}">
      <dsp:nvSpPr>
        <dsp:cNvPr id="0" name=""/>
        <dsp:cNvSpPr/>
      </dsp:nvSpPr>
      <dsp:spPr>
        <a:xfrm>
          <a:off x="5773450" y="2327909"/>
          <a:ext cx="1716437" cy="116395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dirty="0"/>
            <a:t>A Philanthropic action  Bowen (1950)</a:t>
          </a:r>
        </a:p>
      </dsp:txBody>
      <dsp:txXfrm>
        <a:off x="5773450" y="2327909"/>
        <a:ext cx="1716437" cy="1163954"/>
      </dsp:txXfrm>
    </dsp:sp>
    <dsp:sp modelId="{0287DDAB-0FD3-4965-AE6B-198BCE1CDFFD}">
      <dsp:nvSpPr>
        <dsp:cNvPr id="0" name=""/>
        <dsp:cNvSpPr/>
      </dsp:nvSpPr>
      <dsp:spPr>
        <a:xfrm>
          <a:off x="3579103" y="2412605"/>
          <a:ext cx="1615470" cy="161566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E7DAFCDF-CA50-4F6A-AA57-C4F496081E0A}">
      <dsp:nvSpPr>
        <dsp:cNvPr id="0" name=""/>
        <dsp:cNvSpPr/>
      </dsp:nvSpPr>
      <dsp:spPr>
        <a:xfrm>
          <a:off x="5033026" y="3888104"/>
          <a:ext cx="1851059" cy="106489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a:t>Although Philanthropy Dismissed by Davis(1960)and Frederick(1960)</a:t>
          </a:r>
        </a:p>
      </dsp:txBody>
      <dsp:txXfrm>
        <a:off x="5033026" y="3888104"/>
        <a:ext cx="1851059" cy="1064894"/>
      </dsp:txXfrm>
    </dsp:sp>
    <dsp:sp modelId="{AD0AE6DF-FAE0-4848-A684-C4C862256394}">
      <dsp:nvSpPr>
        <dsp:cNvPr id="0" name=""/>
        <dsp:cNvSpPr/>
      </dsp:nvSpPr>
      <dsp:spPr>
        <a:xfrm>
          <a:off x="3054076" y="2412605"/>
          <a:ext cx="1615470" cy="161566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0F0DEE82-CCA8-4454-A7F1-3D5F6D1CCB2B}">
      <dsp:nvSpPr>
        <dsp:cNvPr id="0" name=""/>
        <dsp:cNvSpPr/>
      </dsp:nvSpPr>
      <dsp:spPr>
        <a:xfrm>
          <a:off x="1364563" y="3888104"/>
          <a:ext cx="1851059" cy="106489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dirty="0"/>
            <a:t>Foolish &amp; Vague-Friedman(1970)</a:t>
          </a:r>
        </a:p>
      </dsp:txBody>
      <dsp:txXfrm>
        <a:off x="1364563" y="3888104"/>
        <a:ext cx="1851059" cy="1064894"/>
      </dsp:txXfrm>
    </dsp:sp>
    <dsp:sp modelId="{80A68520-20E7-4EC5-A66B-CB99EF817595}">
      <dsp:nvSpPr>
        <dsp:cNvPr id="0" name=""/>
        <dsp:cNvSpPr/>
      </dsp:nvSpPr>
      <dsp:spPr>
        <a:xfrm>
          <a:off x="2726270" y="2001506"/>
          <a:ext cx="1615470" cy="161566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4E90DB8-00EE-41B0-93FB-71CCAA81CBAF}">
      <dsp:nvSpPr>
        <dsp:cNvPr id="0" name=""/>
        <dsp:cNvSpPr/>
      </dsp:nvSpPr>
      <dsp:spPr>
        <a:xfrm>
          <a:off x="758762" y="2327909"/>
          <a:ext cx="1716437" cy="116395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dirty="0"/>
            <a:t>A competitive Tool -Carroll(1999)</a:t>
          </a:r>
        </a:p>
      </dsp:txBody>
      <dsp:txXfrm>
        <a:off x="758762" y="2327909"/>
        <a:ext cx="1716437" cy="1163954"/>
      </dsp:txXfrm>
    </dsp:sp>
    <dsp:sp modelId="{EAD10A53-5BE3-4BA9-9AAA-6FC0086A74D7}">
      <dsp:nvSpPr>
        <dsp:cNvPr id="0" name=""/>
        <dsp:cNvSpPr/>
      </dsp:nvSpPr>
      <dsp:spPr>
        <a:xfrm>
          <a:off x="2842718" y="1488871"/>
          <a:ext cx="1615470" cy="161566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32851775-2650-48F9-B7EC-655637813BDE}">
      <dsp:nvSpPr>
        <dsp:cNvPr id="0" name=""/>
        <dsp:cNvSpPr/>
      </dsp:nvSpPr>
      <dsp:spPr>
        <a:xfrm>
          <a:off x="893384" y="941069"/>
          <a:ext cx="1750092" cy="108965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a:t>Still no consensus on a universal Definition Font et al(2012)</a:t>
          </a:r>
        </a:p>
      </dsp:txBody>
      <dsp:txXfrm>
        <a:off x="893384" y="941069"/>
        <a:ext cx="1750092" cy="10896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09243B-F0DD-4B66-A0EA-4C329535986D}">
      <dsp:nvSpPr>
        <dsp:cNvPr id="0" name=""/>
        <dsp:cNvSpPr/>
      </dsp:nvSpPr>
      <dsp:spPr>
        <a:xfrm>
          <a:off x="0" y="14525"/>
          <a:ext cx="10515600" cy="8229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Most organisations historically have been concerned with their bottom line. </a:t>
          </a:r>
          <a:r>
            <a:rPr lang="en-GB" sz="1800" kern="1200" dirty="0">
              <a:solidFill>
                <a:srgbClr val="FFFF00"/>
              </a:solidFill>
            </a:rPr>
            <a:t>P R O F I T</a:t>
          </a:r>
        </a:p>
      </dsp:txBody>
      <dsp:txXfrm>
        <a:off x="40175" y="54700"/>
        <a:ext cx="10435250" cy="742635"/>
      </dsp:txXfrm>
    </dsp:sp>
    <dsp:sp modelId="{FD37A3C6-08C6-46E3-8E74-6E1F1F56BDAF}">
      <dsp:nvSpPr>
        <dsp:cNvPr id="0" name=""/>
        <dsp:cNvSpPr/>
      </dsp:nvSpPr>
      <dsp:spPr>
        <a:xfrm>
          <a:off x="0" y="889351"/>
          <a:ext cx="10515600" cy="8229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The 1970’s saw a competitive advantage by acting </a:t>
          </a:r>
        </a:p>
        <a:p>
          <a:pPr marL="0" lvl="0" indent="0" algn="ctr" defTabSz="800100">
            <a:lnSpc>
              <a:spcPct val="90000"/>
            </a:lnSpc>
            <a:spcBef>
              <a:spcPct val="0"/>
            </a:spcBef>
            <a:spcAft>
              <a:spcPct val="35000"/>
            </a:spcAft>
            <a:buNone/>
          </a:pPr>
          <a:r>
            <a:rPr lang="en-GB" sz="1800" kern="1200" dirty="0"/>
            <a:t>responsibly to its workers community &amp; environment .</a:t>
          </a:r>
        </a:p>
      </dsp:txBody>
      <dsp:txXfrm>
        <a:off x="40175" y="929526"/>
        <a:ext cx="10435250" cy="742635"/>
      </dsp:txXfrm>
    </dsp:sp>
    <dsp:sp modelId="{4C57B0AA-06BF-4C2E-A00A-A2577324A561}">
      <dsp:nvSpPr>
        <dsp:cNvPr id="0" name=""/>
        <dsp:cNvSpPr/>
      </dsp:nvSpPr>
      <dsp:spPr>
        <a:xfrm>
          <a:off x="0" y="1764176"/>
          <a:ext cx="10515600" cy="8229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Friedman(1970) believed this was overstated and CSR</a:t>
          </a:r>
        </a:p>
        <a:p>
          <a:pPr marL="0" lvl="0" indent="0" algn="ctr" defTabSz="800100">
            <a:lnSpc>
              <a:spcPct val="90000"/>
            </a:lnSpc>
            <a:spcBef>
              <a:spcPct val="0"/>
            </a:spcBef>
            <a:spcAft>
              <a:spcPct val="35000"/>
            </a:spcAft>
            <a:buNone/>
          </a:pPr>
          <a:r>
            <a:rPr lang="en-GB" sz="1800" kern="1200" dirty="0"/>
            <a:t> can only be considered if within the realms of profit.</a:t>
          </a:r>
        </a:p>
      </dsp:txBody>
      <dsp:txXfrm>
        <a:off x="40175" y="1804351"/>
        <a:ext cx="10435250" cy="742635"/>
      </dsp:txXfrm>
    </dsp:sp>
    <dsp:sp modelId="{C2C79E3A-B8B9-40B3-AB50-2DA4637B8048}">
      <dsp:nvSpPr>
        <dsp:cNvPr id="0" name=""/>
        <dsp:cNvSpPr/>
      </dsp:nvSpPr>
      <dsp:spPr>
        <a:xfrm>
          <a:off x="0" y="2639001"/>
          <a:ext cx="10515600" cy="8229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Even more critically a business are not </a:t>
          </a:r>
        </a:p>
        <a:p>
          <a:pPr marL="0" lvl="0" indent="0" algn="ctr" defTabSz="800100">
            <a:lnSpc>
              <a:spcPct val="90000"/>
            </a:lnSpc>
            <a:spcBef>
              <a:spcPct val="0"/>
            </a:spcBef>
            <a:spcAft>
              <a:spcPct val="35000"/>
            </a:spcAft>
            <a:buNone/>
          </a:pPr>
          <a:r>
            <a:rPr lang="en-GB" sz="1800" kern="1200" dirty="0"/>
            <a:t>‘vehicles for social benevolence’ (Reich, 2008, pg.9)</a:t>
          </a:r>
        </a:p>
      </dsp:txBody>
      <dsp:txXfrm>
        <a:off x="40175" y="2679176"/>
        <a:ext cx="10435250" cy="742635"/>
      </dsp:txXfrm>
    </dsp:sp>
    <dsp:sp modelId="{FBEFBD65-25A4-4354-B88B-90886400B527}">
      <dsp:nvSpPr>
        <dsp:cNvPr id="0" name=""/>
        <dsp:cNvSpPr/>
      </dsp:nvSpPr>
      <dsp:spPr>
        <a:xfrm>
          <a:off x="0" y="3513826"/>
          <a:ext cx="10515600" cy="8229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The only social responsibility a business should hold is to</a:t>
          </a:r>
        </a:p>
        <a:p>
          <a:pPr marL="0" lvl="0" indent="0" algn="ctr" defTabSz="800100">
            <a:lnSpc>
              <a:spcPct val="90000"/>
            </a:lnSpc>
            <a:spcBef>
              <a:spcPct val="0"/>
            </a:spcBef>
            <a:spcAft>
              <a:spcPct val="35000"/>
            </a:spcAft>
            <a:buNone/>
          </a:pPr>
          <a:r>
            <a:rPr lang="en-GB" sz="1800" kern="1200" dirty="0"/>
            <a:t> maximise profits for stakeholders (Swartz &amp; </a:t>
          </a:r>
          <a:r>
            <a:rPr lang="en-GB" sz="1800" kern="1200" dirty="0" err="1"/>
            <a:t>Saiia</a:t>
          </a:r>
          <a:r>
            <a:rPr lang="en-GB" sz="1800" kern="1200" dirty="0"/>
            <a:t> 2012)</a:t>
          </a:r>
        </a:p>
      </dsp:txBody>
      <dsp:txXfrm>
        <a:off x="40175" y="3554001"/>
        <a:ext cx="10435250" cy="7426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5D3ADC-2126-47B5-837C-B312BD588180}">
      <dsp:nvSpPr>
        <dsp:cNvPr id="0" name=""/>
        <dsp:cNvSpPr/>
      </dsp:nvSpPr>
      <dsp:spPr>
        <a:xfrm>
          <a:off x="10" y="1329"/>
          <a:ext cx="10515578" cy="212776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15240" rIns="0" bIns="15240" numCol="1" spcCol="1270" anchor="ctr" anchorCtr="0">
          <a:noAutofit/>
        </a:bodyPr>
        <a:lstStyle/>
        <a:p>
          <a:pPr marL="0" lvl="0" indent="0" algn="ctr" defTabSz="1066800">
            <a:lnSpc>
              <a:spcPct val="90000"/>
            </a:lnSpc>
            <a:spcBef>
              <a:spcPct val="0"/>
            </a:spcBef>
            <a:spcAft>
              <a:spcPct val="35000"/>
            </a:spcAft>
            <a:buNone/>
          </a:pPr>
          <a:r>
            <a:rPr lang="en-GB" sz="2400" kern="1200" dirty="0"/>
            <a:t>CSR is here to stay and many companies are embracing the concept and seeing it as an opportunity – the news continually reflects that society is putting pressure on organisations to change – plastic bag tax - changes in other packaging - reduced sugar in drinks. All can be seen as marketing opportunities for companies to change and be more responsible and adopt good CSR initiatives. </a:t>
          </a:r>
        </a:p>
      </dsp:txBody>
      <dsp:txXfrm>
        <a:off x="1063893" y="1329"/>
        <a:ext cx="8387813" cy="21277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D6A8AB-93BE-4AC1-A6DD-8C69349CAB6E}">
      <dsp:nvSpPr>
        <dsp:cNvPr id="0" name=""/>
        <dsp:cNvSpPr/>
      </dsp:nvSpPr>
      <dsp:spPr>
        <a:xfrm>
          <a:off x="2755780" y="0"/>
          <a:ext cx="4351338" cy="4351338"/>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3984E8-1474-4EFA-A5C3-65ED46F0DC17}">
      <dsp:nvSpPr>
        <dsp:cNvPr id="0" name=""/>
        <dsp:cNvSpPr/>
      </dsp:nvSpPr>
      <dsp:spPr>
        <a:xfrm>
          <a:off x="4931449" y="437470"/>
          <a:ext cx="2828369" cy="103004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A study found that many companies devote resources to CSR initiatives as a means of maximizing long‐run value rather than out of a prior commitment to stakeholders.</a:t>
          </a:r>
        </a:p>
      </dsp:txBody>
      <dsp:txXfrm>
        <a:off x="4981732" y="487753"/>
        <a:ext cx="2727803" cy="929477"/>
      </dsp:txXfrm>
    </dsp:sp>
    <dsp:sp modelId="{9106C0FB-FF77-408F-9B9D-A2455D9D9319}">
      <dsp:nvSpPr>
        <dsp:cNvPr id="0" name=""/>
        <dsp:cNvSpPr/>
      </dsp:nvSpPr>
      <dsp:spPr>
        <a:xfrm>
          <a:off x="4931449" y="1596269"/>
          <a:ext cx="2828369" cy="103004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The study shows that companies appear to invest more heavily to build CSR strengths to negate CSR concerns.</a:t>
          </a:r>
        </a:p>
      </dsp:txBody>
      <dsp:txXfrm>
        <a:off x="4981732" y="1646552"/>
        <a:ext cx="2727803" cy="929477"/>
      </dsp:txXfrm>
    </dsp:sp>
    <dsp:sp modelId="{9879D69D-DAD3-4E94-8260-3F1168533E63}">
      <dsp:nvSpPr>
        <dsp:cNvPr id="0" name=""/>
        <dsp:cNvSpPr/>
      </dsp:nvSpPr>
      <dsp:spPr>
        <a:xfrm>
          <a:off x="4931449" y="2755068"/>
          <a:ext cx="2828369" cy="103004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The strategy involves using CSR as a risk management device that promotes their strengths thus limiting any weakness onlinelibrary.wiley.com</a:t>
          </a:r>
        </a:p>
      </dsp:txBody>
      <dsp:txXfrm>
        <a:off x="4981732" y="2805351"/>
        <a:ext cx="2727803" cy="9294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50E639-4D3D-41AC-9D3A-B08C3F7947C8}">
      <dsp:nvSpPr>
        <dsp:cNvPr id="0" name=""/>
        <dsp:cNvSpPr/>
      </dsp:nvSpPr>
      <dsp:spPr>
        <a:xfrm>
          <a:off x="788669" y="0"/>
          <a:ext cx="8938260"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F6AFB0-0EC7-4FF4-96F6-F2C7C3FBC2B9}">
      <dsp:nvSpPr>
        <dsp:cNvPr id="0" name=""/>
        <dsp:cNvSpPr/>
      </dsp:nvSpPr>
      <dsp:spPr>
        <a:xfrm>
          <a:off x="11296" y="1305401"/>
          <a:ext cx="3384708"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The world is changing – everybody is accountable for their actions- full transparency is required particularly in a successful business – access to information is easier than ever with advancing internet technology.</a:t>
          </a:r>
        </a:p>
      </dsp:txBody>
      <dsp:txXfrm>
        <a:off x="96262" y="1390367"/>
        <a:ext cx="3214776" cy="1570603"/>
      </dsp:txXfrm>
    </dsp:sp>
    <dsp:sp modelId="{AF281524-12AF-41E6-BF64-C5A61A4669E4}">
      <dsp:nvSpPr>
        <dsp:cNvPr id="0" name=""/>
        <dsp:cNvSpPr/>
      </dsp:nvSpPr>
      <dsp:spPr>
        <a:xfrm>
          <a:off x="3565445" y="1305401"/>
          <a:ext cx="3384708"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Technically, CSR is not a traditional management tool, thus it can be viewed as a moral duty rather than a business tactic (Zwetsloot, 2003);</a:t>
          </a:r>
        </a:p>
      </dsp:txBody>
      <dsp:txXfrm>
        <a:off x="3650411" y="1390367"/>
        <a:ext cx="3214776" cy="1570603"/>
      </dsp:txXfrm>
    </dsp:sp>
    <dsp:sp modelId="{BAB9D117-AB65-4E08-A956-C601E456008A}">
      <dsp:nvSpPr>
        <dsp:cNvPr id="0" name=""/>
        <dsp:cNvSpPr/>
      </dsp:nvSpPr>
      <dsp:spPr>
        <a:xfrm>
          <a:off x="7119595" y="1305401"/>
          <a:ext cx="3384708"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reinforcing the need for clear guidance and a deeper understanding of social responsibility (Boeger, Murray and Villiers, 2008). </a:t>
          </a:r>
        </a:p>
      </dsp:txBody>
      <dsp:txXfrm>
        <a:off x="7204561" y="1390367"/>
        <a:ext cx="3214776" cy="15706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223923-00CB-4A68-BE39-3A20D8A862CE}">
      <dsp:nvSpPr>
        <dsp:cNvPr id="0" name=""/>
        <dsp:cNvSpPr/>
      </dsp:nvSpPr>
      <dsp:spPr>
        <a:xfrm>
          <a:off x="0" y="71469"/>
          <a:ext cx="105156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Market value increased    Customer satisfaction levels higher   happier workforce more productive Reduction of operational costs</a:t>
          </a:r>
        </a:p>
      </dsp:txBody>
      <dsp:txXfrm>
        <a:off x="38838" y="110307"/>
        <a:ext cx="10437924" cy="717924"/>
      </dsp:txXfrm>
    </dsp:sp>
    <dsp:sp modelId="{F2346FAA-6D89-45A5-8BE6-7803E6814DAB}">
      <dsp:nvSpPr>
        <dsp:cNvPr id="0" name=""/>
        <dsp:cNvSpPr/>
      </dsp:nvSpPr>
      <dsp:spPr>
        <a:xfrm>
          <a:off x="0" y="924669"/>
          <a:ext cx="105156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studies have pointed out that companies can earn positive publicity when they fulfil their CSR Spence 1973</a:t>
          </a:r>
        </a:p>
      </dsp:txBody>
      <dsp:txXfrm>
        <a:off x="38838" y="963507"/>
        <a:ext cx="10437924" cy="717924"/>
      </dsp:txXfrm>
    </dsp:sp>
    <dsp:sp modelId="{A8F1E3F0-7B56-4873-9B79-34D961F76849}">
      <dsp:nvSpPr>
        <dsp:cNvPr id="0" name=""/>
        <dsp:cNvSpPr/>
      </dsp:nvSpPr>
      <dsp:spPr>
        <a:xfrm>
          <a:off x="0" y="1777869"/>
          <a:ext cx="105156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More competent staff would effectively improve the quality of products and services Moskowitz 1972. </a:t>
          </a:r>
        </a:p>
      </dsp:txBody>
      <dsp:txXfrm>
        <a:off x="38838" y="1816707"/>
        <a:ext cx="10437924" cy="717924"/>
      </dsp:txXfrm>
    </dsp:sp>
    <dsp:sp modelId="{B48061A6-F4DF-431F-9A19-2B88D0624A2B}">
      <dsp:nvSpPr>
        <dsp:cNvPr id="0" name=""/>
        <dsp:cNvSpPr/>
      </dsp:nvSpPr>
      <dsp:spPr>
        <a:xfrm>
          <a:off x="0" y="2631069"/>
          <a:ext cx="105156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CSR investment of resources increases cost and effects performance financially - Becchetti, Ciciretti&amp; Hassan 2009</a:t>
          </a:r>
          <a:endParaRPr lang="en-GB" sz="2000" kern="1200" dirty="0"/>
        </a:p>
      </dsp:txBody>
      <dsp:txXfrm>
        <a:off x="38838" y="2669907"/>
        <a:ext cx="10437924" cy="717924"/>
      </dsp:txXfrm>
    </dsp:sp>
    <dsp:sp modelId="{4A2B55C7-46DC-48E9-B660-CEE468C39409}">
      <dsp:nvSpPr>
        <dsp:cNvPr id="0" name=""/>
        <dsp:cNvSpPr/>
      </dsp:nvSpPr>
      <dsp:spPr>
        <a:xfrm>
          <a:off x="0" y="3484269"/>
          <a:ext cx="105156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err="1"/>
            <a:t>Bragdon</a:t>
          </a:r>
          <a:r>
            <a:rPr lang="en-GB" sz="2000" kern="1200" dirty="0"/>
            <a:t> and Marlin 1972increased cost of investing in CSR puts companies at a disadvantage in a competitive market, weakening financial performance. - </a:t>
          </a:r>
          <a:r>
            <a:rPr lang="en-GB" sz="2000" kern="1200" dirty="0" err="1"/>
            <a:t>Bragdon</a:t>
          </a:r>
          <a:r>
            <a:rPr lang="en-GB" sz="2000" kern="1200" dirty="0"/>
            <a:t> and Marlin 1972.</a:t>
          </a:r>
        </a:p>
      </dsp:txBody>
      <dsp:txXfrm>
        <a:off x="38838" y="3523107"/>
        <a:ext cx="10437924" cy="71792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7ABD45-B966-47AE-8ECC-AC0F69E9C0B7}">
      <dsp:nvSpPr>
        <dsp:cNvPr id="0" name=""/>
        <dsp:cNvSpPr/>
      </dsp:nvSpPr>
      <dsp:spPr>
        <a:xfrm>
          <a:off x="4518" y="0"/>
          <a:ext cx="5175646" cy="4351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b="1" i="1" kern="1200" dirty="0"/>
            <a:t>Corporate social responsibility is a dangerous distortion of business principles. If you find an executive who wants to take on social responsibilities, fire him. Fast. ( Drucker, 2004</a:t>
          </a:r>
          <a:r>
            <a:rPr lang="en-GB" sz="1700" kern="1200" dirty="0">
              <a:solidFill>
                <a:schemeClr val="bg1"/>
              </a:solidFill>
            </a:rPr>
            <a:t>)</a:t>
          </a:r>
        </a:p>
      </dsp:txBody>
      <dsp:txXfrm>
        <a:off x="4518" y="1740535"/>
        <a:ext cx="5175646" cy="1740535"/>
      </dsp:txXfrm>
    </dsp:sp>
    <dsp:sp modelId="{B9E7D044-AB4F-460F-9621-413FDC6FB5B2}">
      <dsp:nvSpPr>
        <dsp:cNvPr id="0" name=""/>
        <dsp:cNvSpPr/>
      </dsp:nvSpPr>
      <dsp:spPr>
        <a:xfrm>
          <a:off x="1867844" y="261080"/>
          <a:ext cx="1448995" cy="1448995"/>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t="-4000" b="-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78F3519-5731-424B-AA1B-7879F72C9D2B}">
      <dsp:nvSpPr>
        <dsp:cNvPr id="0" name=""/>
        <dsp:cNvSpPr/>
      </dsp:nvSpPr>
      <dsp:spPr>
        <a:xfrm>
          <a:off x="5335434" y="0"/>
          <a:ext cx="5175646" cy="4351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b="1" i="1" kern="1200" dirty="0"/>
            <a:t>Despite little universal knowledge of essential CSR actions expected by businesses, as the power of corporations expands over time, those businesses choosing to not use their authority in a socially responsible manner may well lose that luxury, opportunity and positive reputation (Davis, 1973)</a:t>
          </a:r>
        </a:p>
      </dsp:txBody>
      <dsp:txXfrm>
        <a:off x="5335434" y="1740535"/>
        <a:ext cx="5175646" cy="1740535"/>
      </dsp:txXfrm>
    </dsp:sp>
    <dsp:sp modelId="{4F8753B0-86E7-4F4A-9272-0EF13147C044}">
      <dsp:nvSpPr>
        <dsp:cNvPr id="0" name=""/>
        <dsp:cNvSpPr/>
      </dsp:nvSpPr>
      <dsp:spPr>
        <a:xfrm>
          <a:off x="7198760" y="261080"/>
          <a:ext cx="1448995" cy="1448995"/>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28000" r="-2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F92F74-6CA0-4304-BD94-407173E755F3}">
      <dsp:nvSpPr>
        <dsp:cNvPr id="0" name=""/>
        <dsp:cNvSpPr/>
      </dsp:nvSpPr>
      <dsp:spPr>
        <a:xfrm>
          <a:off x="420623" y="3481070"/>
          <a:ext cx="9674352" cy="652700"/>
        </a:xfrm>
        <a:prstGeom prst="leftRight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C971E-03BA-4E72-B918-AA9694F307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84C65F0-DEC0-46D0-94CA-D1D056CED2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E7A1AA0-D0DF-4DFC-9B78-C00A0D0C06B9}"/>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5" name="Footer Placeholder 4">
            <a:extLst>
              <a:ext uri="{FF2B5EF4-FFF2-40B4-BE49-F238E27FC236}">
                <a16:creationId xmlns:a16="http://schemas.microsoft.com/office/drawing/2014/main" id="{DF1B724E-6776-4EC7-B0C2-0AFAE186D1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E4F5B1-A49F-426A-B156-8382B5F1D14A}"/>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176891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9BBFA-33F5-4D1E-A591-377B2FE5A1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69525E-4678-471C-92A8-7720711A7D6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E9EF01-C51E-45A7-8126-B4BBF6801A3A}"/>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5" name="Footer Placeholder 4">
            <a:extLst>
              <a:ext uri="{FF2B5EF4-FFF2-40B4-BE49-F238E27FC236}">
                <a16:creationId xmlns:a16="http://schemas.microsoft.com/office/drawing/2014/main" id="{80672FAE-2E20-4F7D-B4CC-F3A3049560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0A5E18-04FE-4AC7-B2B3-D94A9CDF12DB}"/>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3486451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544BA-F125-4EE2-A99D-24CD290200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A35DF32-2AFC-4279-A5A0-4A6A9B4208D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926D935-3663-454E-8381-FF87A19E934F}"/>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5" name="Footer Placeholder 4">
            <a:extLst>
              <a:ext uri="{FF2B5EF4-FFF2-40B4-BE49-F238E27FC236}">
                <a16:creationId xmlns:a16="http://schemas.microsoft.com/office/drawing/2014/main" id="{2EB5C06C-64E1-4D5B-B019-3F6FDAD68D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DC0409-BBFA-482B-A1EE-8A6DF4AD3129}"/>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2849673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4838A-5654-46F0-9701-DC261C74D4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11B3E5-1C13-48A5-9F65-C375C889E9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0444F3D-2DB2-48AB-9B35-620702D38C2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E0CD837-862E-426E-87B9-BA12D1004970}"/>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6" name="Footer Placeholder 5">
            <a:extLst>
              <a:ext uri="{FF2B5EF4-FFF2-40B4-BE49-F238E27FC236}">
                <a16:creationId xmlns:a16="http://schemas.microsoft.com/office/drawing/2014/main" id="{BC243B3D-F824-4E3D-9B3E-45196F55E7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B73C4E-B93F-44A0-A727-81EA33481E54}"/>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405772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D2978-C604-4468-B256-F7F6290986F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ADD83-95BF-45D6-A5C7-FA6F20076D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C819526-76CD-4E63-9E3A-A5A13068502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A2FD92-2B65-4FFF-A0C1-2EFFBE884C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9DF490C-769F-44B2-A3F8-16C1F5B9366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2736D4-8028-4904-887A-3A6B2ED3582F}"/>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8" name="Footer Placeholder 7">
            <a:extLst>
              <a:ext uri="{FF2B5EF4-FFF2-40B4-BE49-F238E27FC236}">
                <a16:creationId xmlns:a16="http://schemas.microsoft.com/office/drawing/2014/main" id="{43A013AC-939F-4CB6-B0EA-3183D1768B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432DCC-70D5-4F2E-94BD-3F4BC6416688}"/>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760749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CDBB5-92E4-45BA-AEC2-AA3DDE2A130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B46DAD-4ED4-4458-A846-17679E477DF2}"/>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4" name="Footer Placeholder 3">
            <a:extLst>
              <a:ext uri="{FF2B5EF4-FFF2-40B4-BE49-F238E27FC236}">
                <a16:creationId xmlns:a16="http://schemas.microsoft.com/office/drawing/2014/main" id="{BEBCF2B1-8F6E-472A-B085-F27107019E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5C39B5A-4D1F-408F-A416-AE36BCCA0522}"/>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1044190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8D7954-C4E3-4CB2-BB0C-D1A48DCF3859}"/>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3" name="Footer Placeholder 2">
            <a:extLst>
              <a:ext uri="{FF2B5EF4-FFF2-40B4-BE49-F238E27FC236}">
                <a16:creationId xmlns:a16="http://schemas.microsoft.com/office/drawing/2014/main" id="{EA5AB8F8-5F96-45C0-BEAB-BF2B7702D0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7BFF0C6-B9A2-4A83-B7B5-F3818C4AAFAD}"/>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3357981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4250B-2045-4C27-9759-1DB666E1CB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DA4076F-7150-431E-AD38-4948E777B1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5A36431-BA29-4EDD-A21C-021C36E77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8AE9284-3B75-4DC9-BA76-D86DBF15FC56}"/>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6" name="Footer Placeholder 5">
            <a:extLst>
              <a:ext uri="{FF2B5EF4-FFF2-40B4-BE49-F238E27FC236}">
                <a16:creationId xmlns:a16="http://schemas.microsoft.com/office/drawing/2014/main" id="{779C3A34-7AF5-4119-B504-5BDFAB8EB7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49A23A-6A8E-41DB-B00D-54AEE4812DB9}"/>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3690566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66580-68BE-485B-A299-4A0F911631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BCE001D-E5F9-4E66-A1F5-635C58A271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94D8FCB-E0A9-4816-8AB4-4E77DAA55C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19A746-4866-48C6-A504-572C64866A1B}"/>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6" name="Footer Placeholder 5">
            <a:extLst>
              <a:ext uri="{FF2B5EF4-FFF2-40B4-BE49-F238E27FC236}">
                <a16:creationId xmlns:a16="http://schemas.microsoft.com/office/drawing/2014/main" id="{F7B736A3-6650-4470-BF1C-4A9B8FD3EC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968CCF-B6CB-4236-B614-692A2E39FA4A}"/>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1769884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E52FC-B41D-4A49-A84B-EF54BFDD1A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334703A-DD6D-4C5D-97C3-5BD9DC20CAD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FF9150-FDA0-4857-A8AD-58F5EAE6F0D0}"/>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5" name="Footer Placeholder 4">
            <a:extLst>
              <a:ext uri="{FF2B5EF4-FFF2-40B4-BE49-F238E27FC236}">
                <a16:creationId xmlns:a16="http://schemas.microsoft.com/office/drawing/2014/main" id="{0C964C92-2DA7-480A-825E-C08DF92AC5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50DBC0-CAD9-45EE-B1F4-1820376217FC}"/>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3124693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1951270-EE06-47F8-A831-705F9B3C10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A65012-112E-402A-BBA6-1BD4BF5FB2E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8FDE1E-C749-4DCC-B256-F28C2F6C9C6F}"/>
              </a:ext>
            </a:extLst>
          </p:cNvPr>
          <p:cNvSpPr>
            <a:spLocks noGrp="1"/>
          </p:cNvSpPr>
          <p:nvPr>
            <p:ph type="dt" sz="half" idx="10"/>
          </p:nvPr>
        </p:nvSpPr>
        <p:spPr/>
        <p:txBody>
          <a:bodyPr/>
          <a:lstStyle/>
          <a:p>
            <a:fld id="{2B7C66E0-02D7-4E1A-9C03-F7D77FC4CBEA}" type="datetimeFigureOut">
              <a:rPr lang="en-GB" smtClean="0"/>
              <a:t>06/07/2018</a:t>
            </a:fld>
            <a:endParaRPr lang="en-GB"/>
          </a:p>
        </p:txBody>
      </p:sp>
      <p:sp>
        <p:nvSpPr>
          <p:cNvPr id="5" name="Footer Placeholder 4">
            <a:extLst>
              <a:ext uri="{FF2B5EF4-FFF2-40B4-BE49-F238E27FC236}">
                <a16:creationId xmlns:a16="http://schemas.microsoft.com/office/drawing/2014/main" id="{82688E0B-55BE-4206-AA27-BE7C0E3CE7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524ED0-D43D-4048-BAD1-68359BF4A14E}"/>
              </a:ext>
            </a:extLst>
          </p:cNvPr>
          <p:cNvSpPr>
            <a:spLocks noGrp="1"/>
          </p:cNvSpPr>
          <p:nvPr>
            <p:ph type="sldNum" sz="quarter" idx="12"/>
          </p:nvPr>
        </p:nvSpPr>
        <p:spPr/>
        <p:txBody>
          <a:bodyPr/>
          <a:lstStyle/>
          <a:p>
            <a:fld id="{41F0E956-E296-4ACD-9A5B-344E62971F0E}" type="slidenum">
              <a:rPr lang="en-GB" smtClean="0"/>
              <a:t>‹#›</a:t>
            </a:fld>
            <a:endParaRPr lang="en-GB"/>
          </a:p>
        </p:txBody>
      </p:sp>
    </p:spTree>
    <p:extLst>
      <p:ext uri="{BB962C8B-B14F-4D97-AF65-F5344CB8AC3E}">
        <p14:creationId xmlns:p14="http://schemas.microsoft.com/office/powerpoint/2010/main" val="1917113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B16CFA-96D7-4CFA-ABA0-03216DED80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E0E07A-69C1-46CA-9823-39D9645E3A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2872DE-09C5-4A60-BDCB-249A0F2ABA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7C66E0-02D7-4E1A-9C03-F7D77FC4CBEA}" type="datetimeFigureOut">
              <a:rPr lang="en-GB" smtClean="0"/>
              <a:t>06/07/2018</a:t>
            </a:fld>
            <a:endParaRPr lang="en-GB"/>
          </a:p>
        </p:txBody>
      </p:sp>
      <p:sp>
        <p:nvSpPr>
          <p:cNvPr id="5" name="Footer Placeholder 4">
            <a:extLst>
              <a:ext uri="{FF2B5EF4-FFF2-40B4-BE49-F238E27FC236}">
                <a16:creationId xmlns:a16="http://schemas.microsoft.com/office/drawing/2014/main" id="{ABF45738-A9F9-4F53-A3D5-11DF73B5D1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9AEE7CB-DFD1-4E9A-A412-E778DC8B69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F0E956-E296-4ACD-9A5B-344E62971F0E}" type="slidenum">
              <a:rPr lang="en-GB" smtClean="0"/>
              <a:t>‹#›</a:t>
            </a:fld>
            <a:endParaRPr lang="en-GB"/>
          </a:p>
        </p:txBody>
      </p:sp>
    </p:spTree>
    <p:extLst>
      <p:ext uri="{BB962C8B-B14F-4D97-AF65-F5344CB8AC3E}">
        <p14:creationId xmlns:p14="http://schemas.microsoft.com/office/powerpoint/2010/main" val="1305398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esearchleap.com/human-values-reaction-csr-announcements-cross-national-comparison-emphasis-u-s-global-differences/"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creativecommons.org/licenses/by/4.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20EB187-900F-4AF5-813B-101456D9F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close up of a sign&#10;&#10;Description generated with high confidence">
            <a:extLst>
              <a:ext uri="{FF2B5EF4-FFF2-40B4-BE49-F238E27FC236}">
                <a16:creationId xmlns:a16="http://schemas.microsoft.com/office/drawing/2014/main" id="{9093DA7E-E608-4ACF-9A77-C89B11BA3C86}"/>
              </a:ext>
            </a:extLst>
          </p:cNvPr>
          <p:cNvPicPr>
            <a:picLocks noChangeAspect="1"/>
          </p:cNvPicPr>
          <p:nvPr/>
        </p:nvPicPr>
        <p:blipFill rotWithShape="1">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6222" b="-1"/>
          <a:stretch/>
        </p:blipFill>
        <p:spPr>
          <a:xfrm>
            <a:off x="20" y="1"/>
            <a:ext cx="12191980" cy="6857999"/>
          </a:xfrm>
          <a:prstGeom prst="rect">
            <a:avLst/>
          </a:prstGeom>
        </p:spPr>
      </p:pic>
      <p:cxnSp>
        <p:nvCxnSpPr>
          <p:cNvPr id="20" name="Straight Connector 19">
            <a:extLst>
              <a:ext uri="{FF2B5EF4-FFF2-40B4-BE49-F238E27FC236}">
                <a16:creationId xmlns:a16="http://schemas.microsoft.com/office/drawing/2014/main" id="{624D17C8-E9C2-48A4-AA36-D7048A6CCC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89E4E73-158D-4947-8CB0-F97EC1A69933}"/>
              </a:ext>
            </a:extLst>
          </p:cNvPr>
          <p:cNvSpPr>
            <a:spLocks noGrp="1"/>
          </p:cNvSpPr>
          <p:nvPr>
            <p:ph type="ctrTitle"/>
          </p:nvPr>
        </p:nvSpPr>
        <p:spPr>
          <a:xfrm>
            <a:off x="4387349" y="1200152"/>
            <a:ext cx="6897171" cy="4457696"/>
          </a:xfrm>
        </p:spPr>
        <p:txBody>
          <a:bodyPr anchor="ctr">
            <a:normAutofit/>
          </a:bodyPr>
          <a:lstStyle/>
          <a:p>
            <a:pPr algn="l"/>
            <a:r>
              <a:rPr lang="en-GB" sz="2400" dirty="0">
                <a:solidFill>
                  <a:srgbClr val="FFFFFF"/>
                </a:solidFill>
              </a:rPr>
              <a:t>Corporate Social Responsibility (CSR) a Critical Analysis</a:t>
            </a:r>
            <a:br>
              <a:rPr lang="en-GB" sz="2000" b="1" dirty="0">
                <a:solidFill>
                  <a:srgbClr val="FFFFFF"/>
                </a:solidFill>
              </a:rPr>
            </a:br>
            <a:br>
              <a:rPr lang="en-GB" sz="2000" b="1" dirty="0">
                <a:solidFill>
                  <a:srgbClr val="FFFFFF"/>
                </a:solidFill>
              </a:rPr>
            </a:br>
            <a:r>
              <a:rPr lang="en-GB" sz="2000" i="1" dirty="0">
                <a:solidFill>
                  <a:srgbClr val="FFFFFF"/>
                </a:solidFill>
              </a:rPr>
              <a:t>Defined : Corporate Social Responsibility is the continuing commitment by business to behave ethically and contribute to economic development while improving the quality of life of the workforce and their families as well as the local community and society at large. </a:t>
            </a:r>
            <a:r>
              <a:rPr lang="en-GB" sz="2000" i="1" dirty="0" err="1">
                <a:solidFill>
                  <a:srgbClr val="FFFFFF"/>
                </a:solidFill>
              </a:rPr>
              <a:t>Mallen</a:t>
            </a:r>
            <a:r>
              <a:rPr lang="en-GB" sz="2000" i="1" dirty="0">
                <a:solidFill>
                  <a:srgbClr val="FFFFFF"/>
                </a:solidFill>
              </a:rPr>
              <a:t> Baker 2004</a:t>
            </a:r>
            <a:br>
              <a:rPr lang="en-GB" sz="2000" i="1" dirty="0">
                <a:solidFill>
                  <a:srgbClr val="FFFFFF"/>
                </a:solidFill>
              </a:rPr>
            </a:br>
            <a:br>
              <a:rPr lang="en-GB" sz="2000" i="1" dirty="0">
                <a:solidFill>
                  <a:srgbClr val="FFFFFF"/>
                </a:solidFill>
              </a:rPr>
            </a:br>
            <a:r>
              <a:rPr lang="en-GB" sz="2000" i="1" dirty="0">
                <a:solidFill>
                  <a:srgbClr val="FFFFFF"/>
                </a:solidFill>
              </a:rPr>
              <a:t>Operating a business in a manner that meets or exceeds the ethical, legal, commercial and public expectations that society has of business.(bsr.org)</a:t>
            </a:r>
          </a:p>
        </p:txBody>
      </p:sp>
      <p:sp>
        <p:nvSpPr>
          <p:cNvPr id="3" name="Subtitle 2">
            <a:extLst>
              <a:ext uri="{FF2B5EF4-FFF2-40B4-BE49-F238E27FC236}">
                <a16:creationId xmlns:a16="http://schemas.microsoft.com/office/drawing/2014/main" id="{3771B2FC-6F7A-42FA-A412-81E42618B180}"/>
              </a:ext>
            </a:extLst>
          </p:cNvPr>
          <p:cNvSpPr>
            <a:spLocks noGrp="1"/>
          </p:cNvSpPr>
          <p:nvPr>
            <p:ph type="subTitle" idx="1"/>
          </p:nvPr>
        </p:nvSpPr>
        <p:spPr>
          <a:xfrm>
            <a:off x="849963" y="1200152"/>
            <a:ext cx="2816535" cy="4457696"/>
          </a:xfrm>
        </p:spPr>
        <p:txBody>
          <a:bodyPr anchor="ctr">
            <a:normAutofit/>
          </a:bodyPr>
          <a:lstStyle/>
          <a:p>
            <a:pPr algn="r"/>
            <a:r>
              <a:rPr lang="en-GB" sz="2200">
                <a:solidFill>
                  <a:srgbClr val="FFFFFF"/>
                </a:solidFill>
                <a:latin typeface="Calibri Light" panose="020F0302020204030204" pitchFamily="34" charset="0"/>
              </a:rPr>
              <a:t>Does CSR have real Value to an organisation  or a moot point for academics ?</a:t>
            </a:r>
          </a:p>
          <a:p>
            <a:pPr algn="r"/>
            <a:r>
              <a:rPr lang="en-GB" sz="2200">
                <a:solidFill>
                  <a:srgbClr val="FFFFFF"/>
                </a:solidFill>
              </a:rPr>
              <a:t>Okoye (2009, pg.613) (CSR) </a:t>
            </a:r>
            <a:r>
              <a:rPr lang="en-GB" sz="2200" i="1">
                <a:solidFill>
                  <a:srgbClr val="FFFFFF"/>
                </a:solidFill>
              </a:rPr>
              <a:t>are an attractive area of research with noteworthy ‘implications for academia, industry and society.’ </a:t>
            </a:r>
          </a:p>
          <a:p>
            <a:pPr algn="r"/>
            <a:endParaRPr lang="en-GB" sz="2200">
              <a:solidFill>
                <a:srgbClr val="FFFFFF"/>
              </a:solidFill>
            </a:endParaRPr>
          </a:p>
        </p:txBody>
      </p:sp>
      <p:sp>
        <p:nvSpPr>
          <p:cNvPr id="8" name="TextBox 7">
            <a:extLst>
              <a:ext uri="{FF2B5EF4-FFF2-40B4-BE49-F238E27FC236}">
                <a16:creationId xmlns:a16="http://schemas.microsoft.com/office/drawing/2014/main" id="{7428C3AB-4287-4F9C-BD15-CD57519A805D}"/>
              </a:ext>
            </a:extLst>
          </p:cNvPr>
          <p:cNvSpPr txBox="1"/>
          <p:nvPr/>
        </p:nvSpPr>
        <p:spPr>
          <a:xfrm>
            <a:off x="10005183" y="6657945"/>
            <a:ext cx="218681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researchleap.com/human-values-reaction-csr-announcements-cross-national-comparison-emphasis-u-s-global-difference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4.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360528413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C4F50C4-4B12-4378-8595-6A7595D2D3A8}"/>
              </a:ext>
            </a:extLst>
          </p:cNvPr>
          <p:cNvSpPr/>
          <p:nvPr/>
        </p:nvSpPr>
        <p:spPr>
          <a:xfrm>
            <a:off x="1333500" y="1276351"/>
            <a:ext cx="9620250" cy="4924425"/>
          </a:xfrm>
          <a:prstGeom prst="rect">
            <a:avLst/>
          </a:prstGeom>
        </p:spPr>
        <p:txBody>
          <a:bodyPr wrap="square">
            <a:spAutoFit/>
          </a:bodyPr>
          <a:lstStyle/>
          <a:p>
            <a:endParaRPr lang="en-GB" dirty="0">
              <a:solidFill>
                <a:srgbClr val="333333"/>
              </a:solidFill>
              <a:latin typeface="Roboto Slab"/>
            </a:endParaRPr>
          </a:p>
          <a:p>
            <a:pPr algn="ctr"/>
            <a:r>
              <a:rPr lang="en-GB" sz="4000" dirty="0">
                <a:solidFill>
                  <a:schemeClr val="accent1"/>
                </a:solidFill>
                <a:latin typeface="Agency FB" panose="020B0503020202020204" pitchFamily="34" charset="0"/>
              </a:rPr>
              <a:t>History &amp; Evolution &amp; The modern CSR movement </a:t>
            </a:r>
          </a:p>
          <a:p>
            <a:pPr algn="ctr"/>
            <a:endParaRPr lang="en-GB" sz="2800" dirty="0">
              <a:solidFill>
                <a:schemeClr val="accent1"/>
              </a:solidFill>
              <a:latin typeface="Agency FB" panose="020B0503020202020204" pitchFamily="34" charset="0"/>
            </a:endParaRPr>
          </a:p>
          <a:p>
            <a:r>
              <a:rPr lang="en-GB" sz="2800" dirty="0">
                <a:latin typeface="Roboto Slab"/>
              </a:rPr>
              <a:t>Wallace B. </a:t>
            </a:r>
            <a:r>
              <a:rPr lang="en-GB" sz="2800" dirty="0" err="1">
                <a:latin typeface="Roboto Slab"/>
              </a:rPr>
              <a:t>Donham</a:t>
            </a:r>
            <a:r>
              <a:rPr lang="en-GB" sz="2800" dirty="0">
                <a:latin typeface="Roboto Slab"/>
              </a:rPr>
              <a:t> in 1929 stated : </a:t>
            </a:r>
            <a:endParaRPr lang="en-GB" sz="2800" dirty="0">
              <a:solidFill>
                <a:srgbClr val="333333"/>
              </a:solidFill>
              <a:latin typeface="Roboto Slab"/>
            </a:endParaRPr>
          </a:p>
          <a:p>
            <a:r>
              <a:rPr lang="en-GB" sz="2000" dirty="0">
                <a:solidFill>
                  <a:srgbClr val="333333"/>
                </a:solidFill>
                <a:latin typeface="Roboto Slab"/>
              </a:rPr>
              <a:t>“</a:t>
            </a:r>
            <a:r>
              <a:rPr lang="en-GB" sz="2000" i="1" dirty="0">
                <a:solidFill>
                  <a:srgbClr val="333333"/>
                </a:solidFill>
                <a:latin typeface="Roboto Slab"/>
              </a:rPr>
              <a:t>Business started long centuries before the dawn of history, but business as we now know it is new - new in its broadening scope, new in its social significance. Business has not learned how to handle these changes, nor does it recognize the magnitude of its responsibilities for the future of civilization.”</a:t>
            </a:r>
          </a:p>
          <a:p>
            <a:endParaRPr lang="en-GB" sz="2000" i="1" dirty="0">
              <a:solidFill>
                <a:srgbClr val="333333"/>
              </a:solidFill>
              <a:latin typeface="Roboto Slab"/>
            </a:endParaRPr>
          </a:p>
          <a:p>
            <a:r>
              <a:rPr lang="en-GB" sz="2400" i="1" dirty="0">
                <a:solidFill>
                  <a:srgbClr val="333333"/>
                </a:solidFill>
                <a:latin typeface="Roboto Slab"/>
              </a:rPr>
              <a:t>Interestingly, 1929 was a time of great turmoil with the Wall Street Crash : People want answers and change and corporations taking greater responsibility for their actions.</a:t>
            </a:r>
          </a:p>
          <a:p>
            <a:endParaRPr lang="en-GB" sz="2800" dirty="0"/>
          </a:p>
        </p:txBody>
      </p:sp>
    </p:spTree>
    <p:extLst>
      <p:ext uri="{BB962C8B-B14F-4D97-AF65-F5344CB8AC3E}">
        <p14:creationId xmlns:p14="http://schemas.microsoft.com/office/powerpoint/2010/main" val="2259471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06CE86EF-6983-4E7B-8AC7-30B92CC93814}"/>
              </a:ext>
            </a:extLst>
          </p:cNvPr>
          <p:cNvGraphicFramePr/>
          <p:nvPr>
            <p:extLst>
              <p:ext uri="{D42A27DB-BD31-4B8C-83A1-F6EECF244321}">
                <p14:modId xmlns:p14="http://schemas.microsoft.com/office/powerpoint/2010/main" val="4254944827"/>
              </p:ext>
            </p:extLst>
          </p:nvPr>
        </p:nvGraphicFramePr>
        <p:xfrm>
          <a:off x="2247900" y="838201"/>
          <a:ext cx="8248650" cy="4952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rrow: Down 4">
            <a:extLst>
              <a:ext uri="{FF2B5EF4-FFF2-40B4-BE49-F238E27FC236}">
                <a16:creationId xmlns:a16="http://schemas.microsoft.com/office/drawing/2014/main" id="{C7B9C77B-13ED-45F0-965E-21C65EF3F23F}"/>
              </a:ext>
            </a:extLst>
          </p:cNvPr>
          <p:cNvSpPr/>
          <p:nvPr/>
        </p:nvSpPr>
        <p:spPr>
          <a:xfrm>
            <a:off x="8361657" y="4050899"/>
            <a:ext cx="293246" cy="6805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57088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2C6A2225-94AF-4BC4-98F4-77746E7B10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5108" y="1"/>
            <a:ext cx="4666892" cy="3612937"/>
          </a:xfrm>
          <a:custGeom>
            <a:avLst/>
            <a:gdLst>
              <a:gd name="connsiteX0" fmla="*/ 192227 w 4666892"/>
              <a:gd name="connsiteY0" fmla="*/ 0 h 3612937"/>
              <a:gd name="connsiteX1" fmla="*/ 4666892 w 4666892"/>
              <a:gd name="connsiteY1" fmla="*/ 0 h 3612937"/>
              <a:gd name="connsiteX2" fmla="*/ 4666892 w 4666892"/>
              <a:gd name="connsiteY2" fmla="*/ 2643684 h 3612937"/>
              <a:gd name="connsiteX3" fmla="*/ 4657487 w 4666892"/>
              <a:gd name="connsiteY3" fmla="*/ 2656262 h 3612937"/>
              <a:gd name="connsiteX4" fmla="*/ 2628900 w 4666892"/>
              <a:gd name="connsiteY4" fmla="*/ 3612937 h 3612937"/>
              <a:gd name="connsiteX5" fmla="*/ 0 w 4666892"/>
              <a:gd name="connsiteY5" fmla="*/ 984037 h 3612937"/>
              <a:gd name="connsiteX6" fmla="*/ 118190 w 4666892"/>
              <a:gd name="connsiteY6" fmla="*/ 202283 h 361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6892" h="3612937">
                <a:moveTo>
                  <a:pt x="192227" y="0"/>
                </a:moveTo>
                <a:lnTo>
                  <a:pt x="4666892" y="0"/>
                </a:lnTo>
                <a:lnTo>
                  <a:pt x="4666892" y="2643684"/>
                </a:lnTo>
                <a:lnTo>
                  <a:pt x="4657487" y="2656262"/>
                </a:lnTo>
                <a:cubicBezTo>
                  <a:pt x="4175308" y="3240527"/>
                  <a:pt x="3445594" y="3612937"/>
                  <a:pt x="2628900" y="3612937"/>
                </a:cubicBezTo>
                <a:cubicBezTo>
                  <a:pt x="1176999" y="3612937"/>
                  <a:pt x="0" y="2435938"/>
                  <a:pt x="0" y="984037"/>
                </a:cubicBezTo>
                <a:cubicBezTo>
                  <a:pt x="0" y="711806"/>
                  <a:pt x="41379" y="449239"/>
                  <a:pt x="118190" y="2022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Image result for csr">
            <a:extLst>
              <a:ext uri="{FF2B5EF4-FFF2-40B4-BE49-F238E27FC236}">
                <a16:creationId xmlns:a16="http://schemas.microsoft.com/office/drawing/2014/main" id="{D7DA0BD5-B13D-49F7-AE9D-C1DBE59A80C0}"/>
              </a:ext>
            </a:extLst>
          </p:cNvPr>
          <p:cNvPicPr/>
          <p:nvPr/>
        </p:nvPicPr>
        <p:blipFill rotWithShape="1">
          <a:blip r:embed="rId2">
            <a:extLst>
              <a:ext uri="{28A0092B-C50C-407E-A947-70E740481C1C}">
                <a14:useLocalDpi xmlns:a14="http://schemas.microsoft.com/office/drawing/2010/main" val="0"/>
              </a:ext>
            </a:extLst>
          </a:blip>
          <a:srcRect l="11235" r="9774" b="1"/>
          <a:stretch/>
        </p:blipFill>
        <p:spPr bwMode="auto">
          <a:xfrm>
            <a:off x="7689829" y="10"/>
            <a:ext cx="4502173" cy="3448209"/>
          </a:xfrm>
          <a:custGeom>
            <a:avLst/>
            <a:gdLst>
              <a:gd name="connsiteX0" fmla="*/ 205627 w 4502173"/>
              <a:gd name="connsiteY0" fmla="*/ 0 h 3448219"/>
              <a:gd name="connsiteX1" fmla="*/ 4502173 w 4502173"/>
              <a:gd name="connsiteY1" fmla="*/ 0 h 3448219"/>
              <a:gd name="connsiteX2" fmla="*/ 4502173 w 4502173"/>
              <a:gd name="connsiteY2" fmla="*/ 2368934 h 3448219"/>
              <a:gd name="connsiteX3" fmla="*/ 4365663 w 4502173"/>
              <a:gd name="connsiteY3" fmla="*/ 2551486 h 3448219"/>
              <a:gd name="connsiteX4" fmla="*/ 2464181 w 4502173"/>
              <a:gd name="connsiteY4" fmla="*/ 3448219 h 3448219"/>
              <a:gd name="connsiteX5" fmla="*/ 0 w 4502173"/>
              <a:gd name="connsiteY5" fmla="*/ 984038 h 3448219"/>
              <a:gd name="connsiteX6" fmla="*/ 193648 w 4502173"/>
              <a:gd name="connsiteY6" fmla="*/ 24867 h 3448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2173" h="3448219">
                <a:moveTo>
                  <a:pt x="205627" y="0"/>
                </a:moveTo>
                <a:lnTo>
                  <a:pt x="4502173" y="0"/>
                </a:lnTo>
                <a:lnTo>
                  <a:pt x="4502173" y="2368934"/>
                </a:lnTo>
                <a:lnTo>
                  <a:pt x="4365663" y="2551486"/>
                </a:lnTo>
                <a:cubicBezTo>
                  <a:pt x="3913696" y="3099144"/>
                  <a:pt x="3229704" y="3448219"/>
                  <a:pt x="2464181" y="3448219"/>
                </a:cubicBezTo>
                <a:cubicBezTo>
                  <a:pt x="1103251" y="3448219"/>
                  <a:pt x="0" y="2344968"/>
                  <a:pt x="0" y="984038"/>
                </a:cubicBezTo>
                <a:cubicBezTo>
                  <a:pt x="0" y="643806"/>
                  <a:pt x="68954" y="319678"/>
                  <a:pt x="193648" y="24867"/>
                </a:cubicBezTo>
                <a:close/>
              </a:path>
            </a:pathLst>
          </a:custGeom>
          <a:noFill/>
        </p:spPr>
      </p:pic>
      <p:sp>
        <p:nvSpPr>
          <p:cNvPr id="19" name="Freeform: Shape 18">
            <a:extLst>
              <a:ext uri="{FF2B5EF4-FFF2-40B4-BE49-F238E27FC236}">
                <a16:creationId xmlns:a16="http://schemas.microsoft.com/office/drawing/2014/main" id="{648F5915-2CE1-4F74-88C5-D4366893D2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4737" y="3918051"/>
            <a:ext cx="3587263" cy="2939948"/>
          </a:xfrm>
          <a:custGeom>
            <a:avLst/>
            <a:gdLst>
              <a:gd name="connsiteX0" fmla="*/ 2070613 w 3587263"/>
              <a:gd name="connsiteY0" fmla="*/ 0 h 2939948"/>
              <a:gd name="connsiteX1" fmla="*/ 3534758 w 3587263"/>
              <a:gd name="connsiteY1" fmla="*/ 606469 h 2939948"/>
              <a:gd name="connsiteX2" fmla="*/ 3587263 w 3587263"/>
              <a:gd name="connsiteY2" fmla="*/ 664240 h 2939948"/>
              <a:gd name="connsiteX3" fmla="*/ 3587263 w 3587263"/>
              <a:gd name="connsiteY3" fmla="*/ 2939948 h 2939948"/>
              <a:gd name="connsiteX4" fmla="*/ 193241 w 3587263"/>
              <a:gd name="connsiteY4" fmla="*/ 2939948 h 2939948"/>
              <a:gd name="connsiteX5" fmla="*/ 162719 w 3587263"/>
              <a:gd name="connsiteY5" fmla="*/ 2876589 h 2939948"/>
              <a:gd name="connsiteX6" fmla="*/ 0 w 3587263"/>
              <a:gd name="connsiteY6" fmla="*/ 2070613 h 2939948"/>
              <a:gd name="connsiteX7" fmla="*/ 2070613 w 3587263"/>
              <a:gd name="connsiteY7" fmla="*/ 0 h 2939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87263" h="2939948">
                <a:moveTo>
                  <a:pt x="2070613" y="0"/>
                </a:moveTo>
                <a:cubicBezTo>
                  <a:pt x="2642397" y="0"/>
                  <a:pt x="3160050" y="231761"/>
                  <a:pt x="3534758" y="606469"/>
                </a:cubicBezTo>
                <a:lnTo>
                  <a:pt x="3587263" y="664240"/>
                </a:lnTo>
                <a:lnTo>
                  <a:pt x="3587263" y="2939948"/>
                </a:lnTo>
                <a:lnTo>
                  <a:pt x="193241" y="2939948"/>
                </a:lnTo>
                <a:lnTo>
                  <a:pt x="162719" y="2876589"/>
                </a:lnTo>
                <a:cubicBezTo>
                  <a:pt x="57940" y="2628865"/>
                  <a:pt x="0" y="2356505"/>
                  <a:pt x="0" y="2070613"/>
                </a:cubicBezTo>
                <a:cubicBezTo>
                  <a:pt x="0" y="927045"/>
                  <a:pt x="927045" y="0"/>
                  <a:pt x="2070613"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Image result for csr">
            <a:extLst>
              <a:ext uri="{FF2B5EF4-FFF2-40B4-BE49-F238E27FC236}">
                <a16:creationId xmlns:a16="http://schemas.microsoft.com/office/drawing/2014/main" id="{D15C74FD-3447-4270-8368-D24F37BF3D6B}"/>
              </a:ext>
            </a:extLst>
          </p:cNvPr>
          <p:cNvPicPr/>
          <p:nvPr/>
        </p:nvPicPr>
        <p:blipFill rotWithShape="1">
          <a:blip r:embed="rId3">
            <a:extLst>
              <a:ext uri="{28A0092B-C50C-407E-A947-70E740481C1C}">
                <a14:useLocalDpi xmlns:a14="http://schemas.microsoft.com/office/drawing/2010/main" val="0"/>
              </a:ext>
            </a:extLst>
          </a:blip>
          <a:srcRect t="10393" r="1" b="8517"/>
          <a:stretch/>
        </p:blipFill>
        <p:spPr bwMode="auto">
          <a:xfrm>
            <a:off x="8768827" y="4082141"/>
            <a:ext cx="3423175" cy="2775859"/>
          </a:xfrm>
          <a:custGeom>
            <a:avLst/>
            <a:gdLst>
              <a:gd name="connsiteX0" fmla="*/ 1906524 w 3423175"/>
              <a:gd name="connsiteY0" fmla="*/ 0 h 2775859"/>
              <a:gd name="connsiteX1" fmla="*/ 3377691 w 3423175"/>
              <a:gd name="connsiteY1" fmla="*/ 693798 h 2775859"/>
              <a:gd name="connsiteX2" fmla="*/ 3423175 w 3423175"/>
              <a:gd name="connsiteY2" fmla="*/ 754624 h 2775859"/>
              <a:gd name="connsiteX3" fmla="*/ 3423175 w 3423175"/>
              <a:gd name="connsiteY3" fmla="*/ 2775859 h 2775859"/>
              <a:gd name="connsiteX4" fmla="*/ 211114 w 3423175"/>
              <a:gd name="connsiteY4" fmla="*/ 2775859 h 2775859"/>
              <a:gd name="connsiteX5" fmla="*/ 149824 w 3423175"/>
              <a:gd name="connsiteY5" fmla="*/ 2648629 h 2775859"/>
              <a:gd name="connsiteX6" fmla="*/ 0 w 3423175"/>
              <a:gd name="connsiteY6" fmla="*/ 1906524 h 2775859"/>
              <a:gd name="connsiteX7" fmla="*/ 1906524 w 3423175"/>
              <a:gd name="connsiteY7" fmla="*/ 0 h 2775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a:noFill/>
        </p:spPr>
      </p:pic>
      <p:sp>
        <p:nvSpPr>
          <p:cNvPr id="6" name="Rectangle 3">
            <a:extLst>
              <a:ext uri="{FF2B5EF4-FFF2-40B4-BE49-F238E27FC236}">
                <a16:creationId xmlns:a16="http://schemas.microsoft.com/office/drawing/2014/main" id="{D09A6586-8541-4760-9ECA-818B3ADD322B}"/>
              </a:ext>
            </a:extLst>
          </p:cNvPr>
          <p:cNvSpPr>
            <a:spLocks noChangeArrowheads="1"/>
          </p:cNvSpPr>
          <p:nvPr/>
        </p:nvSpPr>
        <p:spPr bwMode="auto">
          <a:xfrm>
            <a:off x="0" y="43934"/>
            <a:ext cx="248786"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spcBef>
                <a:spcPct val="0"/>
              </a:spcBef>
              <a:spcAft>
                <a:spcPts val="600"/>
              </a:spcAft>
              <a:buClrTx/>
              <a:buSzTx/>
              <a:buFontTx/>
              <a:buNone/>
              <a:tabLst/>
            </a:pPr>
            <a:r>
              <a:rPr kumimoji="0" lang="en-US" altLang="en-US" b="0" i="0" u="none" strike="noStrike" cap="none" normalizeH="0" baseline="0" dirty="0">
                <a:ln>
                  <a:noFill/>
                </a:ln>
                <a:solidFill>
                  <a:schemeClr val="tx1"/>
                </a:solidFill>
                <a:effectLst/>
              </a:rPr>
              <a:t> </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9BCF0E4E-EBC4-4A93-A911-D10545B5D430}"/>
              </a:ext>
            </a:extLst>
          </p:cNvPr>
          <p:cNvSpPr>
            <a:spLocks noGrp="1"/>
          </p:cNvSpPr>
          <p:nvPr>
            <p:ph type="title"/>
          </p:nvPr>
        </p:nvSpPr>
        <p:spPr>
          <a:xfrm>
            <a:off x="801098" y="1396289"/>
            <a:ext cx="6387102" cy="1325563"/>
          </a:xfrm>
        </p:spPr>
        <p:txBody>
          <a:bodyPr>
            <a:normAutofit/>
          </a:bodyPr>
          <a:lstStyle/>
          <a:p>
            <a:r>
              <a:rPr lang="en-GB"/>
              <a:t>WHAT IS CSR</a:t>
            </a:r>
          </a:p>
        </p:txBody>
      </p:sp>
      <p:sp>
        <p:nvSpPr>
          <p:cNvPr id="3" name="Content Placeholder 2">
            <a:extLst>
              <a:ext uri="{FF2B5EF4-FFF2-40B4-BE49-F238E27FC236}">
                <a16:creationId xmlns:a16="http://schemas.microsoft.com/office/drawing/2014/main" id="{67BDBBB8-5AC0-4460-994C-193966669358}"/>
              </a:ext>
            </a:extLst>
          </p:cNvPr>
          <p:cNvSpPr>
            <a:spLocks noGrp="1"/>
          </p:cNvSpPr>
          <p:nvPr>
            <p:ph idx="1"/>
          </p:nvPr>
        </p:nvSpPr>
        <p:spPr>
          <a:xfrm>
            <a:off x="805542" y="2871982"/>
            <a:ext cx="6382657" cy="3181684"/>
          </a:xfrm>
        </p:spPr>
        <p:txBody>
          <a:bodyPr anchor="t">
            <a:normAutofit/>
          </a:bodyPr>
          <a:lstStyle/>
          <a:p>
            <a:pPr marL="0" indent="0">
              <a:buNone/>
            </a:pPr>
            <a:r>
              <a:rPr lang="en-GB" sz="1800" dirty="0">
                <a:latin typeface="Arial" panose="020B0604020202020204" pitchFamily="34" charset="0"/>
                <a:cs typeface="Arial" panose="020B0604020202020204" pitchFamily="34" charset="0"/>
              </a:rPr>
              <a:t>It </a:t>
            </a:r>
            <a:r>
              <a:rPr lang="en-GB" sz="1800" i="1" dirty="0">
                <a:latin typeface="Arial" panose="020B0604020202020204" pitchFamily="34" charset="0"/>
                <a:cs typeface="Arial" panose="020B0604020202020204" pitchFamily="34" charset="0"/>
              </a:rPr>
              <a:t>‘means something, but not always the same thing, to everybody</a:t>
            </a:r>
            <a:r>
              <a:rPr lang="en-GB" sz="1800" dirty="0">
                <a:latin typeface="Arial" panose="020B0604020202020204" pitchFamily="34" charset="0"/>
                <a:cs typeface="Arial" panose="020B0604020202020204" pitchFamily="34" charset="0"/>
              </a:rPr>
              <a:t>’ (</a:t>
            </a:r>
            <a:r>
              <a:rPr lang="en-GB" sz="1800" dirty="0" err="1">
                <a:latin typeface="Arial" panose="020B0604020202020204" pitchFamily="34" charset="0"/>
                <a:cs typeface="Arial" panose="020B0604020202020204" pitchFamily="34" charset="0"/>
              </a:rPr>
              <a:t>Votaw</a:t>
            </a:r>
            <a:r>
              <a:rPr lang="en-GB" sz="1800" dirty="0">
                <a:latin typeface="Arial" panose="020B0604020202020204" pitchFamily="34" charset="0"/>
                <a:cs typeface="Arial" panose="020B0604020202020204" pitchFamily="34" charset="0"/>
              </a:rPr>
              <a:t>, 1973, pg.11; </a:t>
            </a:r>
            <a:r>
              <a:rPr lang="en-GB" sz="1800" dirty="0" err="1">
                <a:latin typeface="Arial" panose="020B0604020202020204" pitchFamily="34" charset="0"/>
                <a:cs typeface="Arial" panose="020B0604020202020204" pitchFamily="34" charset="0"/>
              </a:rPr>
              <a:t>Moneva</a:t>
            </a:r>
            <a:r>
              <a:rPr lang="en-GB" sz="1800" dirty="0">
                <a:latin typeface="Arial" panose="020B0604020202020204" pitchFamily="34" charset="0"/>
                <a:cs typeface="Arial" panose="020B0604020202020204" pitchFamily="34" charset="0"/>
              </a:rPr>
              <a:t>, </a:t>
            </a:r>
            <a:r>
              <a:rPr lang="en-GB" sz="1800" dirty="0" err="1">
                <a:latin typeface="Arial" panose="020B0604020202020204" pitchFamily="34" charset="0"/>
                <a:cs typeface="Arial" panose="020B0604020202020204" pitchFamily="34" charset="0"/>
              </a:rPr>
              <a:t>Archel</a:t>
            </a:r>
            <a:r>
              <a:rPr lang="en-GB" sz="1800" dirty="0">
                <a:latin typeface="Arial" panose="020B0604020202020204" pitchFamily="34" charset="0"/>
                <a:cs typeface="Arial" panose="020B0604020202020204" pitchFamily="34" charset="0"/>
              </a:rPr>
              <a:t> and Correa, 2006) </a:t>
            </a: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 A business must act ethically and consider the social economic and environmental implications.</a:t>
            </a: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Corporate Responsibility includes </a:t>
            </a:r>
            <a:r>
              <a:rPr lang="en-GB" sz="1800" u="sng" dirty="0">
                <a:latin typeface="Arial" panose="020B0604020202020204" pitchFamily="34" charset="0"/>
                <a:cs typeface="Arial" panose="020B0604020202020204" pitchFamily="34" charset="0"/>
              </a:rPr>
              <a:t>sustainability</a:t>
            </a:r>
            <a:r>
              <a:rPr lang="en-GB" sz="1800" dirty="0">
                <a:latin typeface="Arial" panose="020B0604020202020204" pitchFamily="34" charset="0"/>
                <a:cs typeface="Arial" panose="020B0604020202020204" pitchFamily="34" charset="0"/>
              </a:rPr>
              <a:t> and the reduction of its environmental impact- Reduction and recycling</a:t>
            </a:r>
          </a:p>
          <a:p>
            <a:pPr marL="0" indent="0">
              <a:buNone/>
            </a:pPr>
            <a:endParaRPr lang="en-GB" sz="1800" dirty="0">
              <a:latin typeface="Arial" panose="020B0604020202020204" pitchFamily="34" charset="0"/>
              <a:cs typeface="Arial" panose="020B0604020202020204" pitchFamily="34" charset="0"/>
            </a:endParaRPr>
          </a:p>
          <a:p>
            <a:pPr marL="0" indent="0">
              <a:buNone/>
            </a:pPr>
            <a:endParaRPr lang="en-GB" sz="1800" dirty="0">
              <a:latin typeface="Arial" panose="020B0604020202020204" pitchFamily="34" charset="0"/>
              <a:cs typeface="Arial" panose="020B0604020202020204" pitchFamily="34" charset="0"/>
            </a:endParaRPr>
          </a:p>
          <a:p>
            <a:pPr marL="0" indent="0">
              <a:buNone/>
            </a:pPr>
            <a:endParaRPr lang="en-GB" sz="1800" dirty="0"/>
          </a:p>
        </p:txBody>
      </p:sp>
    </p:spTree>
    <p:extLst>
      <p:ext uri="{BB962C8B-B14F-4D97-AF65-F5344CB8AC3E}">
        <p14:creationId xmlns:p14="http://schemas.microsoft.com/office/powerpoint/2010/main" val="295992993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5691E-0656-4880-97AA-E20986E8D1AC}"/>
              </a:ext>
            </a:extLst>
          </p:cNvPr>
          <p:cNvSpPr>
            <a:spLocks noGrp="1"/>
          </p:cNvSpPr>
          <p:nvPr>
            <p:ph type="title"/>
          </p:nvPr>
        </p:nvSpPr>
        <p:spPr/>
        <p:txBody>
          <a:bodyPr/>
          <a:lstStyle/>
          <a:p>
            <a:pPr algn="ctr"/>
            <a:r>
              <a:rPr lang="en-GB" dirty="0"/>
              <a:t>CSR conflict</a:t>
            </a:r>
          </a:p>
        </p:txBody>
      </p:sp>
      <p:graphicFrame>
        <p:nvGraphicFramePr>
          <p:cNvPr id="5" name="Content Placeholder 4">
            <a:extLst>
              <a:ext uri="{FF2B5EF4-FFF2-40B4-BE49-F238E27FC236}">
                <a16:creationId xmlns:a16="http://schemas.microsoft.com/office/drawing/2014/main" id="{6F43C609-2448-4654-A4B9-AC5042FA3CAC}"/>
              </a:ext>
            </a:extLst>
          </p:cNvPr>
          <p:cNvGraphicFramePr>
            <a:graphicFrameLocks noGrp="1"/>
          </p:cNvGraphicFramePr>
          <p:nvPr>
            <p:ph idx="1"/>
            <p:extLst>
              <p:ext uri="{D42A27DB-BD31-4B8C-83A1-F6EECF244321}">
                <p14:modId xmlns:p14="http://schemas.microsoft.com/office/powerpoint/2010/main" val="1048892960"/>
              </p:ext>
            </p:extLst>
          </p:nvPr>
        </p:nvGraphicFramePr>
        <p:xfrm>
          <a:off x="1066800" y="146367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9745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age result for good csr examples">
            <a:extLst>
              <a:ext uri="{FF2B5EF4-FFF2-40B4-BE49-F238E27FC236}">
                <a16:creationId xmlns:a16="http://schemas.microsoft.com/office/drawing/2014/main" id="{AAC7A429-1D51-439B-BC68-B999E99E86C8}"/>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43000" y="2266951"/>
            <a:ext cx="9639300" cy="3910012"/>
          </a:xfrm>
          <a:prstGeom prst="rect">
            <a:avLst/>
          </a:prstGeom>
          <a:noFill/>
          <a:ln>
            <a:noFill/>
          </a:ln>
        </p:spPr>
      </p:pic>
      <p:graphicFrame>
        <p:nvGraphicFramePr>
          <p:cNvPr id="5" name="Diagram 4">
            <a:extLst>
              <a:ext uri="{FF2B5EF4-FFF2-40B4-BE49-F238E27FC236}">
                <a16:creationId xmlns:a16="http://schemas.microsoft.com/office/drawing/2014/main" id="{6A7E18ED-2760-4347-AA4B-DB99536F73E3}"/>
              </a:ext>
            </a:extLst>
          </p:cNvPr>
          <p:cNvGraphicFramePr/>
          <p:nvPr>
            <p:extLst>
              <p:ext uri="{D42A27DB-BD31-4B8C-83A1-F6EECF244321}">
                <p14:modId xmlns:p14="http://schemas.microsoft.com/office/powerpoint/2010/main" val="1503444049"/>
              </p:ext>
            </p:extLst>
          </p:nvPr>
        </p:nvGraphicFramePr>
        <p:xfrm>
          <a:off x="838200" y="365125"/>
          <a:ext cx="10515600" cy="2130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07429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Arrow Connector 9">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pic>
        <p:nvPicPr>
          <p:cNvPr id="5" name="Picture 4" descr="A close up of a clock&#10;&#10;Description generated with very high confidence">
            <a:extLst>
              <a:ext uri="{FF2B5EF4-FFF2-40B4-BE49-F238E27FC236}">
                <a16:creationId xmlns:a16="http://schemas.microsoft.com/office/drawing/2014/main" id="{EED6D702-F612-4FCD-A048-8D76A1067DCE}"/>
              </a:ext>
            </a:extLst>
          </p:cNvPr>
          <p:cNvPicPr>
            <a:picLocks noChangeAspect="1"/>
          </p:cNvPicPr>
          <p:nvPr/>
        </p:nvPicPr>
        <p:blipFill rotWithShape="1">
          <a:blip r:embed="rId2">
            <a:extLst>
              <a:ext uri="{28A0092B-C50C-407E-A947-70E740481C1C}">
                <a14:useLocalDpi xmlns:a14="http://schemas.microsoft.com/office/drawing/2010/main" val="0"/>
              </a:ext>
            </a:extLst>
          </a:blip>
          <a:srcRect l="3959" r="3986"/>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
        <p:nvSpPr>
          <p:cNvPr id="2" name="Title 1">
            <a:extLst>
              <a:ext uri="{FF2B5EF4-FFF2-40B4-BE49-F238E27FC236}">
                <a16:creationId xmlns:a16="http://schemas.microsoft.com/office/drawing/2014/main" id="{33ED8435-037B-4376-A121-8757EF551576}"/>
              </a:ext>
            </a:extLst>
          </p:cNvPr>
          <p:cNvSpPr>
            <a:spLocks noGrp="1"/>
          </p:cNvSpPr>
          <p:nvPr>
            <p:ph type="title"/>
          </p:nvPr>
        </p:nvSpPr>
        <p:spPr>
          <a:xfrm>
            <a:off x="655320" y="365125"/>
            <a:ext cx="5120114" cy="1692794"/>
          </a:xfrm>
        </p:spPr>
        <p:txBody>
          <a:bodyPr>
            <a:normAutofit/>
          </a:bodyPr>
          <a:lstStyle/>
          <a:p>
            <a:r>
              <a:rPr lang="en-GB" sz="2800" dirty="0"/>
              <a:t>The clock is ticking for companies to get there act together in order to develop sound CSR policy.</a:t>
            </a:r>
          </a:p>
        </p:txBody>
      </p:sp>
      <p:sp>
        <p:nvSpPr>
          <p:cNvPr id="3" name="Content Placeholder 2">
            <a:extLst>
              <a:ext uri="{FF2B5EF4-FFF2-40B4-BE49-F238E27FC236}">
                <a16:creationId xmlns:a16="http://schemas.microsoft.com/office/drawing/2014/main" id="{6200FE75-F1B5-4F40-97C3-940D647564FB}"/>
              </a:ext>
            </a:extLst>
          </p:cNvPr>
          <p:cNvSpPr>
            <a:spLocks noGrp="1"/>
          </p:cNvSpPr>
          <p:nvPr>
            <p:ph idx="1"/>
          </p:nvPr>
        </p:nvSpPr>
        <p:spPr>
          <a:xfrm>
            <a:off x="655321" y="2575034"/>
            <a:ext cx="5120113" cy="3462228"/>
          </a:xfrm>
        </p:spPr>
        <p:txBody>
          <a:bodyPr>
            <a:normAutofit/>
          </a:bodyPr>
          <a:lstStyle/>
          <a:p>
            <a:r>
              <a:rPr lang="en-GB" sz="1800"/>
              <a:t>Volkswagen And The Failure Of Corporate Social Responsibility – Emissions Scandal – environmental failure.</a:t>
            </a:r>
          </a:p>
          <a:p>
            <a:r>
              <a:rPr lang="en-GB" sz="1800"/>
              <a:t>Nike – Contravened Labour Organisation Convention 1973 – child labour scandal – not looking after its employees. Poor working conditions and pay.</a:t>
            </a:r>
          </a:p>
          <a:p>
            <a:r>
              <a:rPr lang="en-GB" sz="1800"/>
              <a:t>Not only are companies failing in their duty of care in a socially responsible way for workers, communities and environment – but they are also incurring the wrath of the legal system around the world.</a:t>
            </a:r>
          </a:p>
          <a:p>
            <a:endParaRPr lang="en-GB" sz="1800"/>
          </a:p>
          <a:p>
            <a:endParaRPr lang="en-GB" sz="1800"/>
          </a:p>
        </p:txBody>
      </p:sp>
    </p:spTree>
    <p:extLst>
      <p:ext uri="{BB962C8B-B14F-4D97-AF65-F5344CB8AC3E}">
        <p14:creationId xmlns:p14="http://schemas.microsoft.com/office/powerpoint/2010/main" val="2445061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3948D-DB18-49BA-9D59-DD2034FA063C}"/>
              </a:ext>
            </a:extLst>
          </p:cNvPr>
          <p:cNvSpPr>
            <a:spLocks noGrp="1"/>
          </p:cNvSpPr>
          <p:nvPr>
            <p:ph type="title"/>
          </p:nvPr>
        </p:nvSpPr>
        <p:spPr/>
        <p:txBody>
          <a:bodyPr>
            <a:normAutofit fontScale="90000"/>
          </a:bodyPr>
          <a:lstStyle/>
          <a:p>
            <a:pPr algn="ctr"/>
            <a:r>
              <a:rPr lang="en-GB" b="1" dirty="0"/>
              <a:t>The Corporate Social Responsibility is it a Trend</a:t>
            </a:r>
            <a:br>
              <a:rPr lang="en-GB" b="1" dirty="0"/>
            </a:br>
            <a:endParaRPr lang="en-GB" dirty="0"/>
          </a:p>
        </p:txBody>
      </p:sp>
      <p:graphicFrame>
        <p:nvGraphicFramePr>
          <p:cNvPr id="4" name="Content Placeholder 3">
            <a:extLst>
              <a:ext uri="{FF2B5EF4-FFF2-40B4-BE49-F238E27FC236}">
                <a16:creationId xmlns:a16="http://schemas.microsoft.com/office/drawing/2014/main" id="{8615A4CD-424A-4BB6-8A51-0D33F075DFB6}"/>
              </a:ext>
            </a:extLst>
          </p:cNvPr>
          <p:cNvGraphicFramePr>
            <a:graphicFrameLocks noGrp="1"/>
          </p:cNvGraphicFramePr>
          <p:nvPr>
            <p:ph idx="1"/>
            <p:extLst>
              <p:ext uri="{D42A27DB-BD31-4B8C-83A1-F6EECF244321}">
                <p14:modId xmlns:p14="http://schemas.microsoft.com/office/powerpoint/2010/main" val="292096013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4390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E4E75-D98B-433C-8251-A111F62030A7}"/>
              </a:ext>
            </a:extLst>
          </p:cNvPr>
          <p:cNvSpPr>
            <a:spLocks noGrp="1"/>
          </p:cNvSpPr>
          <p:nvPr>
            <p:ph type="title"/>
          </p:nvPr>
        </p:nvSpPr>
        <p:spPr/>
        <p:txBody>
          <a:bodyPr/>
          <a:lstStyle/>
          <a:p>
            <a:r>
              <a:rPr lang="en-GB" dirty="0"/>
              <a:t>Why Adopt a CSR Policy ?</a:t>
            </a:r>
          </a:p>
        </p:txBody>
      </p:sp>
      <p:graphicFrame>
        <p:nvGraphicFramePr>
          <p:cNvPr id="4" name="Content Placeholder 3">
            <a:extLst>
              <a:ext uri="{FF2B5EF4-FFF2-40B4-BE49-F238E27FC236}">
                <a16:creationId xmlns:a16="http://schemas.microsoft.com/office/drawing/2014/main" id="{FBD6AAA6-71EB-4601-BAB2-F4A4F88A9B31}"/>
              </a:ext>
            </a:extLst>
          </p:cNvPr>
          <p:cNvGraphicFramePr>
            <a:graphicFrameLocks noGrp="1"/>
          </p:cNvGraphicFramePr>
          <p:nvPr>
            <p:ph idx="1"/>
            <p:extLst>
              <p:ext uri="{D42A27DB-BD31-4B8C-83A1-F6EECF244321}">
                <p14:modId xmlns:p14="http://schemas.microsoft.com/office/powerpoint/2010/main" val="178482673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0286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AA64C-9CB3-4C7C-9716-95898585584F}"/>
              </a:ext>
            </a:extLst>
          </p:cNvPr>
          <p:cNvSpPr>
            <a:spLocks noGrp="1"/>
          </p:cNvSpPr>
          <p:nvPr>
            <p:ph type="title"/>
          </p:nvPr>
        </p:nvSpPr>
        <p:spPr/>
        <p:txBody>
          <a:bodyPr/>
          <a:lstStyle/>
          <a:p>
            <a:r>
              <a:rPr lang="en-GB" dirty="0"/>
              <a:t>How do you measure CSR performance is it quantifiable and what are the costs ?</a:t>
            </a:r>
          </a:p>
        </p:txBody>
      </p:sp>
      <p:graphicFrame>
        <p:nvGraphicFramePr>
          <p:cNvPr id="4" name="Content Placeholder 3">
            <a:extLst>
              <a:ext uri="{FF2B5EF4-FFF2-40B4-BE49-F238E27FC236}">
                <a16:creationId xmlns:a16="http://schemas.microsoft.com/office/drawing/2014/main" id="{F35EC210-3971-4A5B-B29F-69D2406E60C7}"/>
              </a:ext>
            </a:extLst>
          </p:cNvPr>
          <p:cNvGraphicFramePr>
            <a:graphicFrameLocks noGrp="1"/>
          </p:cNvGraphicFramePr>
          <p:nvPr>
            <p:ph idx="1"/>
            <p:extLst>
              <p:ext uri="{D42A27DB-BD31-4B8C-83A1-F6EECF244321}">
                <p14:modId xmlns:p14="http://schemas.microsoft.com/office/powerpoint/2010/main" val="287914065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9024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1">
              <a:lumMod val="75000"/>
              <a:lumOff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pic>
        <p:nvPicPr>
          <p:cNvPr id="3080" name="Picture 8" descr="Image result for corporate social responsibility strengths">
            <a:extLst>
              <a:ext uri="{FF2B5EF4-FFF2-40B4-BE49-F238E27FC236}">
                <a16:creationId xmlns:a16="http://schemas.microsoft.com/office/drawing/2014/main" id="{D705A99D-B33D-4931-AF1C-57E145FBA3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7763" y="1004528"/>
            <a:ext cx="6250769" cy="468807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Image result for corporate social responsibility strengths">
            <a:extLst>
              <a:ext uri="{FF2B5EF4-FFF2-40B4-BE49-F238E27FC236}">
                <a16:creationId xmlns:a16="http://schemas.microsoft.com/office/drawing/2014/main" id="{E41FCD17-AAC4-499F-92D0-7C9FC6EDA14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itle 1">
            <a:extLst>
              <a:ext uri="{FF2B5EF4-FFF2-40B4-BE49-F238E27FC236}">
                <a16:creationId xmlns:a16="http://schemas.microsoft.com/office/drawing/2014/main" id="{9BCA9ACA-B085-4837-A3CE-117695B8AA6E}"/>
              </a:ext>
            </a:extLst>
          </p:cNvPr>
          <p:cNvSpPr>
            <a:spLocks noGrp="1"/>
          </p:cNvSpPr>
          <p:nvPr>
            <p:ph type="title"/>
          </p:nvPr>
        </p:nvSpPr>
        <p:spPr>
          <a:xfrm>
            <a:off x="643467" y="643467"/>
            <a:ext cx="3363974" cy="1597315"/>
          </a:xfrm>
          <a:noFill/>
          <a:ln w="19050">
            <a:solidFill>
              <a:schemeClr val="bg1"/>
            </a:solidFill>
          </a:ln>
        </p:spPr>
        <p:txBody>
          <a:bodyPr wrap="square">
            <a:normAutofit/>
          </a:bodyPr>
          <a:lstStyle/>
          <a:p>
            <a:pPr algn="ctr"/>
            <a:r>
              <a:rPr lang="en-GB" sz="2800">
                <a:solidFill>
                  <a:schemeClr val="bg1"/>
                </a:solidFill>
              </a:rPr>
              <a:t>conclusion</a:t>
            </a:r>
          </a:p>
        </p:txBody>
      </p:sp>
      <p:sp>
        <p:nvSpPr>
          <p:cNvPr id="8" name="Content Placeholder 7">
            <a:extLst>
              <a:ext uri="{FF2B5EF4-FFF2-40B4-BE49-F238E27FC236}">
                <a16:creationId xmlns:a16="http://schemas.microsoft.com/office/drawing/2014/main" id="{734C4C57-8B03-41DD-B7CB-107DCFF8D0B2}"/>
              </a:ext>
            </a:extLst>
          </p:cNvPr>
          <p:cNvSpPr>
            <a:spLocks noGrp="1"/>
          </p:cNvSpPr>
          <p:nvPr>
            <p:ph idx="1"/>
          </p:nvPr>
        </p:nvSpPr>
        <p:spPr>
          <a:xfrm>
            <a:off x="643468" y="2638044"/>
            <a:ext cx="3363974" cy="3415622"/>
          </a:xfrm>
        </p:spPr>
        <p:txBody>
          <a:bodyPr>
            <a:normAutofit fontScale="92500"/>
          </a:bodyPr>
          <a:lstStyle/>
          <a:p>
            <a:pPr marL="0" indent="0">
              <a:buNone/>
            </a:pPr>
            <a:r>
              <a:rPr lang="en-GB" sz="2000" dirty="0">
                <a:solidFill>
                  <a:schemeClr val="bg1"/>
                </a:solidFill>
              </a:rPr>
              <a:t>In the absence of a concise definition this does not negate the importance of CSR- it is not just a concept but a reality that any business avoids at it’s peril. Implementation is essential </a:t>
            </a:r>
            <a:r>
              <a:rPr lang="en-GB" sz="1400" dirty="0">
                <a:solidFill>
                  <a:schemeClr val="bg1"/>
                </a:solidFill>
              </a:rPr>
              <a:t>see diagram, example.</a:t>
            </a:r>
            <a:r>
              <a:rPr lang="en-GB" sz="2000" dirty="0">
                <a:solidFill>
                  <a:schemeClr val="bg1"/>
                </a:solidFill>
              </a:rPr>
              <a:t>   Responsibility to all stakeholders is essential workers, community, society and the environment. There is a resource and financial cost but a much greater cost if ignored.</a:t>
            </a:r>
          </a:p>
          <a:p>
            <a:pPr marL="0" indent="0">
              <a:buNone/>
            </a:pPr>
            <a:endParaRPr lang="en-GB" sz="2000" dirty="0">
              <a:solidFill>
                <a:schemeClr val="bg1"/>
              </a:solidFill>
            </a:endParaRPr>
          </a:p>
        </p:txBody>
      </p:sp>
    </p:spTree>
    <p:extLst>
      <p:ext uri="{BB962C8B-B14F-4D97-AF65-F5344CB8AC3E}">
        <p14:creationId xmlns:p14="http://schemas.microsoft.com/office/powerpoint/2010/main" val="369376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C8DAF-6DCE-4C0B-A572-64A0F1B157E5}"/>
              </a:ext>
            </a:extLst>
          </p:cNvPr>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r>
              <a:rPr lang="en-GB" sz="2000" dirty="0"/>
              <a:t>Conclusion – a comparison below of differing arguments still pulling in opposite directions and the fine balance between profit and corporate responsibility , the debate goes on. Profit should now not be the only way to measure a successful business but great CSR Policies – a company seeking full success should include this in any marketing strategy.</a:t>
            </a:r>
          </a:p>
        </p:txBody>
      </p:sp>
      <p:graphicFrame>
        <p:nvGraphicFramePr>
          <p:cNvPr id="4" name="Content Placeholder 3">
            <a:extLst>
              <a:ext uri="{FF2B5EF4-FFF2-40B4-BE49-F238E27FC236}">
                <a16:creationId xmlns:a16="http://schemas.microsoft.com/office/drawing/2014/main" id="{7D2176F3-FE8C-4102-9633-E1165604DB8E}"/>
              </a:ext>
            </a:extLst>
          </p:cNvPr>
          <p:cNvGraphicFramePr>
            <a:graphicFrameLocks noGrp="1"/>
          </p:cNvGraphicFramePr>
          <p:nvPr>
            <p:ph idx="1"/>
            <p:extLst>
              <p:ext uri="{D42A27DB-BD31-4B8C-83A1-F6EECF244321}">
                <p14:modId xmlns:p14="http://schemas.microsoft.com/office/powerpoint/2010/main" val="208790104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80233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822</TotalTime>
  <Words>973</Words>
  <Application>Microsoft Office PowerPoint</Application>
  <PresentationFormat>Widescreen</PresentationFormat>
  <Paragraphs>60</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Agency FB</vt:lpstr>
      <vt:lpstr>Arial</vt:lpstr>
      <vt:lpstr>Calibri</vt:lpstr>
      <vt:lpstr>Calibri Light</vt:lpstr>
      <vt:lpstr>Roboto Slab</vt:lpstr>
      <vt:lpstr>Office Theme</vt:lpstr>
      <vt:lpstr>Corporate Social Responsibility (CSR) a Critical Analysis  Defined : Corporate Social Responsibility is the continuing commitment by business to behave ethically and contribute to economic development while improving the quality of life of the workforce and their families as well as the local community and society at large. Mallen Baker 2004  Operating a business in a manner that meets or exceeds the ethical, legal, commercial and public expectations that society has of business.(bsr.org)</vt:lpstr>
      <vt:lpstr>PowerPoint Presentation</vt:lpstr>
      <vt:lpstr>PowerPoint Presentation</vt:lpstr>
      <vt:lpstr>WHAT IS CSR</vt:lpstr>
      <vt:lpstr>CSR conflict</vt:lpstr>
      <vt:lpstr>PowerPoint Presentation</vt:lpstr>
      <vt:lpstr>The clock is ticking for companies to get there act together in order to develop sound CSR policy.</vt:lpstr>
      <vt:lpstr>The Corporate Social Responsibility is it a Trend </vt:lpstr>
      <vt:lpstr>Why Adopt a CSR Policy ?</vt:lpstr>
      <vt:lpstr>How do you measure CSR performance is it quantifiable and what are the costs ?</vt:lpstr>
      <vt:lpstr>conclusion</vt:lpstr>
      <vt:lpstr>Conclusion – a comparison below of differing arguments still pulling in opposite directions and the fine balance between profit and corporate responsibility , the debate goes on. Profit should now not be the only way to measure a successful business but great CSR Policies – a company seeking full success should include this in any marketing strategy.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Corporate Social Responsibility a Critical Analysis Defined : Corporate Social Responsibility is the continuing commitment by business to behave ethically and contribute to economic development while improving the quality of life of the workforce and their families as well as the local community and society at large.</dc:title>
  <dc:creator>new</dc:creator>
  <cp:lastModifiedBy>new</cp:lastModifiedBy>
  <cp:revision>47</cp:revision>
  <dcterms:created xsi:type="dcterms:W3CDTF">2018-07-01T12:11:14Z</dcterms:created>
  <dcterms:modified xsi:type="dcterms:W3CDTF">2018-07-06T06:41:17Z</dcterms:modified>
</cp:coreProperties>
</file>