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912" r:id="rId1"/>
  </p:sldMasterIdLst>
  <p:handoutMasterIdLst>
    <p:handoutMasterId r:id="rId12"/>
  </p:handoutMasterIdLst>
  <p:sldIdLst>
    <p:sldId id="256" r:id="rId2"/>
    <p:sldId id="257" r:id="rId3"/>
    <p:sldId id="273" r:id="rId4"/>
    <p:sldId id="258" r:id="rId5"/>
    <p:sldId id="259" r:id="rId6"/>
    <p:sldId id="288" r:id="rId7"/>
    <p:sldId id="282" r:id="rId8"/>
    <p:sldId id="289" r:id="rId9"/>
    <p:sldId id="291" r:id="rId10"/>
    <p:sldId id="290" r:id="rId11"/>
  </p:sldIdLst>
  <p:sldSz cx="9144000" cy="6858000" type="screen4x3"/>
  <p:notesSz cx="6858000" cy="9723438"/>
  <p:embeddedFontLst>
    <p:embeddedFont>
      <p:font typeface="Century Gothic" panose="020B0502020202020204" pitchFamily="34" charset="0"/>
      <p:regular r:id="rId13"/>
      <p:bold r:id="rId14"/>
      <p:italic r:id="rId15"/>
      <p:boldItalic r:id="rId16"/>
    </p:embeddedFont>
    <p:embeddedFont>
      <p:font typeface="Wingdings 2" pitchFamily="2" charset="2"/>
      <p:regular r:id="rId17"/>
    </p:embeddedFont>
  </p:embeddedFontLst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11"/>
    <p:restoredTop sz="94692"/>
  </p:normalViewPr>
  <p:slideViewPr>
    <p:cSldViewPr>
      <p:cViewPr varScale="1">
        <p:scale>
          <a:sx n="106" d="100"/>
          <a:sy n="106" d="100"/>
        </p:scale>
        <p:origin x="1704" y="17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font" Target="fonts/font1.fntdata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handoutMaster" Target="handoutMasters/handoutMaster1.xml"/><Relationship Id="rId17" Type="http://schemas.openxmlformats.org/officeDocument/2006/relationships/font" Target="fonts/font5.fntdata"/><Relationship Id="rId2" Type="http://schemas.openxmlformats.org/officeDocument/2006/relationships/slide" Target="slides/slide1.xml"/><Relationship Id="rId16" Type="http://schemas.openxmlformats.org/officeDocument/2006/relationships/font" Target="fonts/font4.fntdata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font" Target="fonts/font3.fntdata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font" Target="fonts/font2.fntdata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8672295-4714-4FAD-9246-998FA9509C58}" type="doc">
      <dgm:prSet loTypeId="urn:microsoft.com/office/officeart/2005/8/layout/vList2" loCatId="list" qsTypeId="urn:microsoft.com/office/officeart/2005/8/quickstyle/simple2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A52FBA63-DE39-4E94-A17B-9A5C9D171DF5}">
      <dgm:prSet/>
      <dgm:spPr/>
      <dgm:t>
        <a:bodyPr/>
        <a:lstStyle/>
        <a:p>
          <a:r>
            <a:rPr lang="en-GB"/>
            <a:t>Start: General information to set the scene – e.g. definitions, general concepts, background information.</a:t>
          </a:r>
          <a:endParaRPr lang="en-US"/>
        </a:p>
      </dgm:t>
    </dgm:pt>
    <dgm:pt modelId="{EE4C1568-E689-47E8-A856-3B620A4C412A}" type="parTrans" cxnId="{DDDB15F0-CC78-45D3-BB38-3C0CB444F559}">
      <dgm:prSet/>
      <dgm:spPr/>
      <dgm:t>
        <a:bodyPr/>
        <a:lstStyle/>
        <a:p>
          <a:endParaRPr lang="en-US"/>
        </a:p>
      </dgm:t>
    </dgm:pt>
    <dgm:pt modelId="{9865BC28-4F98-4971-B47F-022D5331CCA6}" type="sibTrans" cxnId="{DDDB15F0-CC78-45D3-BB38-3C0CB444F559}">
      <dgm:prSet/>
      <dgm:spPr/>
      <dgm:t>
        <a:bodyPr/>
        <a:lstStyle/>
        <a:p>
          <a:endParaRPr lang="en-US"/>
        </a:p>
      </dgm:t>
    </dgm:pt>
    <dgm:pt modelId="{EEAFD3A8-E486-4A1D-B187-D19ABB1B4ED4}">
      <dgm:prSet/>
      <dgm:spPr/>
      <dgm:t>
        <a:bodyPr/>
        <a:lstStyle/>
        <a:p>
          <a:r>
            <a:rPr lang="en-GB"/>
            <a:t>Middle: Development of specific rationale (from the literature) – Select more specific resources</a:t>
          </a:r>
          <a:endParaRPr lang="en-US"/>
        </a:p>
      </dgm:t>
    </dgm:pt>
    <dgm:pt modelId="{1BA6D46F-5534-452B-A79E-F6DE70E6A753}" type="parTrans" cxnId="{12C370F8-7B0B-4EDB-9A92-C31C206E4DB5}">
      <dgm:prSet/>
      <dgm:spPr/>
      <dgm:t>
        <a:bodyPr/>
        <a:lstStyle/>
        <a:p>
          <a:endParaRPr lang="en-US"/>
        </a:p>
      </dgm:t>
    </dgm:pt>
    <dgm:pt modelId="{E041DDAE-B3A3-44AB-B18E-1F55DC942649}" type="sibTrans" cxnId="{12C370F8-7B0B-4EDB-9A92-C31C206E4DB5}">
      <dgm:prSet/>
      <dgm:spPr/>
      <dgm:t>
        <a:bodyPr/>
        <a:lstStyle/>
        <a:p>
          <a:endParaRPr lang="en-US"/>
        </a:p>
      </dgm:t>
    </dgm:pt>
    <dgm:pt modelId="{B93AEF94-D2C3-45B4-83C5-19994251FCA0}">
      <dgm:prSet/>
      <dgm:spPr/>
      <dgm:t>
        <a:bodyPr/>
        <a:lstStyle/>
        <a:p>
          <a:r>
            <a:rPr lang="en-GB"/>
            <a:t>End: Specific aims of the study.</a:t>
          </a:r>
          <a:endParaRPr lang="en-US"/>
        </a:p>
      </dgm:t>
    </dgm:pt>
    <dgm:pt modelId="{8116569A-368A-452F-943F-788514980416}" type="parTrans" cxnId="{63256EB3-34A2-4703-A2DF-1185E2ECFA9C}">
      <dgm:prSet/>
      <dgm:spPr/>
      <dgm:t>
        <a:bodyPr/>
        <a:lstStyle/>
        <a:p>
          <a:endParaRPr lang="en-US"/>
        </a:p>
      </dgm:t>
    </dgm:pt>
    <dgm:pt modelId="{F6F43CC3-93E8-4142-B4CF-FDBC36C662D0}" type="sibTrans" cxnId="{63256EB3-34A2-4703-A2DF-1185E2ECFA9C}">
      <dgm:prSet/>
      <dgm:spPr/>
      <dgm:t>
        <a:bodyPr/>
        <a:lstStyle/>
        <a:p>
          <a:endParaRPr lang="en-US"/>
        </a:p>
      </dgm:t>
    </dgm:pt>
    <dgm:pt modelId="{2E6B3A46-14F8-474B-A127-8EABEB620DC5}" type="pres">
      <dgm:prSet presAssocID="{D8672295-4714-4FAD-9246-998FA9509C58}" presName="linear" presStyleCnt="0">
        <dgm:presLayoutVars>
          <dgm:animLvl val="lvl"/>
          <dgm:resizeHandles val="exact"/>
        </dgm:presLayoutVars>
      </dgm:prSet>
      <dgm:spPr/>
    </dgm:pt>
    <dgm:pt modelId="{A17FFBE3-2DA7-FE4F-9F64-5D03CB5923F7}" type="pres">
      <dgm:prSet presAssocID="{A52FBA63-DE39-4E94-A17B-9A5C9D171DF5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DBC44273-23C0-2C45-8B04-AA8B479E45E4}" type="pres">
      <dgm:prSet presAssocID="{9865BC28-4F98-4971-B47F-022D5331CCA6}" presName="spacer" presStyleCnt="0"/>
      <dgm:spPr/>
    </dgm:pt>
    <dgm:pt modelId="{D2028A6E-8BF6-8F49-810B-478FAE32AC10}" type="pres">
      <dgm:prSet presAssocID="{EEAFD3A8-E486-4A1D-B187-D19ABB1B4ED4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993747CA-3288-0342-87D5-FD9EA3189E24}" type="pres">
      <dgm:prSet presAssocID="{E041DDAE-B3A3-44AB-B18E-1F55DC942649}" presName="spacer" presStyleCnt="0"/>
      <dgm:spPr/>
    </dgm:pt>
    <dgm:pt modelId="{484DBF28-5A66-1747-9ADB-CB85207AD055}" type="pres">
      <dgm:prSet presAssocID="{B93AEF94-D2C3-45B4-83C5-19994251FCA0}" presName="parentText" presStyleLbl="node1" presStyleIdx="2" presStyleCnt="3">
        <dgm:presLayoutVars>
          <dgm:chMax val="0"/>
          <dgm:bulletEnabled val="1"/>
        </dgm:presLayoutVars>
      </dgm:prSet>
      <dgm:spPr/>
    </dgm:pt>
  </dgm:ptLst>
  <dgm:cxnLst>
    <dgm:cxn modelId="{C8125D36-89C3-B544-B75F-60AD2C395AA7}" type="presOf" srcId="{B93AEF94-D2C3-45B4-83C5-19994251FCA0}" destId="{484DBF28-5A66-1747-9ADB-CB85207AD055}" srcOrd="0" destOrd="0" presId="urn:microsoft.com/office/officeart/2005/8/layout/vList2"/>
    <dgm:cxn modelId="{91A6024F-033A-C243-AED4-380FB2B1111F}" type="presOf" srcId="{EEAFD3A8-E486-4A1D-B187-D19ABB1B4ED4}" destId="{D2028A6E-8BF6-8F49-810B-478FAE32AC10}" srcOrd="0" destOrd="0" presId="urn:microsoft.com/office/officeart/2005/8/layout/vList2"/>
    <dgm:cxn modelId="{63256EB3-34A2-4703-A2DF-1185E2ECFA9C}" srcId="{D8672295-4714-4FAD-9246-998FA9509C58}" destId="{B93AEF94-D2C3-45B4-83C5-19994251FCA0}" srcOrd="2" destOrd="0" parTransId="{8116569A-368A-452F-943F-788514980416}" sibTransId="{F6F43CC3-93E8-4142-B4CF-FDBC36C662D0}"/>
    <dgm:cxn modelId="{27F35BC3-BF4F-EA4A-B6E5-4E9E76634B1B}" type="presOf" srcId="{A52FBA63-DE39-4E94-A17B-9A5C9D171DF5}" destId="{A17FFBE3-2DA7-FE4F-9F64-5D03CB5923F7}" srcOrd="0" destOrd="0" presId="urn:microsoft.com/office/officeart/2005/8/layout/vList2"/>
    <dgm:cxn modelId="{DD9D65E9-0DAD-C741-B981-DDB105BEBFB0}" type="presOf" srcId="{D8672295-4714-4FAD-9246-998FA9509C58}" destId="{2E6B3A46-14F8-474B-A127-8EABEB620DC5}" srcOrd="0" destOrd="0" presId="urn:microsoft.com/office/officeart/2005/8/layout/vList2"/>
    <dgm:cxn modelId="{DDDB15F0-CC78-45D3-BB38-3C0CB444F559}" srcId="{D8672295-4714-4FAD-9246-998FA9509C58}" destId="{A52FBA63-DE39-4E94-A17B-9A5C9D171DF5}" srcOrd="0" destOrd="0" parTransId="{EE4C1568-E689-47E8-A856-3B620A4C412A}" sibTransId="{9865BC28-4F98-4971-B47F-022D5331CCA6}"/>
    <dgm:cxn modelId="{12C370F8-7B0B-4EDB-9A92-C31C206E4DB5}" srcId="{D8672295-4714-4FAD-9246-998FA9509C58}" destId="{EEAFD3A8-E486-4A1D-B187-D19ABB1B4ED4}" srcOrd="1" destOrd="0" parTransId="{1BA6D46F-5534-452B-A79E-F6DE70E6A753}" sibTransId="{E041DDAE-B3A3-44AB-B18E-1F55DC942649}"/>
    <dgm:cxn modelId="{A06D7A06-7563-CA4F-89BE-2DF4D8D37BBB}" type="presParOf" srcId="{2E6B3A46-14F8-474B-A127-8EABEB620DC5}" destId="{A17FFBE3-2DA7-FE4F-9F64-5D03CB5923F7}" srcOrd="0" destOrd="0" presId="urn:microsoft.com/office/officeart/2005/8/layout/vList2"/>
    <dgm:cxn modelId="{D52FF97D-3F44-5449-8A1B-109BAA169E24}" type="presParOf" srcId="{2E6B3A46-14F8-474B-A127-8EABEB620DC5}" destId="{DBC44273-23C0-2C45-8B04-AA8B479E45E4}" srcOrd="1" destOrd="0" presId="urn:microsoft.com/office/officeart/2005/8/layout/vList2"/>
    <dgm:cxn modelId="{B4702DCB-897E-454E-9CB9-FC69FE1293BD}" type="presParOf" srcId="{2E6B3A46-14F8-474B-A127-8EABEB620DC5}" destId="{D2028A6E-8BF6-8F49-810B-478FAE32AC10}" srcOrd="2" destOrd="0" presId="urn:microsoft.com/office/officeart/2005/8/layout/vList2"/>
    <dgm:cxn modelId="{6D924C40-0EF6-F144-8CD8-005F612591E5}" type="presParOf" srcId="{2E6B3A46-14F8-474B-A127-8EABEB620DC5}" destId="{993747CA-3288-0342-87D5-FD9EA3189E24}" srcOrd="3" destOrd="0" presId="urn:microsoft.com/office/officeart/2005/8/layout/vList2"/>
    <dgm:cxn modelId="{05BCE980-60CB-B44B-A035-B7A5D06F66FF}" type="presParOf" srcId="{2E6B3A46-14F8-474B-A127-8EABEB620DC5}" destId="{484DBF28-5A66-1747-9ADB-CB85207AD055}" srcOrd="4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17FFBE3-2DA7-FE4F-9F64-5D03CB5923F7}">
      <dsp:nvSpPr>
        <dsp:cNvPr id="0" name=""/>
        <dsp:cNvSpPr/>
      </dsp:nvSpPr>
      <dsp:spPr>
        <a:xfrm>
          <a:off x="0" y="34687"/>
          <a:ext cx="4429746" cy="149877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Start: General information to set the scene – e.g. definitions, general concepts, background information.</a:t>
          </a:r>
          <a:endParaRPr lang="en-US" sz="2100" kern="1200"/>
        </a:p>
      </dsp:txBody>
      <dsp:txXfrm>
        <a:off x="73164" y="107851"/>
        <a:ext cx="4283418" cy="1352442"/>
      </dsp:txXfrm>
    </dsp:sp>
    <dsp:sp modelId="{D2028A6E-8BF6-8F49-810B-478FAE32AC10}">
      <dsp:nvSpPr>
        <dsp:cNvPr id="0" name=""/>
        <dsp:cNvSpPr/>
      </dsp:nvSpPr>
      <dsp:spPr>
        <a:xfrm>
          <a:off x="0" y="1593937"/>
          <a:ext cx="4429746" cy="1498770"/>
        </a:xfrm>
        <a:prstGeom prst="roundRect">
          <a:avLst/>
        </a:prstGeom>
        <a:solidFill>
          <a:schemeClr val="accent2">
            <a:hueOff val="-1939188"/>
            <a:satOff val="-4386"/>
            <a:lumOff val="-2843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Middle: Development of specific rationale (from the literature) – Select more specific resources</a:t>
          </a:r>
          <a:endParaRPr lang="en-US" sz="2100" kern="1200"/>
        </a:p>
      </dsp:txBody>
      <dsp:txXfrm>
        <a:off x="73164" y="1667101"/>
        <a:ext cx="4283418" cy="1352442"/>
      </dsp:txXfrm>
    </dsp:sp>
    <dsp:sp modelId="{484DBF28-5A66-1747-9ADB-CB85207AD055}">
      <dsp:nvSpPr>
        <dsp:cNvPr id="0" name=""/>
        <dsp:cNvSpPr/>
      </dsp:nvSpPr>
      <dsp:spPr>
        <a:xfrm>
          <a:off x="0" y="3153187"/>
          <a:ext cx="4429746" cy="1498770"/>
        </a:xfrm>
        <a:prstGeom prst="roundRect">
          <a:avLst/>
        </a:prstGeom>
        <a:solidFill>
          <a:schemeClr val="accent2">
            <a:hueOff val="-3878375"/>
            <a:satOff val="-8771"/>
            <a:lumOff val="-5686"/>
            <a:alphaOff val="0"/>
          </a:schemeClr>
        </a:solidFill>
        <a:ln w="25400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3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  <dsp:txBody>
        <a:bodyPr spcFirstLastPara="0" vert="horz" wrap="square" lIns="80010" tIns="80010" rIns="80010" bIns="8001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End: Specific aims of the study.</a:t>
          </a:r>
          <a:endParaRPr lang="en-US" sz="2100" kern="1200"/>
        </a:p>
      </dsp:txBody>
      <dsp:txXfrm>
        <a:off x="73164" y="3226351"/>
        <a:ext cx="4283418" cy="135244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>
            <a:extLst>
              <a:ext uri="{FF2B5EF4-FFF2-40B4-BE49-F238E27FC236}">
                <a16:creationId xmlns:a16="http://schemas.microsoft.com/office/drawing/2014/main" id="{FAD8F79E-048F-995C-1B24-C4E915592912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71800" cy="48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 b="0"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0963" name="Rectangle 3">
            <a:extLst>
              <a:ext uri="{FF2B5EF4-FFF2-40B4-BE49-F238E27FC236}">
                <a16:creationId xmlns:a16="http://schemas.microsoft.com/office/drawing/2014/main" id="{FA1C223D-904C-4630-9282-0EBEC2A97F6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884613" y="0"/>
            <a:ext cx="2971800" cy="48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 b="0"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0964" name="Rectangle 4">
            <a:extLst>
              <a:ext uri="{FF2B5EF4-FFF2-40B4-BE49-F238E27FC236}">
                <a16:creationId xmlns:a16="http://schemas.microsoft.com/office/drawing/2014/main" id="{38F8BAD3-2451-1686-C26D-5D560733E70B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36075"/>
            <a:ext cx="2971800" cy="48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 b="0"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0965" name="Rectangle 5">
            <a:extLst>
              <a:ext uri="{FF2B5EF4-FFF2-40B4-BE49-F238E27FC236}">
                <a16:creationId xmlns:a16="http://schemas.microsoft.com/office/drawing/2014/main" id="{2484717A-8C1F-0D7F-F45A-9EBD28A6BA8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884613" y="9236075"/>
            <a:ext cx="2971800" cy="485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 b="0"/>
            </a:lvl1pPr>
          </a:lstStyle>
          <a:p>
            <a:fld id="{14F9854C-576D-4F4F-AD47-ACAFEE800296}" type="slidenum">
              <a:rPr lang="en-GB" altLang="en-US"/>
              <a:pPr/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-3175"/>
            <a:ext cx="9144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5760" y="0"/>
                </a:moveTo>
                <a:lnTo>
                  <a:pt x="0" y="0"/>
                </a:lnTo>
                <a:lnTo>
                  <a:pt x="0" y="3090"/>
                </a:lnTo>
                <a:lnTo>
                  <a:pt x="943" y="3090"/>
                </a:lnTo>
                <a:lnTo>
                  <a:pt x="1123" y="3270"/>
                </a:lnTo>
                <a:lnTo>
                  <a:pt x="1123" y="3270"/>
                </a:lnTo>
                <a:lnTo>
                  <a:pt x="1127" y="3272"/>
                </a:lnTo>
                <a:lnTo>
                  <a:pt x="1133" y="3275"/>
                </a:lnTo>
                <a:lnTo>
                  <a:pt x="1139" y="3278"/>
                </a:lnTo>
                <a:lnTo>
                  <a:pt x="1144" y="3278"/>
                </a:lnTo>
                <a:lnTo>
                  <a:pt x="1150" y="3278"/>
                </a:lnTo>
                <a:lnTo>
                  <a:pt x="1155" y="3275"/>
                </a:lnTo>
                <a:lnTo>
                  <a:pt x="1161" y="3272"/>
                </a:lnTo>
                <a:lnTo>
                  <a:pt x="1165" y="3270"/>
                </a:lnTo>
                <a:lnTo>
                  <a:pt x="1345" y="3090"/>
                </a:lnTo>
                <a:lnTo>
                  <a:pt x="5760" y="3090"/>
                </a:lnTo>
                <a:lnTo>
                  <a:pt x="5760" y="0"/>
                </a:lnTo>
                <a:close/>
              </a:path>
            </a:pathLst>
          </a:custGeom>
          <a:ln/>
          <a:effectLst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08831" y="1449146"/>
            <a:ext cx="7526338" cy="2971051"/>
          </a:xfrm>
        </p:spPr>
        <p:txBody>
          <a:bodyPr/>
          <a:lstStyle>
            <a:lvl1pPr>
              <a:defRPr sz="5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08831" y="5280847"/>
            <a:ext cx="7526338" cy="434974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90C24B9-8DD0-6248-ACF9-42CD65BD428B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95953189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Freeform 6"/>
          <p:cNvSpPr/>
          <p:nvPr/>
        </p:nvSpPr>
        <p:spPr bwMode="auto">
          <a:xfrm>
            <a:off x="0" y="0"/>
            <a:ext cx="9144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09997" y="2222287"/>
            <a:ext cx="7524003" cy="363651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4D8867C-D01C-CF44-A038-ABFF41CE6339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03722514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7"/>
          <p:cNvSpPr/>
          <p:nvPr/>
        </p:nvSpPr>
        <p:spPr bwMode="auto">
          <a:xfrm>
            <a:off x="0" y="0"/>
            <a:ext cx="9144000" cy="5203825"/>
          </a:xfrm>
          <a:custGeom>
            <a:avLst/>
            <a:gdLst/>
            <a:ahLst/>
            <a:cxnLst/>
            <a:rect l="0" t="0" r="r" b="b"/>
            <a:pathLst>
              <a:path w="5760" h="3278">
                <a:moveTo>
                  <a:pt x="0" y="0"/>
                </a:moveTo>
                <a:lnTo>
                  <a:pt x="5760" y="0"/>
                </a:lnTo>
                <a:lnTo>
                  <a:pt x="5760" y="3090"/>
                </a:lnTo>
                <a:lnTo>
                  <a:pt x="4817" y="3090"/>
                </a:lnTo>
                <a:lnTo>
                  <a:pt x="4637" y="3270"/>
                </a:lnTo>
                <a:lnTo>
                  <a:pt x="4637" y="3270"/>
                </a:lnTo>
                <a:lnTo>
                  <a:pt x="4633" y="3272"/>
                </a:lnTo>
                <a:lnTo>
                  <a:pt x="4627" y="3275"/>
                </a:lnTo>
                <a:lnTo>
                  <a:pt x="4621" y="3278"/>
                </a:lnTo>
                <a:lnTo>
                  <a:pt x="4616" y="3278"/>
                </a:lnTo>
                <a:lnTo>
                  <a:pt x="4610" y="3278"/>
                </a:lnTo>
                <a:lnTo>
                  <a:pt x="4605" y="3275"/>
                </a:lnTo>
                <a:lnTo>
                  <a:pt x="4599" y="3272"/>
                </a:lnTo>
                <a:lnTo>
                  <a:pt x="4595" y="3270"/>
                </a:lnTo>
                <a:lnTo>
                  <a:pt x="4415" y="3090"/>
                </a:lnTo>
                <a:lnTo>
                  <a:pt x="0" y="3090"/>
                </a:lnTo>
                <a:lnTo>
                  <a:pt x="0" y="0"/>
                </a:lnTo>
                <a:lnTo>
                  <a:pt x="0" y="0"/>
                </a:lnTo>
                <a:close/>
              </a:path>
            </a:pathLst>
          </a:custGeom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4863" y="2951396"/>
            <a:ext cx="7526337" cy="1468800"/>
          </a:xfrm>
        </p:spPr>
        <p:txBody>
          <a:bodyPr anchor="b"/>
          <a:lstStyle>
            <a:lvl1pPr algn="r">
              <a:defRPr sz="4800" b="1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04863" y="5281200"/>
            <a:ext cx="7526337" cy="433955"/>
          </a:xfrm>
        </p:spPr>
        <p:txBody>
          <a:bodyPr anchor="t">
            <a:noAutofit/>
          </a:bodyPr>
          <a:lstStyle>
            <a:lvl1pPr marL="0" indent="0" algn="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3CD12F5-75C1-4640-8BC9-0E01475E12F8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9107959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/>
          <p:nvPr/>
        </p:nvSpPr>
        <p:spPr bwMode="auto">
          <a:xfrm>
            <a:off x="0" y="0"/>
            <a:ext cx="9144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09996" y="2222287"/>
            <a:ext cx="3670723" cy="3638763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0" y="2222287"/>
            <a:ext cx="3670720" cy="3638763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146B3B-6BD5-BF41-87A5-108EC11E94DE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7005432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 6"/>
          <p:cNvSpPr/>
          <p:nvPr/>
        </p:nvSpPr>
        <p:spPr bwMode="auto">
          <a:xfrm>
            <a:off x="0" y="0"/>
            <a:ext cx="9144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09996" y="2174875"/>
            <a:ext cx="3670723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09996" y="2751137"/>
            <a:ext cx="3687391" cy="3109913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63280" y="2174875"/>
            <a:ext cx="3670720" cy="5762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751137"/>
            <a:ext cx="3670720" cy="3109913"/>
          </a:xfrm>
        </p:spPr>
        <p:txBody>
          <a:bodyPr anchor="t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7696D41-71E3-B44B-87C1-783B78757E3F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2470252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Freeform 6"/>
          <p:cNvSpPr/>
          <p:nvPr/>
        </p:nvSpPr>
        <p:spPr bwMode="auto">
          <a:xfrm>
            <a:off x="0" y="0"/>
            <a:ext cx="9144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ABD616-A956-0D4F-98BB-FBE37EC0B0FD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924973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3CB6B83-E24A-1C48-85E1-92ADCA611143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8349804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804863" y="446086"/>
            <a:ext cx="2660650" cy="1814651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4863" y="446088"/>
            <a:ext cx="2660650" cy="1618396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641724" y="446087"/>
            <a:ext cx="4689475" cy="5414963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04863" y="2260737"/>
            <a:ext cx="2660650" cy="360031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BA8942-C101-D54A-A9AA-92B7DF5144DF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709985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9996" y="727521"/>
            <a:ext cx="3501548" cy="1617163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9" name="Picture Placeholder 11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4573588" y="0"/>
            <a:ext cx="4570412" cy="6858000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noFill/>
          <a:ln w="9525">
            <a:solidFill>
              <a:schemeClr val="tx2"/>
            </a:solidFill>
            <a:round/>
            <a:headEnd/>
            <a:tailEnd/>
          </a:ln>
          <a:effectLst/>
        </p:spPr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algn="ctr">
              <a:buFontTx/>
              <a:buNone/>
              <a:defRPr sz="14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09996" y="2344684"/>
            <a:ext cx="3501548" cy="3516365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2914357" y="6041361"/>
            <a:ext cx="732659" cy="365125"/>
          </a:xfr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442797" y="6041361"/>
            <a:ext cx="2471560" cy="365125"/>
          </a:xfrm>
        </p:spPr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3647017" y="5915887"/>
            <a:ext cx="796616" cy="490599"/>
          </a:xfrm>
        </p:spPr>
        <p:txBody>
          <a:bodyPr/>
          <a:lstStyle/>
          <a:p>
            <a:fld id="{6B159928-346D-F446-8E45-D638345F2099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2936845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4863" y="4800600"/>
            <a:ext cx="752633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15" name="Picture Placeholder 14"/>
          <p:cNvSpPr>
            <a:spLocks noGrp="1" noChangeAspect="1"/>
          </p:cNvSpPr>
          <p:nvPr>
            <p:ph type="pic" sz="quarter" idx="13"/>
          </p:nvPr>
        </p:nvSpPr>
        <p:spPr bwMode="auto">
          <a:xfrm>
            <a:off x="0" y="0"/>
            <a:ext cx="9144000" cy="4800600"/>
          </a:xfrm>
          <a:custGeom>
            <a:avLst/>
            <a:gdLst/>
            <a:ahLst/>
            <a:cxnLst/>
            <a:rect l="0" t="0" r="r" b="b"/>
            <a:pathLst>
              <a:path w="5760" h="3289">
                <a:moveTo>
                  <a:pt x="5760" y="0"/>
                </a:moveTo>
                <a:lnTo>
                  <a:pt x="0" y="0"/>
                </a:lnTo>
                <a:lnTo>
                  <a:pt x="0" y="3100"/>
                </a:lnTo>
                <a:lnTo>
                  <a:pt x="943" y="3100"/>
                </a:lnTo>
                <a:lnTo>
                  <a:pt x="1123" y="3281"/>
                </a:lnTo>
                <a:lnTo>
                  <a:pt x="1123" y="3281"/>
                </a:lnTo>
                <a:lnTo>
                  <a:pt x="1127" y="3283"/>
                </a:lnTo>
                <a:lnTo>
                  <a:pt x="1133" y="3286"/>
                </a:lnTo>
                <a:lnTo>
                  <a:pt x="1139" y="3289"/>
                </a:lnTo>
                <a:lnTo>
                  <a:pt x="1144" y="3289"/>
                </a:lnTo>
                <a:lnTo>
                  <a:pt x="1150" y="3289"/>
                </a:lnTo>
                <a:lnTo>
                  <a:pt x="1155" y="3286"/>
                </a:lnTo>
                <a:lnTo>
                  <a:pt x="1161" y="3283"/>
                </a:lnTo>
                <a:lnTo>
                  <a:pt x="1165" y="3281"/>
                </a:lnTo>
                <a:lnTo>
                  <a:pt x="1345" y="3100"/>
                </a:lnTo>
                <a:lnTo>
                  <a:pt x="5760" y="3100"/>
                </a:lnTo>
                <a:lnTo>
                  <a:pt x="5760" y="0"/>
                </a:lnTo>
                <a:close/>
              </a:path>
            </a:pathLst>
          </a:custGeom>
          <a:noFill/>
          <a:ln>
            <a:solidFill>
              <a:schemeClr val="tx2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numCol="1" anchor="t" anchorCtr="0" compatLnSpc="1">
            <a:prstTxWarp prst="textNoShape">
              <a:avLst/>
            </a:prstTxWarp>
            <a:normAutofit/>
          </a:bodyPr>
          <a:lstStyle>
            <a:lvl1pPr marL="0" indent="0" algn="ctr">
              <a:buFontTx/>
              <a:buNone/>
              <a:defRPr sz="1600"/>
            </a:lvl1pPr>
          </a:lstStyle>
          <a:p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04863" y="5367338"/>
            <a:ext cx="7526337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159928-346D-F446-8E45-D638345F2099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9607285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Freeform 6"/>
          <p:cNvSpPr>
            <a:spLocks noChangeAspect="1"/>
          </p:cNvSpPr>
          <p:nvPr/>
        </p:nvSpPr>
        <p:spPr bwMode="auto">
          <a:xfrm>
            <a:off x="485107" y="1338479"/>
            <a:ext cx="4749312" cy="3239188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49573" y="1495525"/>
            <a:ext cx="4420380" cy="2645912"/>
          </a:xfrm>
        </p:spPr>
        <p:txBody>
          <a:bodyPr anchor="b"/>
          <a:lstStyle>
            <a:lvl1pPr algn="l">
              <a:defRPr sz="4200" b="1" cap="none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1226" y="4700702"/>
            <a:ext cx="4418727" cy="713241"/>
          </a:xfrm>
        </p:spPr>
        <p:txBody>
          <a:bodyPr anchor="t">
            <a:noAutofit/>
          </a:bodyPr>
          <a:lstStyle>
            <a:lvl1pPr marL="0" indent="0" algn="l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9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5398884" y="1338479"/>
            <a:ext cx="3302316" cy="4075464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159928-346D-F446-8E45-D638345F2099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9797620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6"/>
          <p:cNvSpPr>
            <a:spLocks noChangeAspect="1"/>
          </p:cNvSpPr>
          <p:nvPr/>
        </p:nvSpPr>
        <p:spPr bwMode="auto">
          <a:xfrm>
            <a:off x="855663" y="2286585"/>
            <a:ext cx="3671336" cy="2503972"/>
          </a:xfrm>
          <a:custGeom>
            <a:avLst/>
            <a:gdLst/>
            <a:ahLst/>
            <a:cxnLst/>
            <a:rect l="0" t="0" r="r" b="b"/>
            <a:pathLst>
              <a:path w="3384" h="2308">
                <a:moveTo>
                  <a:pt x="3340" y="0"/>
                </a:moveTo>
                <a:lnTo>
                  <a:pt x="44" y="0"/>
                </a:lnTo>
                <a:lnTo>
                  <a:pt x="44" y="0"/>
                </a:lnTo>
                <a:lnTo>
                  <a:pt x="34" y="0"/>
                </a:lnTo>
                <a:lnTo>
                  <a:pt x="26" y="4"/>
                </a:lnTo>
                <a:lnTo>
                  <a:pt x="20" y="8"/>
                </a:lnTo>
                <a:lnTo>
                  <a:pt x="12" y="12"/>
                </a:lnTo>
                <a:lnTo>
                  <a:pt x="8" y="20"/>
                </a:lnTo>
                <a:lnTo>
                  <a:pt x="4" y="26"/>
                </a:lnTo>
                <a:lnTo>
                  <a:pt x="0" y="34"/>
                </a:lnTo>
                <a:lnTo>
                  <a:pt x="0" y="44"/>
                </a:lnTo>
                <a:lnTo>
                  <a:pt x="0" y="2076"/>
                </a:lnTo>
                <a:lnTo>
                  <a:pt x="0" y="2076"/>
                </a:lnTo>
                <a:lnTo>
                  <a:pt x="0" y="2086"/>
                </a:lnTo>
                <a:lnTo>
                  <a:pt x="4" y="2094"/>
                </a:lnTo>
                <a:lnTo>
                  <a:pt x="8" y="2100"/>
                </a:lnTo>
                <a:lnTo>
                  <a:pt x="12" y="2108"/>
                </a:lnTo>
                <a:lnTo>
                  <a:pt x="20" y="2112"/>
                </a:lnTo>
                <a:lnTo>
                  <a:pt x="26" y="2116"/>
                </a:lnTo>
                <a:lnTo>
                  <a:pt x="34" y="2120"/>
                </a:lnTo>
                <a:lnTo>
                  <a:pt x="44" y="2120"/>
                </a:lnTo>
                <a:lnTo>
                  <a:pt x="474" y="2120"/>
                </a:lnTo>
                <a:lnTo>
                  <a:pt x="650" y="2296"/>
                </a:lnTo>
                <a:lnTo>
                  <a:pt x="650" y="2296"/>
                </a:lnTo>
                <a:lnTo>
                  <a:pt x="656" y="2300"/>
                </a:lnTo>
                <a:lnTo>
                  <a:pt x="664" y="2304"/>
                </a:lnTo>
                <a:lnTo>
                  <a:pt x="672" y="2308"/>
                </a:lnTo>
                <a:lnTo>
                  <a:pt x="680" y="2308"/>
                </a:lnTo>
                <a:lnTo>
                  <a:pt x="688" y="2308"/>
                </a:lnTo>
                <a:lnTo>
                  <a:pt x="696" y="2304"/>
                </a:lnTo>
                <a:lnTo>
                  <a:pt x="704" y="2300"/>
                </a:lnTo>
                <a:lnTo>
                  <a:pt x="710" y="2296"/>
                </a:lnTo>
                <a:lnTo>
                  <a:pt x="886" y="2120"/>
                </a:lnTo>
                <a:lnTo>
                  <a:pt x="3340" y="2120"/>
                </a:lnTo>
                <a:lnTo>
                  <a:pt x="3340" y="2120"/>
                </a:lnTo>
                <a:lnTo>
                  <a:pt x="3350" y="2120"/>
                </a:lnTo>
                <a:lnTo>
                  <a:pt x="3358" y="2116"/>
                </a:lnTo>
                <a:lnTo>
                  <a:pt x="3364" y="2112"/>
                </a:lnTo>
                <a:lnTo>
                  <a:pt x="3372" y="2108"/>
                </a:lnTo>
                <a:lnTo>
                  <a:pt x="3376" y="2100"/>
                </a:lnTo>
                <a:lnTo>
                  <a:pt x="3380" y="2094"/>
                </a:lnTo>
                <a:lnTo>
                  <a:pt x="3384" y="2086"/>
                </a:lnTo>
                <a:lnTo>
                  <a:pt x="3384" y="2076"/>
                </a:lnTo>
                <a:lnTo>
                  <a:pt x="3384" y="44"/>
                </a:lnTo>
                <a:lnTo>
                  <a:pt x="3384" y="44"/>
                </a:lnTo>
                <a:lnTo>
                  <a:pt x="3384" y="34"/>
                </a:lnTo>
                <a:lnTo>
                  <a:pt x="3380" y="26"/>
                </a:lnTo>
                <a:lnTo>
                  <a:pt x="3376" y="20"/>
                </a:lnTo>
                <a:lnTo>
                  <a:pt x="3372" y="12"/>
                </a:lnTo>
                <a:lnTo>
                  <a:pt x="3364" y="8"/>
                </a:lnTo>
                <a:lnTo>
                  <a:pt x="3358" y="4"/>
                </a:lnTo>
                <a:lnTo>
                  <a:pt x="3350" y="0"/>
                </a:lnTo>
                <a:lnTo>
                  <a:pt x="3340" y="0"/>
                </a:lnTo>
                <a:lnTo>
                  <a:pt x="3340" y="0"/>
                </a:lnTo>
                <a:close/>
              </a:path>
            </a:pathLst>
          </a:custGeom>
          <a:ln>
            <a:solidFill>
              <a:schemeClr val="accent1"/>
            </a:solidFill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38" name="Title 1"/>
          <p:cNvSpPr>
            <a:spLocks noGrp="1"/>
          </p:cNvSpPr>
          <p:nvPr>
            <p:ph type="title"/>
          </p:nvPr>
        </p:nvSpPr>
        <p:spPr>
          <a:xfrm>
            <a:off x="1017816" y="2435956"/>
            <a:ext cx="3286891" cy="2007789"/>
          </a:xfrm>
        </p:spPr>
        <p:txBody>
          <a:bodyPr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6" name="Text Placeholder 5"/>
          <p:cNvSpPr>
            <a:spLocks noGrp="1"/>
          </p:cNvSpPr>
          <p:nvPr>
            <p:ph type="body" sz="quarter" idx="16"/>
          </p:nvPr>
        </p:nvSpPr>
        <p:spPr>
          <a:xfrm>
            <a:off x="4616450" y="2286000"/>
            <a:ext cx="3671888" cy="2300288"/>
          </a:xfrm>
        </p:spPr>
        <p:txBody>
          <a:bodyPr anchor="t"/>
          <a:lstStyle>
            <a:lvl1pPr marL="0" indent="0">
              <a:buFontTx/>
              <a:buNone/>
              <a:defRPr/>
            </a:lvl1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B159928-346D-F446-8E45-D638345F2099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49347591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/>
          <p:cNvSpPr/>
          <p:nvPr/>
        </p:nvSpPr>
        <p:spPr bwMode="auto">
          <a:xfrm>
            <a:off x="0" y="0"/>
            <a:ext cx="9144000" cy="2185988"/>
          </a:xfrm>
          <a:custGeom>
            <a:avLst/>
            <a:gdLst/>
            <a:ahLst/>
            <a:cxnLst/>
            <a:rect l="0" t="0" r="r" b="b"/>
            <a:pathLst>
              <a:path w="5760" h="1377">
                <a:moveTo>
                  <a:pt x="5760" y="0"/>
                </a:moveTo>
                <a:lnTo>
                  <a:pt x="0" y="0"/>
                </a:lnTo>
                <a:lnTo>
                  <a:pt x="0" y="1189"/>
                </a:lnTo>
                <a:lnTo>
                  <a:pt x="943" y="1189"/>
                </a:lnTo>
                <a:lnTo>
                  <a:pt x="1123" y="1369"/>
                </a:lnTo>
                <a:lnTo>
                  <a:pt x="1123" y="1369"/>
                </a:lnTo>
                <a:lnTo>
                  <a:pt x="1127" y="1371"/>
                </a:lnTo>
                <a:lnTo>
                  <a:pt x="1133" y="1374"/>
                </a:lnTo>
                <a:lnTo>
                  <a:pt x="1139" y="1377"/>
                </a:lnTo>
                <a:lnTo>
                  <a:pt x="1144" y="1377"/>
                </a:lnTo>
                <a:lnTo>
                  <a:pt x="1150" y="1377"/>
                </a:lnTo>
                <a:lnTo>
                  <a:pt x="1155" y="1374"/>
                </a:lnTo>
                <a:lnTo>
                  <a:pt x="1161" y="1371"/>
                </a:lnTo>
                <a:lnTo>
                  <a:pt x="1165" y="1369"/>
                </a:lnTo>
                <a:lnTo>
                  <a:pt x="1345" y="1189"/>
                </a:lnTo>
                <a:lnTo>
                  <a:pt x="5760" y="1189"/>
                </a:lnTo>
                <a:lnTo>
                  <a:pt x="5760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175D53-4C34-1349-881B-1D056C7C29DC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7561120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/>
          <p:cNvSpPr>
            <a:spLocks noChangeAspect="1"/>
          </p:cNvSpPr>
          <p:nvPr/>
        </p:nvSpPr>
        <p:spPr bwMode="auto">
          <a:xfrm>
            <a:off x="5752238" y="446089"/>
            <a:ext cx="3391762" cy="5414962"/>
          </a:xfrm>
          <a:custGeom>
            <a:avLst/>
            <a:gdLst/>
            <a:ahLst/>
            <a:cxnLst/>
            <a:rect l="0" t="0" r="r" b="b"/>
            <a:pathLst>
              <a:path w="2879" h="4320">
                <a:moveTo>
                  <a:pt x="183" y="0"/>
                </a:moveTo>
                <a:lnTo>
                  <a:pt x="183" y="1197"/>
                </a:lnTo>
                <a:lnTo>
                  <a:pt x="8" y="1372"/>
                </a:lnTo>
                <a:lnTo>
                  <a:pt x="8" y="1372"/>
                </a:lnTo>
                <a:lnTo>
                  <a:pt x="6" y="1376"/>
                </a:lnTo>
                <a:lnTo>
                  <a:pt x="3" y="1382"/>
                </a:lnTo>
                <a:lnTo>
                  <a:pt x="0" y="1387"/>
                </a:lnTo>
                <a:lnTo>
                  <a:pt x="0" y="1393"/>
                </a:lnTo>
                <a:lnTo>
                  <a:pt x="0" y="1399"/>
                </a:lnTo>
                <a:lnTo>
                  <a:pt x="3" y="1404"/>
                </a:lnTo>
                <a:lnTo>
                  <a:pt x="6" y="1410"/>
                </a:lnTo>
                <a:lnTo>
                  <a:pt x="8" y="1414"/>
                </a:lnTo>
                <a:lnTo>
                  <a:pt x="183" y="1589"/>
                </a:lnTo>
                <a:lnTo>
                  <a:pt x="183" y="4320"/>
                </a:lnTo>
                <a:lnTo>
                  <a:pt x="2879" y="4320"/>
                </a:lnTo>
                <a:lnTo>
                  <a:pt x="2879" y="0"/>
                </a:lnTo>
                <a:lnTo>
                  <a:pt x="183" y="0"/>
                </a:lnTo>
                <a:close/>
              </a:path>
            </a:pathLst>
          </a:custGeom>
          <a:ln/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9" name="AutoShape 4"/>
          <p:cNvSpPr>
            <a:spLocks noChangeAspect="1" noChangeArrowheads="1" noTextEdit="1"/>
          </p:cNvSpPr>
          <p:nvPr/>
        </p:nvSpPr>
        <p:spPr bwMode="auto">
          <a:xfrm>
            <a:off x="5233988" y="0"/>
            <a:ext cx="3910012" cy="5867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137655" y="586171"/>
            <a:ext cx="1701800" cy="513479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04862" y="446089"/>
            <a:ext cx="4947376" cy="5414962"/>
          </a:xfrm>
        </p:spPr>
        <p:txBody>
          <a:bodyPr vert="eaVert"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689CFC-2F1F-D542-92EE-8C7B841021AD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5120335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theme" Target="../theme/theme1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09997" y="447188"/>
            <a:ext cx="7524003" cy="970450"/>
          </a:xfrm>
          <a:prstGeom prst="rect">
            <a:avLst/>
          </a:prstGeom>
          <a:effectLst>
            <a:outerShdw blurRad="50800" dir="14400000">
              <a:srgbClr val="000000">
                <a:alpha val="60000"/>
              </a:srgbClr>
            </a:outerShdw>
          </a:effectLst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09997" y="2184400"/>
            <a:ext cx="7524003" cy="3674397"/>
          </a:xfrm>
          <a:prstGeom prst="rect">
            <a:avLst/>
          </a:prstGeom>
          <a:effectLst>
            <a:outerShdw blurRad="50800" dir="14400000">
              <a:srgbClr val="000000">
                <a:alpha val="40000"/>
              </a:srgbClr>
            </a:outerShdw>
          </a:effectLst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42797" y="6041361"/>
            <a:ext cx="6289532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911422" y="6041361"/>
            <a:ext cx="993161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04584" y="5915887"/>
            <a:ext cx="796616" cy="490599"/>
          </a:xfrm>
          <a:prstGeom prst="rect">
            <a:avLst/>
          </a:prstGeom>
        </p:spPr>
        <p:txBody>
          <a:bodyPr vert="horz" lIns="91440" tIns="45720" rIns="91440" bIns="10800" rtlCol="0" anchor="b"/>
          <a:lstStyle>
            <a:lvl1pPr algn="r">
              <a:defRPr sz="2000">
                <a:solidFill>
                  <a:schemeClr val="accent1"/>
                </a:solidFill>
              </a:defRPr>
            </a:lvl1pPr>
          </a:lstStyle>
          <a:p>
            <a:fld id="{6B159928-346D-F446-8E45-D638345F2099}" type="slidenum">
              <a:rPr lang="en-GB" altLang="en-US" smtClean="0"/>
              <a:pPr/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817755990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913" r:id="rId1"/>
    <p:sldLayoutId id="2147483914" r:id="rId2"/>
    <p:sldLayoutId id="2147483915" r:id="rId3"/>
    <p:sldLayoutId id="2147483916" r:id="rId4"/>
    <p:sldLayoutId id="2147483917" r:id="rId5"/>
    <p:sldLayoutId id="2147483918" r:id="rId6"/>
    <p:sldLayoutId id="2147483919" r:id="rId7"/>
    <p:sldLayoutId id="2147483920" r:id="rId8"/>
    <p:sldLayoutId id="2147483921" r:id="rId9"/>
    <p:sldLayoutId id="2147483922" r:id="rId10"/>
    <p:sldLayoutId id="2147483923" r:id="rId11"/>
    <p:sldLayoutId id="2147483924" r:id="rId12"/>
    <p:sldLayoutId id="2147483925" r:id="rId13"/>
    <p:sldLayoutId id="2147483926" r:id="rId14"/>
  </p:sldLayoutIdLst>
  <p:txStyles>
    <p:titleStyle>
      <a:lvl1pPr algn="l" defTabSz="457200" rtl="0" eaLnBrk="1" latinLnBrk="0" hangingPunct="1">
        <a:spcBef>
          <a:spcPct val="0"/>
        </a:spcBef>
        <a:buNone/>
        <a:defRPr sz="4000" b="1" kern="1200">
          <a:solidFill>
            <a:srgbClr val="FEFEFE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4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6pPr>
      <a:lvl7pPr marL="28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8pPr>
      <a:lvl9pPr marL="3600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accent1"/>
        </a:buClr>
        <a:buFont typeface="Wingdings 2" charset="2"/>
        <a:buChar char=""/>
        <a:defRPr sz="12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6" name="Rectangle 2055">
            <a:extLst>
              <a:ext uri="{FF2B5EF4-FFF2-40B4-BE49-F238E27FC236}">
                <a16:creationId xmlns:a16="http://schemas.microsoft.com/office/drawing/2014/main" id="{12839A1C-34CB-4C3C-8531-CA67525FDE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50" name="Rectangle 2">
            <a:extLst>
              <a:ext uri="{FF2B5EF4-FFF2-40B4-BE49-F238E27FC236}">
                <a16:creationId xmlns:a16="http://schemas.microsoft.com/office/drawing/2014/main" id="{223C26C4-BA51-F41B-2E33-DF46D3B61607}"/>
              </a:ext>
            </a:extLst>
          </p:cNvPr>
          <p:cNvSpPr>
            <a:spLocks noGrp="1" noChangeArrowheads="1"/>
          </p:cNvSpPr>
          <p:nvPr>
            <p:ph type="ctrTitle"/>
          </p:nvPr>
        </p:nvSpPr>
        <p:spPr>
          <a:xfrm>
            <a:off x="4571999" y="1032918"/>
            <a:ext cx="4089400" cy="4792165"/>
          </a:xfrm>
          <a:effectLst/>
        </p:spPr>
        <p:txBody>
          <a:bodyPr anchor="ctr">
            <a:normAutofit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GB" altLang="en-US" sz="4800" dirty="0"/>
              <a:t>Writing Your Introduction</a:t>
            </a:r>
            <a:br>
              <a:rPr lang="en-GB" altLang="en-US" sz="4800" dirty="0"/>
            </a:br>
            <a:r>
              <a:rPr lang="en-GB" altLang="en-US" sz="4800" dirty="0"/>
              <a:t>(Planning Session)</a:t>
            </a:r>
          </a:p>
        </p:txBody>
      </p:sp>
      <p:sp useBgFill="1">
        <p:nvSpPr>
          <p:cNvPr id="2058" name="Freeform: Shape 2057">
            <a:extLst>
              <a:ext uri="{FF2B5EF4-FFF2-40B4-BE49-F238E27FC236}">
                <a16:creationId xmlns:a16="http://schemas.microsoft.com/office/drawing/2014/main" id="{FAC94EAF-F7F7-4727-AE69-A7036B4A512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-1345293" y="1345293"/>
            <a:ext cx="6858000" cy="4167414"/>
          </a:xfrm>
          <a:custGeom>
            <a:avLst/>
            <a:gdLst>
              <a:gd name="connsiteX0" fmla="*/ 6858000 w 6858000"/>
              <a:gd name="connsiteY0" fmla="*/ 3445704 h 5556552"/>
              <a:gd name="connsiteX1" fmla="*/ 3829242 w 6858000"/>
              <a:gd name="connsiteY1" fmla="*/ 5433322 h 5556552"/>
              <a:gd name="connsiteX2" fmla="*/ 3827369 w 6858000"/>
              <a:gd name="connsiteY2" fmla="*/ 5434867 h 5556552"/>
              <a:gd name="connsiteX3" fmla="*/ 3824583 w 6858000"/>
              <a:gd name="connsiteY3" fmla="*/ 5436378 h 5556552"/>
              <a:gd name="connsiteX4" fmla="*/ 3798693 w 6858000"/>
              <a:gd name="connsiteY4" fmla="*/ 5453370 h 5556552"/>
              <a:gd name="connsiteX5" fmla="*/ 3785011 w 6858000"/>
              <a:gd name="connsiteY5" fmla="*/ 5457858 h 5556552"/>
              <a:gd name="connsiteX6" fmla="*/ 3706339 w 6858000"/>
              <a:gd name="connsiteY6" fmla="*/ 5500559 h 5556552"/>
              <a:gd name="connsiteX7" fmla="*/ 3428998 w 6858000"/>
              <a:gd name="connsiteY7" fmla="*/ 5556552 h 5556552"/>
              <a:gd name="connsiteX8" fmla="*/ 3151658 w 6858000"/>
              <a:gd name="connsiteY8" fmla="*/ 5500559 h 5556552"/>
              <a:gd name="connsiteX9" fmla="*/ 3072996 w 6858000"/>
              <a:gd name="connsiteY9" fmla="*/ 5457863 h 5556552"/>
              <a:gd name="connsiteX10" fmla="*/ 3059298 w 6858000"/>
              <a:gd name="connsiteY10" fmla="*/ 5453370 h 5556552"/>
              <a:gd name="connsiteX11" fmla="*/ 3033383 w 6858000"/>
              <a:gd name="connsiteY11" fmla="*/ 5436362 h 5556552"/>
              <a:gd name="connsiteX12" fmla="*/ 3030627 w 6858000"/>
              <a:gd name="connsiteY12" fmla="*/ 5434867 h 5556552"/>
              <a:gd name="connsiteX13" fmla="*/ 3028775 w 6858000"/>
              <a:gd name="connsiteY13" fmla="*/ 5433338 h 5556552"/>
              <a:gd name="connsiteX14" fmla="*/ 0 w 6858000"/>
              <a:gd name="connsiteY14" fmla="*/ 3445704 h 5556552"/>
              <a:gd name="connsiteX15" fmla="*/ 6858000 w 6858000"/>
              <a:gd name="connsiteY15" fmla="*/ 0 h 5556552"/>
              <a:gd name="connsiteX16" fmla="*/ 6858000 w 6858000"/>
              <a:gd name="connsiteY16" fmla="*/ 349336 h 5556552"/>
              <a:gd name="connsiteX17" fmla="*/ 6858000 w 6858000"/>
              <a:gd name="connsiteY17" fmla="*/ 3445703 h 5556552"/>
              <a:gd name="connsiteX18" fmla="*/ 0 w 6858000"/>
              <a:gd name="connsiteY18" fmla="*/ 3445703 h 5556552"/>
              <a:gd name="connsiteX19" fmla="*/ 0 w 6858000"/>
              <a:gd name="connsiteY19" fmla="*/ 0 h 55565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6858000" h="5556552">
                <a:moveTo>
                  <a:pt x="6858000" y="3445704"/>
                </a:moveTo>
                <a:lnTo>
                  <a:pt x="3829242" y="5433322"/>
                </a:lnTo>
                <a:lnTo>
                  <a:pt x="3827369" y="5434867"/>
                </a:lnTo>
                <a:lnTo>
                  <a:pt x="3824583" y="5436378"/>
                </a:lnTo>
                <a:lnTo>
                  <a:pt x="3798693" y="5453370"/>
                </a:lnTo>
                <a:lnTo>
                  <a:pt x="3785011" y="5457858"/>
                </a:lnTo>
                <a:lnTo>
                  <a:pt x="3706339" y="5500559"/>
                </a:lnTo>
                <a:cubicBezTo>
                  <a:pt x="3621096" y="5536614"/>
                  <a:pt x="3527375" y="5556552"/>
                  <a:pt x="3428998" y="5556552"/>
                </a:cubicBezTo>
                <a:cubicBezTo>
                  <a:pt x="3330621" y="5556552"/>
                  <a:pt x="3236901" y="5536614"/>
                  <a:pt x="3151658" y="5500559"/>
                </a:cubicBezTo>
                <a:lnTo>
                  <a:pt x="3072996" y="5457863"/>
                </a:lnTo>
                <a:lnTo>
                  <a:pt x="3059298" y="5453370"/>
                </a:lnTo>
                <a:lnTo>
                  <a:pt x="3033383" y="5436362"/>
                </a:lnTo>
                <a:lnTo>
                  <a:pt x="3030627" y="5434867"/>
                </a:lnTo>
                <a:lnTo>
                  <a:pt x="3028775" y="5433338"/>
                </a:lnTo>
                <a:lnTo>
                  <a:pt x="0" y="3445704"/>
                </a:lnTo>
                <a:close/>
                <a:moveTo>
                  <a:pt x="6858000" y="0"/>
                </a:moveTo>
                <a:lnTo>
                  <a:pt x="6858000" y="349336"/>
                </a:lnTo>
                <a:lnTo>
                  <a:pt x="6858000" y="3445703"/>
                </a:lnTo>
                <a:lnTo>
                  <a:pt x="0" y="3445703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  <a:effectLst/>
          <a:extLst>
            <a:ext uri="{91240B29-F687-4f45-9708-019B960494DF}">
              <a14:hiddenLine xmlns:a16="http://schemas.microsoft.com/office/drawing/2014/main" xmlns:p14="http://schemas.microsoft.com/office/powerpoint/2010/main" xmlns:a14="http://schemas.microsoft.com/office/drawing/2010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051" name="Rectangle 3">
            <a:extLst>
              <a:ext uri="{FF2B5EF4-FFF2-40B4-BE49-F238E27FC236}">
                <a16:creationId xmlns:a16="http://schemas.microsoft.com/office/drawing/2014/main" id="{7E29F828-813B-E32A-459A-9BE4A8EE4FEE}"/>
              </a:ext>
            </a:extLst>
          </p:cNvPr>
          <p:cNvSpPr>
            <a:spLocks noGrp="1" noChangeArrowheads="1"/>
          </p:cNvSpPr>
          <p:nvPr>
            <p:ph type="subTitle" idx="1"/>
          </p:nvPr>
        </p:nvSpPr>
        <p:spPr>
          <a:xfrm>
            <a:off x="482599" y="2281574"/>
            <a:ext cx="2995511" cy="2294852"/>
          </a:xfrm>
          <a:effectLst/>
        </p:spPr>
        <p:txBody>
          <a:bodyPr anchor="ctr">
            <a:normAutofit/>
          </a:bodyPr>
          <a:lstStyle/>
          <a:p>
            <a:pPr algn="ctr" eaLnBrk="1" hangingPunct="1">
              <a:defRPr/>
            </a:pPr>
            <a:r>
              <a:rPr lang="en-GB" sz="2400" dirty="0">
                <a:ea typeface="+mn-ea"/>
                <a:cs typeface="+mn-cs"/>
              </a:rPr>
              <a:t>Independent Project </a:t>
            </a:r>
          </a:p>
          <a:p>
            <a:pPr algn="ctr" eaLnBrk="1" hangingPunct="1">
              <a:defRPr/>
            </a:pPr>
            <a:r>
              <a:rPr lang="en-GB" sz="2400" dirty="0">
                <a:ea typeface="+mn-ea"/>
                <a:cs typeface="+mn-cs"/>
              </a:rPr>
              <a:t>Week 10 - Alison Connaughton</a:t>
            </a:r>
          </a:p>
          <a:p>
            <a:pPr algn="ctr" eaLnBrk="1" hangingPunct="1">
              <a:defRPr/>
            </a:pPr>
            <a:endParaRPr lang="en-GB" sz="2400" dirty="0">
              <a:ea typeface="+mn-ea"/>
              <a:cs typeface="+mn-cs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129" name="Rectangle 5128">
            <a:extLst>
              <a:ext uri="{FF2B5EF4-FFF2-40B4-BE49-F238E27FC236}">
                <a16:creationId xmlns:a16="http://schemas.microsoft.com/office/drawing/2014/main" id="{5940F547-7206-4401-94FB-F8421915D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125" name="Picture 5124" descr="White puzzle with one red piece">
            <a:extLst>
              <a:ext uri="{FF2B5EF4-FFF2-40B4-BE49-F238E27FC236}">
                <a16:creationId xmlns:a16="http://schemas.microsoft.com/office/drawing/2014/main" id="{5398E92D-383D-46D9-2859-DFF8AFE58094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l="13302" r="11698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3074" name="Rectangle 2">
            <a:extLst>
              <a:ext uri="{FF2B5EF4-FFF2-40B4-BE49-F238E27FC236}">
                <a16:creationId xmlns:a16="http://schemas.microsoft.com/office/drawing/2014/main" id="{3373F44C-9B45-BB5B-4A03-A49C3872A88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7500" y="447188"/>
            <a:ext cx="7928998" cy="970450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altLang="en-US"/>
              <a:t>Aims of the Session:</a:t>
            </a:r>
          </a:p>
        </p:txBody>
      </p:sp>
      <p:sp>
        <p:nvSpPr>
          <p:cNvPr id="5123" name="Rectangle 3">
            <a:extLst>
              <a:ext uri="{FF2B5EF4-FFF2-40B4-BE49-F238E27FC236}">
                <a16:creationId xmlns:a16="http://schemas.microsoft.com/office/drawing/2014/main" id="{3F82ED50-488F-516D-0E75-BD6D0DA8E700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14034" y="2222287"/>
            <a:ext cx="7915930" cy="3636511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/>
              <a:t>To briefly examine what should be included within an introduction.</a:t>
            </a:r>
          </a:p>
          <a:p>
            <a:pPr eaLnBrk="1" hangingPunct="1"/>
            <a:endParaRPr lang="en-GB" altLang="en-US"/>
          </a:p>
          <a:p>
            <a:pPr eaLnBrk="1" hangingPunct="1"/>
            <a:endParaRPr lang="en-GB" alt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4" name="Rectangle 2">
            <a:extLst>
              <a:ext uri="{FF2B5EF4-FFF2-40B4-BE49-F238E27FC236}">
                <a16:creationId xmlns:a16="http://schemas.microsoft.com/office/drawing/2014/main" id="{D54F6EEB-1B10-FECC-382B-5C776CC64B8E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altLang="en-US" dirty="0">
                <a:solidFill>
                  <a:schemeClr val="tx1"/>
                </a:solidFill>
              </a:rPr>
              <a:t>Introduction</a:t>
            </a:r>
          </a:p>
        </p:txBody>
      </p:sp>
      <p:sp>
        <p:nvSpPr>
          <p:cNvPr id="23555" name="Rectangle 3">
            <a:extLst>
              <a:ext uri="{FF2B5EF4-FFF2-40B4-BE49-F238E27FC236}">
                <a16:creationId xmlns:a16="http://schemas.microsoft.com/office/drawing/2014/main" id="{2B37F1B0-435A-B53F-38D2-A406F8DD794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785026" y="1592715"/>
            <a:ext cx="7524003" cy="4140542"/>
          </a:xfrm>
        </p:spPr>
        <p:txBody>
          <a:bodyPr>
            <a:normAutofit/>
          </a:bodyPr>
          <a:lstStyle/>
          <a:p>
            <a:pPr algn="ctr" eaLnBrk="1" hangingPunct="1">
              <a:buFontTx/>
              <a:buNone/>
            </a:pPr>
            <a:r>
              <a:rPr lang="en-GB" altLang="en-US" sz="4400" b="1" dirty="0">
                <a:solidFill>
                  <a:srgbClr val="FFFF66"/>
                </a:solidFill>
              </a:rPr>
              <a:t>General</a:t>
            </a:r>
          </a:p>
          <a:p>
            <a:pPr eaLnBrk="1" hangingPunct="1"/>
            <a:endParaRPr lang="en-GB" altLang="en-US" b="1" dirty="0"/>
          </a:p>
          <a:p>
            <a:pPr eaLnBrk="1" hangingPunct="1"/>
            <a:endParaRPr lang="en-GB" altLang="en-US" dirty="0"/>
          </a:p>
          <a:p>
            <a:pPr eaLnBrk="1" hangingPunct="1"/>
            <a:endParaRPr lang="en-GB" altLang="en-US" dirty="0"/>
          </a:p>
          <a:p>
            <a:pPr eaLnBrk="1" hangingPunct="1"/>
            <a:endParaRPr lang="en-GB" altLang="en-US" dirty="0"/>
          </a:p>
          <a:p>
            <a:pPr eaLnBrk="1" hangingPunct="1"/>
            <a:endParaRPr lang="en-GB" altLang="en-US" dirty="0"/>
          </a:p>
          <a:p>
            <a:pPr algn="ctr" eaLnBrk="1" hangingPunct="1">
              <a:buFontTx/>
              <a:buNone/>
            </a:pPr>
            <a:r>
              <a:rPr lang="en-GB" altLang="en-US" dirty="0">
                <a:solidFill>
                  <a:srgbClr val="FF66CC"/>
                </a:solidFill>
              </a:rPr>
              <a:t>Specific</a:t>
            </a:r>
          </a:p>
        </p:txBody>
      </p:sp>
      <p:sp>
        <p:nvSpPr>
          <p:cNvPr id="23556" name="Line 4">
            <a:extLst>
              <a:ext uri="{FF2B5EF4-FFF2-40B4-BE49-F238E27FC236}">
                <a16:creationId xmlns:a16="http://schemas.microsoft.com/office/drawing/2014/main" id="{611BB37A-D9F7-BBF7-F84A-A2BB613610FF}"/>
              </a:ext>
            </a:extLst>
          </p:cNvPr>
          <p:cNvSpPr>
            <a:spLocks noChangeShapeType="1"/>
          </p:cNvSpPr>
          <p:nvPr/>
        </p:nvSpPr>
        <p:spPr bwMode="auto">
          <a:xfrm>
            <a:off x="4547937" y="2924944"/>
            <a:ext cx="0" cy="1800225"/>
          </a:xfrm>
          <a:prstGeom prst="line">
            <a:avLst/>
          </a:prstGeom>
          <a:noFill/>
          <a:ln w="79375">
            <a:solidFill>
              <a:schemeClr val="tx1"/>
            </a:solidFill>
            <a:round/>
            <a:headEnd/>
            <a:tailEnd type="stealth" w="lg" len="lg"/>
          </a:ln>
          <a:extLst>
            <a:ext uri="{909E8E84-426E-40DD-AFC4-6F175D3DCCD1}">
              <a14:hiddenFill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US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6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7" dur="2000"/>
                                        <p:tgtEl>
                                          <p:spTgt spid="2355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2000"/>
                            </p:stCondLst>
                            <p:childTnLst>
                              <p:par>
                                <p:cTn id="9" presetID="15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" dur="2000" fill="hold"/>
                                        <p:tgtEl>
                                          <p:spTgt spid="235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" dur="2000" fill="hold"/>
                                        <p:tgtEl>
                                          <p:spTgt spid="235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235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#ppt_x+(cos(-2*pi*(1-$))*-#ppt_x-sin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235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 fmla="#ppt_y+(sin(-2*pi*(1-$))*-#ppt_x+cos(-2*pi*(1-$))*(1-#ppt_y))*(1-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 nodeType="afterGroup">
                            <p:stCondLst>
                              <p:cond delay="4000"/>
                            </p:stCondLst>
                            <p:childTnLst>
                              <p:par>
                                <p:cTn id="16" presetID="9" presetClass="entr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55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18" dur="1000"/>
                                        <p:tgtEl>
                                          <p:spTgt spid="2355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>
            <a:extLst>
              <a:ext uri="{FF2B5EF4-FFF2-40B4-BE49-F238E27FC236}">
                <a16:creationId xmlns:a16="http://schemas.microsoft.com/office/drawing/2014/main" id="{C86D9A53-FF21-F377-34C9-79BBD1194938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46802" y="548680"/>
            <a:ext cx="8229600" cy="823913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dirty="0">
                <a:solidFill>
                  <a:schemeClr val="tx1"/>
                </a:solidFill>
              </a:rPr>
              <a:t>Introduction </a:t>
            </a:r>
            <a:r>
              <a:rPr lang="en-GB" altLang="en-US" sz="2400" dirty="0">
                <a:solidFill>
                  <a:schemeClr val="tx1"/>
                </a:solidFill>
              </a:rPr>
              <a:t>(1000 words approx.)</a:t>
            </a:r>
          </a:p>
        </p:txBody>
      </p:sp>
      <p:sp>
        <p:nvSpPr>
          <p:cNvPr id="4099" name="Rectangle 3">
            <a:extLst>
              <a:ext uri="{FF2B5EF4-FFF2-40B4-BE49-F238E27FC236}">
                <a16:creationId xmlns:a16="http://schemas.microsoft.com/office/drawing/2014/main" id="{19C49FCA-111E-EC4F-ABAF-A6DD7B09C18A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2132856"/>
            <a:ext cx="8229600" cy="4496544"/>
          </a:xfrm>
        </p:spPr>
        <p:txBody>
          <a:bodyPr>
            <a:normAutofit fontScale="92500" lnSpcReduction="20000"/>
          </a:bodyPr>
          <a:lstStyle/>
          <a:p>
            <a:pPr eaLnBrk="1" hangingPunct="1">
              <a:lnSpc>
                <a:spcPct val="80000"/>
              </a:lnSpc>
            </a:pPr>
            <a:r>
              <a:rPr lang="en-US" altLang="en-US" sz="2400" dirty="0"/>
              <a:t>In the introduction the research area is defined and the specific hypothesis / aims of the study are derived. 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altLang="en-US" sz="2400" dirty="0">
                <a:solidFill>
                  <a:srgbClr val="FFFF66"/>
                </a:solidFill>
              </a:rPr>
              <a:t>Do I need specific hypotheses?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US" altLang="en-US" sz="2400" dirty="0">
              <a:solidFill>
                <a:srgbClr val="FFFF66"/>
              </a:solidFill>
            </a:endParaRPr>
          </a:p>
          <a:p>
            <a:pPr eaLnBrk="1" hangingPunct="1">
              <a:lnSpc>
                <a:spcPct val="80000"/>
              </a:lnSpc>
            </a:pPr>
            <a:r>
              <a:rPr lang="en-US" altLang="en-US" sz="2400" dirty="0"/>
              <a:t>You should start by introducing the </a:t>
            </a:r>
            <a:r>
              <a:rPr lang="en-US" altLang="en-US" sz="2400" i="1" dirty="0"/>
              <a:t>general</a:t>
            </a:r>
            <a:r>
              <a:rPr lang="en-US" altLang="en-US" sz="2400" dirty="0"/>
              <a:t> area of inquiry, e.g. children’s participation in sport, mental health of elite athletes. 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altLang="en-US" sz="2400" dirty="0">
                <a:solidFill>
                  <a:srgbClr val="FFFF66"/>
                </a:solidFill>
              </a:rPr>
              <a:t>Current </a:t>
            </a:r>
            <a:r>
              <a:rPr lang="en-US" altLang="en-GB" sz="2400" dirty="0">
                <a:solidFill>
                  <a:srgbClr val="FFFF66"/>
                </a:solidFill>
              </a:rPr>
              <a:t>‘</a:t>
            </a:r>
            <a:r>
              <a:rPr lang="en-US" altLang="en-US" sz="2400" dirty="0">
                <a:solidFill>
                  <a:srgbClr val="FFFF66"/>
                </a:solidFill>
              </a:rPr>
              <a:t>interesting</a:t>
            </a:r>
            <a:r>
              <a:rPr lang="en-US" altLang="en-GB" sz="2400" dirty="0">
                <a:solidFill>
                  <a:srgbClr val="FFFF66"/>
                </a:solidFill>
              </a:rPr>
              <a:t>’</a:t>
            </a:r>
            <a:r>
              <a:rPr lang="en-US" altLang="en-US" sz="2400" dirty="0">
                <a:solidFill>
                  <a:srgbClr val="FFFF66"/>
                </a:solidFill>
              </a:rPr>
              <a:t> quote?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US" altLang="en-US" sz="2400" dirty="0">
              <a:solidFill>
                <a:srgbClr val="FFFF66"/>
              </a:solidFill>
            </a:endParaRP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altLang="en-US" sz="2400" dirty="0">
                <a:solidFill>
                  <a:srgbClr val="FFFF66"/>
                </a:solidFill>
              </a:rPr>
              <a:t>The section should </a:t>
            </a:r>
            <a:r>
              <a:rPr lang="en-US" altLang="en-GB" sz="2400" dirty="0">
                <a:solidFill>
                  <a:srgbClr val="FFFF66"/>
                </a:solidFill>
              </a:rPr>
              <a:t>‘</a:t>
            </a:r>
            <a:r>
              <a:rPr lang="en-US" altLang="en-US" sz="2400" dirty="0">
                <a:solidFill>
                  <a:srgbClr val="FFFF66"/>
                </a:solidFill>
              </a:rPr>
              <a:t>grab</a:t>
            </a:r>
            <a:r>
              <a:rPr lang="en-US" altLang="en-GB" sz="2400" dirty="0">
                <a:solidFill>
                  <a:srgbClr val="FFFF66"/>
                </a:solidFill>
              </a:rPr>
              <a:t>’</a:t>
            </a:r>
            <a:r>
              <a:rPr lang="en-US" altLang="en-US" sz="2400" dirty="0">
                <a:solidFill>
                  <a:srgbClr val="FFFF66"/>
                </a:solidFill>
              </a:rPr>
              <a:t> your reader</a:t>
            </a:r>
            <a:r>
              <a:rPr lang="en-US" altLang="en-GB" sz="2400" dirty="0">
                <a:solidFill>
                  <a:srgbClr val="FFFF66"/>
                </a:solidFill>
              </a:rPr>
              <a:t>’</a:t>
            </a:r>
            <a:r>
              <a:rPr lang="en-US" altLang="en-US" sz="2400" dirty="0">
                <a:solidFill>
                  <a:srgbClr val="FFFF66"/>
                </a:solidFill>
              </a:rPr>
              <a:t>s attention!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400" dirty="0"/>
              <a:t>You need to tell the reader how your research fits into the overall context and why your research needed to be carried out. 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400" dirty="0"/>
              <a:t>The introduction should lead the reader towards the specific issue with which your research is concerned. </a:t>
            </a:r>
            <a:endParaRPr lang="en-GB" altLang="en-US" sz="2400" dirty="0"/>
          </a:p>
        </p:txBody>
      </p:sp>
    </p:spTree>
  </p:cSld>
  <p:clrMapOvr>
    <a:masterClrMapping/>
  </p:clrMapOvr>
  <p:transition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9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right)" prLst="gradientSize: 0.1">
                                      <p:cBhvr>
                                        <p:cTn id="9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500" fill="hold"/>
                                        <p:tgtEl>
                                          <p:spTgt spid="409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500" fill="hold"/>
                                        <p:tgtEl>
                                          <p:spTgt spid="409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500"/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409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409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4099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500"/>
                                        <p:tgtEl>
                                          <p:spTgt spid="40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40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4099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 nodeType="clickPar">
                      <p:stCondLst>
                        <p:cond delay="indefinite"/>
                      </p:stCondLst>
                      <p:childTnLst>
                        <p:par>
                          <p:cTn id="5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4" presetID="44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40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500" fill="hold"/>
                                        <p:tgtEl>
                                          <p:spTgt spid="40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500" fill="hold"/>
                                        <p:tgtEl>
                                          <p:spTgt spid="4099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05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8" grpId="0"/>
      <p:bldP spid="4099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2">
            <a:extLst>
              <a:ext uri="{FF2B5EF4-FFF2-40B4-BE49-F238E27FC236}">
                <a16:creationId xmlns:a16="http://schemas.microsoft.com/office/drawing/2014/main" id="{E674B6EF-11EB-A777-0123-E8EB19383972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457200" y="-243408"/>
            <a:ext cx="8229600" cy="1143000"/>
          </a:xfrm>
        </p:spPr>
        <p:txBody>
          <a:bodyPr/>
          <a:lstStyle/>
          <a:p>
            <a:pPr eaLnBrk="1" hangingPunct="1">
              <a:defRPr/>
            </a:pPr>
            <a:r>
              <a:rPr lang="en-GB" altLang="en-US" dirty="0">
                <a:solidFill>
                  <a:schemeClr val="tx1"/>
                </a:solidFill>
              </a:rPr>
              <a:t>Introduction continued</a:t>
            </a:r>
          </a:p>
        </p:txBody>
      </p:sp>
      <p:sp>
        <p:nvSpPr>
          <p:cNvPr id="5123" name="Rectangle 3">
            <a:extLst>
              <a:ext uri="{FF2B5EF4-FFF2-40B4-BE49-F238E27FC236}">
                <a16:creationId xmlns:a16="http://schemas.microsoft.com/office/drawing/2014/main" id="{A8504D76-75C6-D7A0-9FFE-75388251A6E6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457200" y="899593"/>
            <a:ext cx="8229600" cy="5482158"/>
          </a:xfrm>
        </p:spPr>
        <p:txBody>
          <a:bodyPr>
            <a:normAutofit lnSpcReduction="10000"/>
          </a:bodyPr>
          <a:lstStyle/>
          <a:p>
            <a:pPr eaLnBrk="1" hangingPunct="1">
              <a:lnSpc>
                <a:spcPct val="80000"/>
              </a:lnSpc>
            </a:pPr>
            <a:r>
              <a:rPr lang="en-US" altLang="en-US" sz="2400" dirty="0"/>
              <a:t>If the subject area / topic has a particular relevance to you personally - you can mention this here. You do not HAVE to do this!</a:t>
            </a:r>
          </a:p>
          <a:p>
            <a:pPr eaLnBrk="1" hangingPunct="1">
              <a:lnSpc>
                <a:spcPct val="80000"/>
              </a:lnSpc>
            </a:pPr>
            <a:endParaRPr lang="en-US" altLang="en-US" sz="900" dirty="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altLang="en-US" sz="2400" dirty="0">
                <a:solidFill>
                  <a:srgbClr val="FFFF66"/>
                </a:solidFill>
              </a:rPr>
              <a:t>Were you are an ex-elite swimmer who is interested in why people drop out of the sport?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altLang="en-US" sz="2400" dirty="0">
                <a:solidFill>
                  <a:srgbClr val="FFFF66"/>
                </a:solidFill>
              </a:rPr>
              <a:t>Have you been on a work placement that has inspired the work?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US" altLang="en-US" sz="1000" dirty="0">
              <a:solidFill>
                <a:srgbClr val="FFFF66"/>
              </a:solidFill>
            </a:endParaRPr>
          </a:p>
          <a:p>
            <a:pPr eaLnBrk="1" hangingPunct="1">
              <a:lnSpc>
                <a:spcPct val="80000"/>
              </a:lnSpc>
            </a:pPr>
            <a:r>
              <a:rPr lang="en-US" altLang="en-US" sz="2400" dirty="0"/>
              <a:t>You will need to select some relevant material to help develop / present a rationale for doing the present study.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altLang="en-US" sz="2400" dirty="0">
                <a:solidFill>
                  <a:srgbClr val="FFFF66"/>
                </a:solidFill>
              </a:rPr>
              <a:t>Take care not to evaluate and discuss the research in detail rather than providing a brief overview as you will be doing this in the next section (literature review). 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400" dirty="0"/>
              <a:t>At some point you will need to inform the reader of the specific aim or purpose of  the study. </a:t>
            </a:r>
            <a:endParaRPr lang="en-GB" altLang="en-US" sz="24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 nodeType="clickPar">
                      <p:stCondLst>
                        <p:cond delay="indefinite"/>
                      </p:stCondLst>
                      <p:childTnLst>
                        <p:par>
                          <p:cTn id="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 nodeType="clickPar">
                      <p:stCondLst>
                        <p:cond delay="indefinite"/>
                      </p:stCondLst>
                      <p:childTnLst>
                        <p:par>
                          <p:cTn id="2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225" name="Rectangle 9224">
            <a:extLst>
              <a:ext uri="{FF2B5EF4-FFF2-40B4-BE49-F238E27FC236}">
                <a16:creationId xmlns:a16="http://schemas.microsoft.com/office/drawing/2014/main" id="{D0D45553-91A4-480A-9577-0E0FC0D919B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429" y="0"/>
            <a:ext cx="91405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227" name="Freeform 23">
            <a:extLst>
              <a:ext uri="{FF2B5EF4-FFF2-40B4-BE49-F238E27FC236}">
                <a16:creationId xmlns:a16="http://schemas.microsoft.com/office/drawing/2014/main" id="{D240F8A8-FEA1-42C2-B259-27A9351279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3477753" cy="6858000"/>
          </a:xfrm>
          <a:custGeom>
            <a:avLst/>
            <a:gdLst>
              <a:gd name="connsiteX0" fmla="*/ 0 w 4637005"/>
              <a:gd name="connsiteY0" fmla="*/ 0 h 6858000"/>
              <a:gd name="connsiteX1" fmla="*/ 4637005 w 4637005"/>
              <a:gd name="connsiteY1" fmla="*/ 0 h 6858000"/>
              <a:gd name="connsiteX2" fmla="*/ 4637005 w 4637005"/>
              <a:gd name="connsiteY2" fmla="*/ 1900238 h 6858000"/>
              <a:gd name="connsiteX3" fmla="*/ 4266589 w 4637005"/>
              <a:gd name="connsiteY3" fmla="*/ 2178050 h 6858000"/>
              <a:gd name="connsiteX4" fmla="*/ 4262355 w 4637005"/>
              <a:gd name="connsiteY4" fmla="*/ 2184400 h 6858000"/>
              <a:gd name="connsiteX5" fmla="*/ 4256005 w 4637005"/>
              <a:gd name="connsiteY5" fmla="*/ 2193925 h 6858000"/>
              <a:gd name="connsiteX6" fmla="*/ 4249655 w 4637005"/>
              <a:gd name="connsiteY6" fmla="*/ 2201863 h 6858000"/>
              <a:gd name="connsiteX7" fmla="*/ 4249655 w 4637005"/>
              <a:gd name="connsiteY7" fmla="*/ 2211388 h 6858000"/>
              <a:gd name="connsiteX8" fmla="*/ 4249655 w 4637005"/>
              <a:gd name="connsiteY8" fmla="*/ 2220913 h 6858000"/>
              <a:gd name="connsiteX9" fmla="*/ 4256005 w 4637005"/>
              <a:gd name="connsiteY9" fmla="*/ 2228850 h 6858000"/>
              <a:gd name="connsiteX10" fmla="*/ 4262355 w 4637005"/>
              <a:gd name="connsiteY10" fmla="*/ 2238375 h 6858000"/>
              <a:gd name="connsiteX11" fmla="*/ 4266589 w 4637005"/>
              <a:gd name="connsiteY11" fmla="*/ 2244725 h 6858000"/>
              <a:gd name="connsiteX12" fmla="*/ 4637005 w 4637005"/>
              <a:gd name="connsiteY12" fmla="*/ 2522538 h 6858000"/>
              <a:gd name="connsiteX13" fmla="*/ 4637005 w 4637005"/>
              <a:gd name="connsiteY13" fmla="*/ 6858000 h 6858000"/>
              <a:gd name="connsiteX14" fmla="*/ 0 w 4637005"/>
              <a:gd name="connsiteY14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</a:cxnLst>
            <a:rect l="l" t="t" r="r" b="b"/>
            <a:pathLst>
              <a:path w="4637005" h="6858000">
                <a:moveTo>
                  <a:pt x="0" y="0"/>
                </a:moveTo>
                <a:lnTo>
                  <a:pt x="4637005" y="0"/>
                </a:lnTo>
                <a:lnTo>
                  <a:pt x="4637005" y="1900238"/>
                </a:lnTo>
                <a:lnTo>
                  <a:pt x="4266589" y="2178050"/>
                </a:lnTo>
                <a:lnTo>
                  <a:pt x="4262355" y="2184400"/>
                </a:lnTo>
                <a:lnTo>
                  <a:pt x="4256005" y="2193925"/>
                </a:lnTo>
                <a:lnTo>
                  <a:pt x="4249655" y="2201863"/>
                </a:lnTo>
                <a:lnTo>
                  <a:pt x="4249655" y="2211388"/>
                </a:lnTo>
                <a:lnTo>
                  <a:pt x="4249655" y="2220913"/>
                </a:lnTo>
                <a:lnTo>
                  <a:pt x="4256005" y="2228850"/>
                </a:lnTo>
                <a:lnTo>
                  <a:pt x="4262355" y="2238375"/>
                </a:lnTo>
                <a:lnTo>
                  <a:pt x="4266589" y="2244725"/>
                </a:lnTo>
                <a:lnTo>
                  <a:pt x="4637005" y="2522538"/>
                </a:lnTo>
                <a:lnTo>
                  <a:pt x="4637005" y="6858000"/>
                </a:lnTo>
                <a:lnTo>
                  <a:pt x="0" y="6858000"/>
                </a:lnTo>
                <a:close/>
              </a:path>
            </a:pathLst>
          </a:custGeom>
          <a:blipFill>
            <a:blip r:embed="rId2">
              <a:duotone>
                <a:schemeClr val="accent1">
                  <a:tint val="98000"/>
                  <a:lumMod val="102000"/>
                </a:schemeClr>
                <a:schemeClr val="accent1">
                  <a:shade val="98000"/>
                  <a:lumMod val="98000"/>
                </a:schemeClr>
              </a:duotone>
            </a:blip>
            <a:tile tx="0" ty="0" sx="100000" sy="100000" flip="none" algn="tl"/>
          </a:blipFill>
          <a:ln>
            <a:headEnd/>
            <a:tailEnd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11EFB2F-2D85-AA07-4CF7-8123598A72E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17443" y="1741714"/>
            <a:ext cx="2638839" cy="4117749"/>
          </a:xfrm>
        </p:spPr>
        <p:txBody>
          <a:bodyPr anchor="t">
            <a:normAutofit/>
          </a:bodyPr>
          <a:lstStyle/>
          <a:p>
            <a:pPr>
              <a:defRPr/>
            </a:pPr>
            <a:r>
              <a:rPr lang="en-GB" sz="3100">
                <a:ea typeface="+mj-ea"/>
                <a:cs typeface="+mj-cs"/>
              </a:rPr>
              <a:t>Introduction</a:t>
            </a:r>
            <a:endParaRPr lang="en-US" sz="3100">
              <a:ea typeface="+mj-ea"/>
              <a:cs typeface="+mj-cs"/>
            </a:endParaRPr>
          </a:p>
        </p:txBody>
      </p:sp>
      <p:graphicFrame>
        <p:nvGraphicFramePr>
          <p:cNvPr id="9221" name="Content Placeholder 2">
            <a:extLst>
              <a:ext uri="{FF2B5EF4-FFF2-40B4-BE49-F238E27FC236}">
                <a16:creationId xmlns:a16="http://schemas.microsoft.com/office/drawing/2014/main" id="{50BC9261-F9CF-C404-18C7-B87D6165F4B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030691712"/>
              </p:ext>
            </p:extLst>
          </p:nvPr>
        </p:nvGraphicFramePr>
        <p:xfrm>
          <a:off x="4099892" y="1172818"/>
          <a:ext cx="4429746" cy="468664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PhAnim="0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777" name="Rectangle 32776">
            <a:extLst>
              <a:ext uri="{FF2B5EF4-FFF2-40B4-BE49-F238E27FC236}">
                <a16:creationId xmlns:a16="http://schemas.microsoft.com/office/drawing/2014/main" id="{5940F547-7206-4401-94FB-F8421915D8B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32773" name="Picture 32772" descr="Abstract blurred public library with bookshelves">
            <a:extLst>
              <a:ext uri="{FF2B5EF4-FFF2-40B4-BE49-F238E27FC236}">
                <a16:creationId xmlns:a16="http://schemas.microsoft.com/office/drawing/2014/main" id="{F93DEA18-C591-F5E8-21A3-50D21600023B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alphaModFix amt="40000"/>
          </a:blip>
          <a:srcRect r="10999" b="-1"/>
          <a:stretch/>
        </p:blipFill>
        <p:spPr>
          <a:xfrm>
            <a:off x="20" y="10"/>
            <a:ext cx="9143980" cy="6857990"/>
          </a:xfrm>
          <a:prstGeom prst="rect">
            <a:avLst/>
          </a:prstGeom>
        </p:spPr>
      </p:pic>
      <p:sp>
        <p:nvSpPr>
          <p:cNvPr id="32770" name="Rectangle 2">
            <a:extLst>
              <a:ext uri="{FF2B5EF4-FFF2-40B4-BE49-F238E27FC236}">
                <a16:creationId xmlns:a16="http://schemas.microsoft.com/office/drawing/2014/main" id="{E34384E8-30BF-E977-6FBD-E65BF5BE65BF}"/>
              </a:ext>
            </a:extLst>
          </p:cNvPr>
          <p:cNvSpPr>
            <a:spLocks noGrp="1" noChangeArrowheads="1"/>
          </p:cNvSpPr>
          <p:nvPr>
            <p:ph type="title"/>
          </p:nvPr>
        </p:nvSpPr>
        <p:spPr>
          <a:xfrm>
            <a:off x="607500" y="447188"/>
            <a:ext cx="7928998" cy="970450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altLang="en-US"/>
              <a:t>In simple terms…</a:t>
            </a:r>
          </a:p>
        </p:txBody>
      </p:sp>
      <p:sp>
        <p:nvSpPr>
          <p:cNvPr id="32771" name="Rectangle 3">
            <a:extLst>
              <a:ext uri="{FF2B5EF4-FFF2-40B4-BE49-F238E27FC236}">
                <a16:creationId xmlns:a16="http://schemas.microsoft.com/office/drawing/2014/main" id="{BF1C999C-9A75-3DF6-0142-864EEE9D139B}"/>
              </a:ext>
            </a:extLst>
          </p:cNvPr>
          <p:cNvSpPr>
            <a:spLocks noGrp="1" noChangeArrowheads="1"/>
          </p:cNvSpPr>
          <p:nvPr>
            <p:ph idx="1"/>
          </p:nvPr>
        </p:nvSpPr>
        <p:spPr>
          <a:xfrm>
            <a:off x="614034" y="2222287"/>
            <a:ext cx="7915930" cy="3636511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/>
              <a:t>By the end of the introduction it should be clear:</a:t>
            </a:r>
          </a:p>
          <a:p>
            <a:pPr lvl="1" eaLnBrk="1" hangingPunct="1"/>
            <a:r>
              <a:rPr lang="en-GB" altLang="en-US"/>
              <a:t>In general terms what the area of study is about.</a:t>
            </a:r>
          </a:p>
          <a:p>
            <a:pPr lvl="1" eaLnBrk="1" hangingPunct="1"/>
            <a:r>
              <a:rPr lang="en-GB" altLang="en-US"/>
              <a:t>Why this is an important area of study.</a:t>
            </a:r>
          </a:p>
          <a:p>
            <a:pPr lvl="1" eaLnBrk="1" hangingPunct="1"/>
            <a:r>
              <a:rPr lang="en-GB" altLang="en-US"/>
              <a:t>Where the idea for your study has stemmed from.</a:t>
            </a:r>
          </a:p>
          <a:p>
            <a:pPr lvl="1" eaLnBrk="1" hangingPunct="1"/>
            <a:r>
              <a:rPr lang="en-GB" altLang="en-US"/>
              <a:t>What you are going to be looking at. </a:t>
            </a:r>
          </a:p>
          <a:p>
            <a:pPr lvl="1" eaLnBrk="1" hangingPunct="1"/>
            <a:r>
              <a:rPr lang="en-GB" altLang="en-US"/>
              <a:t>Proposal as a starting point. </a:t>
            </a:r>
          </a:p>
          <a:p>
            <a:pPr lvl="1" eaLnBrk="1" hangingPunct="1"/>
            <a:endParaRPr lang="en-GB" altLang="en-US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277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277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32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3277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500" fill="hold"/>
                                        <p:tgtEl>
                                          <p:spTgt spid="327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500" fill="hold"/>
                                        <p:tgtEl>
                                          <p:spTgt spid="3277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500" fill="hold"/>
                                        <p:tgtEl>
                                          <p:spTgt spid="327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500" fill="hold"/>
                                        <p:tgtEl>
                                          <p:spTgt spid="3277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327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32771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9" dur="500" fill="hold"/>
                                        <p:tgtEl>
                                          <p:spTgt spid="327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500" fill="hold"/>
                                        <p:tgtEl>
                                          <p:spTgt spid="32771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327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32771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70" grpId="0"/>
      <p:bldP spid="32771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9A69AF-D57B-49B4-886C-D4A5DC19442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CABDC08D-6093-4397-92D4-54D00E2BB1C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auto">
          <a:xfrm rot="16200000">
            <a:off x="-1345293" y="1345293"/>
            <a:ext cx="6858000" cy="4167414"/>
          </a:xfrm>
          <a:custGeom>
            <a:avLst/>
            <a:gdLst>
              <a:gd name="connsiteX0" fmla="*/ 6858000 w 6858000"/>
              <a:gd name="connsiteY0" fmla="*/ 3445704 h 5556552"/>
              <a:gd name="connsiteX1" fmla="*/ 3829242 w 6858000"/>
              <a:gd name="connsiteY1" fmla="*/ 5433322 h 5556552"/>
              <a:gd name="connsiteX2" fmla="*/ 3827369 w 6858000"/>
              <a:gd name="connsiteY2" fmla="*/ 5434867 h 5556552"/>
              <a:gd name="connsiteX3" fmla="*/ 3824583 w 6858000"/>
              <a:gd name="connsiteY3" fmla="*/ 5436378 h 5556552"/>
              <a:gd name="connsiteX4" fmla="*/ 3798693 w 6858000"/>
              <a:gd name="connsiteY4" fmla="*/ 5453370 h 5556552"/>
              <a:gd name="connsiteX5" fmla="*/ 3785011 w 6858000"/>
              <a:gd name="connsiteY5" fmla="*/ 5457858 h 5556552"/>
              <a:gd name="connsiteX6" fmla="*/ 3706339 w 6858000"/>
              <a:gd name="connsiteY6" fmla="*/ 5500559 h 5556552"/>
              <a:gd name="connsiteX7" fmla="*/ 3428998 w 6858000"/>
              <a:gd name="connsiteY7" fmla="*/ 5556552 h 5556552"/>
              <a:gd name="connsiteX8" fmla="*/ 3151658 w 6858000"/>
              <a:gd name="connsiteY8" fmla="*/ 5500559 h 5556552"/>
              <a:gd name="connsiteX9" fmla="*/ 3072996 w 6858000"/>
              <a:gd name="connsiteY9" fmla="*/ 5457863 h 5556552"/>
              <a:gd name="connsiteX10" fmla="*/ 3059298 w 6858000"/>
              <a:gd name="connsiteY10" fmla="*/ 5453370 h 5556552"/>
              <a:gd name="connsiteX11" fmla="*/ 3033383 w 6858000"/>
              <a:gd name="connsiteY11" fmla="*/ 5436362 h 5556552"/>
              <a:gd name="connsiteX12" fmla="*/ 3030627 w 6858000"/>
              <a:gd name="connsiteY12" fmla="*/ 5434867 h 5556552"/>
              <a:gd name="connsiteX13" fmla="*/ 3028775 w 6858000"/>
              <a:gd name="connsiteY13" fmla="*/ 5433338 h 5556552"/>
              <a:gd name="connsiteX14" fmla="*/ 0 w 6858000"/>
              <a:gd name="connsiteY14" fmla="*/ 3445704 h 5556552"/>
              <a:gd name="connsiteX15" fmla="*/ 6858000 w 6858000"/>
              <a:gd name="connsiteY15" fmla="*/ 0 h 5556552"/>
              <a:gd name="connsiteX16" fmla="*/ 6858000 w 6858000"/>
              <a:gd name="connsiteY16" fmla="*/ 349336 h 5556552"/>
              <a:gd name="connsiteX17" fmla="*/ 6858000 w 6858000"/>
              <a:gd name="connsiteY17" fmla="*/ 3445703 h 5556552"/>
              <a:gd name="connsiteX18" fmla="*/ 0 w 6858000"/>
              <a:gd name="connsiteY18" fmla="*/ 3445703 h 5556552"/>
              <a:gd name="connsiteX19" fmla="*/ 0 w 6858000"/>
              <a:gd name="connsiteY19" fmla="*/ 0 h 555655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</a:cxnLst>
            <a:rect l="l" t="t" r="r" b="b"/>
            <a:pathLst>
              <a:path w="6858000" h="5556552">
                <a:moveTo>
                  <a:pt x="6858000" y="3445704"/>
                </a:moveTo>
                <a:lnTo>
                  <a:pt x="3829242" y="5433322"/>
                </a:lnTo>
                <a:lnTo>
                  <a:pt x="3827369" y="5434867"/>
                </a:lnTo>
                <a:lnTo>
                  <a:pt x="3824583" y="5436378"/>
                </a:lnTo>
                <a:lnTo>
                  <a:pt x="3798693" y="5453370"/>
                </a:lnTo>
                <a:lnTo>
                  <a:pt x="3785011" y="5457858"/>
                </a:lnTo>
                <a:lnTo>
                  <a:pt x="3706339" y="5500559"/>
                </a:lnTo>
                <a:cubicBezTo>
                  <a:pt x="3621096" y="5536614"/>
                  <a:pt x="3527375" y="5556552"/>
                  <a:pt x="3428998" y="5556552"/>
                </a:cubicBezTo>
                <a:cubicBezTo>
                  <a:pt x="3330621" y="5556552"/>
                  <a:pt x="3236901" y="5536614"/>
                  <a:pt x="3151658" y="5500559"/>
                </a:cubicBezTo>
                <a:lnTo>
                  <a:pt x="3072996" y="5457863"/>
                </a:lnTo>
                <a:lnTo>
                  <a:pt x="3059298" y="5453370"/>
                </a:lnTo>
                <a:lnTo>
                  <a:pt x="3033383" y="5436362"/>
                </a:lnTo>
                <a:lnTo>
                  <a:pt x="3030627" y="5434867"/>
                </a:lnTo>
                <a:lnTo>
                  <a:pt x="3028775" y="5433338"/>
                </a:lnTo>
                <a:lnTo>
                  <a:pt x="0" y="3445704"/>
                </a:lnTo>
                <a:close/>
                <a:moveTo>
                  <a:pt x="6858000" y="0"/>
                </a:moveTo>
                <a:lnTo>
                  <a:pt x="6858000" y="349336"/>
                </a:lnTo>
                <a:lnTo>
                  <a:pt x="6858000" y="3445703"/>
                </a:lnTo>
                <a:lnTo>
                  <a:pt x="0" y="3445703"/>
                </a:lnTo>
                <a:lnTo>
                  <a:pt x="0" y="0"/>
                </a:lnTo>
                <a:close/>
              </a:path>
            </a:pathLst>
          </a:custGeom>
          <a:ln>
            <a:noFill/>
          </a:ln>
          <a:effectLst/>
          <a:extLst>
            <a:ext uri="{91240B29-F687-4f45-9708-019B960494DF}">
              <a14:hiddenLine xmlns:a14="http://schemas.microsoft.com/office/drawing/2010/main" xmlns:p14="http://schemas.microsoft.com/office/powerpoint/2010/main" xmlns:a16="http://schemas.microsoft.com/office/drawing/2014/main" xmlns="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4AD73C-6334-D2B9-2323-B91C12C5F8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38636" y="1734857"/>
            <a:ext cx="2824112" cy="3388287"/>
          </a:xfrm>
        </p:spPr>
        <p:txBody>
          <a:bodyPr anchor="ctr">
            <a:normAutofit/>
          </a:bodyPr>
          <a:lstStyle/>
          <a:p>
            <a:r>
              <a:rPr lang="en-US" dirty="0"/>
              <a:t>Tasks: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6FCEFA9-7463-A40E-1EAC-D046535226E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167415" y="489496"/>
            <a:ext cx="4952878" cy="6368504"/>
          </a:xfrm>
          <a:effectLst/>
        </p:spPr>
        <p:txBody>
          <a:bodyPr>
            <a:normAutofit lnSpcReduction="10000"/>
          </a:bodyPr>
          <a:lstStyle/>
          <a:p>
            <a:pPr>
              <a:lnSpc>
                <a:spcPct val="90000"/>
              </a:lnSpc>
            </a:pPr>
            <a:r>
              <a:rPr lang="en-US" sz="2000" b="1" dirty="0"/>
              <a:t>Article:</a:t>
            </a:r>
          </a:p>
          <a:p>
            <a:pPr>
              <a:lnSpc>
                <a:spcPct val="90000"/>
              </a:lnSpc>
            </a:pPr>
            <a:r>
              <a:rPr lang="en-US" sz="2000" dirty="0"/>
              <a:t>Where have they introduced the background information?</a:t>
            </a:r>
          </a:p>
          <a:p>
            <a:pPr lvl="1">
              <a:lnSpc>
                <a:spcPct val="90000"/>
              </a:lnSpc>
            </a:pPr>
            <a:r>
              <a:rPr lang="en-US" sz="2000" dirty="0"/>
              <a:t>What have they included in this section? References / definitions / types of resources…</a:t>
            </a:r>
          </a:p>
          <a:p>
            <a:pPr>
              <a:lnSpc>
                <a:spcPct val="90000"/>
              </a:lnSpc>
            </a:pPr>
            <a:endParaRPr lang="en-US" sz="2000" dirty="0"/>
          </a:p>
          <a:p>
            <a:pPr>
              <a:lnSpc>
                <a:spcPct val="90000"/>
              </a:lnSpc>
            </a:pPr>
            <a:r>
              <a:rPr lang="en-US" sz="2000" dirty="0"/>
              <a:t>Where is the rationale for conducting research in this area?</a:t>
            </a:r>
          </a:p>
          <a:p>
            <a:pPr>
              <a:lnSpc>
                <a:spcPct val="90000"/>
              </a:lnSpc>
            </a:pPr>
            <a:r>
              <a:rPr lang="en-US" sz="2000" dirty="0"/>
              <a:t>Where is the rationale for the population group to be studied?</a:t>
            </a:r>
          </a:p>
          <a:p>
            <a:pPr>
              <a:lnSpc>
                <a:spcPct val="90000"/>
              </a:lnSpc>
            </a:pPr>
            <a:r>
              <a:rPr lang="en-US" sz="2000" dirty="0"/>
              <a:t>Where is the rationale for the type of study conducted?</a:t>
            </a:r>
          </a:p>
          <a:p>
            <a:pPr>
              <a:lnSpc>
                <a:spcPct val="90000"/>
              </a:lnSpc>
            </a:pPr>
            <a:r>
              <a:rPr lang="en-US" sz="2000" dirty="0"/>
              <a:t>Where are the aims of the study? – check feedback – these need to be very clear. </a:t>
            </a:r>
          </a:p>
          <a:p>
            <a:pPr>
              <a:lnSpc>
                <a:spcPct val="90000"/>
              </a:lnSpc>
            </a:pPr>
            <a:endParaRPr lang="en-US" sz="2000" dirty="0"/>
          </a:p>
          <a:p>
            <a:pPr>
              <a:lnSpc>
                <a:spcPct val="90000"/>
              </a:lnSpc>
            </a:pPr>
            <a:r>
              <a:rPr lang="en-US" sz="2000" dirty="0"/>
              <a:t>Structure?</a:t>
            </a:r>
          </a:p>
          <a:p>
            <a:pPr>
              <a:lnSpc>
                <a:spcPct val="90000"/>
              </a:lnSpc>
            </a:pPr>
            <a:r>
              <a:rPr lang="en-US" sz="2000" dirty="0"/>
              <a:t>Linking of sections. </a:t>
            </a:r>
          </a:p>
          <a:p>
            <a:pPr>
              <a:lnSpc>
                <a:spcPct val="90000"/>
              </a:lnSpc>
            </a:pPr>
            <a:endParaRPr lang="en-US" sz="1300" dirty="0"/>
          </a:p>
        </p:txBody>
      </p:sp>
    </p:spTree>
    <p:extLst>
      <p:ext uri="{BB962C8B-B14F-4D97-AF65-F5344CB8AC3E}">
        <p14:creationId xmlns:p14="http://schemas.microsoft.com/office/powerpoint/2010/main" val="3462419396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14AE9F6-21E9-706E-A5D7-7740AF5F785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Plan your 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491E8A-6D1A-1892-29E0-DB95D031BE3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9997" y="2222286"/>
            <a:ext cx="7524003" cy="4519081"/>
          </a:xfrm>
        </p:spPr>
        <p:txBody>
          <a:bodyPr/>
          <a:lstStyle/>
          <a:p>
            <a:r>
              <a:rPr lang="en-US" dirty="0"/>
              <a:t>By the end of today’s session / the end of this week…</a:t>
            </a:r>
          </a:p>
          <a:p>
            <a:r>
              <a:rPr lang="en-US" dirty="0"/>
              <a:t>Ideally:</a:t>
            </a:r>
          </a:p>
          <a:p>
            <a:pPr lvl="1"/>
            <a:r>
              <a:rPr lang="en-US" dirty="0"/>
              <a:t>You should have a clear plan / draft of your introduction section completed.</a:t>
            </a:r>
          </a:p>
          <a:p>
            <a:pPr lvl="1"/>
            <a:r>
              <a:rPr lang="en-US" dirty="0"/>
              <a:t>You may well return to the section after you have completed your dissertation (and know the key findings), however this will be easier if you have a draft completed rather than starting from scratch. 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40255997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2C53FA0-CAAA-1B96-F42C-57B6E6B7518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Plan your 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D26A4F-C2D8-2158-0E47-91115D7BFD4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09997" y="2492895"/>
            <a:ext cx="7524003" cy="4365105"/>
          </a:xfrm>
        </p:spPr>
        <p:txBody>
          <a:bodyPr>
            <a:normAutofit fontScale="92500" lnSpcReduction="10000"/>
          </a:bodyPr>
          <a:lstStyle/>
          <a:p>
            <a:r>
              <a:rPr lang="en-US" dirty="0"/>
              <a:t>You may use sections from your proposal if appropriate (check feedback)</a:t>
            </a:r>
          </a:p>
          <a:p>
            <a:r>
              <a:rPr lang="en-US" dirty="0"/>
              <a:t>Introduce the background information – include reference to key terms / theory / definitions</a:t>
            </a:r>
          </a:p>
          <a:p>
            <a:r>
              <a:rPr lang="en-US" dirty="0"/>
              <a:t>Include a rationale for conducting research in this area?</a:t>
            </a:r>
          </a:p>
          <a:p>
            <a:pPr lvl="1"/>
            <a:r>
              <a:rPr lang="en-US" dirty="0"/>
              <a:t>Why is it important?</a:t>
            </a:r>
          </a:p>
          <a:p>
            <a:r>
              <a:rPr lang="en-US" dirty="0"/>
              <a:t>Where is the rationale for selecting the population group to be studied?</a:t>
            </a:r>
          </a:p>
          <a:p>
            <a:r>
              <a:rPr lang="en-US" dirty="0"/>
              <a:t>Provide a rationale for the type of study conducted?</a:t>
            </a:r>
          </a:p>
          <a:p>
            <a:r>
              <a:rPr lang="en-US" dirty="0"/>
              <a:t>What practical use will the study have?</a:t>
            </a:r>
          </a:p>
          <a:p>
            <a:r>
              <a:rPr lang="en-US" dirty="0"/>
              <a:t>Provide the aims of the study?</a:t>
            </a:r>
          </a:p>
          <a:p>
            <a:endParaRPr lang="en-US" dirty="0"/>
          </a:p>
          <a:p>
            <a:r>
              <a:rPr lang="en-US" dirty="0"/>
              <a:t>Linking of sections. 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21011479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Quotable">
  <a:themeElements>
    <a:clrScheme name="Quotable">
      <a:dk1>
        <a:sysClr val="windowText" lastClr="000000"/>
      </a:dk1>
      <a:lt1>
        <a:sysClr val="window" lastClr="FFFFFF"/>
      </a:lt1>
      <a:dk2>
        <a:srgbClr val="212121"/>
      </a:dk2>
      <a:lt2>
        <a:srgbClr val="636363"/>
      </a:lt2>
      <a:accent1>
        <a:srgbClr val="00C6BB"/>
      </a:accent1>
      <a:accent2>
        <a:srgbClr val="6FEBA0"/>
      </a:accent2>
      <a:accent3>
        <a:srgbClr val="B6DF5E"/>
      </a:accent3>
      <a:accent4>
        <a:srgbClr val="EFB251"/>
      </a:accent4>
      <a:accent5>
        <a:srgbClr val="EF755F"/>
      </a:accent5>
      <a:accent6>
        <a:srgbClr val="ED515C"/>
      </a:accent6>
      <a:hlink>
        <a:srgbClr val="8F8F8F"/>
      </a:hlink>
      <a:folHlink>
        <a:srgbClr val="A5A5A5"/>
      </a:folHlink>
    </a:clrScheme>
    <a:fontScheme name="Quotable">
      <a:maj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Quotable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lumMod val="105000"/>
              </a:schemeClr>
            </a:gs>
            <a:gs pos="100000">
              <a:schemeClr val="phClr">
                <a:tint val="90000"/>
              </a:schemeClr>
            </a:gs>
          </a:gsLst>
          <a:lin ang="5400000" scaled="0"/>
        </a:gradFill>
        <a:blipFill rotWithShape="1">
          <a:blip xmlns:r="http://schemas.openxmlformats.org/officeDocument/2006/relationships" r:embed="rId1">
            <a:duotone>
              <a:schemeClr val="phClr">
                <a:tint val="98000"/>
                <a:lumMod val="102000"/>
              </a:schemeClr>
              <a:schemeClr val="phClr">
                <a:shade val="98000"/>
                <a:lumMod val="98000"/>
              </a:schemeClr>
            </a:duotone>
          </a:blip>
          <a:tile tx="0" ty="0" sx="100000" sy="100000" flip="none" algn="tl"/>
        </a:blipFill>
      </a:fillStyleLst>
      <a:lnStyleLst>
        <a:ln w="9525" cap="rnd" cmpd="sng" algn="ctr">
          <a:solidFill>
            <a:schemeClr val="phClr"/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63500" dist="25400" dir="13500000">
              <a:srgbClr val="000000">
                <a:alpha val="75000"/>
              </a:srgbClr>
            </a:inn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</a:schemeClr>
            </a:gs>
            <a:gs pos="100000">
              <a:schemeClr val="phClr">
                <a:tint val="84000"/>
                <a:shade val="84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90000"/>
                <a:satMod val="120000"/>
                <a:lumMod val="90000"/>
              </a:schemeClr>
            </a:gs>
            <a:gs pos="100000">
              <a:schemeClr val="phClr"/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Quotable" id="{39EC5628-30ED-4578-ACD8-9820EDB8E15A}" vid="{6F3559E9-1A4C-49D8-94D4-F41003531C49}"/>
    </a:ext>
  </a:ext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{68259E0C-D8F9-394F-BA2D-13F708F2785D}tf10001121</Template>
  <TotalTime>1035</TotalTime>
  <Words>631</Words>
  <Application>Microsoft Macintosh PowerPoint</Application>
  <PresentationFormat>On-screen Show (4:3)</PresentationFormat>
  <Paragraphs>71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5" baseType="lpstr">
      <vt:lpstr>Wingdings 2</vt:lpstr>
      <vt:lpstr>Calibri</vt:lpstr>
      <vt:lpstr>Century Gothic</vt:lpstr>
      <vt:lpstr>Arial</vt:lpstr>
      <vt:lpstr>Quotable</vt:lpstr>
      <vt:lpstr>Writing Your Introduction (Planning Session)</vt:lpstr>
      <vt:lpstr>Aims of the Session:</vt:lpstr>
      <vt:lpstr>Introduction</vt:lpstr>
      <vt:lpstr>Introduction (1000 words approx.)</vt:lpstr>
      <vt:lpstr>Introduction continued</vt:lpstr>
      <vt:lpstr>Introduction</vt:lpstr>
      <vt:lpstr>In simple terms…</vt:lpstr>
      <vt:lpstr>Tasks:</vt:lpstr>
      <vt:lpstr>Plan your introduction</vt:lpstr>
      <vt:lpstr>Plan your introduction</vt:lpstr>
    </vt:vector>
  </TitlesOfParts>
  <Company>CYD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Writing Your Introduction &amp; Literature Review</dc:title>
  <dc:creator>IT</dc:creator>
  <cp:lastModifiedBy>Alison Connaughton</cp:lastModifiedBy>
  <cp:revision>60</cp:revision>
  <cp:lastPrinted>2009-11-17T12:30:10Z</cp:lastPrinted>
  <dcterms:created xsi:type="dcterms:W3CDTF">2006-10-11T14:23:06Z</dcterms:created>
  <dcterms:modified xsi:type="dcterms:W3CDTF">2025-12-01T20:18:13Z</dcterms:modified>
</cp:coreProperties>
</file>