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36" r:id="rId1"/>
  </p:sldMasterIdLst>
  <p:sldIdLst>
    <p:sldId id="256" r:id="rId2"/>
    <p:sldId id="257" r:id="rId3"/>
    <p:sldId id="271" r:id="rId4"/>
    <p:sldId id="272" r:id="rId5"/>
    <p:sldId id="287" r:id="rId6"/>
    <p:sldId id="266" r:id="rId7"/>
    <p:sldId id="281" r:id="rId8"/>
    <p:sldId id="285" r:id="rId9"/>
    <p:sldId id="274" r:id="rId10"/>
    <p:sldId id="268" r:id="rId11"/>
    <p:sldId id="269" r:id="rId12"/>
    <p:sldId id="288" r:id="rId13"/>
    <p:sldId id="284" r:id="rId14"/>
    <p:sldId id="258" r:id="rId15"/>
    <p:sldId id="276" r:id="rId16"/>
    <p:sldId id="263" r:id="rId17"/>
    <p:sldId id="261" r:id="rId18"/>
    <p:sldId id="275" r:id="rId19"/>
    <p:sldId id="262" r:id="rId20"/>
    <p:sldId id="277" r:id="rId21"/>
    <p:sldId id="278" r:id="rId22"/>
    <p:sldId id="259" r:id="rId23"/>
    <p:sldId id="279" r:id="rId24"/>
    <p:sldId id="264" r:id="rId25"/>
    <p:sldId id="280" r:id="rId26"/>
    <p:sldId id="289" r:id="rId2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napToGrid="0">
      <p:cViewPr varScale="1">
        <p:scale>
          <a:sx n="113" d="100"/>
          <a:sy n="113" d="100"/>
        </p:scale>
        <p:origin x="14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diagrams/_rels/data1.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diagrams/_rels/data2.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diagrams/_rels/drawing2.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data1.xml><?xml version="1.0" encoding="utf-8"?>
<dgm:dataModel xmlns:dgm="http://schemas.openxmlformats.org/drawingml/2006/diagram" xmlns:a="http://schemas.openxmlformats.org/drawingml/2006/main">
  <dgm:ptLst>
    <dgm:pt modelId="{9F5C0583-063A-4996-9C0F-5C1B02574516}"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DED767E5-B1BB-4B05-B0CC-05B0B64A9852}">
      <dgm:prSet/>
      <dgm:spPr/>
      <dgm:t>
        <a:bodyPr/>
        <a:lstStyle/>
        <a:p>
          <a:r>
            <a:rPr lang="en-GB" dirty="0"/>
            <a:t>Simplified, second-order representations (for example numerical data, organisation) were perceived to be transforming first order practice. </a:t>
          </a:r>
          <a:endParaRPr lang="en-US" dirty="0"/>
        </a:p>
      </dgm:t>
    </dgm:pt>
    <dgm:pt modelId="{FE4FB358-A897-4D72-9D58-1896276066B2}" type="parTrans" cxnId="{649B6360-8B12-4C54-BB90-33EC9A01B6AA}">
      <dgm:prSet/>
      <dgm:spPr/>
      <dgm:t>
        <a:bodyPr/>
        <a:lstStyle/>
        <a:p>
          <a:endParaRPr lang="en-US"/>
        </a:p>
      </dgm:t>
    </dgm:pt>
    <dgm:pt modelId="{8E957703-61AC-4D95-9C4E-C31101E41CEB}" type="sibTrans" cxnId="{649B6360-8B12-4C54-BB90-33EC9A01B6AA}">
      <dgm:prSet/>
      <dgm:spPr/>
      <dgm:t>
        <a:bodyPr/>
        <a:lstStyle/>
        <a:p>
          <a:endParaRPr lang="en-US"/>
        </a:p>
      </dgm:t>
    </dgm:pt>
    <dgm:pt modelId="{92446BB7-1535-4BA0-A62A-3409D10FBC9F}">
      <dgm:prSet/>
      <dgm:spPr/>
      <dgm:t>
        <a:bodyPr/>
        <a:lstStyle/>
        <a:p>
          <a:r>
            <a:rPr lang="en-GB" dirty="0"/>
            <a:t>This was less about practising safely than of being seen to adhere to protocols - which could sometimes be detrimental to good clinical care. </a:t>
          </a:r>
          <a:endParaRPr lang="en-US" dirty="0"/>
        </a:p>
      </dgm:t>
    </dgm:pt>
    <dgm:pt modelId="{8281443C-9041-4DF0-B91A-F1C60AAC81A1}" type="parTrans" cxnId="{7EEC40BD-AC8E-450F-BE38-3AF59D1E9FBB}">
      <dgm:prSet/>
      <dgm:spPr/>
      <dgm:t>
        <a:bodyPr/>
        <a:lstStyle/>
        <a:p>
          <a:endParaRPr lang="en-US"/>
        </a:p>
      </dgm:t>
    </dgm:pt>
    <dgm:pt modelId="{EEDA4C0B-3A4D-44D1-BF42-C85A2F983C7A}" type="sibTrans" cxnId="{7EEC40BD-AC8E-450F-BE38-3AF59D1E9FBB}">
      <dgm:prSet/>
      <dgm:spPr/>
      <dgm:t>
        <a:bodyPr/>
        <a:lstStyle/>
        <a:p>
          <a:endParaRPr lang="en-US"/>
        </a:p>
      </dgm:t>
    </dgm:pt>
    <dgm:pt modelId="{B109496E-03C6-410B-8A8A-C7096385E93F}">
      <dgm:prSet/>
      <dgm:spPr/>
      <dgm:t>
        <a:bodyPr/>
        <a:lstStyle/>
        <a:p>
          <a:r>
            <a:rPr lang="en-GB" dirty="0"/>
            <a:t>Supervision less focused on practitioners experience more on “we need to cover this”</a:t>
          </a:r>
          <a:endParaRPr lang="en-US" dirty="0"/>
        </a:p>
      </dgm:t>
    </dgm:pt>
    <dgm:pt modelId="{6457F2E5-05D6-41CE-A1DC-239BDD0E6644}" type="parTrans" cxnId="{6A1FCBEA-314A-47E1-BA53-4EDD9117A9E1}">
      <dgm:prSet/>
      <dgm:spPr/>
      <dgm:t>
        <a:bodyPr/>
        <a:lstStyle/>
        <a:p>
          <a:endParaRPr lang="en-US"/>
        </a:p>
      </dgm:t>
    </dgm:pt>
    <dgm:pt modelId="{C7271CF1-13F8-424B-B41F-94D771572FDE}" type="sibTrans" cxnId="{6A1FCBEA-314A-47E1-BA53-4EDD9117A9E1}">
      <dgm:prSet/>
      <dgm:spPr/>
      <dgm:t>
        <a:bodyPr/>
        <a:lstStyle/>
        <a:p>
          <a:endParaRPr lang="en-US"/>
        </a:p>
      </dgm:t>
    </dgm:pt>
    <dgm:pt modelId="{1F2AA7A2-A797-4748-9589-FD62BBCEE298}">
      <dgm:prSet/>
      <dgm:spPr/>
      <dgm:t>
        <a:bodyPr/>
        <a:lstStyle/>
        <a:p>
          <a:r>
            <a:rPr lang="en-GB" dirty="0"/>
            <a:t>Supervisors have an increasingly difficult job in meeting demands of performance demands and supporting effective practice (p7)</a:t>
          </a:r>
          <a:endParaRPr lang="en-US" dirty="0"/>
        </a:p>
      </dgm:t>
    </dgm:pt>
    <dgm:pt modelId="{A3A3D537-C6B4-4065-958B-DA12F187E7EB}" type="parTrans" cxnId="{9190298A-1CF8-4627-85BF-F6102AF2D4C2}">
      <dgm:prSet/>
      <dgm:spPr/>
      <dgm:t>
        <a:bodyPr/>
        <a:lstStyle/>
        <a:p>
          <a:endParaRPr lang="en-US"/>
        </a:p>
      </dgm:t>
    </dgm:pt>
    <dgm:pt modelId="{CB98B16B-A4F8-428D-9B16-BEED793AF218}" type="sibTrans" cxnId="{9190298A-1CF8-4627-85BF-F6102AF2D4C2}">
      <dgm:prSet/>
      <dgm:spPr/>
      <dgm:t>
        <a:bodyPr/>
        <a:lstStyle/>
        <a:p>
          <a:endParaRPr lang="en-US"/>
        </a:p>
      </dgm:t>
    </dgm:pt>
    <dgm:pt modelId="{067FBEBF-0244-4694-999C-AA42D45491DF}" type="pres">
      <dgm:prSet presAssocID="{9F5C0583-063A-4996-9C0F-5C1B02574516}" presName="root" presStyleCnt="0">
        <dgm:presLayoutVars>
          <dgm:dir/>
          <dgm:resizeHandles val="exact"/>
        </dgm:presLayoutVars>
      </dgm:prSet>
      <dgm:spPr/>
    </dgm:pt>
    <dgm:pt modelId="{9BB3B8F0-C242-4607-96DF-E535344576D8}" type="pres">
      <dgm:prSet presAssocID="{DED767E5-B1BB-4B05-B0CC-05B0B64A9852}" presName="compNode" presStyleCnt="0"/>
      <dgm:spPr/>
    </dgm:pt>
    <dgm:pt modelId="{81965374-EF41-4CC7-BBE5-14CE5A49AE0C}" type="pres">
      <dgm:prSet presAssocID="{DED767E5-B1BB-4B05-B0CC-05B0B64A9852}" presName="bgRect" presStyleLbl="bgShp" presStyleIdx="0" presStyleCnt="4" custLinFactNeighborX="7735" custLinFactNeighborY="9513"/>
      <dgm:spPr/>
    </dgm:pt>
    <dgm:pt modelId="{9409BD36-9963-434E-9951-78623D9DDA6A}" type="pres">
      <dgm:prSet presAssocID="{DED767E5-B1BB-4B05-B0CC-05B0B64A9852}"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atabase"/>
        </a:ext>
      </dgm:extLst>
    </dgm:pt>
    <dgm:pt modelId="{DF24B04F-267B-4704-AEC9-B7952EAD29EE}" type="pres">
      <dgm:prSet presAssocID="{DED767E5-B1BB-4B05-B0CC-05B0B64A9852}" presName="spaceRect" presStyleCnt="0"/>
      <dgm:spPr/>
    </dgm:pt>
    <dgm:pt modelId="{5E56E43F-6433-43EB-8E8C-A5F657024921}" type="pres">
      <dgm:prSet presAssocID="{DED767E5-B1BB-4B05-B0CC-05B0B64A9852}" presName="parTx" presStyleLbl="revTx" presStyleIdx="0" presStyleCnt="4">
        <dgm:presLayoutVars>
          <dgm:chMax val="0"/>
          <dgm:chPref val="0"/>
        </dgm:presLayoutVars>
      </dgm:prSet>
      <dgm:spPr/>
    </dgm:pt>
    <dgm:pt modelId="{034885D5-8CEC-4239-BE6B-59C6276D94E0}" type="pres">
      <dgm:prSet presAssocID="{8E957703-61AC-4D95-9C4E-C31101E41CEB}" presName="sibTrans" presStyleCnt="0"/>
      <dgm:spPr/>
    </dgm:pt>
    <dgm:pt modelId="{8F04AD7E-4DDD-4CB8-8577-A8A013E61099}" type="pres">
      <dgm:prSet presAssocID="{92446BB7-1535-4BA0-A62A-3409D10FBC9F}" presName="compNode" presStyleCnt="0"/>
      <dgm:spPr/>
    </dgm:pt>
    <dgm:pt modelId="{FD5FE1E7-99D1-42C4-819A-C0CFCFAE91A5}" type="pres">
      <dgm:prSet presAssocID="{92446BB7-1535-4BA0-A62A-3409D10FBC9F}" presName="bgRect" presStyleLbl="bgShp" presStyleIdx="1" presStyleCnt="4"/>
      <dgm:spPr/>
    </dgm:pt>
    <dgm:pt modelId="{DA948093-B481-4F24-AB02-A8F3CA529D8C}" type="pres">
      <dgm:prSet presAssocID="{92446BB7-1535-4BA0-A62A-3409D10FBC9F}"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octor"/>
        </a:ext>
      </dgm:extLst>
    </dgm:pt>
    <dgm:pt modelId="{66FA054B-FF7A-422E-8C08-A7A6CB28B715}" type="pres">
      <dgm:prSet presAssocID="{92446BB7-1535-4BA0-A62A-3409D10FBC9F}" presName="spaceRect" presStyleCnt="0"/>
      <dgm:spPr/>
    </dgm:pt>
    <dgm:pt modelId="{6A3675E4-3070-4732-8F76-F6865F8527C3}" type="pres">
      <dgm:prSet presAssocID="{92446BB7-1535-4BA0-A62A-3409D10FBC9F}" presName="parTx" presStyleLbl="revTx" presStyleIdx="1" presStyleCnt="4">
        <dgm:presLayoutVars>
          <dgm:chMax val="0"/>
          <dgm:chPref val="0"/>
        </dgm:presLayoutVars>
      </dgm:prSet>
      <dgm:spPr/>
    </dgm:pt>
    <dgm:pt modelId="{A7BA1678-84EB-45A2-9D48-284A780A3994}" type="pres">
      <dgm:prSet presAssocID="{EEDA4C0B-3A4D-44D1-BF42-C85A2F983C7A}" presName="sibTrans" presStyleCnt="0"/>
      <dgm:spPr/>
    </dgm:pt>
    <dgm:pt modelId="{2EC64999-3D87-426F-AA00-BF01D0B6B731}" type="pres">
      <dgm:prSet presAssocID="{B109496E-03C6-410B-8A8A-C7096385E93F}" presName="compNode" presStyleCnt="0"/>
      <dgm:spPr/>
    </dgm:pt>
    <dgm:pt modelId="{1345FEE6-5A05-48A1-9105-94F47AF5A864}" type="pres">
      <dgm:prSet presAssocID="{B109496E-03C6-410B-8A8A-C7096385E93F}" presName="bgRect" presStyleLbl="bgShp" presStyleIdx="2" presStyleCnt="4"/>
      <dgm:spPr/>
    </dgm:pt>
    <dgm:pt modelId="{75869F0C-A77F-414C-8393-C05848A50EF1}" type="pres">
      <dgm:prSet presAssocID="{B109496E-03C6-410B-8A8A-C7096385E93F}"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Presentation with Checklist"/>
        </a:ext>
      </dgm:extLst>
    </dgm:pt>
    <dgm:pt modelId="{44527A70-2169-495D-8AAA-AB63A7C49907}" type="pres">
      <dgm:prSet presAssocID="{B109496E-03C6-410B-8A8A-C7096385E93F}" presName="spaceRect" presStyleCnt="0"/>
      <dgm:spPr/>
    </dgm:pt>
    <dgm:pt modelId="{13BA5398-F2AE-4F9F-BD14-51642E5F335E}" type="pres">
      <dgm:prSet presAssocID="{B109496E-03C6-410B-8A8A-C7096385E93F}" presName="parTx" presStyleLbl="revTx" presStyleIdx="2" presStyleCnt="4">
        <dgm:presLayoutVars>
          <dgm:chMax val="0"/>
          <dgm:chPref val="0"/>
        </dgm:presLayoutVars>
      </dgm:prSet>
      <dgm:spPr/>
    </dgm:pt>
    <dgm:pt modelId="{F40D2FF6-D39B-49B7-98B3-945EAD816FC5}" type="pres">
      <dgm:prSet presAssocID="{C7271CF1-13F8-424B-B41F-94D771572FDE}" presName="sibTrans" presStyleCnt="0"/>
      <dgm:spPr/>
    </dgm:pt>
    <dgm:pt modelId="{54AECEAB-BEBE-4F7F-B232-CD3D7643A843}" type="pres">
      <dgm:prSet presAssocID="{1F2AA7A2-A797-4748-9589-FD62BBCEE298}" presName="compNode" presStyleCnt="0"/>
      <dgm:spPr/>
    </dgm:pt>
    <dgm:pt modelId="{153ACBF8-BC90-4949-A568-08DA9C0C10B5}" type="pres">
      <dgm:prSet presAssocID="{1F2AA7A2-A797-4748-9589-FD62BBCEE298}" presName="bgRect" presStyleLbl="bgShp" presStyleIdx="3" presStyleCnt="4"/>
      <dgm:spPr/>
    </dgm:pt>
    <dgm:pt modelId="{8456DAF2-8FDE-43FD-BC8D-7B1AFB653CE6}" type="pres">
      <dgm:prSet presAssocID="{1F2AA7A2-A797-4748-9589-FD62BBCEE298}"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Venn Diagram"/>
        </a:ext>
      </dgm:extLst>
    </dgm:pt>
    <dgm:pt modelId="{3FC7A3B5-80FA-456C-98FA-060915C8BFC3}" type="pres">
      <dgm:prSet presAssocID="{1F2AA7A2-A797-4748-9589-FD62BBCEE298}" presName="spaceRect" presStyleCnt="0"/>
      <dgm:spPr/>
    </dgm:pt>
    <dgm:pt modelId="{D1F734B5-EDEA-4231-B9EB-BE97FB35A2EC}" type="pres">
      <dgm:prSet presAssocID="{1F2AA7A2-A797-4748-9589-FD62BBCEE298}" presName="parTx" presStyleLbl="revTx" presStyleIdx="3" presStyleCnt="4">
        <dgm:presLayoutVars>
          <dgm:chMax val="0"/>
          <dgm:chPref val="0"/>
        </dgm:presLayoutVars>
      </dgm:prSet>
      <dgm:spPr/>
    </dgm:pt>
  </dgm:ptLst>
  <dgm:cxnLst>
    <dgm:cxn modelId="{23630304-FE84-4AAE-BEFB-A9DDCBD5C52A}" type="presOf" srcId="{9F5C0583-063A-4996-9C0F-5C1B02574516}" destId="{067FBEBF-0244-4694-999C-AA42D45491DF}" srcOrd="0" destOrd="0" presId="urn:microsoft.com/office/officeart/2018/2/layout/IconVerticalSolidList"/>
    <dgm:cxn modelId="{D594CE1F-F654-494C-B94E-84EC25E8AB94}" type="presOf" srcId="{B109496E-03C6-410B-8A8A-C7096385E93F}" destId="{13BA5398-F2AE-4F9F-BD14-51642E5F335E}" srcOrd="0" destOrd="0" presId="urn:microsoft.com/office/officeart/2018/2/layout/IconVerticalSolidList"/>
    <dgm:cxn modelId="{649B6360-8B12-4C54-BB90-33EC9A01B6AA}" srcId="{9F5C0583-063A-4996-9C0F-5C1B02574516}" destId="{DED767E5-B1BB-4B05-B0CC-05B0B64A9852}" srcOrd="0" destOrd="0" parTransId="{FE4FB358-A897-4D72-9D58-1896276066B2}" sibTransId="{8E957703-61AC-4D95-9C4E-C31101E41CEB}"/>
    <dgm:cxn modelId="{7A1D4D61-A3A0-4450-BB72-C9BD52213D8D}" type="presOf" srcId="{DED767E5-B1BB-4B05-B0CC-05B0B64A9852}" destId="{5E56E43F-6433-43EB-8E8C-A5F657024921}" srcOrd="0" destOrd="0" presId="urn:microsoft.com/office/officeart/2018/2/layout/IconVerticalSolidList"/>
    <dgm:cxn modelId="{9190298A-1CF8-4627-85BF-F6102AF2D4C2}" srcId="{9F5C0583-063A-4996-9C0F-5C1B02574516}" destId="{1F2AA7A2-A797-4748-9589-FD62BBCEE298}" srcOrd="3" destOrd="0" parTransId="{A3A3D537-C6B4-4065-958B-DA12F187E7EB}" sibTransId="{CB98B16B-A4F8-428D-9B16-BEED793AF218}"/>
    <dgm:cxn modelId="{7EEC40BD-AC8E-450F-BE38-3AF59D1E9FBB}" srcId="{9F5C0583-063A-4996-9C0F-5C1B02574516}" destId="{92446BB7-1535-4BA0-A62A-3409D10FBC9F}" srcOrd="1" destOrd="0" parTransId="{8281443C-9041-4DF0-B91A-F1C60AAC81A1}" sibTransId="{EEDA4C0B-3A4D-44D1-BF42-C85A2F983C7A}"/>
    <dgm:cxn modelId="{37A91EDB-9EF6-4B1A-9473-E8148AD50A7C}" type="presOf" srcId="{92446BB7-1535-4BA0-A62A-3409D10FBC9F}" destId="{6A3675E4-3070-4732-8F76-F6865F8527C3}" srcOrd="0" destOrd="0" presId="urn:microsoft.com/office/officeart/2018/2/layout/IconVerticalSolidList"/>
    <dgm:cxn modelId="{2C0A62EA-18BF-4904-8C09-8245691FF36D}" type="presOf" srcId="{1F2AA7A2-A797-4748-9589-FD62BBCEE298}" destId="{D1F734B5-EDEA-4231-B9EB-BE97FB35A2EC}" srcOrd="0" destOrd="0" presId="urn:microsoft.com/office/officeart/2018/2/layout/IconVerticalSolidList"/>
    <dgm:cxn modelId="{6A1FCBEA-314A-47E1-BA53-4EDD9117A9E1}" srcId="{9F5C0583-063A-4996-9C0F-5C1B02574516}" destId="{B109496E-03C6-410B-8A8A-C7096385E93F}" srcOrd="2" destOrd="0" parTransId="{6457F2E5-05D6-41CE-A1DC-239BDD0E6644}" sibTransId="{C7271CF1-13F8-424B-B41F-94D771572FDE}"/>
    <dgm:cxn modelId="{8852EBF3-E5DD-4561-855C-E8DE7B639209}" type="presParOf" srcId="{067FBEBF-0244-4694-999C-AA42D45491DF}" destId="{9BB3B8F0-C242-4607-96DF-E535344576D8}" srcOrd="0" destOrd="0" presId="urn:microsoft.com/office/officeart/2018/2/layout/IconVerticalSolidList"/>
    <dgm:cxn modelId="{B2B53F27-BEE0-49B0-9F5C-103622A88D8D}" type="presParOf" srcId="{9BB3B8F0-C242-4607-96DF-E535344576D8}" destId="{81965374-EF41-4CC7-BBE5-14CE5A49AE0C}" srcOrd="0" destOrd="0" presId="urn:microsoft.com/office/officeart/2018/2/layout/IconVerticalSolidList"/>
    <dgm:cxn modelId="{11A3B220-541C-4112-B988-3D205950410D}" type="presParOf" srcId="{9BB3B8F0-C242-4607-96DF-E535344576D8}" destId="{9409BD36-9963-434E-9951-78623D9DDA6A}" srcOrd="1" destOrd="0" presId="urn:microsoft.com/office/officeart/2018/2/layout/IconVerticalSolidList"/>
    <dgm:cxn modelId="{28864D96-136D-482E-AF4C-49088B1F00C2}" type="presParOf" srcId="{9BB3B8F0-C242-4607-96DF-E535344576D8}" destId="{DF24B04F-267B-4704-AEC9-B7952EAD29EE}" srcOrd="2" destOrd="0" presId="urn:microsoft.com/office/officeart/2018/2/layout/IconVerticalSolidList"/>
    <dgm:cxn modelId="{447B6600-0ED5-4176-9F3E-A4913C8231E7}" type="presParOf" srcId="{9BB3B8F0-C242-4607-96DF-E535344576D8}" destId="{5E56E43F-6433-43EB-8E8C-A5F657024921}" srcOrd="3" destOrd="0" presId="urn:microsoft.com/office/officeart/2018/2/layout/IconVerticalSolidList"/>
    <dgm:cxn modelId="{D4F255EC-577B-4426-BE9B-1FE7560BBDDE}" type="presParOf" srcId="{067FBEBF-0244-4694-999C-AA42D45491DF}" destId="{034885D5-8CEC-4239-BE6B-59C6276D94E0}" srcOrd="1" destOrd="0" presId="urn:microsoft.com/office/officeart/2018/2/layout/IconVerticalSolidList"/>
    <dgm:cxn modelId="{2C43EC90-CBE4-47CF-9250-E9C535B7046B}" type="presParOf" srcId="{067FBEBF-0244-4694-999C-AA42D45491DF}" destId="{8F04AD7E-4DDD-4CB8-8577-A8A013E61099}" srcOrd="2" destOrd="0" presId="urn:microsoft.com/office/officeart/2018/2/layout/IconVerticalSolidList"/>
    <dgm:cxn modelId="{9A8879BC-95FE-438F-BC3B-0076A4A89258}" type="presParOf" srcId="{8F04AD7E-4DDD-4CB8-8577-A8A013E61099}" destId="{FD5FE1E7-99D1-42C4-819A-C0CFCFAE91A5}" srcOrd="0" destOrd="0" presId="urn:microsoft.com/office/officeart/2018/2/layout/IconVerticalSolidList"/>
    <dgm:cxn modelId="{6ABF124C-8C93-4C4F-B1E6-6CC216337F4F}" type="presParOf" srcId="{8F04AD7E-4DDD-4CB8-8577-A8A013E61099}" destId="{DA948093-B481-4F24-AB02-A8F3CA529D8C}" srcOrd="1" destOrd="0" presId="urn:microsoft.com/office/officeart/2018/2/layout/IconVerticalSolidList"/>
    <dgm:cxn modelId="{3C839AA8-9E08-4925-B456-BB379E527C8B}" type="presParOf" srcId="{8F04AD7E-4DDD-4CB8-8577-A8A013E61099}" destId="{66FA054B-FF7A-422E-8C08-A7A6CB28B715}" srcOrd="2" destOrd="0" presId="urn:microsoft.com/office/officeart/2018/2/layout/IconVerticalSolidList"/>
    <dgm:cxn modelId="{3F52D2BB-092D-471C-A696-97101A710EA2}" type="presParOf" srcId="{8F04AD7E-4DDD-4CB8-8577-A8A013E61099}" destId="{6A3675E4-3070-4732-8F76-F6865F8527C3}" srcOrd="3" destOrd="0" presId="urn:microsoft.com/office/officeart/2018/2/layout/IconVerticalSolidList"/>
    <dgm:cxn modelId="{5ADFDCBC-B21E-4450-B011-4E415032EABF}" type="presParOf" srcId="{067FBEBF-0244-4694-999C-AA42D45491DF}" destId="{A7BA1678-84EB-45A2-9D48-284A780A3994}" srcOrd="3" destOrd="0" presId="urn:microsoft.com/office/officeart/2018/2/layout/IconVerticalSolidList"/>
    <dgm:cxn modelId="{46F3C051-67C9-41B4-AE77-E1950D866018}" type="presParOf" srcId="{067FBEBF-0244-4694-999C-AA42D45491DF}" destId="{2EC64999-3D87-426F-AA00-BF01D0B6B731}" srcOrd="4" destOrd="0" presId="urn:microsoft.com/office/officeart/2018/2/layout/IconVerticalSolidList"/>
    <dgm:cxn modelId="{3177A9B4-CC6F-4306-80BA-5656F5F925C0}" type="presParOf" srcId="{2EC64999-3D87-426F-AA00-BF01D0B6B731}" destId="{1345FEE6-5A05-48A1-9105-94F47AF5A864}" srcOrd="0" destOrd="0" presId="urn:microsoft.com/office/officeart/2018/2/layout/IconVerticalSolidList"/>
    <dgm:cxn modelId="{796B1E16-8E47-4119-B47E-DAD8A5787CF1}" type="presParOf" srcId="{2EC64999-3D87-426F-AA00-BF01D0B6B731}" destId="{75869F0C-A77F-414C-8393-C05848A50EF1}" srcOrd="1" destOrd="0" presId="urn:microsoft.com/office/officeart/2018/2/layout/IconVerticalSolidList"/>
    <dgm:cxn modelId="{F3F591E8-6541-4EBC-9001-3696047E539E}" type="presParOf" srcId="{2EC64999-3D87-426F-AA00-BF01D0B6B731}" destId="{44527A70-2169-495D-8AAA-AB63A7C49907}" srcOrd="2" destOrd="0" presId="urn:microsoft.com/office/officeart/2018/2/layout/IconVerticalSolidList"/>
    <dgm:cxn modelId="{C6A37F45-6B97-4611-967F-359858A78139}" type="presParOf" srcId="{2EC64999-3D87-426F-AA00-BF01D0B6B731}" destId="{13BA5398-F2AE-4F9F-BD14-51642E5F335E}" srcOrd="3" destOrd="0" presId="urn:microsoft.com/office/officeart/2018/2/layout/IconVerticalSolidList"/>
    <dgm:cxn modelId="{0A8AE8E3-FFCA-4BD6-A3B7-66EB1ECD5653}" type="presParOf" srcId="{067FBEBF-0244-4694-999C-AA42D45491DF}" destId="{F40D2FF6-D39B-49B7-98B3-945EAD816FC5}" srcOrd="5" destOrd="0" presId="urn:microsoft.com/office/officeart/2018/2/layout/IconVerticalSolidList"/>
    <dgm:cxn modelId="{A9F73027-2838-408C-BAFF-429C5A75111C}" type="presParOf" srcId="{067FBEBF-0244-4694-999C-AA42D45491DF}" destId="{54AECEAB-BEBE-4F7F-B232-CD3D7643A843}" srcOrd="6" destOrd="0" presId="urn:microsoft.com/office/officeart/2018/2/layout/IconVerticalSolidList"/>
    <dgm:cxn modelId="{968DA1D7-047A-4A55-A9EE-CBBDCE486B87}" type="presParOf" srcId="{54AECEAB-BEBE-4F7F-B232-CD3D7643A843}" destId="{153ACBF8-BC90-4949-A568-08DA9C0C10B5}" srcOrd="0" destOrd="0" presId="urn:microsoft.com/office/officeart/2018/2/layout/IconVerticalSolidList"/>
    <dgm:cxn modelId="{B87C97F2-BBC0-44FE-840C-EDEA84604E4D}" type="presParOf" srcId="{54AECEAB-BEBE-4F7F-B232-CD3D7643A843}" destId="{8456DAF2-8FDE-43FD-BC8D-7B1AFB653CE6}" srcOrd="1" destOrd="0" presId="urn:microsoft.com/office/officeart/2018/2/layout/IconVerticalSolidList"/>
    <dgm:cxn modelId="{0AA21535-E99B-414B-8ECB-C6EDFAAEBE94}" type="presParOf" srcId="{54AECEAB-BEBE-4F7F-B232-CD3D7643A843}" destId="{3FC7A3B5-80FA-456C-98FA-060915C8BFC3}" srcOrd="2" destOrd="0" presId="urn:microsoft.com/office/officeart/2018/2/layout/IconVerticalSolidList"/>
    <dgm:cxn modelId="{FB42AC4C-E823-4705-A4D7-0E9D66C0641B}" type="presParOf" srcId="{54AECEAB-BEBE-4F7F-B232-CD3D7643A843}" destId="{D1F734B5-EDEA-4231-B9EB-BE97FB35A2EC}"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F5C0583-063A-4996-9C0F-5C1B02574516}"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DED767E5-B1BB-4B05-B0CC-05B0B64A9852}">
      <dgm:prSet/>
      <dgm:spPr/>
      <dgm:t>
        <a:bodyPr/>
        <a:lstStyle/>
        <a:p>
          <a:pPr>
            <a:lnSpc>
              <a:spcPct val="100000"/>
            </a:lnSpc>
          </a:pPr>
          <a:r>
            <a:rPr lang="en-GB" dirty="0"/>
            <a:t>NHS vs PRIVATE </a:t>
          </a:r>
          <a:endParaRPr lang="en-US" dirty="0"/>
        </a:p>
      </dgm:t>
    </dgm:pt>
    <dgm:pt modelId="{FE4FB358-A897-4D72-9D58-1896276066B2}" type="parTrans" cxnId="{649B6360-8B12-4C54-BB90-33EC9A01B6AA}">
      <dgm:prSet/>
      <dgm:spPr/>
      <dgm:t>
        <a:bodyPr/>
        <a:lstStyle/>
        <a:p>
          <a:endParaRPr lang="en-US"/>
        </a:p>
      </dgm:t>
    </dgm:pt>
    <dgm:pt modelId="{8E957703-61AC-4D95-9C4E-C31101E41CEB}" type="sibTrans" cxnId="{649B6360-8B12-4C54-BB90-33EC9A01B6AA}">
      <dgm:prSet/>
      <dgm:spPr/>
      <dgm:t>
        <a:bodyPr/>
        <a:lstStyle/>
        <a:p>
          <a:endParaRPr lang="en-US"/>
        </a:p>
      </dgm:t>
    </dgm:pt>
    <dgm:pt modelId="{92446BB7-1535-4BA0-A62A-3409D10FBC9F}">
      <dgm:prSet/>
      <dgm:spPr/>
      <dgm:t>
        <a:bodyPr/>
        <a:lstStyle/>
        <a:p>
          <a:pPr>
            <a:lnSpc>
              <a:spcPct val="100000"/>
            </a:lnSpc>
          </a:pPr>
          <a:r>
            <a:rPr lang="en-GB" dirty="0"/>
            <a:t>Funding relies on evidence based practice – CBT/IAPT </a:t>
          </a:r>
          <a:endParaRPr lang="en-US" dirty="0"/>
        </a:p>
      </dgm:t>
    </dgm:pt>
    <dgm:pt modelId="{8281443C-9041-4DF0-B91A-F1C60AAC81A1}" type="parTrans" cxnId="{7EEC40BD-AC8E-450F-BE38-3AF59D1E9FBB}">
      <dgm:prSet/>
      <dgm:spPr/>
      <dgm:t>
        <a:bodyPr/>
        <a:lstStyle/>
        <a:p>
          <a:endParaRPr lang="en-US"/>
        </a:p>
      </dgm:t>
    </dgm:pt>
    <dgm:pt modelId="{EEDA4C0B-3A4D-44D1-BF42-C85A2F983C7A}" type="sibTrans" cxnId="{7EEC40BD-AC8E-450F-BE38-3AF59D1E9FBB}">
      <dgm:prSet/>
      <dgm:spPr/>
      <dgm:t>
        <a:bodyPr/>
        <a:lstStyle/>
        <a:p>
          <a:endParaRPr lang="en-US"/>
        </a:p>
      </dgm:t>
    </dgm:pt>
    <dgm:pt modelId="{B109496E-03C6-410B-8A8A-C7096385E93F}">
      <dgm:prSet/>
      <dgm:spPr/>
      <dgm:t>
        <a:bodyPr/>
        <a:lstStyle/>
        <a:p>
          <a:pPr>
            <a:lnSpc>
              <a:spcPct val="100000"/>
            </a:lnSpc>
          </a:pPr>
          <a:r>
            <a:rPr lang="en-GB" dirty="0"/>
            <a:t>Instrumental rationality more important than substantive rationality </a:t>
          </a:r>
          <a:endParaRPr lang="en-US" dirty="0"/>
        </a:p>
      </dgm:t>
    </dgm:pt>
    <dgm:pt modelId="{6457F2E5-05D6-41CE-A1DC-239BDD0E6644}" type="parTrans" cxnId="{6A1FCBEA-314A-47E1-BA53-4EDD9117A9E1}">
      <dgm:prSet/>
      <dgm:spPr/>
      <dgm:t>
        <a:bodyPr/>
        <a:lstStyle/>
        <a:p>
          <a:endParaRPr lang="en-US"/>
        </a:p>
      </dgm:t>
    </dgm:pt>
    <dgm:pt modelId="{C7271CF1-13F8-424B-B41F-94D771572FDE}" type="sibTrans" cxnId="{6A1FCBEA-314A-47E1-BA53-4EDD9117A9E1}">
      <dgm:prSet/>
      <dgm:spPr/>
      <dgm:t>
        <a:bodyPr/>
        <a:lstStyle/>
        <a:p>
          <a:endParaRPr lang="en-US"/>
        </a:p>
      </dgm:t>
    </dgm:pt>
    <dgm:pt modelId="{1F2AA7A2-A797-4748-9589-FD62BBCEE298}">
      <dgm:prSet/>
      <dgm:spPr/>
      <dgm:t>
        <a:bodyPr/>
        <a:lstStyle/>
        <a:p>
          <a:pPr>
            <a:lnSpc>
              <a:spcPct val="100000"/>
            </a:lnSpc>
          </a:pPr>
          <a:r>
            <a:rPr lang="en-GB" dirty="0"/>
            <a:t>Media coverage of “bad cases” fuels regulation </a:t>
          </a:r>
          <a:endParaRPr lang="en-US" dirty="0"/>
        </a:p>
      </dgm:t>
    </dgm:pt>
    <dgm:pt modelId="{CB98B16B-A4F8-428D-9B16-BEED793AF218}" type="sibTrans" cxnId="{9190298A-1CF8-4627-85BF-F6102AF2D4C2}">
      <dgm:prSet/>
      <dgm:spPr/>
      <dgm:t>
        <a:bodyPr/>
        <a:lstStyle/>
        <a:p>
          <a:endParaRPr lang="en-US"/>
        </a:p>
      </dgm:t>
    </dgm:pt>
    <dgm:pt modelId="{A3A3D537-C6B4-4065-958B-DA12F187E7EB}" type="parTrans" cxnId="{9190298A-1CF8-4627-85BF-F6102AF2D4C2}">
      <dgm:prSet/>
      <dgm:spPr/>
      <dgm:t>
        <a:bodyPr/>
        <a:lstStyle/>
        <a:p>
          <a:endParaRPr lang="en-US"/>
        </a:p>
      </dgm:t>
    </dgm:pt>
    <dgm:pt modelId="{067FBEBF-0244-4694-999C-AA42D45491DF}" type="pres">
      <dgm:prSet presAssocID="{9F5C0583-063A-4996-9C0F-5C1B02574516}" presName="root" presStyleCnt="0">
        <dgm:presLayoutVars>
          <dgm:dir/>
          <dgm:resizeHandles val="exact"/>
        </dgm:presLayoutVars>
      </dgm:prSet>
      <dgm:spPr/>
    </dgm:pt>
    <dgm:pt modelId="{9BB3B8F0-C242-4607-96DF-E535344576D8}" type="pres">
      <dgm:prSet presAssocID="{DED767E5-B1BB-4B05-B0CC-05B0B64A9852}" presName="compNode" presStyleCnt="0"/>
      <dgm:spPr/>
    </dgm:pt>
    <dgm:pt modelId="{81965374-EF41-4CC7-BBE5-14CE5A49AE0C}" type="pres">
      <dgm:prSet presAssocID="{DED767E5-B1BB-4B05-B0CC-05B0B64A9852}" presName="bgRect" presStyleLbl="bgShp" presStyleIdx="0" presStyleCnt="4" custLinFactNeighborX="7735" custLinFactNeighborY="9513"/>
      <dgm:spPr/>
    </dgm:pt>
    <dgm:pt modelId="{9409BD36-9963-434E-9951-78623D9DDA6A}" type="pres">
      <dgm:prSet presAssocID="{DED767E5-B1BB-4B05-B0CC-05B0B64A9852}"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atabase"/>
        </a:ext>
      </dgm:extLst>
    </dgm:pt>
    <dgm:pt modelId="{DF24B04F-267B-4704-AEC9-B7952EAD29EE}" type="pres">
      <dgm:prSet presAssocID="{DED767E5-B1BB-4B05-B0CC-05B0B64A9852}" presName="spaceRect" presStyleCnt="0"/>
      <dgm:spPr/>
    </dgm:pt>
    <dgm:pt modelId="{5E56E43F-6433-43EB-8E8C-A5F657024921}" type="pres">
      <dgm:prSet presAssocID="{DED767E5-B1BB-4B05-B0CC-05B0B64A9852}" presName="parTx" presStyleLbl="revTx" presStyleIdx="0" presStyleCnt="4">
        <dgm:presLayoutVars>
          <dgm:chMax val="0"/>
          <dgm:chPref val="0"/>
        </dgm:presLayoutVars>
      </dgm:prSet>
      <dgm:spPr/>
    </dgm:pt>
    <dgm:pt modelId="{034885D5-8CEC-4239-BE6B-59C6276D94E0}" type="pres">
      <dgm:prSet presAssocID="{8E957703-61AC-4D95-9C4E-C31101E41CEB}" presName="sibTrans" presStyleCnt="0"/>
      <dgm:spPr/>
    </dgm:pt>
    <dgm:pt modelId="{8F04AD7E-4DDD-4CB8-8577-A8A013E61099}" type="pres">
      <dgm:prSet presAssocID="{92446BB7-1535-4BA0-A62A-3409D10FBC9F}" presName="compNode" presStyleCnt="0"/>
      <dgm:spPr/>
    </dgm:pt>
    <dgm:pt modelId="{FD5FE1E7-99D1-42C4-819A-C0CFCFAE91A5}" type="pres">
      <dgm:prSet presAssocID="{92446BB7-1535-4BA0-A62A-3409D10FBC9F}" presName="bgRect" presStyleLbl="bgShp" presStyleIdx="1" presStyleCnt="4" custLinFactNeighborX="160" custLinFactNeighborY="-3259"/>
      <dgm:spPr/>
    </dgm:pt>
    <dgm:pt modelId="{DA948093-B481-4F24-AB02-A8F3CA529D8C}" type="pres">
      <dgm:prSet presAssocID="{92446BB7-1535-4BA0-A62A-3409D10FBC9F}"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octor"/>
        </a:ext>
      </dgm:extLst>
    </dgm:pt>
    <dgm:pt modelId="{66FA054B-FF7A-422E-8C08-A7A6CB28B715}" type="pres">
      <dgm:prSet presAssocID="{92446BB7-1535-4BA0-A62A-3409D10FBC9F}" presName="spaceRect" presStyleCnt="0"/>
      <dgm:spPr/>
    </dgm:pt>
    <dgm:pt modelId="{6A3675E4-3070-4732-8F76-F6865F8527C3}" type="pres">
      <dgm:prSet presAssocID="{92446BB7-1535-4BA0-A62A-3409D10FBC9F}" presName="parTx" presStyleLbl="revTx" presStyleIdx="1" presStyleCnt="4">
        <dgm:presLayoutVars>
          <dgm:chMax val="0"/>
          <dgm:chPref val="0"/>
        </dgm:presLayoutVars>
      </dgm:prSet>
      <dgm:spPr/>
    </dgm:pt>
    <dgm:pt modelId="{A7BA1678-84EB-45A2-9D48-284A780A3994}" type="pres">
      <dgm:prSet presAssocID="{EEDA4C0B-3A4D-44D1-BF42-C85A2F983C7A}" presName="sibTrans" presStyleCnt="0"/>
      <dgm:spPr/>
    </dgm:pt>
    <dgm:pt modelId="{2EC64999-3D87-426F-AA00-BF01D0B6B731}" type="pres">
      <dgm:prSet presAssocID="{B109496E-03C6-410B-8A8A-C7096385E93F}" presName="compNode" presStyleCnt="0"/>
      <dgm:spPr/>
    </dgm:pt>
    <dgm:pt modelId="{1345FEE6-5A05-48A1-9105-94F47AF5A864}" type="pres">
      <dgm:prSet presAssocID="{B109496E-03C6-410B-8A8A-C7096385E93F}" presName="bgRect" presStyleLbl="bgShp" presStyleIdx="2" presStyleCnt="4" custLinFactNeighborY="206"/>
      <dgm:spPr/>
    </dgm:pt>
    <dgm:pt modelId="{75869F0C-A77F-414C-8393-C05848A50EF1}" type="pres">
      <dgm:prSet presAssocID="{B109496E-03C6-410B-8A8A-C7096385E93F}"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Presentation with Checklist"/>
        </a:ext>
      </dgm:extLst>
    </dgm:pt>
    <dgm:pt modelId="{44527A70-2169-495D-8AAA-AB63A7C49907}" type="pres">
      <dgm:prSet presAssocID="{B109496E-03C6-410B-8A8A-C7096385E93F}" presName="spaceRect" presStyleCnt="0"/>
      <dgm:spPr/>
    </dgm:pt>
    <dgm:pt modelId="{13BA5398-F2AE-4F9F-BD14-51642E5F335E}" type="pres">
      <dgm:prSet presAssocID="{B109496E-03C6-410B-8A8A-C7096385E93F}" presName="parTx" presStyleLbl="revTx" presStyleIdx="2" presStyleCnt="4">
        <dgm:presLayoutVars>
          <dgm:chMax val="0"/>
          <dgm:chPref val="0"/>
        </dgm:presLayoutVars>
      </dgm:prSet>
      <dgm:spPr/>
    </dgm:pt>
    <dgm:pt modelId="{F40D2FF6-D39B-49B7-98B3-945EAD816FC5}" type="pres">
      <dgm:prSet presAssocID="{C7271CF1-13F8-424B-B41F-94D771572FDE}" presName="sibTrans" presStyleCnt="0"/>
      <dgm:spPr/>
    </dgm:pt>
    <dgm:pt modelId="{54AECEAB-BEBE-4F7F-B232-CD3D7643A843}" type="pres">
      <dgm:prSet presAssocID="{1F2AA7A2-A797-4748-9589-FD62BBCEE298}" presName="compNode" presStyleCnt="0"/>
      <dgm:spPr/>
    </dgm:pt>
    <dgm:pt modelId="{153ACBF8-BC90-4949-A568-08DA9C0C10B5}" type="pres">
      <dgm:prSet presAssocID="{1F2AA7A2-A797-4748-9589-FD62BBCEE298}" presName="bgRect" presStyleLbl="bgShp" presStyleIdx="3" presStyleCnt="4"/>
      <dgm:spPr/>
    </dgm:pt>
    <dgm:pt modelId="{8456DAF2-8FDE-43FD-BC8D-7B1AFB653CE6}" type="pres">
      <dgm:prSet presAssocID="{1F2AA7A2-A797-4748-9589-FD62BBCEE298}"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Venn Diagram"/>
        </a:ext>
      </dgm:extLst>
    </dgm:pt>
    <dgm:pt modelId="{3FC7A3B5-80FA-456C-98FA-060915C8BFC3}" type="pres">
      <dgm:prSet presAssocID="{1F2AA7A2-A797-4748-9589-FD62BBCEE298}" presName="spaceRect" presStyleCnt="0"/>
      <dgm:spPr/>
    </dgm:pt>
    <dgm:pt modelId="{D1F734B5-EDEA-4231-B9EB-BE97FB35A2EC}" type="pres">
      <dgm:prSet presAssocID="{1F2AA7A2-A797-4748-9589-FD62BBCEE298}" presName="parTx" presStyleLbl="revTx" presStyleIdx="3" presStyleCnt="4">
        <dgm:presLayoutVars>
          <dgm:chMax val="0"/>
          <dgm:chPref val="0"/>
        </dgm:presLayoutVars>
      </dgm:prSet>
      <dgm:spPr/>
    </dgm:pt>
  </dgm:ptLst>
  <dgm:cxnLst>
    <dgm:cxn modelId="{23630304-FE84-4AAE-BEFB-A9DDCBD5C52A}" type="presOf" srcId="{9F5C0583-063A-4996-9C0F-5C1B02574516}" destId="{067FBEBF-0244-4694-999C-AA42D45491DF}" srcOrd="0" destOrd="0" presId="urn:microsoft.com/office/officeart/2018/2/layout/IconVerticalSolidList"/>
    <dgm:cxn modelId="{D594CE1F-F654-494C-B94E-84EC25E8AB94}" type="presOf" srcId="{B109496E-03C6-410B-8A8A-C7096385E93F}" destId="{13BA5398-F2AE-4F9F-BD14-51642E5F335E}" srcOrd="0" destOrd="0" presId="urn:microsoft.com/office/officeart/2018/2/layout/IconVerticalSolidList"/>
    <dgm:cxn modelId="{649B6360-8B12-4C54-BB90-33EC9A01B6AA}" srcId="{9F5C0583-063A-4996-9C0F-5C1B02574516}" destId="{DED767E5-B1BB-4B05-B0CC-05B0B64A9852}" srcOrd="0" destOrd="0" parTransId="{FE4FB358-A897-4D72-9D58-1896276066B2}" sibTransId="{8E957703-61AC-4D95-9C4E-C31101E41CEB}"/>
    <dgm:cxn modelId="{7A1D4D61-A3A0-4450-BB72-C9BD52213D8D}" type="presOf" srcId="{DED767E5-B1BB-4B05-B0CC-05B0B64A9852}" destId="{5E56E43F-6433-43EB-8E8C-A5F657024921}" srcOrd="0" destOrd="0" presId="urn:microsoft.com/office/officeart/2018/2/layout/IconVerticalSolidList"/>
    <dgm:cxn modelId="{9190298A-1CF8-4627-85BF-F6102AF2D4C2}" srcId="{9F5C0583-063A-4996-9C0F-5C1B02574516}" destId="{1F2AA7A2-A797-4748-9589-FD62BBCEE298}" srcOrd="3" destOrd="0" parTransId="{A3A3D537-C6B4-4065-958B-DA12F187E7EB}" sibTransId="{CB98B16B-A4F8-428D-9B16-BEED793AF218}"/>
    <dgm:cxn modelId="{7EEC40BD-AC8E-450F-BE38-3AF59D1E9FBB}" srcId="{9F5C0583-063A-4996-9C0F-5C1B02574516}" destId="{92446BB7-1535-4BA0-A62A-3409D10FBC9F}" srcOrd="1" destOrd="0" parTransId="{8281443C-9041-4DF0-B91A-F1C60AAC81A1}" sibTransId="{EEDA4C0B-3A4D-44D1-BF42-C85A2F983C7A}"/>
    <dgm:cxn modelId="{37A91EDB-9EF6-4B1A-9473-E8148AD50A7C}" type="presOf" srcId="{92446BB7-1535-4BA0-A62A-3409D10FBC9F}" destId="{6A3675E4-3070-4732-8F76-F6865F8527C3}" srcOrd="0" destOrd="0" presId="urn:microsoft.com/office/officeart/2018/2/layout/IconVerticalSolidList"/>
    <dgm:cxn modelId="{2C0A62EA-18BF-4904-8C09-8245691FF36D}" type="presOf" srcId="{1F2AA7A2-A797-4748-9589-FD62BBCEE298}" destId="{D1F734B5-EDEA-4231-B9EB-BE97FB35A2EC}" srcOrd="0" destOrd="0" presId="urn:microsoft.com/office/officeart/2018/2/layout/IconVerticalSolidList"/>
    <dgm:cxn modelId="{6A1FCBEA-314A-47E1-BA53-4EDD9117A9E1}" srcId="{9F5C0583-063A-4996-9C0F-5C1B02574516}" destId="{B109496E-03C6-410B-8A8A-C7096385E93F}" srcOrd="2" destOrd="0" parTransId="{6457F2E5-05D6-41CE-A1DC-239BDD0E6644}" sibTransId="{C7271CF1-13F8-424B-B41F-94D771572FDE}"/>
    <dgm:cxn modelId="{8852EBF3-E5DD-4561-855C-E8DE7B639209}" type="presParOf" srcId="{067FBEBF-0244-4694-999C-AA42D45491DF}" destId="{9BB3B8F0-C242-4607-96DF-E535344576D8}" srcOrd="0" destOrd="0" presId="urn:microsoft.com/office/officeart/2018/2/layout/IconVerticalSolidList"/>
    <dgm:cxn modelId="{B2B53F27-BEE0-49B0-9F5C-103622A88D8D}" type="presParOf" srcId="{9BB3B8F0-C242-4607-96DF-E535344576D8}" destId="{81965374-EF41-4CC7-BBE5-14CE5A49AE0C}" srcOrd="0" destOrd="0" presId="urn:microsoft.com/office/officeart/2018/2/layout/IconVerticalSolidList"/>
    <dgm:cxn modelId="{11A3B220-541C-4112-B988-3D205950410D}" type="presParOf" srcId="{9BB3B8F0-C242-4607-96DF-E535344576D8}" destId="{9409BD36-9963-434E-9951-78623D9DDA6A}" srcOrd="1" destOrd="0" presId="urn:microsoft.com/office/officeart/2018/2/layout/IconVerticalSolidList"/>
    <dgm:cxn modelId="{28864D96-136D-482E-AF4C-49088B1F00C2}" type="presParOf" srcId="{9BB3B8F0-C242-4607-96DF-E535344576D8}" destId="{DF24B04F-267B-4704-AEC9-B7952EAD29EE}" srcOrd="2" destOrd="0" presId="urn:microsoft.com/office/officeart/2018/2/layout/IconVerticalSolidList"/>
    <dgm:cxn modelId="{447B6600-0ED5-4176-9F3E-A4913C8231E7}" type="presParOf" srcId="{9BB3B8F0-C242-4607-96DF-E535344576D8}" destId="{5E56E43F-6433-43EB-8E8C-A5F657024921}" srcOrd="3" destOrd="0" presId="urn:microsoft.com/office/officeart/2018/2/layout/IconVerticalSolidList"/>
    <dgm:cxn modelId="{D4F255EC-577B-4426-BE9B-1FE7560BBDDE}" type="presParOf" srcId="{067FBEBF-0244-4694-999C-AA42D45491DF}" destId="{034885D5-8CEC-4239-BE6B-59C6276D94E0}" srcOrd="1" destOrd="0" presId="urn:microsoft.com/office/officeart/2018/2/layout/IconVerticalSolidList"/>
    <dgm:cxn modelId="{2C43EC90-CBE4-47CF-9250-E9C535B7046B}" type="presParOf" srcId="{067FBEBF-0244-4694-999C-AA42D45491DF}" destId="{8F04AD7E-4DDD-4CB8-8577-A8A013E61099}" srcOrd="2" destOrd="0" presId="urn:microsoft.com/office/officeart/2018/2/layout/IconVerticalSolidList"/>
    <dgm:cxn modelId="{9A8879BC-95FE-438F-BC3B-0076A4A89258}" type="presParOf" srcId="{8F04AD7E-4DDD-4CB8-8577-A8A013E61099}" destId="{FD5FE1E7-99D1-42C4-819A-C0CFCFAE91A5}" srcOrd="0" destOrd="0" presId="urn:microsoft.com/office/officeart/2018/2/layout/IconVerticalSolidList"/>
    <dgm:cxn modelId="{6ABF124C-8C93-4C4F-B1E6-6CC216337F4F}" type="presParOf" srcId="{8F04AD7E-4DDD-4CB8-8577-A8A013E61099}" destId="{DA948093-B481-4F24-AB02-A8F3CA529D8C}" srcOrd="1" destOrd="0" presId="urn:microsoft.com/office/officeart/2018/2/layout/IconVerticalSolidList"/>
    <dgm:cxn modelId="{3C839AA8-9E08-4925-B456-BB379E527C8B}" type="presParOf" srcId="{8F04AD7E-4DDD-4CB8-8577-A8A013E61099}" destId="{66FA054B-FF7A-422E-8C08-A7A6CB28B715}" srcOrd="2" destOrd="0" presId="urn:microsoft.com/office/officeart/2018/2/layout/IconVerticalSolidList"/>
    <dgm:cxn modelId="{3F52D2BB-092D-471C-A696-97101A710EA2}" type="presParOf" srcId="{8F04AD7E-4DDD-4CB8-8577-A8A013E61099}" destId="{6A3675E4-3070-4732-8F76-F6865F8527C3}" srcOrd="3" destOrd="0" presId="urn:microsoft.com/office/officeart/2018/2/layout/IconVerticalSolidList"/>
    <dgm:cxn modelId="{5ADFDCBC-B21E-4450-B011-4E415032EABF}" type="presParOf" srcId="{067FBEBF-0244-4694-999C-AA42D45491DF}" destId="{A7BA1678-84EB-45A2-9D48-284A780A3994}" srcOrd="3" destOrd="0" presId="urn:microsoft.com/office/officeart/2018/2/layout/IconVerticalSolidList"/>
    <dgm:cxn modelId="{46F3C051-67C9-41B4-AE77-E1950D866018}" type="presParOf" srcId="{067FBEBF-0244-4694-999C-AA42D45491DF}" destId="{2EC64999-3D87-426F-AA00-BF01D0B6B731}" srcOrd="4" destOrd="0" presId="urn:microsoft.com/office/officeart/2018/2/layout/IconVerticalSolidList"/>
    <dgm:cxn modelId="{3177A9B4-CC6F-4306-80BA-5656F5F925C0}" type="presParOf" srcId="{2EC64999-3D87-426F-AA00-BF01D0B6B731}" destId="{1345FEE6-5A05-48A1-9105-94F47AF5A864}" srcOrd="0" destOrd="0" presId="urn:microsoft.com/office/officeart/2018/2/layout/IconVerticalSolidList"/>
    <dgm:cxn modelId="{796B1E16-8E47-4119-B47E-DAD8A5787CF1}" type="presParOf" srcId="{2EC64999-3D87-426F-AA00-BF01D0B6B731}" destId="{75869F0C-A77F-414C-8393-C05848A50EF1}" srcOrd="1" destOrd="0" presId="urn:microsoft.com/office/officeart/2018/2/layout/IconVerticalSolidList"/>
    <dgm:cxn modelId="{F3F591E8-6541-4EBC-9001-3696047E539E}" type="presParOf" srcId="{2EC64999-3D87-426F-AA00-BF01D0B6B731}" destId="{44527A70-2169-495D-8AAA-AB63A7C49907}" srcOrd="2" destOrd="0" presId="urn:microsoft.com/office/officeart/2018/2/layout/IconVerticalSolidList"/>
    <dgm:cxn modelId="{C6A37F45-6B97-4611-967F-359858A78139}" type="presParOf" srcId="{2EC64999-3D87-426F-AA00-BF01D0B6B731}" destId="{13BA5398-F2AE-4F9F-BD14-51642E5F335E}" srcOrd="3" destOrd="0" presId="urn:microsoft.com/office/officeart/2018/2/layout/IconVerticalSolidList"/>
    <dgm:cxn modelId="{0A8AE8E3-FFCA-4BD6-A3B7-66EB1ECD5653}" type="presParOf" srcId="{067FBEBF-0244-4694-999C-AA42D45491DF}" destId="{F40D2FF6-D39B-49B7-98B3-945EAD816FC5}" srcOrd="5" destOrd="0" presId="urn:microsoft.com/office/officeart/2018/2/layout/IconVerticalSolidList"/>
    <dgm:cxn modelId="{A9F73027-2838-408C-BAFF-429C5A75111C}" type="presParOf" srcId="{067FBEBF-0244-4694-999C-AA42D45491DF}" destId="{54AECEAB-BEBE-4F7F-B232-CD3D7643A843}" srcOrd="6" destOrd="0" presId="urn:microsoft.com/office/officeart/2018/2/layout/IconVerticalSolidList"/>
    <dgm:cxn modelId="{968DA1D7-047A-4A55-A9EE-CBBDCE486B87}" type="presParOf" srcId="{54AECEAB-BEBE-4F7F-B232-CD3D7643A843}" destId="{153ACBF8-BC90-4949-A568-08DA9C0C10B5}" srcOrd="0" destOrd="0" presId="urn:microsoft.com/office/officeart/2018/2/layout/IconVerticalSolidList"/>
    <dgm:cxn modelId="{B87C97F2-BBC0-44FE-840C-EDEA84604E4D}" type="presParOf" srcId="{54AECEAB-BEBE-4F7F-B232-CD3D7643A843}" destId="{8456DAF2-8FDE-43FD-BC8D-7B1AFB653CE6}" srcOrd="1" destOrd="0" presId="urn:microsoft.com/office/officeart/2018/2/layout/IconVerticalSolidList"/>
    <dgm:cxn modelId="{0AA21535-E99B-414B-8ECB-C6EDFAAEBE94}" type="presParOf" srcId="{54AECEAB-BEBE-4F7F-B232-CD3D7643A843}" destId="{3FC7A3B5-80FA-456C-98FA-060915C8BFC3}" srcOrd="2" destOrd="0" presId="urn:microsoft.com/office/officeart/2018/2/layout/IconVerticalSolidList"/>
    <dgm:cxn modelId="{FB42AC4C-E823-4705-A4D7-0E9D66C0641B}" type="presParOf" srcId="{54AECEAB-BEBE-4F7F-B232-CD3D7643A843}" destId="{D1F734B5-EDEA-4231-B9EB-BE97FB35A2EC}"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965374-EF41-4CC7-BBE5-14CE5A49AE0C}">
      <dsp:nvSpPr>
        <dsp:cNvPr id="0" name=""/>
        <dsp:cNvSpPr/>
      </dsp:nvSpPr>
      <dsp:spPr>
        <a:xfrm>
          <a:off x="0" y="113510"/>
          <a:ext cx="6588790" cy="1168973"/>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409BD36-9963-434E-9951-78623D9DDA6A}">
      <dsp:nvSpPr>
        <dsp:cNvPr id="0" name=""/>
        <dsp:cNvSpPr/>
      </dsp:nvSpPr>
      <dsp:spPr>
        <a:xfrm>
          <a:off x="353614" y="265325"/>
          <a:ext cx="642935" cy="64293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5E56E43F-6433-43EB-8E8C-A5F657024921}">
      <dsp:nvSpPr>
        <dsp:cNvPr id="0" name=""/>
        <dsp:cNvSpPr/>
      </dsp:nvSpPr>
      <dsp:spPr>
        <a:xfrm>
          <a:off x="1350164" y="2306"/>
          <a:ext cx="5238625" cy="11689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3716" tIns="123716" rIns="123716" bIns="123716" numCol="1" spcCol="1270" anchor="ctr" anchorCtr="0">
          <a:noAutofit/>
        </a:bodyPr>
        <a:lstStyle/>
        <a:p>
          <a:pPr marL="0" lvl="0" indent="0" algn="l" defTabSz="889000">
            <a:lnSpc>
              <a:spcPct val="90000"/>
            </a:lnSpc>
            <a:spcBef>
              <a:spcPct val="0"/>
            </a:spcBef>
            <a:spcAft>
              <a:spcPct val="35000"/>
            </a:spcAft>
            <a:buNone/>
          </a:pPr>
          <a:r>
            <a:rPr lang="en-GB" sz="2000" kern="1200" dirty="0"/>
            <a:t>Simplified, second-order representations (for example numerical data, organisation) were perceived to be transforming first order practice. </a:t>
          </a:r>
          <a:endParaRPr lang="en-US" sz="2000" kern="1200" dirty="0"/>
        </a:p>
      </dsp:txBody>
      <dsp:txXfrm>
        <a:off x="1350164" y="2306"/>
        <a:ext cx="5238625" cy="1168973"/>
      </dsp:txXfrm>
    </dsp:sp>
    <dsp:sp modelId="{FD5FE1E7-99D1-42C4-819A-C0CFCFAE91A5}">
      <dsp:nvSpPr>
        <dsp:cNvPr id="0" name=""/>
        <dsp:cNvSpPr/>
      </dsp:nvSpPr>
      <dsp:spPr>
        <a:xfrm>
          <a:off x="0" y="1463523"/>
          <a:ext cx="6588790" cy="1168973"/>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A948093-B481-4F24-AB02-A8F3CA529D8C}">
      <dsp:nvSpPr>
        <dsp:cNvPr id="0" name=""/>
        <dsp:cNvSpPr/>
      </dsp:nvSpPr>
      <dsp:spPr>
        <a:xfrm>
          <a:off x="353614" y="1726542"/>
          <a:ext cx="642935" cy="64293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A3675E4-3070-4732-8F76-F6865F8527C3}">
      <dsp:nvSpPr>
        <dsp:cNvPr id="0" name=""/>
        <dsp:cNvSpPr/>
      </dsp:nvSpPr>
      <dsp:spPr>
        <a:xfrm>
          <a:off x="1350164" y="1463523"/>
          <a:ext cx="5238625" cy="11689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3716" tIns="123716" rIns="123716" bIns="123716" numCol="1" spcCol="1270" anchor="ctr" anchorCtr="0">
          <a:noAutofit/>
        </a:bodyPr>
        <a:lstStyle/>
        <a:p>
          <a:pPr marL="0" lvl="0" indent="0" algn="l" defTabSz="889000">
            <a:lnSpc>
              <a:spcPct val="90000"/>
            </a:lnSpc>
            <a:spcBef>
              <a:spcPct val="0"/>
            </a:spcBef>
            <a:spcAft>
              <a:spcPct val="35000"/>
            </a:spcAft>
            <a:buNone/>
          </a:pPr>
          <a:r>
            <a:rPr lang="en-GB" sz="2000" kern="1200" dirty="0"/>
            <a:t>This was less about practising safely than of being seen to adhere to protocols - which could sometimes be detrimental to good clinical care. </a:t>
          </a:r>
          <a:endParaRPr lang="en-US" sz="2000" kern="1200" dirty="0"/>
        </a:p>
      </dsp:txBody>
      <dsp:txXfrm>
        <a:off x="1350164" y="1463523"/>
        <a:ext cx="5238625" cy="1168973"/>
      </dsp:txXfrm>
    </dsp:sp>
    <dsp:sp modelId="{1345FEE6-5A05-48A1-9105-94F47AF5A864}">
      <dsp:nvSpPr>
        <dsp:cNvPr id="0" name=""/>
        <dsp:cNvSpPr/>
      </dsp:nvSpPr>
      <dsp:spPr>
        <a:xfrm>
          <a:off x="0" y="2924741"/>
          <a:ext cx="6588790" cy="1168973"/>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5869F0C-A77F-414C-8393-C05848A50EF1}">
      <dsp:nvSpPr>
        <dsp:cNvPr id="0" name=""/>
        <dsp:cNvSpPr/>
      </dsp:nvSpPr>
      <dsp:spPr>
        <a:xfrm>
          <a:off x="353614" y="3187760"/>
          <a:ext cx="642935" cy="64293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13BA5398-F2AE-4F9F-BD14-51642E5F335E}">
      <dsp:nvSpPr>
        <dsp:cNvPr id="0" name=""/>
        <dsp:cNvSpPr/>
      </dsp:nvSpPr>
      <dsp:spPr>
        <a:xfrm>
          <a:off x="1350164" y="2924741"/>
          <a:ext cx="5238625" cy="11689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3716" tIns="123716" rIns="123716" bIns="123716" numCol="1" spcCol="1270" anchor="ctr" anchorCtr="0">
          <a:noAutofit/>
        </a:bodyPr>
        <a:lstStyle/>
        <a:p>
          <a:pPr marL="0" lvl="0" indent="0" algn="l" defTabSz="889000">
            <a:lnSpc>
              <a:spcPct val="90000"/>
            </a:lnSpc>
            <a:spcBef>
              <a:spcPct val="0"/>
            </a:spcBef>
            <a:spcAft>
              <a:spcPct val="35000"/>
            </a:spcAft>
            <a:buNone/>
          </a:pPr>
          <a:r>
            <a:rPr lang="en-GB" sz="2000" kern="1200" dirty="0"/>
            <a:t>Supervision less focused on practitioners experience more on “we need to cover this”</a:t>
          </a:r>
          <a:endParaRPr lang="en-US" sz="2000" kern="1200" dirty="0"/>
        </a:p>
      </dsp:txBody>
      <dsp:txXfrm>
        <a:off x="1350164" y="2924741"/>
        <a:ext cx="5238625" cy="1168973"/>
      </dsp:txXfrm>
    </dsp:sp>
    <dsp:sp modelId="{153ACBF8-BC90-4949-A568-08DA9C0C10B5}">
      <dsp:nvSpPr>
        <dsp:cNvPr id="0" name=""/>
        <dsp:cNvSpPr/>
      </dsp:nvSpPr>
      <dsp:spPr>
        <a:xfrm>
          <a:off x="0" y="4385958"/>
          <a:ext cx="6588790" cy="1168973"/>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456DAF2-8FDE-43FD-BC8D-7B1AFB653CE6}">
      <dsp:nvSpPr>
        <dsp:cNvPr id="0" name=""/>
        <dsp:cNvSpPr/>
      </dsp:nvSpPr>
      <dsp:spPr>
        <a:xfrm>
          <a:off x="353614" y="4648977"/>
          <a:ext cx="642935" cy="642935"/>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1F734B5-EDEA-4231-B9EB-BE97FB35A2EC}">
      <dsp:nvSpPr>
        <dsp:cNvPr id="0" name=""/>
        <dsp:cNvSpPr/>
      </dsp:nvSpPr>
      <dsp:spPr>
        <a:xfrm>
          <a:off x="1350164" y="4385958"/>
          <a:ext cx="5238625" cy="11689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3716" tIns="123716" rIns="123716" bIns="123716" numCol="1" spcCol="1270" anchor="ctr" anchorCtr="0">
          <a:noAutofit/>
        </a:bodyPr>
        <a:lstStyle/>
        <a:p>
          <a:pPr marL="0" lvl="0" indent="0" algn="l" defTabSz="889000">
            <a:lnSpc>
              <a:spcPct val="90000"/>
            </a:lnSpc>
            <a:spcBef>
              <a:spcPct val="0"/>
            </a:spcBef>
            <a:spcAft>
              <a:spcPct val="35000"/>
            </a:spcAft>
            <a:buNone/>
          </a:pPr>
          <a:r>
            <a:rPr lang="en-GB" sz="2000" kern="1200" dirty="0"/>
            <a:t>Supervisors have an increasingly difficult job in meeting demands of performance demands and supporting effective practice (p7)</a:t>
          </a:r>
          <a:endParaRPr lang="en-US" sz="2000" kern="1200" dirty="0"/>
        </a:p>
      </dsp:txBody>
      <dsp:txXfrm>
        <a:off x="1350164" y="4385958"/>
        <a:ext cx="5238625" cy="116897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965374-EF41-4CC7-BBE5-14CE5A49AE0C}">
      <dsp:nvSpPr>
        <dsp:cNvPr id="0" name=""/>
        <dsp:cNvSpPr/>
      </dsp:nvSpPr>
      <dsp:spPr>
        <a:xfrm>
          <a:off x="0" y="113510"/>
          <a:ext cx="6588790" cy="1168973"/>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409BD36-9963-434E-9951-78623D9DDA6A}">
      <dsp:nvSpPr>
        <dsp:cNvPr id="0" name=""/>
        <dsp:cNvSpPr/>
      </dsp:nvSpPr>
      <dsp:spPr>
        <a:xfrm>
          <a:off x="353614" y="265325"/>
          <a:ext cx="642935" cy="64293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5E56E43F-6433-43EB-8E8C-A5F657024921}">
      <dsp:nvSpPr>
        <dsp:cNvPr id="0" name=""/>
        <dsp:cNvSpPr/>
      </dsp:nvSpPr>
      <dsp:spPr>
        <a:xfrm>
          <a:off x="1350164" y="2306"/>
          <a:ext cx="5238625" cy="11689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3716" tIns="123716" rIns="123716" bIns="123716" numCol="1" spcCol="1270" anchor="ctr" anchorCtr="0">
          <a:noAutofit/>
        </a:bodyPr>
        <a:lstStyle/>
        <a:p>
          <a:pPr marL="0" lvl="0" indent="0" algn="l" defTabSz="977900">
            <a:lnSpc>
              <a:spcPct val="100000"/>
            </a:lnSpc>
            <a:spcBef>
              <a:spcPct val="0"/>
            </a:spcBef>
            <a:spcAft>
              <a:spcPct val="35000"/>
            </a:spcAft>
            <a:buNone/>
          </a:pPr>
          <a:r>
            <a:rPr lang="en-GB" sz="2200" kern="1200" dirty="0"/>
            <a:t>NHS vs PRIVATE </a:t>
          </a:r>
          <a:endParaRPr lang="en-US" sz="2200" kern="1200" dirty="0"/>
        </a:p>
      </dsp:txBody>
      <dsp:txXfrm>
        <a:off x="1350164" y="2306"/>
        <a:ext cx="5238625" cy="1168973"/>
      </dsp:txXfrm>
    </dsp:sp>
    <dsp:sp modelId="{FD5FE1E7-99D1-42C4-819A-C0CFCFAE91A5}">
      <dsp:nvSpPr>
        <dsp:cNvPr id="0" name=""/>
        <dsp:cNvSpPr/>
      </dsp:nvSpPr>
      <dsp:spPr>
        <a:xfrm>
          <a:off x="0" y="1425426"/>
          <a:ext cx="6588790" cy="1168973"/>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A948093-B481-4F24-AB02-A8F3CA529D8C}">
      <dsp:nvSpPr>
        <dsp:cNvPr id="0" name=""/>
        <dsp:cNvSpPr/>
      </dsp:nvSpPr>
      <dsp:spPr>
        <a:xfrm>
          <a:off x="353614" y="1726542"/>
          <a:ext cx="642935" cy="64293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A3675E4-3070-4732-8F76-F6865F8527C3}">
      <dsp:nvSpPr>
        <dsp:cNvPr id="0" name=""/>
        <dsp:cNvSpPr/>
      </dsp:nvSpPr>
      <dsp:spPr>
        <a:xfrm>
          <a:off x="1350164" y="1463523"/>
          <a:ext cx="5238625" cy="11689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3716" tIns="123716" rIns="123716" bIns="123716" numCol="1" spcCol="1270" anchor="ctr" anchorCtr="0">
          <a:noAutofit/>
        </a:bodyPr>
        <a:lstStyle/>
        <a:p>
          <a:pPr marL="0" lvl="0" indent="0" algn="l" defTabSz="977900">
            <a:lnSpc>
              <a:spcPct val="100000"/>
            </a:lnSpc>
            <a:spcBef>
              <a:spcPct val="0"/>
            </a:spcBef>
            <a:spcAft>
              <a:spcPct val="35000"/>
            </a:spcAft>
            <a:buNone/>
          </a:pPr>
          <a:r>
            <a:rPr lang="en-GB" sz="2200" kern="1200" dirty="0"/>
            <a:t>Funding relies on evidence based practice – CBT/IAPT </a:t>
          </a:r>
          <a:endParaRPr lang="en-US" sz="2200" kern="1200" dirty="0"/>
        </a:p>
      </dsp:txBody>
      <dsp:txXfrm>
        <a:off x="1350164" y="1463523"/>
        <a:ext cx="5238625" cy="1168973"/>
      </dsp:txXfrm>
    </dsp:sp>
    <dsp:sp modelId="{1345FEE6-5A05-48A1-9105-94F47AF5A864}">
      <dsp:nvSpPr>
        <dsp:cNvPr id="0" name=""/>
        <dsp:cNvSpPr/>
      </dsp:nvSpPr>
      <dsp:spPr>
        <a:xfrm>
          <a:off x="0" y="2927149"/>
          <a:ext cx="6588790" cy="1168973"/>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5869F0C-A77F-414C-8393-C05848A50EF1}">
      <dsp:nvSpPr>
        <dsp:cNvPr id="0" name=""/>
        <dsp:cNvSpPr/>
      </dsp:nvSpPr>
      <dsp:spPr>
        <a:xfrm>
          <a:off x="353614" y="3187760"/>
          <a:ext cx="642935" cy="64293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13BA5398-F2AE-4F9F-BD14-51642E5F335E}">
      <dsp:nvSpPr>
        <dsp:cNvPr id="0" name=""/>
        <dsp:cNvSpPr/>
      </dsp:nvSpPr>
      <dsp:spPr>
        <a:xfrm>
          <a:off x="1350164" y="2924741"/>
          <a:ext cx="5238625" cy="11689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3716" tIns="123716" rIns="123716" bIns="123716" numCol="1" spcCol="1270" anchor="ctr" anchorCtr="0">
          <a:noAutofit/>
        </a:bodyPr>
        <a:lstStyle/>
        <a:p>
          <a:pPr marL="0" lvl="0" indent="0" algn="l" defTabSz="977900">
            <a:lnSpc>
              <a:spcPct val="100000"/>
            </a:lnSpc>
            <a:spcBef>
              <a:spcPct val="0"/>
            </a:spcBef>
            <a:spcAft>
              <a:spcPct val="35000"/>
            </a:spcAft>
            <a:buNone/>
          </a:pPr>
          <a:r>
            <a:rPr lang="en-GB" sz="2200" kern="1200" dirty="0"/>
            <a:t>Instrumental rationality more important than substantive rationality </a:t>
          </a:r>
          <a:endParaRPr lang="en-US" sz="2200" kern="1200" dirty="0"/>
        </a:p>
      </dsp:txBody>
      <dsp:txXfrm>
        <a:off x="1350164" y="2924741"/>
        <a:ext cx="5238625" cy="1168973"/>
      </dsp:txXfrm>
    </dsp:sp>
    <dsp:sp modelId="{153ACBF8-BC90-4949-A568-08DA9C0C10B5}">
      <dsp:nvSpPr>
        <dsp:cNvPr id="0" name=""/>
        <dsp:cNvSpPr/>
      </dsp:nvSpPr>
      <dsp:spPr>
        <a:xfrm>
          <a:off x="0" y="4385958"/>
          <a:ext cx="6588790" cy="1168973"/>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456DAF2-8FDE-43FD-BC8D-7B1AFB653CE6}">
      <dsp:nvSpPr>
        <dsp:cNvPr id="0" name=""/>
        <dsp:cNvSpPr/>
      </dsp:nvSpPr>
      <dsp:spPr>
        <a:xfrm>
          <a:off x="353614" y="4648977"/>
          <a:ext cx="642935" cy="642935"/>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1F734B5-EDEA-4231-B9EB-BE97FB35A2EC}">
      <dsp:nvSpPr>
        <dsp:cNvPr id="0" name=""/>
        <dsp:cNvSpPr/>
      </dsp:nvSpPr>
      <dsp:spPr>
        <a:xfrm>
          <a:off x="1350164" y="4385958"/>
          <a:ext cx="5238625" cy="11689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3716" tIns="123716" rIns="123716" bIns="123716" numCol="1" spcCol="1270" anchor="ctr" anchorCtr="0">
          <a:noAutofit/>
        </a:bodyPr>
        <a:lstStyle/>
        <a:p>
          <a:pPr marL="0" lvl="0" indent="0" algn="l" defTabSz="977900">
            <a:lnSpc>
              <a:spcPct val="100000"/>
            </a:lnSpc>
            <a:spcBef>
              <a:spcPct val="0"/>
            </a:spcBef>
            <a:spcAft>
              <a:spcPct val="35000"/>
            </a:spcAft>
            <a:buNone/>
          </a:pPr>
          <a:r>
            <a:rPr lang="en-GB" sz="2200" kern="1200" dirty="0"/>
            <a:t>Media coverage of “bad cases” fuels regulation </a:t>
          </a:r>
          <a:endParaRPr lang="en-US" sz="2200" kern="1200" dirty="0"/>
        </a:p>
      </dsp:txBody>
      <dsp:txXfrm>
        <a:off x="1350164" y="4385958"/>
        <a:ext cx="5238625" cy="1168973"/>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B5418B22-76B4-43F3-8CAB-6C665848B51D}" type="datetimeFigureOut">
              <a:rPr lang="en-GB" smtClean="0"/>
              <a:t>31/01/2020</a:t>
            </a:fld>
            <a:endParaRPr lang="en-GB"/>
          </a:p>
        </p:txBody>
      </p:sp>
      <p:sp>
        <p:nvSpPr>
          <p:cNvPr id="5" name="Footer Placeholder 4"/>
          <p:cNvSpPr>
            <a:spLocks noGrp="1"/>
          </p:cNvSpPr>
          <p:nvPr>
            <p:ph type="ftr" sz="quarter" idx="11"/>
          </p:nvPr>
        </p:nvSpPr>
        <p:spPr>
          <a:xfrm>
            <a:off x="2692397" y="5037663"/>
            <a:ext cx="5214635" cy="279400"/>
          </a:xfrm>
        </p:spPr>
        <p:txBody>
          <a:bodyPr/>
          <a:lstStyle/>
          <a:p>
            <a:endParaRPr lang="en-GB"/>
          </a:p>
        </p:txBody>
      </p:sp>
      <p:sp>
        <p:nvSpPr>
          <p:cNvPr id="6" name="Slide Number Placeholder 5"/>
          <p:cNvSpPr>
            <a:spLocks noGrp="1"/>
          </p:cNvSpPr>
          <p:nvPr>
            <p:ph type="sldNum" sz="quarter" idx="12"/>
          </p:nvPr>
        </p:nvSpPr>
        <p:spPr>
          <a:xfrm>
            <a:off x="8956900" y="5037663"/>
            <a:ext cx="551167" cy="279400"/>
          </a:xfrm>
        </p:spPr>
        <p:txBody>
          <a:bodyPr/>
          <a:lstStyle/>
          <a:p>
            <a:fld id="{1B8F8E06-E699-4D97-A1EF-DB4A3EB3530F}" type="slidenum">
              <a:rPr lang="en-GB" smtClean="0"/>
              <a:t>‹#›</a:t>
            </a:fld>
            <a:endParaRPr lang="en-GB"/>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41868737"/>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418B22-76B4-43F3-8CAB-6C665848B51D}" type="datetimeFigureOut">
              <a:rPr lang="en-GB" smtClean="0"/>
              <a:t>31/01/2020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8F8E06-E699-4D97-A1EF-DB4A3EB3530F}" type="slidenum">
              <a:rPr lang="en-GB" smtClean="0"/>
              <a:t>‹#›</a:t>
            </a:fld>
            <a:endParaRPr lang="en-GB"/>
          </a:p>
        </p:txBody>
      </p:sp>
    </p:spTree>
    <p:extLst>
      <p:ext uri="{BB962C8B-B14F-4D97-AF65-F5344CB8AC3E}">
        <p14:creationId xmlns:p14="http://schemas.microsoft.com/office/powerpoint/2010/main" val="18287768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5418B22-76B4-43F3-8CAB-6C665848B51D}" type="datetimeFigureOut">
              <a:rPr lang="en-GB" smtClean="0"/>
              <a:t>31/01/2020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8F8E06-E699-4D97-A1EF-DB4A3EB3530F}" type="slidenum">
              <a:rPr lang="en-GB" smtClean="0"/>
              <a:t>‹#›</a:t>
            </a:fld>
            <a:endParaRPr lang="en-GB"/>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842220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5418B22-76B4-43F3-8CAB-6C665848B51D}" type="datetimeFigureOut">
              <a:rPr lang="en-GB" smtClean="0"/>
              <a:t>31/01/2020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B8F8E06-E699-4D97-A1EF-DB4A3EB3530F}" type="slidenum">
              <a:rPr lang="en-GB" smtClean="0"/>
              <a:t>‹#›</a:t>
            </a:fld>
            <a:endParaRPr lang="en-GB"/>
          </a:p>
        </p:txBody>
      </p:sp>
    </p:spTree>
    <p:extLst>
      <p:ext uri="{BB962C8B-B14F-4D97-AF65-F5344CB8AC3E}">
        <p14:creationId xmlns:p14="http://schemas.microsoft.com/office/powerpoint/2010/main" val="1341075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5418B22-76B4-43F3-8CAB-6C665848B51D}" type="datetimeFigureOut">
              <a:rPr lang="en-GB" smtClean="0"/>
              <a:t>31/01/2020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B8F8E06-E699-4D97-A1EF-DB4A3EB3530F}" type="slidenum">
              <a:rPr lang="en-GB" smtClean="0"/>
              <a:t>‹#›</a:t>
            </a:fld>
            <a:endParaRPr lang="en-GB"/>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826503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5418B22-76B4-43F3-8CAB-6C665848B51D}" type="datetimeFigureOut">
              <a:rPr lang="en-GB" smtClean="0"/>
              <a:t>31/01/2020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B8F8E06-E699-4D97-A1EF-DB4A3EB3530F}"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652446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418B22-76B4-43F3-8CAB-6C665848B51D}" type="datetimeFigureOut">
              <a:rPr lang="en-GB" smtClean="0"/>
              <a:t>31/01/2020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B8F8E06-E699-4D97-A1EF-DB4A3EB3530F}" type="slidenum">
              <a:rPr lang="en-GB" smtClean="0"/>
              <a:t>‹#›</a:t>
            </a:fld>
            <a:endParaRPr lang="en-GB"/>
          </a:p>
        </p:txBody>
      </p:sp>
    </p:spTree>
    <p:extLst>
      <p:ext uri="{BB962C8B-B14F-4D97-AF65-F5344CB8AC3E}">
        <p14:creationId xmlns:p14="http://schemas.microsoft.com/office/powerpoint/2010/main" val="4033974564"/>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5418B22-76B4-43F3-8CAB-6C665848B51D}" type="datetimeFigureOut">
              <a:rPr lang="en-GB" smtClean="0"/>
              <a:t>31/01/2020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B8F8E06-E699-4D97-A1EF-DB4A3EB3530F}" type="slidenum">
              <a:rPr lang="en-GB" smtClean="0"/>
              <a:t>‹#›</a:t>
            </a:fld>
            <a:endParaRPr lang="en-GB"/>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307632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5418B22-76B4-43F3-8CAB-6C665848B51D}" type="datetimeFigureOut">
              <a:rPr lang="en-GB" smtClean="0"/>
              <a:t>31/01/2020</a:t>
            </a:fld>
            <a:endParaRPr lang="en-GB"/>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1B8F8E06-E699-4D97-A1EF-DB4A3EB3530F}" type="slidenum">
              <a:rPr lang="en-GB" smtClean="0"/>
              <a:t>‹#›</a:t>
            </a:fld>
            <a:endParaRPr lang="en-GB"/>
          </a:p>
        </p:txBody>
      </p:sp>
    </p:spTree>
    <p:extLst>
      <p:ext uri="{BB962C8B-B14F-4D97-AF65-F5344CB8AC3E}">
        <p14:creationId xmlns:p14="http://schemas.microsoft.com/office/powerpoint/2010/main" val="36285344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5418B22-76B4-43F3-8CAB-6C665848B51D}" type="datetimeFigureOut">
              <a:rPr lang="en-GB" smtClean="0"/>
              <a:t>31/01/2020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B8F8E06-E699-4D97-A1EF-DB4A3EB3530F}" type="slidenum">
              <a:rPr lang="en-GB" smtClean="0"/>
              <a:t>‹#›</a:t>
            </a:fld>
            <a:endParaRPr lang="en-GB"/>
          </a:p>
        </p:txBody>
      </p:sp>
    </p:spTree>
    <p:extLst>
      <p:ext uri="{BB962C8B-B14F-4D97-AF65-F5344CB8AC3E}">
        <p14:creationId xmlns:p14="http://schemas.microsoft.com/office/powerpoint/2010/main" val="41197591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5418B22-76B4-43F3-8CAB-6C665848B51D}" type="datetimeFigureOut">
              <a:rPr lang="en-GB" smtClean="0"/>
              <a:t>31/01/2020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8F8E06-E699-4D97-A1EF-DB4A3EB3530F}" type="slidenum">
              <a:rPr lang="en-GB" smtClean="0"/>
              <a:t>‹#›</a:t>
            </a:fld>
            <a:endParaRPr lang="en-GB"/>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452909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5418B22-76B4-43F3-8CAB-6C665848B51D}" type="datetimeFigureOut">
              <a:rPr lang="en-GB" smtClean="0"/>
              <a:t>31/01/2020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8F8E06-E699-4D97-A1EF-DB4A3EB3530F}" type="slidenum">
              <a:rPr lang="en-GB" smtClean="0"/>
              <a:t>‹#›</a:t>
            </a:fld>
            <a:endParaRPr lang="en-GB"/>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922910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5418B22-76B4-43F3-8CAB-6C665848B51D}" type="datetimeFigureOut">
              <a:rPr lang="en-GB" smtClean="0"/>
              <a:t>31/01/2020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8F8E06-E699-4D97-A1EF-DB4A3EB3530F}" type="slidenum">
              <a:rPr lang="en-GB" smtClean="0"/>
              <a:t>‹#›</a:t>
            </a:fld>
            <a:endParaRPr lang="en-GB"/>
          </a:p>
        </p:txBody>
      </p:sp>
    </p:spTree>
    <p:extLst>
      <p:ext uri="{BB962C8B-B14F-4D97-AF65-F5344CB8AC3E}">
        <p14:creationId xmlns:p14="http://schemas.microsoft.com/office/powerpoint/2010/main" val="579389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5418B22-76B4-43F3-8CAB-6C665848B51D}" type="datetimeFigureOut">
              <a:rPr lang="en-GB" smtClean="0"/>
              <a:t>31/01/2020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8F8E06-E699-4D97-A1EF-DB4A3EB3530F}" type="slidenum">
              <a:rPr lang="en-GB" smtClean="0"/>
              <a:t>‹#›</a:t>
            </a:fld>
            <a:endParaRPr lang="en-GB"/>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516519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5418B22-76B4-43F3-8CAB-6C665848B51D}" type="datetimeFigureOut">
              <a:rPr lang="en-GB" smtClean="0"/>
              <a:t>31/01/2020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8F8E06-E699-4D97-A1EF-DB4A3EB3530F}" type="slidenum">
              <a:rPr lang="en-GB" smtClean="0"/>
              <a:t>‹#›</a:t>
            </a:fld>
            <a:endParaRPr lang="en-GB"/>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210876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418B22-76B4-43F3-8CAB-6C665848B51D}" type="datetimeFigureOut">
              <a:rPr lang="en-GB" smtClean="0"/>
              <a:t>31/01/2020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8F8E06-E699-4D97-A1EF-DB4A3EB3530F}"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6516009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418B22-76B4-43F3-8CAB-6C665848B51D}" type="datetimeFigureOut">
              <a:rPr lang="en-GB" smtClean="0"/>
              <a:t>31/01/2020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8F8E06-E699-4D97-A1EF-DB4A3EB3530F}" type="slidenum">
              <a:rPr lang="en-GB" smtClean="0"/>
              <a:t>‹#›</a:t>
            </a:fld>
            <a:endParaRPr lang="en-GB"/>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437602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5418B22-76B4-43F3-8CAB-6C665848B51D}" type="datetimeFigureOut">
              <a:rPr lang="en-GB" smtClean="0"/>
              <a:t>31/01/2020</a:t>
            </a:fld>
            <a:endParaRPr lang="en-GB"/>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1B8F8E06-E699-4D97-A1EF-DB4A3EB3530F}" type="slidenum">
              <a:rPr lang="en-GB" smtClean="0"/>
              <a:t>‹#›</a:t>
            </a:fld>
            <a:endParaRPr lang="en-GB"/>
          </a:p>
        </p:txBody>
      </p:sp>
    </p:spTree>
    <p:extLst>
      <p:ext uri="{BB962C8B-B14F-4D97-AF65-F5344CB8AC3E}">
        <p14:creationId xmlns:p14="http://schemas.microsoft.com/office/powerpoint/2010/main" val="465201281"/>
      </p:ext>
    </p:extLst>
  </p:cSld>
  <p:clrMap bg1="lt1" tx1="dk1" bg2="lt2" tx2="dk2" accent1="accent1" accent2="accent2" accent3="accent3" accent4="accent4" accent5="accent5" accent6="accent6" hlink="hlink" folHlink="folHlink"/>
  <p:sldLayoutIdLst>
    <p:sldLayoutId id="2147483937" r:id="rId1"/>
    <p:sldLayoutId id="2147483938" r:id="rId2"/>
    <p:sldLayoutId id="2147483939" r:id="rId3"/>
    <p:sldLayoutId id="2147483940" r:id="rId4"/>
    <p:sldLayoutId id="2147483941" r:id="rId5"/>
    <p:sldLayoutId id="2147483942" r:id="rId6"/>
    <p:sldLayoutId id="2147483943" r:id="rId7"/>
    <p:sldLayoutId id="2147483944" r:id="rId8"/>
    <p:sldLayoutId id="2147483945" r:id="rId9"/>
    <p:sldLayoutId id="2147483946" r:id="rId10"/>
    <p:sldLayoutId id="2147483947" r:id="rId11"/>
    <p:sldLayoutId id="2147483948" r:id="rId12"/>
    <p:sldLayoutId id="2147483949" r:id="rId13"/>
    <p:sldLayoutId id="2147483950" r:id="rId14"/>
    <p:sldLayoutId id="2147483951" r:id="rId15"/>
    <p:sldLayoutId id="2147483952" r:id="rId16"/>
    <p:sldLayoutId id="2147483953"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7.jp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hyperlink" Target="https://dictionary.cambridge.org/dictionary/english/quality" TargetMode="External"/><Relationship Id="rId7" Type="http://schemas.openxmlformats.org/officeDocument/2006/relationships/hyperlink" Target="https://dictionary.cambridge.org/dictionary/english/people" TargetMode="External"/><Relationship Id="rId2" Type="http://schemas.openxmlformats.org/officeDocument/2006/relationships/hyperlink" Target="https://dictionary.cambridge.org/dictionary/english/combination" TargetMode="External"/><Relationship Id="rId1" Type="http://schemas.openxmlformats.org/officeDocument/2006/relationships/slideLayout" Target="../slideLayouts/slideLayout2.xml"/><Relationship Id="rId6" Type="http://schemas.openxmlformats.org/officeDocument/2006/relationships/hyperlink" Target="https://dictionary.cambridge.org/dictionary/english/skill" TargetMode="External"/><Relationship Id="rId5" Type="http://schemas.openxmlformats.org/officeDocument/2006/relationships/hyperlink" Target="https://dictionary.cambridge.org/dictionary/english/trained" TargetMode="External"/><Relationship Id="rId4" Type="http://schemas.openxmlformats.org/officeDocument/2006/relationships/hyperlink" Target="https://dictionary.cambridge.org/dictionary/english/connected"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9.sv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19.jpg"/><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2" Type="http://schemas.openxmlformats.org/officeDocument/2006/relationships/image" Target="../media/image23.gi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3.gi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25.png"/><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hyperlink" Target="https://www.joannamacy.net/main" TargetMode="External"/><Relationship Id="rId2" Type="http://schemas.openxmlformats.org/officeDocument/2006/relationships/hyperlink" Target="http://dx.doi.org/10.1080/13642537.2017.1313501"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s://www.counselling-directory.org.uk/accreditation.html" TargetMode="External"/><Relationship Id="rId2" Type="http://schemas.openxmlformats.org/officeDocument/2006/relationships/hyperlink" Target="https://www.uwtsd.ac.uk/careers/10-great-reasons-to-make-an-appointment/" TargetMode="External"/><Relationship Id="rId1" Type="http://schemas.openxmlformats.org/officeDocument/2006/relationships/slideLayout" Target="../slideLayouts/slideLayout2.xml"/><Relationship Id="rId6" Type="http://schemas.openxmlformats.org/officeDocument/2006/relationships/hyperlink" Target="https://nationalcareers.service.gov.uk/job-profiles/counsellor" TargetMode="External"/><Relationship Id="rId5" Type="http://schemas.openxmlformats.org/officeDocument/2006/relationships/hyperlink" Target="https://www.england.nhs.uk/Wp-content/Uploads/2016/02/Mental-health-taskforce-fyfv-final.Pdf" TargetMode="External"/><Relationship Id="rId4" Type="http://schemas.openxmlformats.org/officeDocument/2006/relationships/hyperlink" Target="http://eureka.sbs.ox.ac.uk/4328/1/StatutoryRegulation1.pdf" TargetMode="External"/></Relationships>
</file>

<file path=ppt/slides/_rels/slide26.xml.rels><?xml version="1.0" encoding="UTF-8" standalone="yes"?>
<Relationships xmlns="http://schemas.openxmlformats.org/package/2006/relationships"><Relationship Id="rId3" Type="http://schemas.openxmlformats.org/officeDocument/2006/relationships/hyperlink" Target="https://www.thebossgroup.com/blog/how-to-determine-the-right-career-path-as-a-creative-professional/" TargetMode="External"/><Relationship Id="rId2" Type="http://schemas.openxmlformats.org/officeDocument/2006/relationships/hyperlink" Target="http://www.powysthb.wales.nhs.uk/" TargetMode="External"/><Relationship Id="rId1" Type="http://schemas.openxmlformats.org/officeDocument/2006/relationships/slideLayout" Target="../slideLayouts/slideLayout2.xml"/><Relationship Id="rId5" Type="http://schemas.openxmlformats.org/officeDocument/2006/relationships/hyperlink" Target="https://www.mentalhealthtoday.co.uk/news/awareness/rise-in-demand-for-private-counsellors-as-patients-say-nhs-waiting-lists-are-too-long" TargetMode="External"/><Relationship Id="rId4" Type="http://schemas.openxmlformats.org/officeDocument/2006/relationships/hyperlink" Target="https://www.google.com/url?sa=t&amp;rct=j&amp;q=&amp;esrc=s&amp;source=web&amp;cd=1&amp;ved=2ahUKEwibpuLJgq7nAhXPYMAKHWUvCuwQFjAAegQIAhAB&amp;url=https://www.mind.org.uk/media/4982337/wntt-wales-report-eng.pdf&amp;usg=AOvVaw3umcGkEreSxkZlPdDu__p3"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AD1ACB-3971-40B8-B1FE-B6BEB476BE39}"/>
              </a:ext>
            </a:extLst>
          </p:cNvPr>
          <p:cNvSpPr>
            <a:spLocks noGrp="1"/>
          </p:cNvSpPr>
          <p:nvPr>
            <p:ph type="ctrTitle"/>
          </p:nvPr>
        </p:nvSpPr>
        <p:spPr/>
        <p:txBody>
          <a:bodyPr/>
          <a:lstStyle/>
          <a:p>
            <a:r>
              <a:rPr lang="en-GB" dirty="0"/>
              <a:t>Therapeutic Process Module </a:t>
            </a:r>
          </a:p>
        </p:txBody>
      </p:sp>
      <p:sp>
        <p:nvSpPr>
          <p:cNvPr id="3" name="Subtitle 2">
            <a:extLst>
              <a:ext uri="{FF2B5EF4-FFF2-40B4-BE49-F238E27FC236}">
                <a16:creationId xmlns:a16="http://schemas.microsoft.com/office/drawing/2014/main" id="{FA0231F4-AA98-46DD-8ADE-1C9686615D9F}"/>
              </a:ext>
            </a:extLst>
          </p:cNvPr>
          <p:cNvSpPr>
            <a:spLocks noGrp="1"/>
          </p:cNvSpPr>
          <p:nvPr>
            <p:ph type="subTitle" idx="1"/>
          </p:nvPr>
        </p:nvSpPr>
        <p:spPr/>
        <p:txBody>
          <a:bodyPr/>
          <a:lstStyle/>
          <a:p>
            <a:r>
              <a:rPr lang="en-GB" dirty="0"/>
              <a:t>Guest Lecturer: Fionnuala Clayton </a:t>
            </a:r>
          </a:p>
          <a:p>
            <a:r>
              <a:rPr lang="en-GB" dirty="0"/>
              <a:t>3</a:t>
            </a:r>
            <a:r>
              <a:rPr lang="en-GB" baseline="30000" dirty="0"/>
              <a:t>rd February 2020</a:t>
            </a:r>
            <a:endParaRPr lang="en-GB" dirty="0"/>
          </a:p>
        </p:txBody>
      </p:sp>
    </p:spTree>
    <p:extLst>
      <p:ext uri="{BB962C8B-B14F-4D97-AF65-F5344CB8AC3E}">
        <p14:creationId xmlns:p14="http://schemas.microsoft.com/office/powerpoint/2010/main" val="15851472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17" name="Rectangle 9">
            <a:extLst>
              <a:ext uri="{FF2B5EF4-FFF2-40B4-BE49-F238E27FC236}">
                <a16:creationId xmlns:a16="http://schemas.microsoft.com/office/drawing/2014/main" id="{22AC0F86-9A78-4E84-A4B4-ADB8B2629A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9" name="Group 11">
            <a:extLst>
              <a:ext uri="{FF2B5EF4-FFF2-40B4-BE49-F238E27FC236}">
                <a16:creationId xmlns:a16="http://schemas.microsoft.com/office/drawing/2014/main" id="{4AF78B9E-8BE2-4706-9377-A05FA25ABAB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13" name="Picture 12">
              <a:extLst>
                <a:ext uri="{FF2B5EF4-FFF2-40B4-BE49-F238E27FC236}">
                  <a16:creationId xmlns:a16="http://schemas.microsoft.com/office/drawing/2014/main" id="{32CDFDE2-4DB3-4623-BA21-187D1B710FB9}"/>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4" name="Rectangle 13">
              <a:extLst>
                <a:ext uri="{FF2B5EF4-FFF2-40B4-BE49-F238E27FC236}">
                  <a16:creationId xmlns:a16="http://schemas.microsoft.com/office/drawing/2014/main" id="{ED74B2AA-1443-4E9B-8462-F7F5B85259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5" name="Picture 14">
              <a:extLst>
                <a:ext uri="{FF2B5EF4-FFF2-40B4-BE49-F238E27FC236}">
                  <a16:creationId xmlns:a16="http://schemas.microsoft.com/office/drawing/2014/main" id="{9BB652B6-7300-49EC-9422-EF5342492AF1}"/>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6" name="Picture 15">
              <a:extLst>
                <a:ext uri="{FF2B5EF4-FFF2-40B4-BE49-F238E27FC236}">
                  <a16:creationId xmlns:a16="http://schemas.microsoft.com/office/drawing/2014/main" id="{D0909587-01DE-424D-A15F-DAA28CF2CD38}"/>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1">
            <a:extLst>
              <a:ext uri="{FF2B5EF4-FFF2-40B4-BE49-F238E27FC236}">
                <a16:creationId xmlns:a16="http://schemas.microsoft.com/office/drawing/2014/main" id="{5CF78791-22F4-4675-9F00-CAAF674ACD6B}"/>
              </a:ext>
            </a:extLst>
          </p:cNvPr>
          <p:cNvSpPr>
            <a:spLocks noGrp="1"/>
          </p:cNvSpPr>
          <p:nvPr>
            <p:ph type="title"/>
          </p:nvPr>
        </p:nvSpPr>
        <p:spPr>
          <a:xfrm>
            <a:off x="7535825" y="982132"/>
            <a:ext cx="3360772" cy="1303867"/>
          </a:xfrm>
        </p:spPr>
        <p:txBody>
          <a:bodyPr>
            <a:normAutofit/>
          </a:bodyPr>
          <a:lstStyle/>
          <a:p>
            <a:pPr>
              <a:lnSpc>
                <a:spcPct val="90000"/>
              </a:lnSpc>
            </a:pPr>
            <a:r>
              <a:rPr lang="en-GB" sz="4100" dirty="0"/>
              <a:t>Professional Practice</a:t>
            </a:r>
          </a:p>
        </p:txBody>
      </p:sp>
      <p:sp>
        <p:nvSpPr>
          <p:cNvPr id="18" name="Rectangle 17">
            <a:extLst>
              <a:ext uri="{FF2B5EF4-FFF2-40B4-BE49-F238E27FC236}">
                <a16:creationId xmlns:a16="http://schemas.microsoft.com/office/drawing/2014/main" id="{69A54E25-1C05-48E5-A5CC-3778C1D363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2643" y="1092200"/>
            <a:ext cx="5942687" cy="4515104"/>
          </a:xfrm>
          <a:prstGeom prst="rect">
            <a:avLst/>
          </a:prstGeom>
          <a:solidFill>
            <a:schemeClr val="bg1"/>
          </a:solidFill>
          <a:ln w="57150" cmpd="thickThin">
            <a:solidFill>
              <a:schemeClr val="tx1">
                <a:lumMod val="50000"/>
                <a:lumOff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close up of a piece of paper&#10;&#10;Description automatically generated">
            <a:extLst>
              <a:ext uri="{FF2B5EF4-FFF2-40B4-BE49-F238E27FC236}">
                <a16:creationId xmlns:a16="http://schemas.microsoft.com/office/drawing/2014/main" id="{C84863FF-CCEB-4608-9111-E3A62BD6575B}"/>
              </a:ext>
            </a:extLst>
          </p:cNvPr>
          <p:cNvPicPr>
            <a:picLocks noChangeAspect="1"/>
          </p:cNvPicPr>
          <p:nvPr/>
        </p:nvPicPr>
        <p:blipFill rotWithShape="1">
          <a:blip r:embed="rId5">
            <a:extLst>
              <a:ext uri="{28A0092B-C50C-407E-A947-70E740481C1C}">
                <a14:useLocalDpi xmlns:a14="http://schemas.microsoft.com/office/drawing/2010/main" val="0"/>
              </a:ext>
            </a:extLst>
          </a:blip>
          <a:srcRect l="15920" r="5420" b="-2"/>
          <a:stretch/>
        </p:blipFill>
        <p:spPr>
          <a:xfrm>
            <a:off x="1325155" y="1250696"/>
            <a:ext cx="5321944" cy="3858780"/>
          </a:xfrm>
          <a:prstGeom prst="rect">
            <a:avLst/>
          </a:prstGeom>
        </p:spPr>
      </p:pic>
      <p:cxnSp>
        <p:nvCxnSpPr>
          <p:cNvPr id="20" name="Straight Connector 19">
            <a:extLst>
              <a:ext uri="{FF2B5EF4-FFF2-40B4-BE49-F238E27FC236}">
                <a16:creationId xmlns:a16="http://schemas.microsoft.com/office/drawing/2014/main" id="{0E5D0023-B23E-4823-8D72-B07FFF8CAE9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520089" y="2400639"/>
            <a:ext cx="3376508" cy="0"/>
          </a:xfrm>
          <a:prstGeom prst="line">
            <a:avLst/>
          </a:prstGeom>
        </p:spPr>
        <p:style>
          <a:lnRef idx="2">
            <a:schemeClr val="accent1"/>
          </a:lnRef>
          <a:fillRef idx="0">
            <a:schemeClr val="accent1"/>
          </a:fillRef>
          <a:effectRef idx="1">
            <a:schemeClr val="accent1"/>
          </a:effectRef>
          <a:fontRef idx="minor">
            <a:schemeClr val="tx1"/>
          </a:fontRef>
        </p:style>
      </p:cxnSp>
      <p:sp>
        <p:nvSpPr>
          <p:cNvPr id="3" name="Content Placeholder 2">
            <a:extLst>
              <a:ext uri="{FF2B5EF4-FFF2-40B4-BE49-F238E27FC236}">
                <a16:creationId xmlns:a16="http://schemas.microsoft.com/office/drawing/2014/main" id="{B8E08107-81A3-4696-B078-48E259FE6940}"/>
              </a:ext>
            </a:extLst>
          </p:cNvPr>
          <p:cNvSpPr>
            <a:spLocks noGrp="1"/>
          </p:cNvSpPr>
          <p:nvPr>
            <p:ph idx="1"/>
          </p:nvPr>
        </p:nvSpPr>
        <p:spPr>
          <a:xfrm>
            <a:off x="7535824" y="2556932"/>
            <a:ext cx="3360771" cy="3318936"/>
          </a:xfrm>
        </p:spPr>
        <p:txBody>
          <a:bodyPr>
            <a:normAutofit/>
          </a:bodyPr>
          <a:lstStyle/>
          <a:p>
            <a:pPr marL="0" indent="0">
              <a:buNone/>
            </a:pPr>
            <a:endParaRPr lang="en-GB" dirty="0"/>
          </a:p>
          <a:p>
            <a:endParaRPr lang="en-GB" dirty="0"/>
          </a:p>
        </p:txBody>
      </p:sp>
    </p:spTree>
    <p:extLst>
      <p:ext uri="{BB962C8B-B14F-4D97-AF65-F5344CB8AC3E}">
        <p14:creationId xmlns:p14="http://schemas.microsoft.com/office/powerpoint/2010/main" val="9434602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F22381-162F-4778-AD0F-587B4B50477A}"/>
              </a:ext>
            </a:extLst>
          </p:cNvPr>
          <p:cNvSpPr>
            <a:spLocks noGrp="1"/>
          </p:cNvSpPr>
          <p:nvPr>
            <p:ph type="title"/>
          </p:nvPr>
        </p:nvSpPr>
        <p:spPr/>
        <p:txBody>
          <a:bodyPr/>
          <a:lstStyle/>
          <a:p>
            <a:r>
              <a:rPr lang="en-GB" dirty="0"/>
              <a:t>Definition </a:t>
            </a:r>
          </a:p>
        </p:txBody>
      </p:sp>
      <p:sp>
        <p:nvSpPr>
          <p:cNvPr id="3" name="Content Placeholder 2">
            <a:extLst>
              <a:ext uri="{FF2B5EF4-FFF2-40B4-BE49-F238E27FC236}">
                <a16:creationId xmlns:a16="http://schemas.microsoft.com/office/drawing/2014/main" id="{D24D0090-79E0-45D4-B90F-42A00CBE19F1}"/>
              </a:ext>
            </a:extLst>
          </p:cNvPr>
          <p:cNvSpPr>
            <a:spLocks noGrp="1"/>
          </p:cNvSpPr>
          <p:nvPr>
            <p:ph idx="1"/>
          </p:nvPr>
        </p:nvSpPr>
        <p:spPr/>
        <p:txBody>
          <a:bodyPr/>
          <a:lstStyle/>
          <a:p>
            <a:r>
              <a:rPr lang="en-GB" dirty="0"/>
              <a:t>1) The</a:t>
            </a:r>
            <a:r>
              <a:rPr lang="en-GB" u="sng" dirty="0">
                <a:solidFill>
                  <a:schemeClr val="accent1">
                    <a:lumMod val="60000"/>
                    <a:lumOff val="40000"/>
                  </a:schemeClr>
                </a:solidFill>
              </a:rPr>
              <a:t> competence </a:t>
            </a:r>
            <a:r>
              <a:rPr lang="en-GB" dirty="0"/>
              <a:t>or skill </a:t>
            </a:r>
            <a:r>
              <a:rPr lang="en-GB" u="sng" dirty="0">
                <a:solidFill>
                  <a:schemeClr val="accent1">
                    <a:lumMod val="60000"/>
                    <a:lumOff val="40000"/>
                  </a:schemeClr>
                </a:solidFill>
              </a:rPr>
              <a:t>expected</a:t>
            </a:r>
            <a:r>
              <a:rPr lang="en-GB" dirty="0"/>
              <a:t> of a professional (Oxford Dictionary)</a:t>
            </a:r>
          </a:p>
          <a:p>
            <a:r>
              <a:rPr lang="en-GB" dirty="0"/>
              <a:t>2) The </a:t>
            </a:r>
            <a:r>
              <a:rPr lang="en-GB" dirty="0">
                <a:hlinkClick r:id="rId2" tooltip="combination"/>
              </a:rPr>
              <a:t>combination</a:t>
            </a:r>
            <a:r>
              <a:rPr lang="en-GB" dirty="0"/>
              <a:t> of all the </a:t>
            </a:r>
            <a:r>
              <a:rPr lang="en-GB" dirty="0">
                <a:hlinkClick r:id="rId3" tooltip="qualities"/>
              </a:rPr>
              <a:t>qualities</a:t>
            </a:r>
            <a:r>
              <a:rPr lang="en-GB" dirty="0"/>
              <a:t> that are </a:t>
            </a:r>
            <a:r>
              <a:rPr lang="en-GB" dirty="0">
                <a:hlinkClick r:id="rId4" tooltip="connected"/>
              </a:rPr>
              <a:t>connected</a:t>
            </a:r>
            <a:r>
              <a:rPr lang="en-GB" dirty="0"/>
              <a:t> with </a:t>
            </a:r>
            <a:r>
              <a:rPr lang="en-GB" dirty="0">
                <a:hlinkClick r:id="rId5" tooltip="trained"/>
              </a:rPr>
              <a:t>trained</a:t>
            </a:r>
            <a:r>
              <a:rPr lang="en-GB" dirty="0"/>
              <a:t> and </a:t>
            </a:r>
            <a:r>
              <a:rPr lang="en-GB" dirty="0">
                <a:hlinkClick r:id="rId6" tooltip="skilled"/>
              </a:rPr>
              <a:t>skilled</a:t>
            </a:r>
            <a:r>
              <a:rPr lang="en-GB" dirty="0"/>
              <a:t> </a:t>
            </a:r>
            <a:r>
              <a:rPr lang="en-GB" dirty="0">
                <a:hlinkClick r:id="rId7" tooltip="people"/>
              </a:rPr>
              <a:t>people</a:t>
            </a:r>
            <a:r>
              <a:rPr lang="en-GB" dirty="0"/>
              <a:t> (Cambridge Dictionary)</a:t>
            </a:r>
          </a:p>
          <a:p>
            <a:endParaRPr lang="en-GB" dirty="0"/>
          </a:p>
          <a:p>
            <a:endParaRPr lang="en-GB" dirty="0"/>
          </a:p>
        </p:txBody>
      </p:sp>
    </p:spTree>
    <p:extLst>
      <p:ext uri="{BB962C8B-B14F-4D97-AF65-F5344CB8AC3E}">
        <p14:creationId xmlns:p14="http://schemas.microsoft.com/office/powerpoint/2010/main" val="7852727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A32F27-9033-4662-B318-177DABD3BA1F}"/>
              </a:ext>
            </a:extLst>
          </p:cNvPr>
          <p:cNvSpPr>
            <a:spLocks noGrp="1"/>
          </p:cNvSpPr>
          <p:nvPr>
            <p:ph type="title"/>
          </p:nvPr>
        </p:nvSpPr>
        <p:spPr/>
        <p:txBody>
          <a:bodyPr/>
          <a:lstStyle/>
          <a:p>
            <a:r>
              <a:rPr lang="en-GB" dirty="0"/>
              <a:t>BACP </a:t>
            </a:r>
          </a:p>
        </p:txBody>
      </p:sp>
      <p:sp>
        <p:nvSpPr>
          <p:cNvPr id="3" name="Content Placeholder 2">
            <a:extLst>
              <a:ext uri="{FF2B5EF4-FFF2-40B4-BE49-F238E27FC236}">
                <a16:creationId xmlns:a16="http://schemas.microsoft.com/office/drawing/2014/main" id="{4C7B1C33-AFAB-4277-8FB1-7EDFFA88D552}"/>
              </a:ext>
            </a:extLst>
          </p:cNvPr>
          <p:cNvSpPr>
            <a:spLocks noGrp="1"/>
          </p:cNvSpPr>
          <p:nvPr>
            <p:ph idx="1"/>
          </p:nvPr>
        </p:nvSpPr>
        <p:spPr/>
        <p:txBody>
          <a:bodyPr/>
          <a:lstStyle/>
          <a:p>
            <a:r>
              <a:rPr lang="en-GB" b="1" dirty="0"/>
              <a:t> BACP professional standards:</a:t>
            </a:r>
            <a:br>
              <a:rPr lang="en-GB" dirty="0"/>
            </a:br>
            <a:r>
              <a:rPr lang="en-GB" b="1" dirty="0"/>
              <a:t>a</a:t>
            </a:r>
            <a:r>
              <a:rPr lang="en-GB" dirty="0"/>
              <a:t>. working within our competence</a:t>
            </a:r>
            <a:br>
              <a:rPr lang="en-GB" dirty="0"/>
            </a:br>
            <a:r>
              <a:rPr lang="en-GB" b="1" dirty="0"/>
              <a:t>b</a:t>
            </a:r>
            <a:r>
              <a:rPr lang="en-GB" dirty="0"/>
              <a:t>. keeping our skills and knowledge up to date</a:t>
            </a:r>
            <a:br>
              <a:rPr lang="en-GB" dirty="0"/>
            </a:br>
            <a:r>
              <a:rPr lang="en-GB" b="1" dirty="0"/>
              <a:t>c</a:t>
            </a:r>
            <a:r>
              <a:rPr lang="en-GB" dirty="0"/>
              <a:t>. collaborating with colleagues to improve the quality of what is being offered to clients</a:t>
            </a:r>
            <a:br>
              <a:rPr lang="en-GB" dirty="0"/>
            </a:br>
            <a:r>
              <a:rPr lang="en-GB" b="1" dirty="0"/>
              <a:t>d</a:t>
            </a:r>
            <a:r>
              <a:rPr lang="en-GB" dirty="0"/>
              <a:t>. ensuring that our wellbeing is sufficient to sustain the quality of the work</a:t>
            </a:r>
            <a:br>
              <a:rPr lang="en-GB" dirty="0"/>
            </a:br>
            <a:r>
              <a:rPr lang="en-GB" b="1" dirty="0"/>
              <a:t>e</a:t>
            </a:r>
            <a:r>
              <a:rPr lang="en-GB" dirty="0"/>
              <a:t>. keeping accurate and appropriate records</a:t>
            </a:r>
          </a:p>
        </p:txBody>
      </p:sp>
    </p:spTree>
    <p:extLst>
      <p:ext uri="{BB962C8B-B14F-4D97-AF65-F5344CB8AC3E}">
        <p14:creationId xmlns:p14="http://schemas.microsoft.com/office/powerpoint/2010/main" val="35405948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C878D9A-77BE-4701-AE3D-EEFC53CD50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643BE08-0ED1-4B73-AC6D-B7E26A59CD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4663" y="469900"/>
            <a:ext cx="3695002" cy="5918200"/>
          </a:xfrm>
          <a:prstGeom prst="rect">
            <a:avLst/>
          </a:prstGeom>
          <a:solidFill>
            <a:schemeClr val="tx2">
              <a:lumMod val="90000"/>
              <a:lumOff val="10000"/>
            </a:schemeClr>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56B2094-7FC0-45FC-BFED-3CB88CEE63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9668" y="635508"/>
            <a:ext cx="3364992" cy="5586984"/>
          </a:xfrm>
          <a:prstGeom prst="rect">
            <a:avLst/>
          </a:prstGeom>
          <a:noFill/>
          <a:ln w="15875" cap="flat">
            <a:solidFill>
              <a:schemeClr val="accent1"/>
            </a:solidFill>
            <a:miter lim="800000"/>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26AE126C-188F-43E8-B3B6-36228341D31C}"/>
              </a:ext>
            </a:extLst>
          </p:cNvPr>
          <p:cNvSpPr>
            <a:spLocks noGrp="1"/>
          </p:cNvSpPr>
          <p:nvPr>
            <p:ph type="title"/>
          </p:nvPr>
        </p:nvSpPr>
        <p:spPr>
          <a:xfrm>
            <a:off x="952108" y="954756"/>
            <a:ext cx="2730414" cy="4946003"/>
          </a:xfrm>
        </p:spPr>
        <p:txBody>
          <a:bodyPr>
            <a:normAutofit/>
          </a:bodyPr>
          <a:lstStyle/>
          <a:p>
            <a:pPr>
              <a:lnSpc>
                <a:spcPct val="90000"/>
              </a:lnSpc>
            </a:pPr>
            <a:r>
              <a:rPr lang="en-GB" sz="3200" dirty="0">
                <a:solidFill>
                  <a:schemeClr val="bg1"/>
                </a:solidFill>
              </a:rPr>
              <a:t>A guide book: Professional practice in counselling and psychotherapy </a:t>
            </a:r>
            <a:r>
              <a:rPr lang="en-GB" sz="3100" b="1" dirty="0">
                <a:solidFill>
                  <a:schemeClr val="bg1"/>
                </a:solidFill>
              </a:rPr>
              <a:t>(2007)</a:t>
            </a:r>
            <a:endParaRPr lang="en-GB" sz="3100" dirty="0">
              <a:solidFill>
                <a:schemeClr val="bg1"/>
              </a:solidFill>
            </a:endParaRPr>
          </a:p>
        </p:txBody>
      </p:sp>
      <p:sp>
        <p:nvSpPr>
          <p:cNvPr id="14" name="Rectangle 13">
            <a:extLst>
              <a:ext uri="{FF2B5EF4-FFF2-40B4-BE49-F238E27FC236}">
                <a16:creationId xmlns:a16="http://schemas.microsoft.com/office/drawing/2014/main" id="{07A4B640-BB7F-4272-A710-068DBA9F9A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0"/>
            <a:ext cx="7537704" cy="6858000"/>
          </a:xfrm>
          <a:prstGeom prst="rect">
            <a:avLst/>
          </a:prstGeom>
          <a:gradFill>
            <a:gsLst>
              <a:gs pos="0">
                <a:schemeClr val="bg1"/>
              </a:gs>
              <a:gs pos="30000">
                <a:schemeClr val="bg1"/>
              </a:gs>
              <a:gs pos="61000">
                <a:schemeClr val="bg2">
                  <a:lumMod val="20000"/>
                  <a:lumOff val="80000"/>
                </a:schemeClr>
              </a:gs>
              <a:gs pos="97000">
                <a:schemeClr val="bg2">
                  <a:lumMod val="70000"/>
                  <a:lumOff val="30000"/>
                </a:schemeClr>
              </a:gs>
            </a:gsLst>
            <a:path path="circle">
              <a:fillToRect l="50000" t="50000" r="50000" b="50000"/>
            </a:path>
          </a:gradFill>
          <a:ln>
            <a:noFill/>
          </a:ln>
          <a:effectLst>
            <a:innerShdw blurRad="63500" dist="50800" dir="108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0424350-BDD0-4DCF-B697-E406CB2CA1C9}"/>
              </a:ext>
            </a:extLst>
          </p:cNvPr>
          <p:cNvSpPr>
            <a:spLocks noGrp="1"/>
          </p:cNvSpPr>
          <p:nvPr>
            <p:ph idx="1"/>
          </p:nvPr>
        </p:nvSpPr>
        <p:spPr>
          <a:xfrm>
            <a:off x="5140934" y="469900"/>
            <a:ext cx="5953630" cy="5405968"/>
          </a:xfrm>
        </p:spPr>
        <p:txBody>
          <a:bodyPr anchor="ctr">
            <a:normAutofit/>
          </a:bodyPr>
          <a:lstStyle/>
          <a:p>
            <a:pPr>
              <a:lnSpc>
                <a:spcPct val="90000"/>
              </a:lnSpc>
            </a:pPr>
            <a:r>
              <a:rPr lang="en-GB" dirty="0">
                <a:solidFill>
                  <a:srgbClr val="262626"/>
                </a:solidFill>
              </a:rPr>
              <a:t>Practical information for trainee counsellors and psychotherapists.</a:t>
            </a:r>
          </a:p>
          <a:p>
            <a:pPr>
              <a:lnSpc>
                <a:spcPct val="90000"/>
              </a:lnSpc>
            </a:pPr>
            <a:r>
              <a:rPr lang="en-GB" dirty="0">
                <a:solidFill>
                  <a:srgbClr val="262626"/>
                </a:solidFill>
              </a:rPr>
              <a:t>Practice within different roles and organizational contexts.</a:t>
            </a:r>
          </a:p>
          <a:p>
            <a:pPr>
              <a:lnSpc>
                <a:spcPct val="90000"/>
              </a:lnSpc>
            </a:pPr>
            <a:r>
              <a:rPr lang="en-GB" dirty="0">
                <a:solidFill>
                  <a:srgbClr val="262626"/>
                </a:solidFill>
              </a:rPr>
              <a:t>Working with risk and diversity.</a:t>
            </a:r>
          </a:p>
          <a:p>
            <a:pPr>
              <a:lnSpc>
                <a:spcPct val="90000"/>
              </a:lnSpc>
            </a:pPr>
            <a:r>
              <a:rPr lang="en-GB" dirty="0">
                <a:solidFill>
                  <a:srgbClr val="262626"/>
                </a:solidFill>
              </a:rPr>
              <a:t>Legal guidance and frameworks relevant for practice.</a:t>
            </a:r>
          </a:p>
          <a:p>
            <a:pPr>
              <a:lnSpc>
                <a:spcPct val="90000"/>
              </a:lnSpc>
            </a:pPr>
            <a:r>
              <a:rPr lang="en-GB" dirty="0">
                <a:solidFill>
                  <a:srgbClr val="262626"/>
                </a:solidFill>
              </a:rPr>
              <a:t>Protection for self and client.</a:t>
            </a:r>
          </a:p>
          <a:p>
            <a:pPr>
              <a:lnSpc>
                <a:spcPct val="90000"/>
              </a:lnSpc>
            </a:pPr>
            <a:r>
              <a:rPr lang="en-GB" dirty="0">
                <a:solidFill>
                  <a:srgbClr val="262626"/>
                </a:solidFill>
              </a:rPr>
              <a:t>Ethics and competences.</a:t>
            </a:r>
          </a:p>
        </p:txBody>
      </p:sp>
    </p:spTree>
    <p:extLst>
      <p:ext uri="{BB962C8B-B14F-4D97-AF65-F5344CB8AC3E}">
        <p14:creationId xmlns:p14="http://schemas.microsoft.com/office/powerpoint/2010/main" val="31133855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72E713-9024-477C-9C88-E6C75B547303}"/>
              </a:ext>
            </a:extLst>
          </p:cNvPr>
          <p:cNvSpPr>
            <a:spLocks noGrp="1"/>
          </p:cNvSpPr>
          <p:nvPr>
            <p:ph type="title"/>
          </p:nvPr>
        </p:nvSpPr>
        <p:spPr>
          <a:xfrm>
            <a:off x="1295402" y="982132"/>
            <a:ext cx="9601196" cy="1303867"/>
          </a:xfrm>
        </p:spPr>
        <p:txBody>
          <a:bodyPr>
            <a:normAutofit/>
          </a:bodyPr>
          <a:lstStyle/>
          <a:p>
            <a:r>
              <a:rPr lang="en-GB">
                <a:solidFill>
                  <a:srgbClr val="262626"/>
                </a:solidFill>
              </a:rPr>
              <a:t>Professional Conduct </a:t>
            </a:r>
          </a:p>
        </p:txBody>
      </p:sp>
      <p:sp>
        <p:nvSpPr>
          <p:cNvPr id="3" name="Content Placeholder 2">
            <a:extLst>
              <a:ext uri="{FF2B5EF4-FFF2-40B4-BE49-F238E27FC236}">
                <a16:creationId xmlns:a16="http://schemas.microsoft.com/office/drawing/2014/main" id="{A459E0DE-0BE3-40DF-AE11-FDD2D49D3C52}"/>
              </a:ext>
            </a:extLst>
          </p:cNvPr>
          <p:cNvSpPr>
            <a:spLocks noGrp="1"/>
          </p:cNvSpPr>
          <p:nvPr>
            <p:ph idx="1"/>
          </p:nvPr>
        </p:nvSpPr>
        <p:spPr>
          <a:xfrm>
            <a:off x="1295402" y="2556932"/>
            <a:ext cx="6256866" cy="3318936"/>
          </a:xfrm>
        </p:spPr>
        <p:txBody>
          <a:bodyPr>
            <a:normAutofit/>
          </a:bodyPr>
          <a:lstStyle/>
          <a:p>
            <a:r>
              <a:rPr lang="en-GB" sz="2200" dirty="0">
                <a:solidFill>
                  <a:srgbClr val="262626"/>
                </a:solidFill>
              </a:rPr>
              <a:t>No legal requirements.</a:t>
            </a:r>
          </a:p>
          <a:p>
            <a:r>
              <a:rPr lang="en-GB" sz="2200" dirty="0">
                <a:solidFill>
                  <a:srgbClr val="262626"/>
                </a:solidFill>
              </a:rPr>
              <a:t>Professional bodies for professional recognition.</a:t>
            </a:r>
          </a:p>
          <a:p>
            <a:r>
              <a:rPr lang="en-GB" sz="2200" dirty="0">
                <a:solidFill>
                  <a:srgbClr val="262626"/>
                </a:solidFill>
              </a:rPr>
              <a:t>BACP – registration/accreditation requirements, ethical framework and professional conduct procedure. </a:t>
            </a:r>
          </a:p>
          <a:p>
            <a:r>
              <a:rPr lang="en-GB" sz="2200" dirty="0">
                <a:solidFill>
                  <a:srgbClr val="262626"/>
                </a:solidFill>
              </a:rPr>
              <a:t>NCS – registration/accreditation requirements, code of ethics and governance principles, process of complaints outlined clearly on website.</a:t>
            </a:r>
          </a:p>
        </p:txBody>
      </p:sp>
      <p:pic>
        <p:nvPicPr>
          <p:cNvPr id="7" name="Graphic 6" descr="Check List">
            <a:extLst>
              <a:ext uri="{FF2B5EF4-FFF2-40B4-BE49-F238E27FC236}">
                <a16:creationId xmlns:a16="http://schemas.microsoft.com/office/drawing/2014/main" id="{4C310B05-4256-4D1C-A961-B3DD4787271E}"/>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085026" y="2757636"/>
            <a:ext cx="2739728" cy="2739728"/>
          </a:xfrm>
          <a:prstGeom prst="rect">
            <a:avLst/>
          </a:prstGeom>
          <a:ln w="57150" cmpd="thickThin">
            <a:solidFill>
              <a:srgbClr val="7F7F7F"/>
            </a:solidFill>
            <a:miter lim="800000"/>
          </a:ln>
        </p:spPr>
      </p:pic>
    </p:spTree>
    <p:extLst>
      <p:ext uri="{BB962C8B-B14F-4D97-AF65-F5344CB8AC3E}">
        <p14:creationId xmlns:p14="http://schemas.microsoft.com/office/powerpoint/2010/main" val="28270171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58E23C-4451-4B86-B6B4-B274FA2BBD85}"/>
              </a:ext>
            </a:extLst>
          </p:cNvPr>
          <p:cNvSpPr>
            <a:spLocks noGrp="1"/>
          </p:cNvSpPr>
          <p:nvPr>
            <p:ph type="title"/>
          </p:nvPr>
        </p:nvSpPr>
        <p:spPr/>
        <p:txBody>
          <a:bodyPr/>
          <a:lstStyle/>
          <a:p>
            <a:r>
              <a:rPr lang="en-GB" dirty="0"/>
              <a:t>Regulation</a:t>
            </a:r>
          </a:p>
        </p:txBody>
      </p:sp>
      <p:sp>
        <p:nvSpPr>
          <p:cNvPr id="3" name="Content Placeholder 2">
            <a:extLst>
              <a:ext uri="{FF2B5EF4-FFF2-40B4-BE49-F238E27FC236}">
                <a16:creationId xmlns:a16="http://schemas.microsoft.com/office/drawing/2014/main" id="{2E657476-94D1-4BCE-A977-1FB0F62AB05F}"/>
              </a:ext>
            </a:extLst>
          </p:cNvPr>
          <p:cNvSpPr>
            <a:spLocks noGrp="1"/>
          </p:cNvSpPr>
          <p:nvPr>
            <p:ph idx="1"/>
          </p:nvPr>
        </p:nvSpPr>
        <p:spPr/>
        <p:txBody>
          <a:bodyPr/>
          <a:lstStyle/>
          <a:p>
            <a:r>
              <a:rPr lang="en-GB" dirty="0"/>
              <a:t>Health professional council - a UK-wide health regulator.</a:t>
            </a:r>
          </a:p>
          <a:p>
            <a:r>
              <a:rPr lang="en-GB" dirty="0"/>
              <a:t>Responsible for the statutory regulation of 16 different professions. Within those regulated professions, the HCPC are in control of setting standards in professional training, performance and conduct, as well as ensuring that protected titles are only used by those who are entitled to use them.</a:t>
            </a:r>
          </a:p>
          <a:p>
            <a:r>
              <a:rPr lang="en-GB" dirty="0"/>
              <a:t>(counselling directory, 2020)</a:t>
            </a:r>
          </a:p>
        </p:txBody>
      </p:sp>
    </p:spTree>
    <p:extLst>
      <p:ext uri="{BB962C8B-B14F-4D97-AF65-F5344CB8AC3E}">
        <p14:creationId xmlns:p14="http://schemas.microsoft.com/office/powerpoint/2010/main" val="40245565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08C725-D982-467F-B39B-9DD7A10E7A47}"/>
              </a:ext>
            </a:extLst>
          </p:cNvPr>
          <p:cNvSpPr>
            <a:spLocks noGrp="1"/>
          </p:cNvSpPr>
          <p:nvPr>
            <p:ph type="title"/>
          </p:nvPr>
        </p:nvSpPr>
        <p:spPr/>
        <p:txBody>
          <a:bodyPr/>
          <a:lstStyle/>
          <a:p>
            <a:r>
              <a:rPr lang="en-GB" dirty="0"/>
              <a:t>Regulation </a:t>
            </a:r>
          </a:p>
        </p:txBody>
      </p:sp>
      <p:sp>
        <p:nvSpPr>
          <p:cNvPr id="3" name="Text Placeholder 2">
            <a:extLst>
              <a:ext uri="{FF2B5EF4-FFF2-40B4-BE49-F238E27FC236}">
                <a16:creationId xmlns:a16="http://schemas.microsoft.com/office/drawing/2014/main" id="{7E95DA69-6D5C-4A25-BE6C-3621BEBBC7AF}"/>
              </a:ext>
            </a:extLst>
          </p:cNvPr>
          <p:cNvSpPr>
            <a:spLocks noGrp="1"/>
          </p:cNvSpPr>
          <p:nvPr>
            <p:ph type="body" idx="1"/>
          </p:nvPr>
        </p:nvSpPr>
        <p:spPr/>
        <p:txBody>
          <a:bodyPr/>
          <a:lstStyle/>
          <a:p>
            <a:r>
              <a:rPr lang="en-GB" dirty="0"/>
              <a:t>Pros</a:t>
            </a:r>
          </a:p>
        </p:txBody>
      </p:sp>
      <p:sp>
        <p:nvSpPr>
          <p:cNvPr id="4" name="Content Placeholder 3">
            <a:extLst>
              <a:ext uri="{FF2B5EF4-FFF2-40B4-BE49-F238E27FC236}">
                <a16:creationId xmlns:a16="http://schemas.microsoft.com/office/drawing/2014/main" id="{0E72B0C3-1EC3-4A88-B204-5289429E3E2A}"/>
              </a:ext>
            </a:extLst>
          </p:cNvPr>
          <p:cNvSpPr>
            <a:spLocks noGrp="1"/>
          </p:cNvSpPr>
          <p:nvPr>
            <p:ph sz="half" idx="2"/>
          </p:nvPr>
        </p:nvSpPr>
        <p:spPr>
          <a:xfrm>
            <a:off x="1295400" y="3243262"/>
            <a:ext cx="4718304" cy="2632605"/>
          </a:xfrm>
        </p:spPr>
        <p:txBody>
          <a:bodyPr/>
          <a:lstStyle/>
          <a:p>
            <a:r>
              <a:rPr lang="en-GB" dirty="0"/>
              <a:t>Malpractice prevention</a:t>
            </a:r>
          </a:p>
          <a:p>
            <a:r>
              <a:rPr lang="en-GB" dirty="0"/>
              <a:t>Standards of service</a:t>
            </a:r>
          </a:p>
          <a:p>
            <a:r>
              <a:rPr lang="en-GB" dirty="0"/>
              <a:t>More recognition of practitioners</a:t>
            </a:r>
          </a:p>
          <a:p>
            <a:endParaRPr lang="en-GB" dirty="0"/>
          </a:p>
        </p:txBody>
      </p:sp>
      <p:sp>
        <p:nvSpPr>
          <p:cNvPr id="5" name="Text Placeholder 4">
            <a:extLst>
              <a:ext uri="{FF2B5EF4-FFF2-40B4-BE49-F238E27FC236}">
                <a16:creationId xmlns:a16="http://schemas.microsoft.com/office/drawing/2014/main" id="{3D2429EF-CE1A-4A9F-B618-FF59D382AFFC}"/>
              </a:ext>
            </a:extLst>
          </p:cNvPr>
          <p:cNvSpPr>
            <a:spLocks noGrp="1"/>
          </p:cNvSpPr>
          <p:nvPr>
            <p:ph type="body" sz="quarter" idx="3"/>
          </p:nvPr>
        </p:nvSpPr>
        <p:spPr/>
        <p:txBody>
          <a:bodyPr/>
          <a:lstStyle/>
          <a:p>
            <a:r>
              <a:rPr lang="en-GB" dirty="0"/>
              <a:t>Cons</a:t>
            </a:r>
          </a:p>
        </p:txBody>
      </p:sp>
      <p:sp>
        <p:nvSpPr>
          <p:cNvPr id="6" name="Content Placeholder 5">
            <a:extLst>
              <a:ext uri="{FF2B5EF4-FFF2-40B4-BE49-F238E27FC236}">
                <a16:creationId xmlns:a16="http://schemas.microsoft.com/office/drawing/2014/main" id="{3D0F772C-4E77-497D-973B-50674A5FF4BC}"/>
              </a:ext>
            </a:extLst>
          </p:cNvPr>
          <p:cNvSpPr>
            <a:spLocks noGrp="1"/>
          </p:cNvSpPr>
          <p:nvPr>
            <p:ph sz="quarter" idx="4"/>
          </p:nvPr>
        </p:nvSpPr>
        <p:spPr/>
        <p:txBody>
          <a:bodyPr/>
          <a:lstStyle/>
          <a:p>
            <a:r>
              <a:rPr lang="en-GB" dirty="0"/>
              <a:t>Less freedom </a:t>
            </a:r>
          </a:p>
          <a:p>
            <a:r>
              <a:rPr lang="en-GB" dirty="0"/>
              <a:t>Restrictions on training</a:t>
            </a:r>
          </a:p>
          <a:p>
            <a:r>
              <a:rPr lang="en-GB" dirty="0"/>
              <a:t>Audit culture</a:t>
            </a:r>
          </a:p>
        </p:txBody>
      </p:sp>
    </p:spTree>
    <p:extLst>
      <p:ext uri="{BB962C8B-B14F-4D97-AF65-F5344CB8AC3E}">
        <p14:creationId xmlns:p14="http://schemas.microsoft.com/office/powerpoint/2010/main" val="4007383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0" end="0"/>
                                            </p:txEl>
                                          </p:spTgt>
                                        </p:tgtEl>
                                        <p:attrNameLst>
                                          <p:attrName>style.visibility</p:attrName>
                                        </p:attrNameLst>
                                      </p:cBhvr>
                                      <p:to>
                                        <p:strVal val="visible"/>
                                      </p:to>
                                    </p:set>
                                    <p:anim calcmode="lin" valueType="num">
                                      <p:cBhvr additive="base">
                                        <p:cTn id="13"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xEl>
                                              <p:pRg st="1" end="1"/>
                                            </p:txEl>
                                          </p:spTgt>
                                        </p:tgtEl>
                                        <p:attrNameLst>
                                          <p:attrName>style.visibility</p:attrName>
                                        </p:attrNameLst>
                                      </p:cBhvr>
                                      <p:to>
                                        <p:strVal val="visible"/>
                                      </p:to>
                                    </p:set>
                                    <p:anim calcmode="lin" valueType="num">
                                      <p:cBhvr additive="base">
                                        <p:cTn id="19"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xEl>
                                              <p:pRg st="2" end="2"/>
                                            </p:txEl>
                                          </p:spTgt>
                                        </p:tgtEl>
                                        <p:attrNameLst>
                                          <p:attrName>style.visibility</p:attrName>
                                        </p:attrNameLst>
                                      </p:cBhvr>
                                      <p:to>
                                        <p:strVal val="visible"/>
                                      </p:to>
                                    </p:set>
                                    <p:anim calcmode="lin" valueType="num">
                                      <p:cBhvr additive="base">
                                        <p:cTn id="25"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5">
                                            <p:txEl>
                                              <p:pRg st="0" end="0"/>
                                            </p:txEl>
                                          </p:spTgt>
                                        </p:tgtEl>
                                        <p:attrNameLst>
                                          <p:attrName>style.visibility</p:attrName>
                                        </p:attrNameLst>
                                      </p:cBhvr>
                                      <p:to>
                                        <p:strVal val="visible"/>
                                      </p:to>
                                    </p:set>
                                    <p:anim calcmode="lin" valueType="num">
                                      <p:cBhvr additive="base">
                                        <p:cTn id="31"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6">
                                            <p:txEl>
                                              <p:pRg st="0" end="0"/>
                                            </p:txEl>
                                          </p:spTgt>
                                        </p:tgtEl>
                                        <p:attrNameLst>
                                          <p:attrName>style.visibility</p:attrName>
                                        </p:attrNameLst>
                                      </p:cBhvr>
                                      <p:to>
                                        <p:strVal val="visible"/>
                                      </p:to>
                                    </p:set>
                                    <p:anim calcmode="lin" valueType="num">
                                      <p:cBhvr additive="base">
                                        <p:cTn id="3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6">
                                            <p:txEl>
                                              <p:pRg st="1" end="1"/>
                                            </p:txEl>
                                          </p:spTgt>
                                        </p:tgtEl>
                                        <p:attrNameLst>
                                          <p:attrName>style.visibility</p:attrName>
                                        </p:attrNameLst>
                                      </p:cBhvr>
                                      <p:to>
                                        <p:strVal val="visible"/>
                                      </p:to>
                                    </p:set>
                                    <p:anim calcmode="lin" valueType="num">
                                      <p:cBhvr additive="base">
                                        <p:cTn id="43"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6">
                                            <p:txEl>
                                              <p:pRg st="2" end="2"/>
                                            </p:txEl>
                                          </p:spTgt>
                                        </p:tgtEl>
                                        <p:attrNameLst>
                                          <p:attrName>style.visibility</p:attrName>
                                        </p:attrNameLst>
                                      </p:cBhvr>
                                      <p:to>
                                        <p:strVal val="visible"/>
                                      </p:to>
                                    </p:set>
                                    <p:anim calcmode="lin" valueType="num">
                                      <p:cBhvr additive="base">
                                        <p:cTn id="49"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P spid="5" grpId="0" build="p"/>
      <p:bldP spid="6"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1A2FA-D876-4F98-A6C8-5E1DA8C899FD}"/>
              </a:ext>
            </a:extLst>
          </p:cNvPr>
          <p:cNvSpPr>
            <a:spLocks noGrp="1"/>
          </p:cNvSpPr>
          <p:nvPr>
            <p:ph type="title"/>
          </p:nvPr>
        </p:nvSpPr>
        <p:spPr/>
        <p:txBody>
          <a:bodyPr/>
          <a:lstStyle/>
          <a:p>
            <a:r>
              <a:rPr lang="en-GB" dirty="0"/>
              <a:t>Differing Organisations </a:t>
            </a:r>
          </a:p>
        </p:txBody>
      </p:sp>
      <p:sp>
        <p:nvSpPr>
          <p:cNvPr id="3" name="Text Placeholder 2">
            <a:extLst>
              <a:ext uri="{FF2B5EF4-FFF2-40B4-BE49-F238E27FC236}">
                <a16:creationId xmlns:a16="http://schemas.microsoft.com/office/drawing/2014/main" id="{8D0860D8-98ED-469C-8246-3D9CF35C19B7}"/>
              </a:ext>
            </a:extLst>
          </p:cNvPr>
          <p:cNvSpPr>
            <a:spLocks noGrp="1"/>
          </p:cNvSpPr>
          <p:nvPr>
            <p:ph type="body" idx="1"/>
          </p:nvPr>
        </p:nvSpPr>
        <p:spPr/>
        <p:txBody>
          <a:bodyPr/>
          <a:lstStyle/>
          <a:p>
            <a:r>
              <a:rPr lang="en-GB" dirty="0"/>
              <a:t>NHS </a:t>
            </a:r>
          </a:p>
        </p:txBody>
      </p:sp>
      <p:sp>
        <p:nvSpPr>
          <p:cNvPr id="4" name="Content Placeholder 3">
            <a:extLst>
              <a:ext uri="{FF2B5EF4-FFF2-40B4-BE49-F238E27FC236}">
                <a16:creationId xmlns:a16="http://schemas.microsoft.com/office/drawing/2014/main" id="{380C68CF-0959-4B8F-8980-84DC6A54E257}"/>
              </a:ext>
            </a:extLst>
          </p:cNvPr>
          <p:cNvSpPr>
            <a:spLocks noGrp="1"/>
          </p:cNvSpPr>
          <p:nvPr>
            <p:ph sz="half" idx="2"/>
          </p:nvPr>
        </p:nvSpPr>
        <p:spPr/>
        <p:txBody>
          <a:bodyPr/>
          <a:lstStyle/>
          <a:p>
            <a:r>
              <a:rPr lang="en-GB" dirty="0"/>
              <a:t>6 sessions</a:t>
            </a:r>
          </a:p>
          <a:p>
            <a:r>
              <a:rPr lang="en-GB" dirty="0"/>
              <a:t>Evidenced based</a:t>
            </a:r>
          </a:p>
          <a:p>
            <a:r>
              <a:rPr lang="en-GB" dirty="0"/>
              <a:t>Dress code</a:t>
            </a:r>
          </a:p>
          <a:p>
            <a:r>
              <a:rPr lang="en-GB" dirty="0"/>
              <a:t>More criteria for note taking </a:t>
            </a:r>
          </a:p>
          <a:p>
            <a:endParaRPr lang="en-GB" dirty="0"/>
          </a:p>
        </p:txBody>
      </p:sp>
      <p:sp>
        <p:nvSpPr>
          <p:cNvPr id="5" name="Text Placeholder 4">
            <a:extLst>
              <a:ext uri="{FF2B5EF4-FFF2-40B4-BE49-F238E27FC236}">
                <a16:creationId xmlns:a16="http://schemas.microsoft.com/office/drawing/2014/main" id="{8730E7EB-5B23-488E-8116-9953061DDD76}"/>
              </a:ext>
            </a:extLst>
          </p:cNvPr>
          <p:cNvSpPr>
            <a:spLocks noGrp="1"/>
          </p:cNvSpPr>
          <p:nvPr>
            <p:ph type="body" sz="quarter" idx="3"/>
          </p:nvPr>
        </p:nvSpPr>
        <p:spPr/>
        <p:txBody>
          <a:bodyPr/>
          <a:lstStyle/>
          <a:p>
            <a:r>
              <a:rPr lang="en-GB" dirty="0"/>
              <a:t>Mind </a:t>
            </a:r>
          </a:p>
        </p:txBody>
      </p:sp>
      <p:sp>
        <p:nvSpPr>
          <p:cNvPr id="6" name="Content Placeholder 5">
            <a:extLst>
              <a:ext uri="{FF2B5EF4-FFF2-40B4-BE49-F238E27FC236}">
                <a16:creationId xmlns:a16="http://schemas.microsoft.com/office/drawing/2014/main" id="{9C88843E-80F3-4218-BC5D-E58840F49B94}"/>
              </a:ext>
            </a:extLst>
          </p:cNvPr>
          <p:cNvSpPr>
            <a:spLocks noGrp="1"/>
          </p:cNvSpPr>
          <p:nvPr>
            <p:ph sz="quarter" idx="4"/>
          </p:nvPr>
        </p:nvSpPr>
        <p:spPr/>
        <p:txBody>
          <a:bodyPr/>
          <a:lstStyle/>
          <a:p>
            <a:r>
              <a:rPr lang="en-GB" dirty="0"/>
              <a:t>No limit on sessions</a:t>
            </a:r>
          </a:p>
          <a:p>
            <a:r>
              <a:rPr lang="en-GB" dirty="0"/>
              <a:t>More creative therapeutic sessions </a:t>
            </a:r>
          </a:p>
          <a:p>
            <a:r>
              <a:rPr lang="en-GB" dirty="0"/>
              <a:t>More casual dress code</a:t>
            </a:r>
          </a:p>
          <a:p>
            <a:endParaRPr lang="en-GB" dirty="0"/>
          </a:p>
          <a:p>
            <a:endParaRPr lang="en-GB" dirty="0"/>
          </a:p>
        </p:txBody>
      </p:sp>
    </p:spTree>
    <p:extLst>
      <p:ext uri="{BB962C8B-B14F-4D97-AF65-F5344CB8AC3E}">
        <p14:creationId xmlns:p14="http://schemas.microsoft.com/office/powerpoint/2010/main" val="18661146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C878D9A-77BE-4701-AE3D-EEFC53CD50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643BE08-0ED1-4B73-AC6D-B7E26A59CD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4663" y="469900"/>
            <a:ext cx="3695002" cy="5918200"/>
          </a:xfrm>
          <a:prstGeom prst="rect">
            <a:avLst/>
          </a:prstGeom>
          <a:solidFill>
            <a:schemeClr val="tx2">
              <a:lumMod val="90000"/>
              <a:lumOff val="10000"/>
            </a:schemeClr>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56B2094-7FC0-45FC-BFED-3CB88CEE63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9668" y="635508"/>
            <a:ext cx="3364992" cy="5586984"/>
          </a:xfrm>
          <a:prstGeom prst="rect">
            <a:avLst/>
          </a:prstGeom>
          <a:noFill/>
          <a:ln w="15875" cap="flat">
            <a:solidFill>
              <a:schemeClr val="accent1"/>
            </a:solidFill>
            <a:miter lim="800000"/>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26AE126C-188F-43E8-B3B6-36228341D31C}"/>
              </a:ext>
            </a:extLst>
          </p:cNvPr>
          <p:cNvSpPr>
            <a:spLocks noGrp="1"/>
          </p:cNvSpPr>
          <p:nvPr>
            <p:ph type="title"/>
          </p:nvPr>
        </p:nvSpPr>
        <p:spPr>
          <a:xfrm>
            <a:off x="952108" y="954756"/>
            <a:ext cx="2730414" cy="4946003"/>
          </a:xfrm>
        </p:spPr>
        <p:txBody>
          <a:bodyPr>
            <a:normAutofit/>
          </a:bodyPr>
          <a:lstStyle/>
          <a:p>
            <a:pPr>
              <a:lnSpc>
                <a:spcPct val="90000"/>
              </a:lnSpc>
            </a:pPr>
            <a:r>
              <a:rPr lang="en-GB" sz="3100" b="1" dirty="0">
                <a:solidFill>
                  <a:srgbClr val="FFFFFF"/>
                </a:solidFill>
              </a:rPr>
              <a:t>Statutory Regulation and the Future of Professional Practice in Psychotherapy &amp; Counselling: Evidence from the Field (2009)</a:t>
            </a:r>
            <a:endParaRPr lang="en-GB" sz="3100" dirty="0">
              <a:solidFill>
                <a:srgbClr val="FFFFFF"/>
              </a:solidFill>
            </a:endParaRPr>
          </a:p>
        </p:txBody>
      </p:sp>
      <p:sp>
        <p:nvSpPr>
          <p:cNvPr id="14" name="Rectangle 13">
            <a:extLst>
              <a:ext uri="{FF2B5EF4-FFF2-40B4-BE49-F238E27FC236}">
                <a16:creationId xmlns:a16="http://schemas.microsoft.com/office/drawing/2014/main" id="{07A4B640-BB7F-4272-A710-068DBA9F9A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0"/>
            <a:ext cx="7537704" cy="6858000"/>
          </a:xfrm>
          <a:prstGeom prst="rect">
            <a:avLst/>
          </a:prstGeom>
          <a:gradFill>
            <a:gsLst>
              <a:gs pos="0">
                <a:schemeClr val="bg1"/>
              </a:gs>
              <a:gs pos="30000">
                <a:schemeClr val="bg1"/>
              </a:gs>
              <a:gs pos="61000">
                <a:schemeClr val="bg2">
                  <a:lumMod val="20000"/>
                  <a:lumOff val="80000"/>
                </a:schemeClr>
              </a:gs>
              <a:gs pos="97000">
                <a:schemeClr val="bg2">
                  <a:lumMod val="70000"/>
                  <a:lumOff val="30000"/>
                </a:schemeClr>
              </a:gs>
            </a:gsLst>
            <a:path path="circle">
              <a:fillToRect l="50000" t="50000" r="50000" b="50000"/>
            </a:path>
          </a:gradFill>
          <a:ln>
            <a:noFill/>
          </a:ln>
          <a:effectLst>
            <a:innerShdw blurRad="63500" dist="50800" dir="108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0424350-BDD0-4DCF-B697-E406CB2CA1C9}"/>
              </a:ext>
            </a:extLst>
          </p:cNvPr>
          <p:cNvSpPr>
            <a:spLocks noGrp="1"/>
          </p:cNvSpPr>
          <p:nvPr>
            <p:ph idx="1"/>
          </p:nvPr>
        </p:nvSpPr>
        <p:spPr>
          <a:xfrm>
            <a:off x="5140934" y="469900"/>
            <a:ext cx="5953630" cy="5405968"/>
          </a:xfrm>
        </p:spPr>
        <p:txBody>
          <a:bodyPr anchor="ctr">
            <a:normAutofit lnSpcReduction="10000"/>
          </a:bodyPr>
          <a:lstStyle/>
          <a:p>
            <a:pPr marL="0" indent="0" algn="ctr">
              <a:buNone/>
            </a:pPr>
            <a:r>
              <a:rPr lang="en-GB" b="1" u="sng" dirty="0"/>
              <a:t>Research </a:t>
            </a:r>
          </a:p>
          <a:p>
            <a:r>
              <a:rPr lang="en-GB" dirty="0"/>
              <a:t>Varying perspectives</a:t>
            </a:r>
          </a:p>
          <a:p>
            <a:r>
              <a:rPr lang="en-GB" dirty="0"/>
              <a:t> Some junior mental health workers and CBT practitioners appreciated the clear structure and model of accountability that the IAPT model provided.</a:t>
            </a:r>
          </a:p>
          <a:p>
            <a:r>
              <a:rPr lang="en-GB" dirty="0"/>
              <a:t> More senior therapists, however, described this producing a marked change to the nature of their therapeutic practice: “It moved from being an individual/client relationship to (organisational) productivity.  The measure was starting to overshadow... clients saying, oh no, not these measures again...”</a:t>
            </a:r>
          </a:p>
          <a:p>
            <a:r>
              <a:rPr lang="en-GB" dirty="0"/>
              <a:t> p.5 McGivern (2009)</a:t>
            </a:r>
          </a:p>
        </p:txBody>
      </p:sp>
    </p:spTree>
    <p:extLst>
      <p:ext uri="{BB962C8B-B14F-4D97-AF65-F5344CB8AC3E}">
        <p14:creationId xmlns:p14="http://schemas.microsoft.com/office/powerpoint/2010/main" val="5778065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52BE4420-3B5F-4549-8B4A-77855B8215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75876F6-95D4-48CB-8E3E-4401A96E25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6138" y="496088"/>
            <a:ext cx="3823215" cy="5883295"/>
          </a:xfrm>
          <a:prstGeom prst="rect">
            <a:avLst/>
          </a:prstGeom>
          <a:blipFill dpi="0" rotWithShape="1">
            <a:blip r:embed="rId2"/>
            <a:srcRect/>
            <a:tile tx="0" ty="0" sx="100000" sy="100000" flip="none" algn="tl"/>
          </a:blipFill>
          <a:ln>
            <a:noFill/>
          </a:ln>
          <a:effectLst>
            <a:outerShdw blurRad="114300" dist="127000" dir="5400000" sx="99000" sy="99000" algn="t" rotWithShape="0">
              <a:prstClr val="black">
                <a:alpha val="40000"/>
              </a:prstClr>
            </a:outerShdw>
          </a:effectLst>
          <a:scene3d>
            <a:camera prst="orthographicFront"/>
            <a:lightRig rig="twoPt" dir="t"/>
          </a:scene3d>
          <a:sp3d contourW="6350">
            <a:bevelT w="12700" h="0" prst="coolSlant"/>
            <a:contourClr>
              <a:schemeClr val="bg2"/>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D1B84719-90BB-4D0C-92D8-61DC5512B3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8012" y="609600"/>
            <a:ext cx="3552006"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1E0A29DA-A733-46A7-9F9D-D1D4FD28D470}"/>
              </a:ext>
            </a:extLst>
          </p:cNvPr>
          <p:cNvSpPr>
            <a:spLocks noGrp="1"/>
          </p:cNvSpPr>
          <p:nvPr>
            <p:ph type="title"/>
          </p:nvPr>
        </p:nvSpPr>
        <p:spPr>
          <a:xfrm>
            <a:off x="749300" y="1055077"/>
            <a:ext cx="3124199" cy="4794578"/>
          </a:xfrm>
        </p:spPr>
        <p:txBody>
          <a:bodyPr>
            <a:normAutofit/>
          </a:bodyPr>
          <a:lstStyle/>
          <a:p>
            <a:r>
              <a:rPr lang="en-GB" dirty="0">
                <a:solidFill>
                  <a:srgbClr val="262626"/>
                </a:solidFill>
              </a:rPr>
              <a:t>Conclusions..</a:t>
            </a:r>
          </a:p>
        </p:txBody>
      </p:sp>
      <p:sp useBgFill="1">
        <p:nvSpPr>
          <p:cNvPr id="16" name="Rectangle 15">
            <a:extLst>
              <a:ext uri="{FF2B5EF4-FFF2-40B4-BE49-F238E27FC236}">
                <a16:creationId xmlns:a16="http://schemas.microsoft.com/office/drawing/2014/main" id="{7B407EC4-5D16-4845-9840-4E28622B65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2053" y="-2"/>
            <a:ext cx="7539947"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87DC4B0C-D5C7-4AAD-A1E4-A2A0FCFE92D0}"/>
              </a:ext>
            </a:extLst>
          </p:cNvPr>
          <p:cNvGraphicFramePr>
            <a:graphicFrameLocks noGrp="1"/>
          </p:cNvGraphicFramePr>
          <p:nvPr>
            <p:ph idx="1"/>
            <p:extLst>
              <p:ext uri="{D42A27DB-BD31-4B8C-83A1-F6EECF244321}">
                <p14:modId xmlns:p14="http://schemas.microsoft.com/office/powerpoint/2010/main" val="1012681497"/>
              </p:ext>
            </p:extLst>
          </p:nvPr>
        </p:nvGraphicFramePr>
        <p:xfrm>
          <a:off x="5117072" y="501846"/>
          <a:ext cx="6588790" cy="555723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741129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52BE4420-3B5F-4549-8B4A-77855B8215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75876F6-95D4-48CB-8E3E-4401A96E25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6138" y="496088"/>
            <a:ext cx="3823215" cy="5883295"/>
          </a:xfrm>
          <a:prstGeom prst="rect">
            <a:avLst/>
          </a:prstGeom>
          <a:blipFill dpi="0" rotWithShape="1">
            <a:blip r:embed="rId2"/>
            <a:srcRect/>
            <a:tile tx="0" ty="0" sx="100000" sy="100000" flip="none" algn="tl"/>
          </a:blipFill>
          <a:ln>
            <a:noFill/>
          </a:ln>
          <a:effectLst>
            <a:outerShdw blurRad="114300" dist="127000" dir="5400000" sx="99000" sy="99000" algn="t" rotWithShape="0">
              <a:prstClr val="black">
                <a:alpha val="40000"/>
              </a:prstClr>
            </a:outerShdw>
          </a:effectLst>
          <a:scene3d>
            <a:camera prst="orthographicFront"/>
            <a:lightRig rig="twoPt" dir="t"/>
          </a:scene3d>
          <a:sp3d contourW="6350">
            <a:bevelT w="12700" h="0" prst="coolSlant"/>
            <a:contourClr>
              <a:schemeClr val="bg2"/>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D1B84719-90BB-4D0C-92D8-61DC5512B3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8012" y="609600"/>
            <a:ext cx="3552006"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1E0A29DA-A733-46A7-9F9D-D1D4FD28D470}"/>
              </a:ext>
            </a:extLst>
          </p:cNvPr>
          <p:cNvSpPr>
            <a:spLocks noGrp="1"/>
          </p:cNvSpPr>
          <p:nvPr>
            <p:ph type="title"/>
          </p:nvPr>
        </p:nvSpPr>
        <p:spPr>
          <a:xfrm>
            <a:off x="749300" y="1055077"/>
            <a:ext cx="3124199" cy="4794578"/>
          </a:xfrm>
        </p:spPr>
        <p:txBody>
          <a:bodyPr>
            <a:normAutofit/>
          </a:bodyPr>
          <a:lstStyle/>
          <a:p>
            <a:r>
              <a:rPr lang="en-GB" dirty="0">
                <a:solidFill>
                  <a:srgbClr val="262626"/>
                </a:solidFill>
              </a:rPr>
              <a:t>Blame Culture </a:t>
            </a:r>
          </a:p>
        </p:txBody>
      </p:sp>
      <p:sp useBgFill="1">
        <p:nvSpPr>
          <p:cNvPr id="16" name="Rectangle 15">
            <a:extLst>
              <a:ext uri="{FF2B5EF4-FFF2-40B4-BE49-F238E27FC236}">
                <a16:creationId xmlns:a16="http://schemas.microsoft.com/office/drawing/2014/main" id="{7B407EC4-5D16-4845-9840-4E28622B65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2053" y="-2"/>
            <a:ext cx="7539947"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87DC4B0C-D5C7-4AAD-A1E4-A2A0FCFE92D0}"/>
              </a:ext>
            </a:extLst>
          </p:cNvPr>
          <p:cNvGraphicFramePr>
            <a:graphicFrameLocks noGrp="1"/>
          </p:cNvGraphicFramePr>
          <p:nvPr>
            <p:ph idx="1"/>
            <p:extLst>
              <p:ext uri="{D42A27DB-BD31-4B8C-83A1-F6EECF244321}">
                <p14:modId xmlns:p14="http://schemas.microsoft.com/office/powerpoint/2010/main" val="1819767688"/>
              </p:ext>
            </p:extLst>
          </p:nvPr>
        </p:nvGraphicFramePr>
        <p:xfrm>
          <a:off x="5117072" y="501846"/>
          <a:ext cx="6588790" cy="555723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442421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17" name="Rectangle 9">
            <a:extLst>
              <a:ext uri="{FF2B5EF4-FFF2-40B4-BE49-F238E27FC236}">
                <a16:creationId xmlns:a16="http://schemas.microsoft.com/office/drawing/2014/main" id="{22AC0F86-9A78-4E84-A4B4-ADB8B2629A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9" name="Group 11">
            <a:extLst>
              <a:ext uri="{FF2B5EF4-FFF2-40B4-BE49-F238E27FC236}">
                <a16:creationId xmlns:a16="http://schemas.microsoft.com/office/drawing/2014/main" id="{4AF78B9E-8BE2-4706-9377-A05FA25ABAB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13" name="Picture 12">
              <a:extLst>
                <a:ext uri="{FF2B5EF4-FFF2-40B4-BE49-F238E27FC236}">
                  <a16:creationId xmlns:a16="http://schemas.microsoft.com/office/drawing/2014/main" id="{32CDFDE2-4DB3-4623-BA21-187D1B710FB9}"/>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4" name="Rectangle 13">
              <a:extLst>
                <a:ext uri="{FF2B5EF4-FFF2-40B4-BE49-F238E27FC236}">
                  <a16:creationId xmlns:a16="http://schemas.microsoft.com/office/drawing/2014/main" id="{ED74B2AA-1443-4E9B-8462-F7F5B85259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5" name="Picture 14">
              <a:extLst>
                <a:ext uri="{FF2B5EF4-FFF2-40B4-BE49-F238E27FC236}">
                  <a16:creationId xmlns:a16="http://schemas.microsoft.com/office/drawing/2014/main" id="{9BB652B6-7300-49EC-9422-EF5342492AF1}"/>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6" name="Picture 15">
              <a:extLst>
                <a:ext uri="{FF2B5EF4-FFF2-40B4-BE49-F238E27FC236}">
                  <a16:creationId xmlns:a16="http://schemas.microsoft.com/office/drawing/2014/main" id="{D0909587-01DE-424D-A15F-DAA28CF2CD38}"/>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1">
            <a:extLst>
              <a:ext uri="{FF2B5EF4-FFF2-40B4-BE49-F238E27FC236}">
                <a16:creationId xmlns:a16="http://schemas.microsoft.com/office/drawing/2014/main" id="{5CF78791-22F4-4675-9F00-CAAF674ACD6B}"/>
              </a:ext>
            </a:extLst>
          </p:cNvPr>
          <p:cNvSpPr>
            <a:spLocks noGrp="1"/>
          </p:cNvSpPr>
          <p:nvPr>
            <p:ph type="title"/>
          </p:nvPr>
        </p:nvSpPr>
        <p:spPr>
          <a:xfrm>
            <a:off x="7535825" y="982132"/>
            <a:ext cx="3360772" cy="1303867"/>
          </a:xfrm>
        </p:spPr>
        <p:txBody>
          <a:bodyPr>
            <a:normAutofit/>
          </a:bodyPr>
          <a:lstStyle/>
          <a:p>
            <a:pPr>
              <a:lnSpc>
                <a:spcPct val="90000"/>
              </a:lnSpc>
            </a:pPr>
            <a:r>
              <a:rPr lang="en-GB" sz="4100" dirty="0"/>
              <a:t>Employability</a:t>
            </a:r>
          </a:p>
        </p:txBody>
      </p:sp>
      <p:sp>
        <p:nvSpPr>
          <p:cNvPr id="18" name="Rectangle 17">
            <a:extLst>
              <a:ext uri="{FF2B5EF4-FFF2-40B4-BE49-F238E27FC236}">
                <a16:creationId xmlns:a16="http://schemas.microsoft.com/office/drawing/2014/main" id="{69A54E25-1C05-48E5-A5CC-3778C1D363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2643" y="1092200"/>
            <a:ext cx="5942687" cy="4515104"/>
          </a:xfrm>
          <a:prstGeom prst="rect">
            <a:avLst/>
          </a:prstGeom>
          <a:solidFill>
            <a:schemeClr val="bg1"/>
          </a:solidFill>
          <a:ln w="57150" cmpd="thickThin">
            <a:solidFill>
              <a:schemeClr val="tx1">
                <a:lumMod val="50000"/>
                <a:lumOff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0" name="Straight Connector 19">
            <a:extLst>
              <a:ext uri="{FF2B5EF4-FFF2-40B4-BE49-F238E27FC236}">
                <a16:creationId xmlns:a16="http://schemas.microsoft.com/office/drawing/2014/main" id="{0E5D0023-B23E-4823-8D72-B07FFF8CAE9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520089" y="2400639"/>
            <a:ext cx="3376508" cy="0"/>
          </a:xfrm>
          <a:prstGeom prst="line">
            <a:avLst/>
          </a:prstGeom>
        </p:spPr>
        <p:style>
          <a:lnRef idx="2">
            <a:schemeClr val="accent1"/>
          </a:lnRef>
          <a:fillRef idx="0">
            <a:schemeClr val="accent1"/>
          </a:fillRef>
          <a:effectRef idx="1">
            <a:schemeClr val="accent1"/>
          </a:effectRef>
          <a:fontRef idx="minor">
            <a:schemeClr val="tx1"/>
          </a:fontRef>
        </p:style>
      </p:cxnSp>
      <p:sp>
        <p:nvSpPr>
          <p:cNvPr id="3" name="Content Placeholder 2">
            <a:extLst>
              <a:ext uri="{FF2B5EF4-FFF2-40B4-BE49-F238E27FC236}">
                <a16:creationId xmlns:a16="http://schemas.microsoft.com/office/drawing/2014/main" id="{B8E08107-81A3-4696-B078-48E259FE6940}"/>
              </a:ext>
            </a:extLst>
          </p:cNvPr>
          <p:cNvSpPr>
            <a:spLocks noGrp="1"/>
          </p:cNvSpPr>
          <p:nvPr>
            <p:ph idx="1"/>
          </p:nvPr>
        </p:nvSpPr>
        <p:spPr>
          <a:xfrm>
            <a:off x="7535824" y="2556932"/>
            <a:ext cx="3360771" cy="3318936"/>
          </a:xfrm>
        </p:spPr>
        <p:txBody>
          <a:bodyPr>
            <a:normAutofit/>
          </a:bodyPr>
          <a:lstStyle/>
          <a:p>
            <a:pPr marL="0" indent="0">
              <a:buNone/>
            </a:pPr>
            <a:endParaRPr lang="en-GB" dirty="0"/>
          </a:p>
          <a:p>
            <a:endParaRPr lang="en-GB" dirty="0"/>
          </a:p>
        </p:txBody>
      </p:sp>
      <p:pic>
        <p:nvPicPr>
          <p:cNvPr id="21" name="Picture 20">
            <a:extLst>
              <a:ext uri="{FF2B5EF4-FFF2-40B4-BE49-F238E27FC236}">
                <a16:creationId xmlns:a16="http://schemas.microsoft.com/office/drawing/2014/main" id="{1F49F2CC-D77C-40C9-9893-1FA4CCC65F9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80051" y="1535612"/>
            <a:ext cx="5752264" cy="3784990"/>
          </a:xfrm>
          <a:prstGeom prst="rect">
            <a:avLst/>
          </a:prstGeom>
        </p:spPr>
      </p:pic>
    </p:spTree>
    <p:extLst>
      <p:ext uri="{BB962C8B-B14F-4D97-AF65-F5344CB8AC3E}">
        <p14:creationId xmlns:p14="http://schemas.microsoft.com/office/powerpoint/2010/main" val="37924176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D7D087-83F8-47DC-9D1B-DC7CBCB1F691}"/>
              </a:ext>
            </a:extLst>
          </p:cNvPr>
          <p:cNvSpPr>
            <a:spLocks noGrp="1"/>
          </p:cNvSpPr>
          <p:nvPr>
            <p:ph type="title"/>
          </p:nvPr>
        </p:nvSpPr>
        <p:spPr/>
        <p:txBody>
          <a:bodyPr/>
          <a:lstStyle/>
          <a:p>
            <a:r>
              <a:rPr lang="en-GB" dirty="0"/>
              <a:t>Current state </a:t>
            </a:r>
          </a:p>
        </p:txBody>
      </p:sp>
      <p:sp>
        <p:nvSpPr>
          <p:cNvPr id="3" name="Content Placeholder 2">
            <a:extLst>
              <a:ext uri="{FF2B5EF4-FFF2-40B4-BE49-F238E27FC236}">
                <a16:creationId xmlns:a16="http://schemas.microsoft.com/office/drawing/2014/main" id="{4E322D5C-6FE1-45C4-BC11-3826F651D799}"/>
              </a:ext>
            </a:extLst>
          </p:cNvPr>
          <p:cNvSpPr>
            <a:spLocks noGrp="1"/>
          </p:cNvSpPr>
          <p:nvPr>
            <p:ph idx="1"/>
          </p:nvPr>
        </p:nvSpPr>
        <p:spPr/>
        <p:txBody>
          <a:bodyPr>
            <a:normAutofit fontScale="92500" lnSpcReduction="20000"/>
          </a:bodyPr>
          <a:lstStyle/>
          <a:p>
            <a:r>
              <a:rPr lang="en-GB" dirty="0"/>
              <a:t>New evidence suggests a 65% increase in demand for private counselling services since 2016, after studies show that mental health trusts are receiving less funding in 2016 than they did in 2012 (Mental Health today, 2018)</a:t>
            </a:r>
          </a:p>
          <a:p>
            <a:r>
              <a:rPr lang="en-GB" dirty="0"/>
              <a:t>Demand </a:t>
            </a:r>
            <a:r>
              <a:rPr lang="en-GB" dirty="0">
                <a:cs typeface="Times New Roman" panose="02020603050405020304" pitchFamily="18" charset="0"/>
              </a:rPr>
              <a:t>Mental health problems represent the largest single cause of disability in the UK. (Mental health task force 2016). </a:t>
            </a:r>
          </a:p>
          <a:p>
            <a:r>
              <a:rPr lang="en-GB" dirty="0">
                <a:cs typeface="Times New Roman" panose="02020603050405020304" pitchFamily="18" charset="0"/>
              </a:rPr>
              <a:t>The cost to the economy is estimated at £105 billion a year (Mental health task force 2016). </a:t>
            </a:r>
            <a:endParaRPr lang="en-GB" dirty="0"/>
          </a:p>
          <a:p>
            <a:r>
              <a:rPr lang="en-GB" dirty="0">
                <a:cs typeface="Times New Roman" panose="02020603050405020304" pitchFamily="18" charset="0"/>
              </a:rPr>
              <a:t>Mind Cymru : 70% of people said they weren’t offered any choice in the type of therapy they received; 66% of people said that no one had explained different types of therapies to them at any point. </a:t>
            </a:r>
          </a:p>
          <a:p>
            <a:endParaRPr lang="en-GB" dirty="0">
              <a:latin typeface="Times New Roman" panose="02020603050405020304" pitchFamily="18" charset="0"/>
              <a:cs typeface="Times New Roman" panose="02020603050405020304" pitchFamily="18" charset="0"/>
            </a:endParaRPr>
          </a:p>
          <a:p>
            <a:endParaRPr lang="en-GB" dirty="0"/>
          </a:p>
          <a:p>
            <a:endParaRPr lang="en-GB" dirty="0"/>
          </a:p>
          <a:p>
            <a:endParaRPr lang="en-GB" dirty="0"/>
          </a:p>
        </p:txBody>
      </p:sp>
      <p:pic>
        <p:nvPicPr>
          <p:cNvPr id="5" name="Graphic 4" descr="Bar graph with upward trend">
            <a:extLst>
              <a:ext uri="{FF2B5EF4-FFF2-40B4-BE49-F238E27FC236}">
                <a16:creationId xmlns:a16="http://schemas.microsoft.com/office/drawing/2014/main" id="{2FC8C2E6-E37A-4098-B024-528820D2F9E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369300" y="1176865"/>
            <a:ext cx="914400" cy="914400"/>
          </a:xfrm>
          <a:prstGeom prst="rect">
            <a:avLst/>
          </a:prstGeom>
        </p:spPr>
      </p:pic>
    </p:spTree>
    <p:extLst>
      <p:ext uri="{BB962C8B-B14F-4D97-AF65-F5344CB8AC3E}">
        <p14:creationId xmlns:p14="http://schemas.microsoft.com/office/powerpoint/2010/main" val="14754968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186136-C12F-4DA7-813E-DE3F6A4F00AB}"/>
              </a:ext>
            </a:extLst>
          </p:cNvPr>
          <p:cNvSpPr>
            <a:spLocks noGrp="1"/>
          </p:cNvSpPr>
          <p:nvPr>
            <p:ph type="title"/>
          </p:nvPr>
        </p:nvSpPr>
        <p:spPr/>
        <p:txBody>
          <a:bodyPr/>
          <a:lstStyle/>
          <a:p>
            <a:r>
              <a:rPr lang="en-GB" dirty="0"/>
              <a:t>Jobs?</a:t>
            </a:r>
          </a:p>
        </p:txBody>
      </p:sp>
      <p:sp>
        <p:nvSpPr>
          <p:cNvPr id="3" name="Content Placeholder 2">
            <a:extLst>
              <a:ext uri="{FF2B5EF4-FFF2-40B4-BE49-F238E27FC236}">
                <a16:creationId xmlns:a16="http://schemas.microsoft.com/office/drawing/2014/main" id="{1E052F8A-0B66-400E-9A48-32C1336A8855}"/>
              </a:ext>
            </a:extLst>
          </p:cNvPr>
          <p:cNvSpPr>
            <a:spLocks noGrp="1"/>
          </p:cNvSpPr>
          <p:nvPr>
            <p:ph idx="1"/>
          </p:nvPr>
        </p:nvSpPr>
        <p:spPr/>
        <p:txBody>
          <a:bodyPr>
            <a:normAutofit fontScale="92500" lnSpcReduction="20000"/>
          </a:bodyPr>
          <a:lstStyle/>
          <a:p>
            <a:r>
              <a:rPr lang="en-GB" dirty="0"/>
              <a:t>More jobs in England – are we failing to retain our skilled workers?</a:t>
            </a:r>
          </a:p>
          <a:p>
            <a:r>
              <a:rPr lang="en-GB" dirty="0"/>
              <a:t>Marginalised criteria for person specification </a:t>
            </a:r>
          </a:p>
          <a:p>
            <a:r>
              <a:rPr lang="en-GB" dirty="0"/>
              <a:t>“Competition for full-time paid work is strong and many counsellors do a mixture of part-time, voluntary and private work. With experience, you could set up your own practice. You could choose to train as a counsellor supervisor or trainer. You could also move into a management or administration role”  (National Careers Service, n.d.)</a:t>
            </a:r>
          </a:p>
          <a:p>
            <a:r>
              <a:rPr lang="en-GB" dirty="0"/>
              <a:t>Employment support for students? - Career service UWTSD</a:t>
            </a:r>
          </a:p>
          <a:p>
            <a:r>
              <a:rPr lang="en-GB" dirty="0"/>
              <a:t>https://www.uwtsd.ac.uk/careers/10-great-reasons-to-make-an-appointment/</a:t>
            </a:r>
          </a:p>
          <a:p>
            <a:endParaRPr lang="en-GB" dirty="0">
              <a:latin typeface="Times New Roman" panose="02020603050405020304" pitchFamily="18" charset="0"/>
              <a:cs typeface="Times New Roman" panose="02020603050405020304" pitchFamily="18" charset="0"/>
            </a:endParaRPr>
          </a:p>
          <a:p>
            <a:endParaRPr lang="en-GB" dirty="0"/>
          </a:p>
        </p:txBody>
      </p:sp>
    </p:spTree>
    <p:extLst>
      <p:ext uri="{BB962C8B-B14F-4D97-AF65-F5344CB8AC3E}">
        <p14:creationId xmlns:p14="http://schemas.microsoft.com/office/powerpoint/2010/main" val="20090386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CD33C8-12F2-4A22-8F31-7047F9058B0B}"/>
              </a:ext>
            </a:extLst>
          </p:cNvPr>
          <p:cNvSpPr>
            <a:spLocks noGrp="1"/>
          </p:cNvSpPr>
          <p:nvPr>
            <p:ph type="title"/>
          </p:nvPr>
        </p:nvSpPr>
        <p:spPr/>
        <p:txBody>
          <a:bodyPr/>
          <a:lstStyle/>
          <a:p>
            <a:r>
              <a:rPr lang="en-GB" dirty="0"/>
              <a:t>“Journey” </a:t>
            </a:r>
          </a:p>
        </p:txBody>
      </p:sp>
      <p:sp>
        <p:nvSpPr>
          <p:cNvPr id="3" name="Text Placeholder 2">
            <a:extLst>
              <a:ext uri="{FF2B5EF4-FFF2-40B4-BE49-F238E27FC236}">
                <a16:creationId xmlns:a16="http://schemas.microsoft.com/office/drawing/2014/main" id="{7F2445ED-7028-4158-B08A-AF9F35E27CD3}"/>
              </a:ext>
            </a:extLst>
          </p:cNvPr>
          <p:cNvSpPr>
            <a:spLocks noGrp="1"/>
          </p:cNvSpPr>
          <p:nvPr>
            <p:ph type="body" idx="1"/>
          </p:nvPr>
        </p:nvSpPr>
        <p:spPr/>
        <p:txBody>
          <a:bodyPr/>
          <a:lstStyle/>
          <a:p>
            <a:r>
              <a:rPr lang="en-GB" dirty="0"/>
              <a:t>Undergraduate</a:t>
            </a:r>
          </a:p>
        </p:txBody>
      </p:sp>
      <p:sp>
        <p:nvSpPr>
          <p:cNvPr id="4" name="Content Placeholder 3">
            <a:extLst>
              <a:ext uri="{FF2B5EF4-FFF2-40B4-BE49-F238E27FC236}">
                <a16:creationId xmlns:a16="http://schemas.microsoft.com/office/drawing/2014/main" id="{28CC39B5-CA6D-4392-92AD-81A2C1D88C50}"/>
              </a:ext>
            </a:extLst>
          </p:cNvPr>
          <p:cNvSpPr>
            <a:spLocks noGrp="1"/>
          </p:cNvSpPr>
          <p:nvPr>
            <p:ph sz="half" idx="2"/>
          </p:nvPr>
        </p:nvSpPr>
        <p:spPr/>
        <p:txBody>
          <a:bodyPr>
            <a:normAutofit fontScale="77500" lnSpcReduction="20000"/>
          </a:bodyPr>
          <a:lstStyle/>
          <a:p>
            <a:r>
              <a:rPr lang="en-GB" dirty="0"/>
              <a:t>Undergraduate Psychology and Counselling studies 2012 - 2015</a:t>
            </a:r>
          </a:p>
          <a:p>
            <a:r>
              <a:rPr lang="en-GB" dirty="0"/>
              <a:t>Certificate in Embedded helping skills 2014-2015 Level 4</a:t>
            </a:r>
          </a:p>
          <a:p>
            <a:r>
              <a:rPr lang="en-GB" dirty="0" err="1"/>
              <a:t>Cefn</a:t>
            </a:r>
            <a:r>
              <a:rPr lang="en-GB" dirty="0"/>
              <a:t> </a:t>
            </a:r>
            <a:r>
              <a:rPr lang="en-GB" dirty="0" err="1"/>
              <a:t>Coed</a:t>
            </a:r>
            <a:r>
              <a:rPr lang="en-GB" dirty="0"/>
              <a:t> Hospital placement</a:t>
            </a:r>
          </a:p>
          <a:p>
            <a:r>
              <a:rPr lang="en-GB" dirty="0"/>
              <a:t>Online mentoring (6 years in total)</a:t>
            </a:r>
          </a:p>
          <a:p>
            <a:r>
              <a:rPr lang="en-GB" dirty="0"/>
              <a:t>Year out of university (Support work for Young adults LD – ended in 2017)</a:t>
            </a:r>
          </a:p>
          <a:p>
            <a:endParaRPr lang="en-GB" dirty="0"/>
          </a:p>
        </p:txBody>
      </p:sp>
      <p:sp>
        <p:nvSpPr>
          <p:cNvPr id="5" name="Text Placeholder 4">
            <a:extLst>
              <a:ext uri="{FF2B5EF4-FFF2-40B4-BE49-F238E27FC236}">
                <a16:creationId xmlns:a16="http://schemas.microsoft.com/office/drawing/2014/main" id="{B6035A29-ED63-4B9D-A843-CDD16B58158C}"/>
              </a:ext>
            </a:extLst>
          </p:cNvPr>
          <p:cNvSpPr>
            <a:spLocks noGrp="1"/>
          </p:cNvSpPr>
          <p:nvPr>
            <p:ph type="body" sz="quarter" idx="3"/>
          </p:nvPr>
        </p:nvSpPr>
        <p:spPr/>
        <p:txBody>
          <a:bodyPr/>
          <a:lstStyle/>
          <a:p>
            <a:r>
              <a:rPr lang="en-GB" dirty="0"/>
              <a:t>Postgraduate</a:t>
            </a:r>
          </a:p>
        </p:txBody>
      </p:sp>
      <p:sp>
        <p:nvSpPr>
          <p:cNvPr id="6" name="Content Placeholder 5">
            <a:extLst>
              <a:ext uri="{FF2B5EF4-FFF2-40B4-BE49-F238E27FC236}">
                <a16:creationId xmlns:a16="http://schemas.microsoft.com/office/drawing/2014/main" id="{C1109DD2-C1BC-4A7B-944C-009C60B14386}"/>
              </a:ext>
            </a:extLst>
          </p:cNvPr>
          <p:cNvSpPr>
            <a:spLocks noGrp="1"/>
          </p:cNvSpPr>
          <p:nvPr>
            <p:ph sz="quarter" idx="4"/>
          </p:nvPr>
        </p:nvSpPr>
        <p:spPr/>
        <p:txBody>
          <a:bodyPr>
            <a:normAutofit fontScale="77500" lnSpcReduction="20000"/>
          </a:bodyPr>
          <a:lstStyle/>
          <a:p>
            <a:r>
              <a:rPr lang="en-GB" dirty="0"/>
              <a:t>Masters in Psychotherapeutic Practice 2016 </a:t>
            </a:r>
          </a:p>
          <a:p>
            <a:r>
              <a:rPr lang="en-GB" dirty="0"/>
              <a:t>(Two year post graduate diploma – Mind placement)</a:t>
            </a:r>
          </a:p>
          <a:p>
            <a:r>
              <a:rPr lang="en-GB" dirty="0"/>
              <a:t>GP work – 2017-2018 </a:t>
            </a:r>
          </a:p>
          <a:p>
            <a:r>
              <a:rPr lang="en-GB" dirty="0"/>
              <a:t> (Two year Masters write up)</a:t>
            </a:r>
          </a:p>
          <a:p>
            <a:r>
              <a:rPr lang="en-GB" dirty="0"/>
              <a:t>PTHB </a:t>
            </a:r>
          </a:p>
        </p:txBody>
      </p:sp>
      <p:pic>
        <p:nvPicPr>
          <p:cNvPr id="8" name="Picture 7">
            <a:extLst>
              <a:ext uri="{FF2B5EF4-FFF2-40B4-BE49-F238E27FC236}">
                <a16:creationId xmlns:a16="http://schemas.microsoft.com/office/drawing/2014/main" id="{FD2BDBF0-C44F-4500-AA30-D8651539636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400" y="752474"/>
            <a:ext cx="2726267" cy="1533525"/>
          </a:xfrm>
          <a:prstGeom prst="rect">
            <a:avLst/>
          </a:prstGeom>
        </p:spPr>
      </p:pic>
      <p:pic>
        <p:nvPicPr>
          <p:cNvPr id="10" name="Picture 9">
            <a:extLst>
              <a:ext uri="{FF2B5EF4-FFF2-40B4-BE49-F238E27FC236}">
                <a16:creationId xmlns:a16="http://schemas.microsoft.com/office/drawing/2014/main" id="{FF7685E4-E4EC-4192-A92E-A12DEDFB5E6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95400" y="752474"/>
            <a:ext cx="2658533" cy="1495425"/>
          </a:xfrm>
          <a:prstGeom prst="rect">
            <a:avLst/>
          </a:prstGeom>
        </p:spPr>
      </p:pic>
    </p:spTree>
    <p:extLst>
      <p:ext uri="{BB962C8B-B14F-4D97-AF65-F5344CB8AC3E}">
        <p14:creationId xmlns:p14="http://schemas.microsoft.com/office/powerpoint/2010/main" val="17830192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949DA3-B880-419D-8BF3-6775CDEE0311}"/>
              </a:ext>
            </a:extLst>
          </p:cNvPr>
          <p:cNvSpPr>
            <a:spLocks noGrp="1"/>
          </p:cNvSpPr>
          <p:nvPr>
            <p:ph type="title"/>
          </p:nvPr>
        </p:nvSpPr>
        <p:spPr/>
        <p:txBody>
          <a:bodyPr/>
          <a:lstStyle/>
          <a:p>
            <a:r>
              <a:rPr lang="en-GB" dirty="0"/>
              <a:t>Powys Teaching Health Board</a:t>
            </a:r>
          </a:p>
        </p:txBody>
      </p:sp>
      <p:sp>
        <p:nvSpPr>
          <p:cNvPr id="3" name="Content Placeholder 2">
            <a:extLst>
              <a:ext uri="{FF2B5EF4-FFF2-40B4-BE49-F238E27FC236}">
                <a16:creationId xmlns:a16="http://schemas.microsoft.com/office/drawing/2014/main" id="{1649CC88-BE16-4108-A650-737BE4545D1A}"/>
              </a:ext>
            </a:extLst>
          </p:cNvPr>
          <p:cNvSpPr>
            <a:spLocks noGrp="1"/>
          </p:cNvSpPr>
          <p:nvPr>
            <p:ph idx="1"/>
          </p:nvPr>
        </p:nvSpPr>
        <p:spPr>
          <a:xfrm>
            <a:off x="1295402" y="2527300"/>
            <a:ext cx="9601196" cy="3318936"/>
          </a:xfrm>
        </p:spPr>
        <p:txBody>
          <a:bodyPr/>
          <a:lstStyle/>
          <a:p>
            <a:r>
              <a:rPr lang="en-GB" dirty="0"/>
              <a:t>2018 </a:t>
            </a:r>
          </a:p>
          <a:p>
            <a:r>
              <a:rPr lang="en-GB" dirty="0"/>
              <a:t>Dual role – Online CBT Coordinator/Clinical support and Psychological assistant </a:t>
            </a:r>
          </a:p>
          <a:p>
            <a:r>
              <a:rPr lang="en-GB" dirty="0"/>
              <a:t>35 candidates – what made me successful in application? </a:t>
            </a:r>
          </a:p>
          <a:p>
            <a:pPr marL="0" indent="0">
              <a:buNone/>
            </a:pPr>
            <a:endParaRPr lang="en-GB" dirty="0"/>
          </a:p>
          <a:p>
            <a:endParaRPr lang="en-GB" dirty="0"/>
          </a:p>
        </p:txBody>
      </p:sp>
      <p:pic>
        <p:nvPicPr>
          <p:cNvPr id="5" name="Picture 4">
            <a:extLst>
              <a:ext uri="{FF2B5EF4-FFF2-40B4-BE49-F238E27FC236}">
                <a16:creationId xmlns:a16="http://schemas.microsoft.com/office/drawing/2014/main" id="{579156FE-492D-4167-ABD0-B698E462EFB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37300" y="4479925"/>
            <a:ext cx="4876800" cy="1504950"/>
          </a:xfrm>
          <a:prstGeom prst="rect">
            <a:avLst/>
          </a:prstGeom>
        </p:spPr>
      </p:pic>
    </p:spTree>
    <p:extLst>
      <p:ext uri="{BB962C8B-B14F-4D97-AF65-F5344CB8AC3E}">
        <p14:creationId xmlns:p14="http://schemas.microsoft.com/office/powerpoint/2010/main" val="2994575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EF9738-F8DA-49EF-A064-A1FA043E7496}"/>
              </a:ext>
            </a:extLst>
          </p:cNvPr>
          <p:cNvSpPr>
            <a:spLocks noGrp="1"/>
          </p:cNvSpPr>
          <p:nvPr>
            <p:ph type="title"/>
          </p:nvPr>
        </p:nvSpPr>
        <p:spPr/>
        <p:txBody>
          <a:bodyPr/>
          <a:lstStyle/>
          <a:p>
            <a:r>
              <a:rPr lang="en-GB" dirty="0"/>
              <a:t>Job includes… </a:t>
            </a:r>
          </a:p>
        </p:txBody>
      </p:sp>
      <p:sp>
        <p:nvSpPr>
          <p:cNvPr id="3" name="Content Placeholder 2">
            <a:extLst>
              <a:ext uri="{FF2B5EF4-FFF2-40B4-BE49-F238E27FC236}">
                <a16:creationId xmlns:a16="http://schemas.microsoft.com/office/drawing/2014/main" id="{69A9931D-8FD2-46CD-BA19-3EE497B29354}"/>
              </a:ext>
            </a:extLst>
          </p:cNvPr>
          <p:cNvSpPr>
            <a:spLocks noGrp="1"/>
          </p:cNvSpPr>
          <p:nvPr>
            <p:ph idx="1"/>
          </p:nvPr>
        </p:nvSpPr>
        <p:spPr/>
        <p:txBody>
          <a:bodyPr/>
          <a:lstStyle/>
          <a:p>
            <a:r>
              <a:rPr lang="en-GB" dirty="0"/>
              <a:t>CPD opportunities – group meetings with the Local Primary Mental Health Support Services – training/guest speakers</a:t>
            </a:r>
          </a:p>
          <a:p>
            <a:r>
              <a:rPr lang="en-GB" dirty="0"/>
              <a:t>Assistant Psychologist meetings – GIBBS reflective model </a:t>
            </a:r>
          </a:p>
          <a:p>
            <a:r>
              <a:rPr lang="en-GB" dirty="0"/>
              <a:t>Supervision by Sheila Ashley – Human givens approach  </a:t>
            </a:r>
          </a:p>
          <a:p>
            <a:r>
              <a:rPr lang="en-GB" dirty="0"/>
              <a:t>Working under a CBT specialist </a:t>
            </a:r>
          </a:p>
          <a:p>
            <a:endParaRPr lang="en-GB" dirty="0"/>
          </a:p>
        </p:txBody>
      </p:sp>
      <p:pic>
        <p:nvPicPr>
          <p:cNvPr id="4" name="Picture 3">
            <a:extLst>
              <a:ext uri="{FF2B5EF4-FFF2-40B4-BE49-F238E27FC236}">
                <a16:creationId xmlns:a16="http://schemas.microsoft.com/office/drawing/2014/main" id="{894B4274-62C7-4C2A-ABF0-0AF533C6745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11900" y="4467225"/>
            <a:ext cx="4876800" cy="1504950"/>
          </a:xfrm>
          <a:prstGeom prst="rect">
            <a:avLst/>
          </a:prstGeom>
        </p:spPr>
      </p:pic>
    </p:spTree>
    <p:extLst>
      <p:ext uri="{BB962C8B-B14F-4D97-AF65-F5344CB8AC3E}">
        <p14:creationId xmlns:p14="http://schemas.microsoft.com/office/powerpoint/2010/main" val="40662577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B6B5F3-53E0-4B1C-AE25-DBEB5299FAB4}"/>
              </a:ext>
            </a:extLst>
          </p:cNvPr>
          <p:cNvSpPr>
            <a:spLocks noGrp="1"/>
          </p:cNvSpPr>
          <p:nvPr>
            <p:ph type="title"/>
          </p:nvPr>
        </p:nvSpPr>
        <p:spPr/>
        <p:txBody>
          <a:bodyPr/>
          <a:lstStyle/>
          <a:p>
            <a:r>
              <a:rPr lang="en-GB" dirty="0"/>
              <a:t>Working in National Health Care</a:t>
            </a:r>
          </a:p>
        </p:txBody>
      </p:sp>
      <p:sp>
        <p:nvSpPr>
          <p:cNvPr id="3" name="Text Placeholder 2">
            <a:extLst>
              <a:ext uri="{FF2B5EF4-FFF2-40B4-BE49-F238E27FC236}">
                <a16:creationId xmlns:a16="http://schemas.microsoft.com/office/drawing/2014/main" id="{12097441-D3BC-485E-8212-756ED57EF4D3}"/>
              </a:ext>
            </a:extLst>
          </p:cNvPr>
          <p:cNvSpPr>
            <a:spLocks noGrp="1"/>
          </p:cNvSpPr>
          <p:nvPr>
            <p:ph type="body" idx="1"/>
          </p:nvPr>
        </p:nvSpPr>
        <p:spPr/>
        <p:txBody>
          <a:bodyPr/>
          <a:lstStyle/>
          <a:p>
            <a:r>
              <a:rPr lang="en-GB" dirty="0"/>
              <a:t>Pros</a:t>
            </a:r>
          </a:p>
        </p:txBody>
      </p:sp>
      <p:sp>
        <p:nvSpPr>
          <p:cNvPr id="4" name="Content Placeholder 3">
            <a:extLst>
              <a:ext uri="{FF2B5EF4-FFF2-40B4-BE49-F238E27FC236}">
                <a16:creationId xmlns:a16="http://schemas.microsoft.com/office/drawing/2014/main" id="{EA964F1D-71ED-43A5-9223-D6C6E06FBFB1}"/>
              </a:ext>
            </a:extLst>
          </p:cNvPr>
          <p:cNvSpPr>
            <a:spLocks noGrp="1"/>
          </p:cNvSpPr>
          <p:nvPr>
            <p:ph sz="half" idx="2"/>
          </p:nvPr>
        </p:nvSpPr>
        <p:spPr/>
        <p:txBody>
          <a:bodyPr>
            <a:noAutofit/>
          </a:bodyPr>
          <a:lstStyle/>
          <a:p>
            <a:r>
              <a:rPr lang="en-GB" dirty="0"/>
              <a:t>Security </a:t>
            </a:r>
          </a:p>
          <a:p>
            <a:r>
              <a:rPr lang="en-GB" dirty="0"/>
              <a:t>Work directly with clients</a:t>
            </a:r>
          </a:p>
          <a:p>
            <a:r>
              <a:rPr lang="en-GB" dirty="0"/>
              <a:t>Surrounded by professional practice</a:t>
            </a:r>
          </a:p>
        </p:txBody>
      </p:sp>
      <p:sp>
        <p:nvSpPr>
          <p:cNvPr id="5" name="Text Placeholder 4">
            <a:extLst>
              <a:ext uri="{FF2B5EF4-FFF2-40B4-BE49-F238E27FC236}">
                <a16:creationId xmlns:a16="http://schemas.microsoft.com/office/drawing/2014/main" id="{A484E162-2F09-437C-8F67-143E3C7FE799}"/>
              </a:ext>
            </a:extLst>
          </p:cNvPr>
          <p:cNvSpPr>
            <a:spLocks noGrp="1"/>
          </p:cNvSpPr>
          <p:nvPr>
            <p:ph type="body" sz="quarter" idx="3"/>
          </p:nvPr>
        </p:nvSpPr>
        <p:spPr/>
        <p:txBody>
          <a:bodyPr/>
          <a:lstStyle/>
          <a:p>
            <a:r>
              <a:rPr lang="en-GB" dirty="0"/>
              <a:t>Cons </a:t>
            </a:r>
          </a:p>
        </p:txBody>
      </p:sp>
      <p:sp>
        <p:nvSpPr>
          <p:cNvPr id="6" name="Content Placeholder 5">
            <a:extLst>
              <a:ext uri="{FF2B5EF4-FFF2-40B4-BE49-F238E27FC236}">
                <a16:creationId xmlns:a16="http://schemas.microsoft.com/office/drawing/2014/main" id="{503703C2-4754-48CD-AE40-6E524F18E679}"/>
              </a:ext>
            </a:extLst>
          </p:cNvPr>
          <p:cNvSpPr>
            <a:spLocks noGrp="1"/>
          </p:cNvSpPr>
          <p:nvPr>
            <p:ph sz="quarter" idx="4"/>
          </p:nvPr>
        </p:nvSpPr>
        <p:spPr>
          <a:xfrm>
            <a:off x="6178298" y="3243262"/>
            <a:ext cx="4720676" cy="2789238"/>
          </a:xfrm>
        </p:spPr>
        <p:txBody>
          <a:bodyPr>
            <a:normAutofit fontScale="47500" lnSpcReduction="20000"/>
          </a:bodyPr>
          <a:lstStyle/>
          <a:p>
            <a:r>
              <a:rPr lang="en-GB" sz="3800" dirty="0"/>
              <a:t>Virtues and morality conflict </a:t>
            </a:r>
          </a:p>
          <a:p>
            <a:r>
              <a:rPr lang="en-GB" sz="3800" dirty="0"/>
              <a:t>Medical model </a:t>
            </a:r>
          </a:p>
          <a:p>
            <a:r>
              <a:rPr lang="en-GB" sz="3800" dirty="0"/>
              <a:t>Restrictive</a:t>
            </a:r>
          </a:p>
          <a:p>
            <a:r>
              <a:rPr lang="en-GB" sz="3800" dirty="0"/>
              <a:t>Supervisor is chosen for you: unreflective of the therapeutic process</a:t>
            </a:r>
          </a:p>
          <a:p>
            <a:r>
              <a:rPr lang="en-GB" sz="3800" dirty="0">
                <a:solidFill>
                  <a:schemeClr val="tx1"/>
                </a:solidFill>
              </a:rPr>
              <a:t>Totton’s “</a:t>
            </a:r>
            <a:r>
              <a:rPr lang="en-GB" sz="3800" dirty="0" err="1">
                <a:solidFill>
                  <a:schemeClr val="tx1"/>
                </a:solidFill>
              </a:rPr>
              <a:t>Entrism</a:t>
            </a:r>
            <a:r>
              <a:rPr lang="en-GB" sz="3800" dirty="0">
                <a:solidFill>
                  <a:schemeClr val="tx1"/>
                </a:solidFill>
              </a:rPr>
              <a:t>”</a:t>
            </a:r>
          </a:p>
          <a:p>
            <a:r>
              <a:rPr lang="en-GB" sz="3800" dirty="0"/>
              <a:t>Managerial roles are often out of touch with therapeutic roles (underlying power dynamics)</a:t>
            </a:r>
          </a:p>
          <a:p>
            <a:endParaRPr lang="en-GB" dirty="0"/>
          </a:p>
        </p:txBody>
      </p:sp>
    </p:spTree>
    <p:extLst>
      <p:ext uri="{BB962C8B-B14F-4D97-AF65-F5344CB8AC3E}">
        <p14:creationId xmlns:p14="http://schemas.microsoft.com/office/powerpoint/2010/main" val="33176533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37713C-112E-4538-82BA-48A9171C7A84}"/>
              </a:ext>
            </a:extLst>
          </p:cNvPr>
          <p:cNvSpPr>
            <a:spLocks noGrp="1"/>
          </p:cNvSpPr>
          <p:nvPr>
            <p:ph type="title"/>
          </p:nvPr>
        </p:nvSpPr>
        <p:spPr/>
        <p:txBody>
          <a:bodyPr/>
          <a:lstStyle/>
          <a:p>
            <a:r>
              <a:rPr lang="en-GB" dirty="0"/>
              <a:t>NHS</a:t>
            </a:r>
          </a:p>
        </p:txBody>
      </p:sp>
      <p:sp>
        <p:nvSpPr>
          <p:cNvPr id="3" name="Content Placeholder 2">
            <a:extLst>
              <a:ext uri="{FF2B5EF4-FFF2-40B4-BE49-F238E27FC236}">
                <a16:creationId xmlns:a16="http://schemas.microsoft.com/office/drawing/2014/main" id="{84E74534-3BF1-4405-8F38-4CECED0E45D9}"/>
              </a:ext>
            </a:extLst>
          </p:cNvPr>
          <p:cNvSpPr>
            <a:spLocks noGrp="1"/>
          </p:cNvSpPr>
          <p:nvPr>
            <p:ph idx="1"/>
          </p:nvPr>
        </p:nvSpPr>
        <p:spPr/>
        <p:txBody>
          <a:bodyPr>
            <a:normAutofit fontScale="77500" lnSpcReduction="20000"/>
          </a:bodyPr>
          <a:lstStyle/>
          <a:p>
            <a:r>
              <a:rPr lang="en-GB" dirty="0">
                <a:latin typeface="Times New Roman" panose="02020603050405020304" pitchFamily="18" charset="0"/>
                <a:cs typeface="Times New Roman" panose="02020603050405020304" pitchFamily="18" charset="0"/>
              </a:rPr>
              <a:t>Therapy is not a branch of medicine,  “I do not see how it is possible to dispute this”</a:t>
            </a:r>
            <a:br>
              <a:rPr lang="en-GB" dirty="0">
                <a:latin typeface="Times New Roman" panose="02020603050405020304" pitchFamily="18" charset="0"/>
                <a:cs typeface="Times New Roman" panose="02020603050405020304" pitchFamily="18" charset="0"/>
              </a:rPr>
            </a:br>
            <a:r>
              <a:rPr lang="en-GB" dirty="0">
                <a:latin typeface="Times New Roman" panose="02020603050405020304" pitchFamily="18" charset="0"/>
                <a:cs typeface="Times New Roman" panose="02020603050405020304" pitchFamily="18" charset="0"/>
              </a:rPr>
              <a:t> – Freud (1927, pp.355 cited in Totton, 2000, pp.110).  </a:t>
            </a:r>
          </a:p>
          <a:p>
            <a:r>
              <a:rPr lang="en-GB" dirty="0">
                <a:latin typeface="Times New Roman" panose="02020603050405020304" pitchFamily="18" charset="0"/>
                <a:cs typeface="Times New Roman" panose="02020603050405020304" pitchFamily="18" charset="0"/>
              </a:rPr>
              <a:t>The health service is deeply medical, but the term “mental health” is a metaphor</a:t>
            </a:r>
          </a:p>
          <a:p>
            <a:r>
              <a:rPr lang="en-GB" dirty="0">
                <a:latin typeface="Times New Roman" panose="02020603050405020304" pitchFamily="18" charset="0"/>
                <a:cs typeface="Times New Roman" panose="02020603050405020304" pitchFamily="18" charset="0"/>
              </a:rPr>
              <a:t>The medical model is preferred by the ruling class because it does not require social change - Albee (2000) clinical psychology perpetuating social injustice</a:t>
            </a:r>
          </a:p>
          <a:p>
            <a:r>
              <a:rPr lang="en-GB" dirty="0">
                <a:latin typeface="Times New Roman" panose="02020603050405020304" pitchFamily="18" charset="0"/>
                <a:cs typeface="Times New Roman" panose="02020603050405020304" pitchFamily="18" charset="0"/>
              </a:rPr>
              <a:t>“The NHS needs a far more proactive and preventative approach to reduce the long term impact for people experiencing mental health problems and for their families, and to reduce costs for the NHS and emergency services” </a:t>
            </a:r>
            <a:br>
              <a:rPr lang="en-GB" dirty="0">
                <a:latin typeface="Times New Roman" panose="02020603050405020304" pitchFamily="18" charset="0"/>
                <a:cs typeface="Times New Roman" panose="02020603050405020304" pitchFamily="18" charset="0"/>
              </a:rPr>
            </a:br>
            <a:r>
              <a:rPr lang="en-GB" dirty="0">
                <a:latin typeface="Times New Roman" panose="02020603050405020304" pitchFamily="18" charset="0"/>
                <a:cs typeface="Times New Roman" panose="02020603050405020304" pitchFamily="18" charset="0"/>
              </a:rPr>
              <a:t>-  Mental health taskforce (2016).</a:t>
            </a:r>
          </a:p>
          <a:p>
            <a:r>
              <a:rPr lang="en-GB" dirty="0">
                <a:latin typeface="Times New Roman" panose="02020603050405020304" pitchFamily="18" charset="0"/>
                <a:cs typeface="Times New Roman" panose="02020603050405020304" pitchFamily="18" charset="0"/>
              </a:rPr>
              <a:t>If its going to happen it needs to be far more central with a deeper understanding </a:t>
            </a:r>
            <a:br>
              <a:rPr lang="en-GB" dirty="0">
                <a:latin typeface="Times New Roman" panose="02020603050405020304" pitchFamily="18" charset="0"/>
                <a:cs typeface="Times New Roman" panose="02020603050405020304" pitchFamily="18" charset="0"/>
              </a:rPr>
            </a:br>
            <a:r>
              <a:rPr lang="en-GB" dirty="0">
                <a:latin typeface="Times New Roman" panose="02020603050405020304" pitchFamily="18" charset="0"/>
                <a:cs typeface="Times New Roman" panose="02020603050405020304" pitchFamily="18" charset="0"/>
              </a:rPr>
              <a:t>-Mental health taskforce (2016).</a:t>
            </a:r>
          </a:p>
          <a:p>
            <a:endParaRPr lang="en-GB" dirty="0">
              <a:latin typeface="Times New Roman" panose="02020603050405020304" pitchFamily="18" charset="0"/>
              <a:cs typeface="Times New Roman" panose="02020603050405020304" pitchFamily="18" charset="0"/>
            </a:endParaRPr>
          </a:p>
          <a:p>
            <a:endParaRPr lang="en-GB" dirty="0">
              <a:latin typeface="Times New Roman" panose="02020603050405020304" pitchFamily="18"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67386290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38C27FD-A8F0-447E-BEBA-23199D33753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03455" y="1149305"/>
            <a:ext cx="6366177" cy="4615479"/>
          </a:xfrm>
          <a:prstGeom prst="rect">
            <a:avLst/>
          </a:prstGeom>
        </p:spPr>
      </p:pic>
    </p:spTree>
    <p:extLst>
      <p:ext uri="{BB962C8B-B14F-4D97-AF65-F5344CB8AC3E}">
        <p14:creationId xmlns:p14="http://schemas.microsoft.com/office/powerpoint/2010/main" val="2309425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E0DBDF-7EE2-4620-BA95-B5600C124001}"/>
              </a:ext>
            </a:extLst>
          </p:cNvPr>
          <p:cNvSpPr>
            <a:spLocks noGrp="1"/>
          </p:cNvSpPr>
          <p:nvPr>
            <p:ph type="title"/>
          </p:nvPr>
        </p:nvSpPr>
        <p:spPr/>
        <p:txBody>
          <a:bodyPr/>
          <a:lstStyle/>
          <a:p>
            <a:r>
              <a:rPr lang="en-GB" dirty="0"/>
              <a:t>MA: Dissertation </a:t>
            </a:r>
          </a:p>
        </p:txBody>
      </p:sp>
      <p:sp>
        <p:nvSpPr>
          <p:cNvPr id="3" name="Content Placeholder 2">
            <a:extLst>
              <a:ext uri="{FF2B5EF4-FFF2-40B4-BE49-F238E27FC236}">
                <a16:creationId xmlns:a16="http://schemas.microsoft.com/office/drawing/2014/main" id="{984328D9-4C34-4358-8787-D0AE8C420E50}"/>
              </a:ext>
            </a:extLst>
          </p:cNvPr>
          <p:cNvSpPr>
            <a:spLocks noGrp="1"/>
          </p:cNvSpPr>
          <p:nvPr>
            <p:ph idx="1"/>
          </p:nvPr>
        </p:nvSpPr>
        <p:spPr/>
        <p:txBody>
          <a:bodyPr/>
          <a:lstStyle/>
          <a:p>
            <a:pPr marL="0" indent="0">
              <a:buNone/>
            </a:pPr>
            <a:r>
              <a:rPr lang="en-GB" b="1" u="sng" dirty="0"/>
              <a:t> What realities have been constructed of the psychotherapy discipline?</a:t>
            </a:r>
            <a:endParaRPr lang="en-GB" dirty="0"/>
          </a:p>
          <a:p>
            <a:endParaRPr lang="en-GB" dirty="0"/>
          </a:p>
          <a:p>
            <a:r>
              <a:rPr lang="en-GB" dirty="0"/>
              <a:t>Professionalism </a:t>
            </a:r>
          </a:p>
          <a:p>
            <a:r>
              <a:rPr lang="en-GB" dirty="0"/>
              <a:t>Politics</a:t>
            </a:r>
          </a:p>
          <a:p>
            <a:r>
              <a:rPr lang="en-GB" dirty="0"/>
              <a:t>Social Justice</a:t>
            </a:r>
          </a:p>
        </p:txBody>
      </p:sp>
    </p:spTree>
    <p:extLst>
      <p:ext uri="{BB962C8B-B14F-4D97-AF65-F5344CB8AC3E}">
        <p14:creationId xmlns:p14="http://schemas.microsoft.com/office/powerpoint/2010/main" val="98474451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D56E41F-B8E0-4D18-B554-FD40260DE0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2DB31E17-E562-4F82-98D0-858C84120F3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12" name="Picture 11">
              <a:extLst>
                <a:ext uri="{FF2B5EF4-FFF2-40B4-BE49-F238E27FC236}">
                  <a16:creationId xmlns:a16="http://schemas.microsoft.com/office/drawing/2014/main" id="{58BF3B07-5EF6-4E5B-834E-C1398DB60ADA}"/>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Rectangle 12">
              <a:extLst>
                <a:ext uri="{FF2B5EF4-FFF2-40B4-BE49-F238E27FC236}">
                  <a16:creationId xmlns:a16="http://schemas.microsoft.com/office/drawing/2014/main" id="{3DDA1859-D108-4C60-B38B-C85485AB38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4" name="Picture 13">
              <a:extLst>
                <a:ext uri="{FF2B5EF4-FFF2-40B4-BE49-F238E27FC236}">
                  <a16:creationId xmlns:a16="http://schemas.microsoft.com/office/drawing/2014/main" id="{E498EA77-084B-43CC-B94D-566F1D8E1EE8}"/>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5" name="Picture 14">
              <a:extLst>
                <a:ext uri="{FF2B5EF4-FFF2-40B4-BE49-F238E27FC236}">
                  <a16:creationId xmlns:a16="http://schemas.microsoft.com/office/drawing/2014/main" id="{99B16D3F-47E8-419E-9C4E-ED6FC918FBB0}"/>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1">
            <a:extLst>
              <a:ext uri="{FF2B5EF4-FFF2-40B4-BE49-F238E27FC236}">
                <a16:creationId xmlns:a16="http://schemas.microsoft.com/office/drawing/2014/main" id="{C21587CC-C597-4652-BC11-C2A290DC3D17}"/>
              </a:ext>
            </a:extLst>
          </p:cNvPr>
          <p:cNvSpPr>
            <a:spLocks noGrp="1"/>
          </p:cNvSpPr>
          <p:nvPr>
            <p:ph type="title"/>
          </p:nvPr>
        </p:nvSpPr>
        <p:spPr>
          <a:xfrm>
            <a:off x="7535825" y="982132"/>
            <a:ext cx="3360772" cy="1303867"/>
          </a:xfrm>
        </p:spPr>
        <p:txBody>
          <a:bodyPr>
            <a:normAutofit/>
          </a:bodyPr>
          <a:lstStyle/>
          <a:p>
            <a:r>
              <a:rPr lang="en-GB" dirty="0">
                <a:solidFill>
                  <a:srgbClr val="262626"/>
                </a:solidFill>
              </a:rPr>
              <a:t>A question</a:t>
            </a:r>
          </a:p>
        </p:txBody>
      </p:sp>
      <p:sp>
        <p:nvSpPr>
          <p:cNvPr id="17" name="Rectangle 16">
            <a:extLst>
              <a:ext uri="{FF2B5EF4-FFF2-40B4-BE49-F238E27FC236}">
                <a16:creationId xmlns:a16="http://schemas.microsoft.com/office/drawing/2014/main" id="{23E937B9-07EE-456A-A31C-41A8866E28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2643" y="1092200"/>
            <a:ext cx="5942687" cy="4515104"/>
          </a:xfrm>
          <a:prstGeom prst="rect">
            <a:avLst/>
          </a:prstGeom>
          <a:solidFill>
            <a:schemeClr val="bg1"/>
          </a:solidFill>
          <a:ln w="57150" cmpd="thickThin">
            <a:solidFill>
              <a:schemeClr val="tx1">
                <a:lumMod val="50000"/>
                <a:lumOff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CCDACC2A-A96E-4091-8706-0915DA878B7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35587" y="1410208"/>
            <a:ext cx="3832969" cy="3858780"/>
          </a:xfrm>
          <a:prstGeom prst="rect">
            <a:avLst/>
          </a:prstGeom>
        </p:spPr>
      </p:pic>
      <p:cxnSp>
        <p:nvCxnSpPr>
          <p:cNvPr id="19" name="Straight Connector 18">
            <a:extLst>
              <a:ext uri="{FF2B5EF4-FFF2-40B4-BE49-F238E27FC236}">
                <a16:creationId xmlns:a16="http://schemas.microsoft.com/office/drawing/2014/main" id="{FD2308B7-2829-44DD-B213-27EEBDED141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520089" y="2400639"/>
            <a:ext cx="3376508" cy="0"/>
          </a:xfrm>
          <a:prstGeom prst="line">
            <a:avLst/>
          </a:prstGeom>
        </p:spPr>
        <p:style>
          <a:lnRef idx="2">
            <a:schemeClr val="accent1"/>
          </a:lnRef>
          <a:fillRef idx="0">
            <a:schemeClr val="accent1"/>
          </a:fillRef>
          <a:effectRef idx="1">
            <a:schemeClr val="accent1"/>
          </a:effectRef>
          <a:fontRef idx="minor">
            <a:schemeClr val="tx1"/>
          </a:fontRef>
        </p:style>
      </p:cxnSp>
      <p:sp>
        <p:nvSpPr>
          <p:cNvPr id="3" name="Content Placeholder 2">
            <a:extLst>
              <a:ext uri="{FF2B5EF4-FFF2-40B4-BE49-F238E27FC236}">
                <a16:creationId xmlns:a16="http://schemas.microsoft.com/office/drawing/2014/main" id="{E1650B88-1B09-471B-8E3B-965E347EAB1D}"/>
              </a:ext>
            </a:extLst>
          </p:cNvPr>
          <p:cNvSpPr>
            <a:spLocks noGrp="1"/>
          </p:cNvSpPr>
          <p:nvPr>
            <p:ph idx="1"/>
          </p:nvPr>
        </p:nvSpPr>
        <p:spPr>
          <a:xfrm>
            <a:off x="7535824" y="2556932"/>
            <a:ext cx="3360771" cy="3318936"/>
          </a:xfrm>
        </p:spPr>
        <p:txBody>
          <a:bodyPr>
            <a:normAutofit/>
          </a:bodyPr>
          <a:lstStyle/>
          <a:p>
            <a:pPr>
              <a:lnSpc>
                <a:spcPct val="90000"/>
              </a:lnSpc>
            </a:pPr>
            <a:r>
              <a:rPr lang="en-GB" dirty="0">
                <a:solidFill>
                  <a:srgbClr val="262626"/>
                </a:solidFill>
                <a:latin typeface="Times New Roman" panose="02020603050405020304" pitchFamily="18" charset="0"/>
                <a:cs typeface="Times New Roman" panose="02020603050405020304" pitchFamily="18" charset="0"/>
              </a:rPr>
              <a:t>How can we establish and maintain proper care and protection for clients whilst protecting the freedom to explore that is at the creative heart of therapy?” (Potter, 2007). </a:t>
            </a:r>
            <a:endParaRPr lang="en-GB" dirty="0">
              <a:solidFill>
                <a:srgbClr val="262626"/>
              </a:solidFill>
            </a:endParaRPr>
          </a:p>
        </p:txBody>
      </p:sp>
    </p:spTree>
    <p:extLst>
      <p:ext uri="{BB962C8B-B14F-4D97-AF65-F5344CB8AC3E}">
        <p14:creationId xmlns:p14="http://schemas.microsoft.com/office/powerpoint/2010/main" val="426457977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9811BE-A10F-4E04-9D1B-AE8F29326F7D}"/>
              </a:ext>
            </a:extLst>
          </p:cNvPr>
          <p:cNvSpPr>
            <a:spLocks noGrp="1"/>
          </p:cNvSpPr>
          <p:nvPr>
            <p:ph type="title"/>
          </p:nvPr>
        </p:nvSpPr>
        <p:spPr/>
        <p:txBody>
          <a:bodyPr/>
          <a:lstStyle/>
          <a:p>
            <a:r>
              <a:rPr lang="en-GB" dirty="0"/>
              <a:t>MA Research</a:t>
            </a:r>
          </a:p>
        </p:txBody>
      </p:sp>
      <p:sp>
        <p:nvSpPr>
          <p:cNvPr id="3" name="Content Placeholder 2">
            <a:extLst>
              <a:ext uri="{FF2B5EF4-FFF2-40B4-BE49-F238E27FC236}">
                <a16:creationId xmlns:a16="http://schemas.microsoft.com/office/drawing/2014/main" id="{B7EC877F-EA55-4164-AC31-22BF180D0E86}"/>
              </a:ext>
            </a:extLst>
          </p:cNvPr>
          <p:cNvSpPr>
            <a:spLocks noGrp="1"/>
          </p:cNvSpPr>
          <p:nvPr>
            <p:ph idx="1"/>
          </p:nvPr>
        </p:nvSpPr>
        <p:spPr/>
        <p:txBody>
          <a:bodyPr>
            <a:normAutofit fontScale="70000" lnSpcReduction="20000"/>
          </a:bodyPr>
          <a:lstStyle/>
          <a:p>
            <a:r>
              <a:rPr lang="en-GB" dirty="0"/>
              <a:t>Foucault, M. 2006. The history of Madness, (book edited) edited by Jean </a:t>
            </a:r>
            <a:r>
              <a:rPr lang="en-GB" dirty="0" err="1"/>
              <a:t>Khafta</a:t>
            </a:r>
            <a:r>
              <a:rPr lang="en-GB" dirty="0"/>
              <a:t>. Routledge: London. </a:t>
            </a:r>
          </a:p>
          <a:p>
            <a:r>
              <a:rPr lang="en-GB" dirty="0" err="1"/>
              <a:t>Freedheim</a:t>
            </a:r>
            <a:r>
              <a:rPr lang="en-GB" dirty="0"/>
              <a:t>, D. K. et al (1992). History of psychotherapy: A century of change. Washington, DC, US: American Psychological Association.</a:t>
            </a:r>
          </a:p>
          <a:p>
            <a:r>
              <a:rPr lang="en-GB" i="1" dirty="0"/>
              <a:t>House, R. (2007) ‘The Becoming of a therapist: experiential learning, self-education, and the personal/professional nexus’, British Journal of Guidance and Counselling, 35(4), pp. 427-440. DOI: 10.1080/03069880701593524</a:t>
            </a:r>
            <a:endParaRPr lang="en-GB" dirty="0"/>
          </a:p>
          <a:p>
            <a:r>
              <a:rPr lang="en-GB" dirty="0" err="1"/>
              <a:t>Loewenthal</a:t>
            </a:r>
            <a:r>
              <a:rPr lang="en-GB" dirty="0"/>
              <a:t>, D. (2017) ‘Is the UK government’s improving access to psychological therapies promoting individualism at the expense of the common good?’ </a:t>
            </a:r>
            <a:r>
              <a:rPr lang="en-GB" i="1" dirty="0"/>
              <a:t>European Journal of Psychology and Counselling</a:t>
            </a:r>
            <a:r>
              <a:rPr lang="en-GB" dirty="0"/>
              <a:t>, 19(2), pp.117-123. DOI: </a:t>
            </a:r>
            <a:r>
              <a:rPr lang="en-GB" dirty="0">
                <a:solidFill>
                  <a:schemeClr val="tx1"/>
                </a:solidFill>
                <a:hlinkClick r:id="rId2">
                  <a:extLst>
                    <a:ext uri="{A12FA001-AC4F-418D-AE19-62706E023703}">
                      <ahyp:hlinkClr xmlns:ahyp="http://schemas.microsoft.com/office/drawing/2018/hyperlinkcolor" val="tx"/>
                    </a:ext>
                  </a:extLst>
                </a:hlinkClick>
              </a:rPr>
              <a:t>10.1080/13642537.2017.1313501</a:t>
            </a:r>
            <a:endParaRPr lang="en-GB" dirty="0">
              <a:solidFill>
                <a:schemeClr val="tx1"/>
              </a:solidFill>
            </a:endParaRPr>
          </a:p>
          <a:p>
            <a:r>
              <a:rPr lang="en-GB" dirty="0"/>
              <a:t>Macy, J (2019) Johanna Macy and her work: Available at</a:t>
            </a:r>
            <a:r>
              <a:rPr lang="en-GB" dirty="0">
                <a:solidFill>
                  <a:schemeClr val="tx1"/>
                </a:solidFill>
              </a:rPr>
              <a:t>: </a:t>
            </a:r>
            <a:r>
              <a:rPr lang="en-GB" dirty="0">
                <a:solidFill>
                  <a:schemeClr val="tx1"/>
                </a:solidFill>
                <a:hlinkClick r:id="rId3">
                  <a:extLst>
                    <a:ext uri="{A12FA001-AC4F-418D-AE19-62706E023703}">
                      <ahyp:hlinkClr xmlns:ahyp="http://schemas.microsoft.com/office/drawing/2018/hyperlinkcolor" val="tx"/>
                    </a:ext>
                  </a:extLst>
                </a:hlinkClick>
              </a:rPr>
              <a:t>https://www.joannamacy.net/main</a:t>
            </a:r>
            <a:endParaRPr lang="en-GB" dirty="0">
              <a:solidFill>
                <a:schemeClr val="tx1"/>
              </a:solidFill>
            </a:endParaRPr>
          </a:p>
          <a:p>
            <a:r>
              <a:rPr lang="en-GB" dirty="0" err="1"/>
              <a:t>Morall</a:t>
            </a:r>
            <a:r>
              <a:rPr lang="en-GB" dirty="0"/>
              <a:t>, P. (2009) ‘The trouble with therapy’, </a:t>
            </a:r>
            <a:r>
              <a:rPr lang="en-GB" i="1" dirty="0"/>
              <a:t>Therapy Today </a:t>
            </a:r>
            <a:r>
              <a:rPr lang="en-GB" dirty="0"/>
              <a:t>(20)1. </a:t>
            </a:r>
          </a:p>
          <a:p>
            <a:endParaRPr lang="en-GB" dirty="0"/>
          </a:p>
          <a:p>
            <a:endParaRPr lang="en-GB" dirty="0"/>
          </a:p>
        </p:txBody>
      </p:sp>
    </p:spTree>
    <p:extLst>
      <p:ext uri="{BB962C8B-B14F-4D97-AF65-F5344CB8AC3E}">
        <p14:creationId xmlns:p14="http://schemas.microsoft.com/office/powerpoint/2010/main" val="423205599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372551-E3A9-4D45-B490-CC44D5AAADCD}"/>
              </a:ext>
            </a:extLst>
          </p:cNvPr>
          <p:cNvSpPr>
            <a:spLocks noGrp="1"/>
          </p:cNvSpPr>
          <p:nvPr>
            <p:ph type="title"/>
          </p:nvPr>
        </p:nvSpPr>
        <p:spPr/>
        <p:txBody>
          <a:bodyPr/>
          <a:lstStyle/>
          <a:p>
            <a:r>
              <a:rPr lang="en-GB" dirty="0"/>
              <a:t>Reference list </a:t>
            </a:r>
          </a:p>
        </p:txBody>
      </p:sp>
      <p:sp>
        <p:nvSpPr>
          <p:cNvPr id="3" name="Content Placeholder 2">
            <a:extLst>
              <a:ext uri="{FF2B5EF4-FFF2-40B4-BE49-F238E27FC236}">
                <a16:creationId xmlns:a16="http://schemas.microsoft.com/office/drawing/2014/main" id="{136E48EE-DCF7-45F7-A3E3-D9E278C06F50}"/>
              </a:ext>
            </a:extLst>
          </p:cNvPr>
          <p:cNvSpPr>
            <a:spLocks noGrp="1"/>
          </p:cNvSpPr>
          <p:nvPr>
            <p:ph idx="1"/>
          </p:nvPr>
        </p:nvSpPr>
        <p:spPr>
          <a:xfrm>
            <a:off x="1219199" y="2556932"/>
            <a:ext cx="9601196" cy="3412068"/>
          </a:xfrm>
        </p:spPr>
        <p:txBody>
          <a:bodyPr>
            <a:normAutofit fontScale="62500" lnSpcReduction="20000"/>
          </a:bodyPr>
          <a:lstStyle/>
          <a:p>
            <a:r>
              <a:rPr lang="en-GB" dirty="0"/>
              <a:t>Careers Service UWTSD, </a:t>
            </a:r>
            <a:r>
              <a:rPr lang="en-GB" i="1" dirty="0"/>
              <a:t>10 Great Reasons to Make an Appointment. </a:t>
            </a:r>
            <a:r>
              <a:rPr lang="en-GB" dirty="0"/>
              <a:t>Available at: </a:t>
            </a:r>
            <a:r>
              <a:rPr lang="en-GB" dirty="0">
                <a:hlinkClick r:id="rId2"/>
              </a:rPr>
              <a:t>https://www.uwtsd.ac.uk/careers/10-great-reasons-to-make-an-appointment/</a:t>
            </a:r>
            <a:r>
              <a:rPr lang="en-GB" dirty="0"/>
              <a:t> (Accessed 31 January 2020).</a:t>
            </a:r>
          </a:p>
          <a:p>
            <a:r>
              <a:rPr lang="en-GB" dirty="0">
                <a:solidFill>
                  <a:schemeClr val="tx1"/>
                </a:solidFill>
                <a:cs typeface="Times New Roman" panose="02020603050405020304" pitchFamily="18" charset="0"/>
              </a:rPr>
              <a:t>Counselling Directory (n.d.) </a:t>
            </a:r>
            <a:r>
              <a:rPr lang="en-GB" i="1" dirty="0">
                <a:solidFill>
                  <a:schemeClr val="tx1"/>
                </a:solidFill>
                <a:cs typeface="Times New Roman" panose="02020603050405020304" pitchFamily="18" charset="0"/>
              </a:rPr>
              <a:t>Accreditation. </a:t>
            </a:r>
            <a:r>
              <a:rPr lang="en-GB" dirty="0">
                <a:solidFill>
                  <a:schemeClr val="tx1"/>
                </a:solidFill>
                <a:cs typeface="Times New Roman" panose="02020603050405020304" pitchFamily="18" charset="0"/>
              </a:rPr>
              <a:t>Available at: </a:t>
            </a:r>
            <a:r>
              <a:rPr lang="en-GB" dirty="0">
                <a:solidFill>
                  <a:schemeClr val="tx1"/>
                </a:solidFill>
                <a:hlinkClick r:id="rId3">
                  <a:extLst>
                    <a:ext uri="{A12FA001-AC4F-418D-AE19-62706E023703}">
                      <ahyp:hlinkClr xmlns:ahyp="http://schemas.microsoft.com/office/drawing/2018/hyperlinkcolor" val="tx"/>
                    </a:ext>
                  </a:extLst>
                </a:hlinkClick>
              </a:rPr>
              <a:t>https://www.counselling-directory.org.uk/accreditation.html</a:t>
            </a:r>
            <a:r>
              <a:rPr lang="en-GB" dirty="0">
                <a:solidFill>
                  <a:schemeClr val="tx1"/>
                </a:solidFill>
              </a:rPr>
              <a:t> (Accessed 31 January 2020).</a:t>
            </a:r>
          </a:p>
          <a:p>
            <a:r>
              <a:rPr lang="en-GB" dirty="0">
                <a:solidFill>
                  <a:schemeClr val="tx2">
                    <a:lumMod val="75000"/>
                  </a:schemeClr>
                </a:solidFill>
                <a:cs typeface="Times New Roman" panose="02020603050405020304" pitchFamily="18" charset="0"/>
              </a:rPr>
              <a:t>Jenkins, P (2007</a:t>
            </a:r>
            <a:r>
              <a:rPr lang="en-GB" dirty="0">
                <a:solidFill>
                  <a:schemeClr val="tx1"/>
                </a:solidFill>
                <a:cs typeface="Times New Roman" panose="02020603050405020304" pitchFamily="18" charset="0"/>
              </a:rPr>
              <a:t>) </a:t>
            </a:r>
            <a:r>
              <a:rPr lang="en-GB" i="1" dirty="0">
                <a:solidFill>
                  <a:schemeClr val="tx1"/>
                </a:solidFill>
              </a:rPr>
              <a:t>Professional practice in counselling and psychotherapy: Ethics and Law. </a:t>
            </a:r>
            <a:r>
              <a:rPr lang="en-GB" dirty="0">
                <a:solidFill>
                  <a:schemeClr val="tx1"/>
                </a:solidFill>
              </a:rPr>
              <a:t>Sage Publications: London.</a:t>
            </a:r>
          </a:p>
          <a:p>
            <a:r>
              <a:rPr lang="en-GB" dirty="0"/>
              <a:t> McGivern, G (2009) </a:t>
            </a:r>
            <a:r>
              <a:rPr lang="en-GB" dirty="0">
                <a:solidFill>
                  <a:schemeClr val="tx1"/>
                </a:solidFill>
              </a:rPr>
              <a:t>Statutory Regulation and the Future of Professional Practice in Psychotherapy &amp; Counselling: Evidence from the Field, </a:t>
            </a:r>
            <a:r>
              <a:rPr lang="en-GB" i="1" dirty="0">
                <a:solidFill>
                  <a:schemeClr val="tx1"/>
                </a:solidFill>
              </a:rPr>
              <a:t>King’s College London</a:t>
            </a:r>
            <a:r>
              <a:rPr lang="en-GB" dirty="0">
                <a:solidFill>
                  <a:schemeClr val="tx1"/>
                </a:solidFill>
              </a:rPr>
              <a:t>. Available at: </a:t>
            </a:r>
            <a:r>
              <a:rPr lang="en-GB" dirty="0">
                <a:solidFill>
                  <a:schemeClr val="tx1"/>
                </a:solidFill>
                <a:hlinkClick r:id="rId4">
                  <a:extLst>
                    <a:ext uri="{A12FA001-AC4F-418D-AE19-62706E023703}">
                      <ahyp:hlinkClr xmlns:ahyp="http://schemas.microsoft.com/office/drawing/2018/hyperlinkcolor" val="tx"/>
                    </a:ext>
                  </a:extLst>
                </a:hlinkClick>
              </a:rPr>
              <a:t>http://eureka.sbs.ox.ac.uk/4328/1/StatutoryRegulation1.pdf</a:t>
            </a:r>
            <a:r>
              <a:rPr lang="en-GB" dirty="0">
                <a:solidFill>
                  <a:schemeClr val="tx1"/>
                </a:solidFill>
              </a:rPr>
              <a:t> (Accessed 31 January 2020). </a:t>
            </a:r>
          </a:p>
          <a:p>
            <a:r>
              <a:rPr lang="en-GB" dirty="0">
                <a:solidFill>
                  <a:schemeClr val="tx1"/>
                </a:solidFill>
                <a:cs typeface="Times New Roman" panose="02020603050405020304" pitchFamily="18" charset="0"/>
              </a:rPr>
              <a:t>Mental Health Taskforce (2016) ‘A Report From The Independent Mental Health Taskforce To The NHS In England February 2016’, </a:t>
            </a:r>
            <a:r>
              <a:rPr lang="en-GB" i="1" dirty="0">
                <a:solidFill>
                  <a:schemeClr val="tx1"/>
                </a:solidFill>
                <a:cs typeface="Times New Roman" panose="02020603050405020304" pitchFamily="18" charset="0"/>
              </a:rPr>
              <a:t>The Five Year Forward View For Mental Health</a:t>
            </a:r>
            <a:r>
              <a:rPr lang="en-GB" dirty="0">
                <a:solidFill>
                  <a:schemeClr val="tx1"/>
                </a:solidFill>
                <a:cs typeface="Times New Roman" panose="02020603050405020304" pitchFamily="18" charset="0"/>
              </a:rPr>
              <a:t>, Available At: </a:t>
            </a:r>
            <a:r>
              <a:rPr lang="en-GB" u="sng" dirty="0">
                <a:solidFill>
                  <a:schemeClr val="tx1"/>
                </a:solidFill>
                <a:cs typeface="Times New Roman" panose="02020603050405020304" pitchFamily="18" charset="0"/>
                <a:hlinkClick r:id="rId5">
                  <a:extLst>
                    <a:ext uri="{A12FA001-AC4F-418D-AE19-62706E023703}">
                      <ahyp:hlinkClr xmlns:ahyp="http://schemas.microsoft.com/office/drawing/2018/hyperlinkcolor" val="tx"/>
                    </a:ext>
                  </a:extLst>
                </a:hlinkClick>
              </a:rPr>
              <a:t>Https://Www.England.Nhs.Uk/Wp-content/Uploads/2016/02/Mental-health-taskforce-fyfv-final.Pdf</a:t>
            </a:r>
            <a:r>
              <a:rPr lang="en-GB" u="sng" dirty="0">
                <a:solidFill>
                  <a:schemeClr val="tx1"/>
                </a:solidFill>
                <a:cs typeface="Times New Roman" panose="02020603050405020304" pitchFamily="18" charset="0"/>
              </a:rPr>
              <a:t> </a:t>
            </a:r>
            <a:r>
              <a:rPr lang="en-GB" dirty="0">
                <a:solidFill>
                  <a:schemeClr val="tx1"/>
                </a:solidFill>
                <a:cs typeface="Times New Roman" panose="02020603050405020304" pitchFamily="18" charset="0"/>
              </a:rPr>
              <a:t>(Accessed 31 January 2020).</a:t>
            </a:r>
          </a:p>
          <a:p>
            <a:r>
              <a:rPr lang="en-GB" dirty="0">
                <a:solidFill>
                  <a:schemeClr val="tx1"/>
                </a:solidFill>
                <a:cs typeface="Times New Roman" panose="02020603050405020304" pitchFamily="18" charset="0"/>
              </a:rPr>
              <a:t>National Careers Service (n.d.) </a:t>
            </a:r>
            <a:r>
              <a:rPr lang="en-GB" i="1" dirty="0">
                <a:solidFill>
                  <a:schemeClr val="tx1"/>
                </a:solidFill>
                <a:cs typeface="Times New Roman" panose="02020603050405020304" pitchFamily="18" charset="0"/>
              </a:rPr>
              <a:t>Counsellor. </a:t>
            </a:r>
            <a:r>
              <a:rPr lang="en-GB" dirty="0">
                <a:solidFill>
                  <a:schemeClr val="tx1"/>
                </a:solidFill>
                <a:cs typeface="Times New Roman" panose="02020603050405020304" pitchFamily="18" charset="0"/>
              </a:rPr>
              <a:t>Available at:  </a:t>
            </a:r>
            <a:r>
              <a:rPr lang="en-GB" dirty="0">
                <a:solidFill>
                  <a:schemeClr val="tx1"/>
                </a:solidFill>
                <a:cs typeface="Times New Roman" panose="02020603050405020304" pitchFamily="18" charset="0"/>
                <a:hlinkClick r:id="rId6">
                  <a:extLst>
                    <a:ext uri="{A12FA001-AC4F-418D-AE19-62706E023703}">
                      <ahyp:hlinkClr xmlns:ahyp="http://schemas.microsoft.com/office/drawing/2018/hyperlinkcolor" val="tx"/>
                    </a:ext>
                  </a:extLst>
                </a:hlinkClick>
              </a:rPr>
              <a:t>https://nationalcareers.service.gov.uk/job-profiles/counsellor</a:t>
            </a:r>
            <a:r>
              <a:rPr lang="en-GB" dirty="0">
                <a:solidFill>
                  <a:schemeClr val="tx1"/>
                </a:solidFill>
                <a:cs typeface="Times New Roman" panose="02020603050405020304" pitchFamily="18" charset="0"/>
              </a:rPr>
              <a:t> (Accessed 31 January 2020).</a:t>
            </a:r>
            <a:endParaRPr lang="en-GB" dirty="0">
              <a:solidFill>
                <a:schemeClr val="tx2">
                  <a:lumMod val="75000"/>
                </a:schemeClr>
              </a:solidFill>
              <a:latin typeface="Times New Roman" panose="02020603050405020304" pitchFamily="18" charset="0"/>
              <a:cs typeface="Times New Roman" panose="02020603050405020304" pitchFamily="18" charset="0"/>
            </a:endParaRPr>
          </a:p>
          <a:p>
            <a:endParaRPr lang="en-GB" dirty="0">
              <a:solidFill>
                <a:schemeClr val="tx2">
                  <a:lumMod val="75000"/>
                </a:schemeClr>
              </a:solidFill>
              <a:latin typeface="Times New Roman" panose="02020603050405020304" pitchFamily="18" charset="0"/>
              <a:cs typeface="Times New Roman" panose="02020603050405020304" pitchFamily="18" charset="0"/>
            </a:endParaRPr>
          </a:p>
          <a:p>
            <a:endParaRPr lang="en-GB" dirty="0"/>
          </a:p>
        </p:txBody>
      </p:sp>
    </p:spTree>
    <p:extLst>
      <p:ext uri="{BB962C8B-B14F-4D97-AF65-F5344CB8AC3E}">
        <p14:creationId xmlns:p14="http://schemas.microsoft.com/office/powerpoint/2010/main" val="289293102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59B712-3FC3-4B73-AB15-FAF3FE017A63}"/>
              </a:ext>
            </a:extLst>
          </p:cNvPr>
          <p:cNvSpPr>
            <a:spLocks noGrp="1"/>
          </p:cNvSpPr>
          <p:nvPr>
            <p:ph type="title"/>
          </p:nvPr>
        </p:nvSpPr>
        <p:spPr/>
        <p:txBody>
          <a:bodyPr/>
          <a:lstStyle/>
          <a:p>
            <a:r>
              <a:rPr lang="en-GB" dirty="0"/>
              <a:t>Reference list</a:t>
            </a:r>
          </a:p>
        </p:txBody>
      </p:sp>
      <p:sp>
        <p:nvSpPr>
          <p:cNvPr id="3" name="Content Placeholder 2">
            <a:extLst>
              <a:ext uri="{FF2B5EF4-FFF2-40B4-BE49-F238E27FC236}">
                <a16:creationId xmlns:a16="http://schemas.microsoft.com/office/drawing/2014/main" id="{75A2836F-DFAD-4291-A394-99DAAF1C3D80}"/>
              </a:ext>
            </a:extLst>
          </p:cNvPr>
          <p:cNvSpPr>
            <a:spLocks noGrp="1"/>
          </p:cNvSpPr>
          <p:nvPr>
            <p:ph idx="1"/>
          </p:nvPr>
        </p:nvSpPr>
        <p:spPr/>
        <p:txBody>
          <a:bodyPr>
            <a:normAutofit fontScale="70000" lnSpcReduction="20000"/>
          </a:bodyPr>
          <a:lstStyle/>
          <a:p>
            <a:r>
              <a:rPr lang="en-GB" dirty="0">
                <a:solidFill>
                  <a:schemeClr val="tx1"/>
                </a:solidFill>
              </a:rPr>
              <a:t>NHS Wales (n.d.) </a:t>
            </a:r>
            <a:r>
              <a:rPr lang="en-GB" i="1" dirty="0">
                <a:solidFill>
                  <a:schemeClr val="tx1"/>
                </a:solidFill>
              </a:rPr>
              <a:t>Powys Teaching Health Board </a:t>
            </a:r>
            <a:r>
              <a:rPr lang="en-GB" dirty="0">
                <a:solidFill>
                  <a:schemeClr val="tx1"/>
                </a:solidFill>
              </a:rPr>
              <a:t>[logo] Available at: </a:t>
            </a:r>
            <a:r>
              <a:rPr lang="en-GB" dirty="0">
                <a:solidFill>
                  <a:schemeClr val="tx1"/>
                </a:solidFill>
                <a:hlinkClick r:id="rId2">
                  <a:extLst>
                    <a:ext uri="{A12FA001-AC4F-418D-AE19-62706E023703}">
                      <ahyp:hlinkClr xmlns:ahyp="http://schemas.microsoft.com/office/drawing/2018/hyperlinkcolor" val="tx"/>
                    </a:ext>
                  </a:extLst>
                </a:hlinkClick>
              </a:rPr>
              <a:t>http://www.powysthb.wales.nhs.uk/</a:t>
            </a:r>
            <a:r>
              <a:rPr lang="en-GB" dirty="0">
                <a:solidFill>
                  <a:schemeClr val="tx1"/>
                </a:solidFill>
              </a:rPr>
              <a:t> (Accessed 31 January 2020).</a:t>
            </a:r>
          </a:p>
          <a:p>
            <a:r>
              <a:rPr lang="en-GB" dirty="0">
                <a:solidFill>
                  <a:schemeClr val="tx1"/>
                </a:solidFill>
                <a:cs typeface="Times New Roman" panose="02020603050405020304" pitchFamily="18" charset="0"/>
              </a:rPr>
              <a:t>Potter, V. (2007) ‘Boundaries and Regulation’ </a:t>
            </a:r>
            <a:r>
              <a:rPr lang="en-GB" i="1" dirty="0">
                <a:solidFill>
                  <a:schemeClr val="tx1"/>
                </a:solidFill>
                <a:cs typeface="Times New Roman" panose="02020603050405020304" pitchFamily="18" charset="0"/>
              </a:rPr>
              <a:t>Therapy Today.</a:t>
            </a:r>
            <a:endParaRPr lang="en-GB" i="1" dirty="0">
              <a:solidFill>
                <a:schemeClr val="tx1"/>
              </a:solidFill>
            </a:endParaRPr>
          </a:p>
          <a:p>
            <a:r>
              <a:rPr lang="en-GB" dirty="0">
                <a:solidFill>
                  <a:schemeClr val="tx1"/>
                </a:solidFill>
              </a:rPr>
              <a:t>The Boss Group (n.d.) </a:t>
            </a:r>
            <a:r>
              <a:rPr lang="en-GB" i="1" dirty="0">
                <a:solidFill>
                  <a:schemeClr val="tx1"/>
                </a:solidFill>
              </a:rPr>
              <a:t>How to Determine the Right Career Path as a Creative Professional </a:t>
            </a:r>
            <a:r>
              <a:rPr lang="en-GB" dirty="0">
                <a:solidFill>
                  <a:schemeClr val="tx1"/>
                </a:solidFill>
              </a:rPr>
              <a:t>[logo] Available at: </a:t>
            </a:r>
            <a:r>
              <a:rPr lang="en-GB" dirty="0">
                <a:solidFill>
                  <a:schemeClr val="tx1"/>
                </a:solidFill>
                <a:hlinkClick r:id="rId3">
                  <a:extLst>
                    <a:ext uri="{A12FA001-AC4F-418D-AE19-62706E023703}">
                      <ahyp:hlinkClr xmlns:ahyp="http://schemas.microsoft.com/office/drawing/2018/hyperlinkcolor" val="tx"/>
                    </a:ext>
                  </a:extLst>
                </a:hlinkClick>
              </a:rPr>
              <a:t>https://www.thebossgroup.com/blog/how-to-determine-the-right-career-path-as-a-creative-professional/</a:t>
            </a:r>
            <a:r>
              <a:rPr lang="en-GB" dirty="0">
                <a:solidFill>
                  <a:schemeClr val="tx1"/>
                </a:solidFill>
              </a:rPr>
              <a:t> (Accessed 31 January 2020).</a:t>
            </a:r>
          </a:p>
          <a:p>
            <a:r>
              <a:rPr lang="en-GB" dirty="0">
                <a:solidFill>
                  <a:schemeClr val="tx2">
                    <a:lumMod val="75000"/>
                  </a:schemeClr>
                </a:solidFill>
                <a:cs typeface="Times New Roman" panose="02020603050405020304" pitchFamily="18" charset="0"/>
              </a:rPr>
              <a:t>Totton (2000) </a:t>
            </a:r>
            <a:r>
              <a:rPr lang="en-GB" i="1" dirty="0">
                <a:solidFill>
                  <a:schemeClr val="tx2">
                    <a:lumMod val="75000"/>
                  </a:schemeClr>
                </a:solidFill>
                <a:cs typeface="Times New Roman" panose="02020603050405020304" pitchFamily="18" charset="0"/>
              </a:rPr>
              <a:t>Psychotherapy and Politics.</a:t>
            </a:r>
            <a:r>
              <a:rPr lang="en-GB" dirty="0">
                <a:solidFill>
                  <a:schemeClr val="tx2">
                    <a:lumMod val="75000"/>
                  </a:schemeClr>
                </a:solidFill>
                <a:cs typeface="Times New Roman" panose="02020603050405020304" pitchFamily="18" charset="0"/>
              </a:rPr>
              <a:t> Sage Publications: England. </a:t>
            </a:r>
          </a:p>
          <a:p>
            <a:r>
              <a:rPr lang="en-GB" dirty="0">
                <a:solidFill>
                  <a:schemeClr val="tx1"/>
                </a:solidFill>
              </a:rPr>
              <a:t>We Need To Talk Wales (2016) </a:t>
            </a:r>
            <a:r>
              <a:rPr lang="en-GB" i="1" dirty="0">
                <a:solidFill>
                  <a:schemeClr val="tx1"/>
                </a:solidFill>
              </a:rPr>
              <a:t>Improving Access to Psychological Therapies. </a:t>
            </a:r>
            <a:r>
              <a:rPr lang="en-GB" dirty="0">
                <a:solidFill>
                  <a:schemeClr val="tx1"/>
                </a:solidFill>
              </a:rPr>
              <a:t>Available at: </a:t>
            </a:r>
            <a:r>
              <a:rPr lang="en-GB" i="1" dirty="0">
                <a:solidFill>
                  <a:schemeClr val="tx1"/>
                </a:solidFill>
                <a:hlinkClick r:id="rId4">
                  <a:extLst>
                    <a:ext uri="{A12FA001-AC4F-418D-AE19-62706E023703}">
                      <ahyp:hlinkClr xmlns:ahyp="http://schemas.microsoft.com/office/drawing/2018/hyperlinkcolor" val="tx"/>
                    </a:ext>
                  </a:extLst>
                </a:hlinkClick>
              </a:rPr>
              <a:t>www.mind.org.uk › media › </a:t>
            </a:r>
            <a:r>
              <a:rPr lang="en-GB" i="1" dirty="0" err="1">
                <a:solidFill>
                  <a:schemeClr val="tx1"/>
                </a:solidFill>
                <a:hlinkClick r:id="rId4">
                  <a:extLst>
                    <a:ext uri="{A12FA001-AC4F-418D-AE19-62706E023703}">
                      <ahyp:hlinkClr xmlns:ahyp="http://schemas.microsoft.com/office/drawing/2018/hyperlinkcolor" val="tx"/>
                    </a:ext>
                  </a:extLst>
                </a:hlinkClick>
              </a:rPr>
              <a:t>wntt</a:t>
            </a:r>
            <a:r>
              <a:rPr lang="en-GB" i="1" dirty="0">
                <a:solidFill>
                  <a:schemeClr val="tx1"/>
                </a:solidFill>
                <a:hlinkClick r:id="rId4">
                  <a:extLst>
                    <a:ext uri="{A12FA001-AC4F-418D-AE19-62706E023703}">
                      <ahyp:hlinkClr xmlns:ahyp="http://schemas.microsoft.com/office/drawing/2018/hyperlinkcolor" val="tx"/>
                    </a:ext>
                  </a:extLst>
                </a:hlinkClick>
              </a:rPr>
              <a:t>-wales-report-</a:t>
            </a:r>
            <a:r>
              <a:rPr lang="en-GB" i="1" dirty="0" err="1">
                <a:solidFill>
                  <a:schemeClr val="tx1"/>
                </a:solidFill>
                <a:hlinkClick r:id="rId4">
                  <a:extLst>
                    <a:ext uri="{A12FA001-AC4F-418D-AE19-62706E023703}">
                      <ahyp:hlinkClr xmlns:ahyp="http://schemas.microsoft.com/office/drawing/2018/hyperlinkcolor" val="tx"/>
                    </a:ext>
                  </a:extLst>
                </a:hlinkClick>
              </a:rPr>
              <a:t>eng</a:t>
            </a:r>
            <a:r>
              <a:rPr lang="en-GB" dirty="0">
                <a:solidFill>
                  <a:schemeClr val="tx1"/>
                </a:solidFill>
              </a:rPr>
              <a:t> </a:t>
            </a:r>
            <a:r>
              <a:rPr lang="en-GB" dirty="0"/>
              <a:t>(Accessed 31 January 2020).</a:t>
            </a:r>
            <a:endParaRPr lang="en-GB" dirty="0">
              <a:solidFill>
                <a:schemeClr val="tx2">
                  <a:lumMod val="75000"/>
                </a:schemeClr>
              </a:solidFill>
              <a:cs typeface="Times New Roman" panose="02020603050405020304" pitchFamily="18" charset="0"/>
            </a:endParaRPr>
          </a:p>
          <a:p>
            <a:r>
              <a:rPr lang="en-GB" dirty="0" err="1">
                <a:solidFill>
                  <a:schemeClr val="tx1"/>
                </a:solidFill>
                <a:cs typeface="Times New Roman" panose="02020603050405020304" pitchFamily="18" charset="0"/>
              </a:rPr>
              <a:t>Whyman</a:t>
            </a:r>
            <a:r>
              <a:rPr lang="en-GB" dirty="0">
                <a:solidFill>
                  <a:schemeClr val="tx1"/>
                </a:solidFill>
                <a:cs typeface="Times New Roman" panose="02020603050405020304" pitchFamily="18" charset="0"/>
              </a:rPr>
              <a:t>, C. (2018) </a:t>
            </a:r>
            <a:r>
              <a:rPr lang="en-GB" i="1" dirty="0">
                <a:solidFill>
                  <a:schemeClr val="tx1"/>
                </a:solidFill>
              </a:rPr>
              <a:t>Rise in demand for private counsellors as patients say NHS waiting lists are too long</a:t>
            </a:r>
            <a:r>
              <a:rPr lang="en-GB" i="1" dirty="0">
                <a:solidFill>
                  <a:schemeClr val="tx1"/>
                </a:solidFill>
                <a:cs typeface="Times New Roman" panose="02020603050405020304" pitchFamily="18" charset="0"/>
              </a:rPr>
              <a:t>. Available at: </a:t>
            </a:r>
            <a:r>
              <a:rPr lang="en-GB" dirty="0">
                <a:solidFill>
                  <a:schemeClr val="tx1"/>
                </a:solidFill>
                <a:cs typeface="Times New Roman" panose="02020603050405020304" pitchFamily="18" charset="0"/>
                <a:hlinkClick r:id="rId5">
                  <a:extLst>
                    <a:ext uri="{A12FA001-AC4F-418D-AE19-62706E023703}">
                      <ahyp:hlinkClr xmlns:ahyp="http://schemas.microsoft.com/office/drawing/2018/hyperlinkcolor" val="tx"/>
                    </a:ext>
                  </a:extLst>
                </a:hlinkClick>
              </a:rPr>
              <a:t>https://www.mentalhealthtoday.co.uk/news/awareness/rise-in-demand-for-private-counsellors-as-patients-say-nhs-waiting-lists-are-too-long</a:t>
            </a:r>
            <a:r>
              <a:rPr lang="en-GB" dirty="0">
                <a:solidFill>
                  <a:schemeClr val="tx1"/>
                </a:solidFill>
                <a:cs typeface="Times New Roman" panose="02020603050405020304" pitchFamily="18" charset="0"/>
              </a:rPr>
              <a:t> (Accessed 31 January 2020).</a:t>
            </a:r>
          </a:p>
          <a:p>
            <a:endParaRPr lang="en-GB" dirty="0">
              <a:solidFill>
                <a:schemeClr val="tx2">
                  <a:lumMod val="75000"/>
                </a:schemeClr>
              </a:solidFill>
              <a:latin typeface="Times New Roman" panose="02020603050405020304" pitchFamily="18" charset="0"/>
              <a:cs typeface="Times New Roman" panose="02020603050405020304" pitchFamily="18" charset="0"/>
            </a:endParaRPr>
          </a:p>
          <a:p>
            <a:endParaRPr lang="en-GB" dirty="0">
              <a:solidFill>
                <a:schemeClr val="tx2">
                  <a:lumMod val="75000"/>
                </a:schemeClr>
              </a:solidFill>
              <a:latin typeface="Times New Roman" panose="02020603050405020304" pitchFamily="18"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376779507"/>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otalTime>316</TotalTime>
  <Words>1799</Words>
  <Application>Microsoft Office PowerPoint</Application>
  <PresentationFormat>Widescreen</PresentationFormat>
  <Paragraphs>145</Paragraphs>
  <Slides>26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26</vt:i4>
      </vt:variant>
    </vt:vector>
  </HeadingPairs>
  <TitlesOfParts>
    <vt:vector size="30" baseType="lpstr">
      <vt:lpstr>Arial</vt:lpstr>
      <vt:lpstr>Garamond</vt:lpstr>
      <vt:lpstr>Times New Roman</vt:lpstr>
      <vt:lpstr>Organic</vt:lpstr>
      <vt:lpstr>Therapeutic Process Module </vt:lpstr>
      <vt:lpstr>Professional Practice</vt:lpstr>
      <vt:lpstr>Definition </vt:lpstr>
      <vt:lpstr>BACP </vt:lpstr>
      <vt:lpstr>A guide book: Professional practice in counselling and psychotherapy (2007)</vt:lpstr>
      <vt:lpstr>Professional Conduct </vt:lpstr>
      <vt:lpstr>Regulation</vt:lpstr>
      <vt:lpstr>Regulation </vt:lpstr>
      <vt:lpstr>Differing Organisations </vt:lpstr>
      <vt:lpstr>Statutory Regulation and the Future of Professional Practice in Psychotherapy &amp; Counselling: Evidence from the Field (2009)</vt:lpstr>
      <vt:lpstr>Conclusions..</vt:lpstr>
      <vt:lpstr>Blame Culture </vt:lpstr>
      <vt:lpstr>Employability</vt:lpstr>
      <vt:lpstr>Current state </vt:lpstr>
      <vt:lpstr>Jobs?</vt:lpstr>
      <vt:lpstr>“Journey” </vt:lpstr>
      <vt:lpstr>Powys Teaching Health Board</vt:lpstr>
      <vt:lpstr>Job includes… </vt:lpstr>
      <vt:lpstr>Working in National Health Care</vt:lpstr>
      <vt:lpstr>NHS</vt:lpstr>
      <vt:lpstr>PowerPoint Presentation</vt:lpstr>
      <vt:lpstr>MA: Dissertation </vt:lpstr>
      <vt:lpstr>A question</vt:lpstr>
      <vt:lpstr>MA Research</vt:lpstr>
      <vt:lpstr>Reference list </vt:lpstr>
      <vt:lpstr>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Therapeutic Process Module</dc:title>
  <dc:creator>Fionnuala Clayton</dc:creator>
  <cp:lastModifiedBy>Beverly Cole</cp:lastModifiedBy>
  <cp:revision>10</cp:revision>
  <dcterms:created xsi:type="dcterms:W3CDTF">2020-01-30T20:01:23Z</dcterms:created>
  <dcterms:modified xsi:type="dcterms:W3CDTF">2020-01-31T16:58:26Z</dcterms:modified>
</cp:coreProperties>
</file>