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36"/>
  </p:notesMasterIdLst>
  <p:handoutMasterIdLst>
    <p:handoutMasterId r:id="rId37"/>
  </p:handoutMasterIdLst>
  <p:sldIdLst>
    <p:sldId id="256" r:id="rId10"/>
    <p:sldId id="321" r:id="rId11"/>
    <p:sldId id="322" r:id="rId12"/>
    <p:sldId id="324" r:id="rId13"/>
    <p:sldId id="345" r:id="rId14"/>
    <p:sldId id="346" r:id="rId15"/>
    <p:sldId id="347" r:id="rId16"/>
    <p:sldId id="323" r:id="rId17"/>
    <p:sldId id="348" r:id="rId18"/>
    <p:sldId id="349" r:id="rId19"/>
    <p:sldId id="350" r:id="rId20"/>
    <p:sldId id="351" r:id="rId21"/>
    <p:sldId id="352" r:id="rId22"/>
    <p:sldId id="354" r:id="rId23"/>
    <p:sldId id="355" r:id="rId24"/>
    <p:sldId id="353" r:id="rId25"/>
    <p:sldId id="356" r:id="rId26"/>
    <p:sldId id="357" r:id="rId27"/>
    <p:sldId id="358" r:id="rId28"/>
    <p:sldId id="359" r:id="rId29"/>
    <p:sldId id="360" r:id="rId30"/>
    <p:sldId id="361" r:id="rId31"/>
    <p:sldId id="362" r:id="rId32"/>
    <p:sldId id="363" r:id="rId33"/>
    <p:sldId id="364" r:id="rId34"/>
    <p:sldId id="365" r:id="rId35"/>
  </p:sldIdLst>
  <p:sldSz cx="9144000" cy="6858000" type="screen4x3"/>
  <p:notesSz cx="6858000" cy="9144000"/>
  <p:embeddedFontLst>
    <p:embeddedFont>
      <p:font typeface="Arial Black" panose="020B0A04020102020204" pitchFamily="34" charset="0"/>
      <p:bold r:id="rId38"/>
    </p:embeddedFont>
    <p:embeddedFont>
      <p:font typeface="Franklin Gothic Book" panose="020B0503020102020204" pitchFamily="34" charset="0"/>
      <p:regular r:id="rId39"/>
      <p:italic r:id="rId40"/>
    </p:embeddedFont>
    <p:embeddedFont>
      <p:font typeface="Franklin Gothic Medium" panose="020B0603020102020204" pitchFamily="34" charset="0"/>
      <p:regular r:id="rId41"/>
      <p:italic r:id="rId42"/>
    </p:embeddedFont>
    <p:embeddedFont>
      <p:font typeface="Perpetua" panose="02020502060401020303" pitchFamily="18" charset="0"/>
      <p:regular r:id="rId43"/>
      <p:bold r:id="rId44"/>
      <p:italic r:id="rId45"/>
      <p:boldItalic r:id="rId46"/>
    </p:embeddedFont>
    <p:embeddedFont>
      <p:font typeface="Wingdings 2" panose="05020102010507070707" pitchFamily="18" charset="2"/>
      <p:regular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3" autoAdjust="0"/>
  </p:normalViewPr>
  <p:slideViewPr>
    <p:cSldViewPr>
      <p:cViewPr varScale="1">
        <p:scale>
          <a:sx n="78" d="100"/>
          <a:sy n="78" d="100"/>
        </p:scale>
        <p:origin x="1594" y="72"/>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font" Target="fonts/font2.fntdata"/><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font" Target="fonts/font5.fntdata"/><Relationship Id="rId47" Type="http://schemas.openxmlformats.org/officeDocument/2006/relationships/font" Target="fonts/font10.fntdata"/><Relationship Id="rId50"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handoutMaster" Target="handoutMasters/handoutMaster1.xml"/><Relationship Id="rId40" Type="http://schemas.openxmlformats.org/officeDocument/2006/relationships/font" Target="fonts/font3.fntdata"/><Relationship Id="rId45" Type="http://schemas.openxmlformats.org/officeDocument/2006/relationships/font" Target="fonts/font8.fntdata"/><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notesMaster" Target="notesMasters/notesMaster1.xml"/><Relationship Id="rId49"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font" Target="fonts/font7.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font" Target="fonts/font6.fntdata"/><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font" Target="fonts/font1.fntdata"/><Relationship Id="rId46" Type="http://schemas.openxmlformats.org/officeDocument/2006/relationships/font" Target="fonts/font9.fntdata"/><Relationship Id="rId20" Type="http://schemas.openxmlformats.org/officeDocument/2006/relationships/slide" Target="slides/slide11.xml"/><Relationship Id="rId41"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20/03/2025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20/03/2025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Einstein Blamed Automation for the Great Depression: https://newsletter.pessimistsarchive.org/p/einstein-blamed-automation-for-the</a:t>
            </a:r>
          </a:p>
        </p:txBody>
      </p:sp>
      <p:sp>
        <p:nvSpPr>
          <p:cNvPr id="4" name="Slide Number Placeholder 3"/>
          <p:cNvSpPr>
            <a:spLocks noGrp="1"/>
          </p:cNvSpPr>
          <p:nvPr>
            <p:ph type="sldNum" sz="quarter" idx="5"/>
          </p:nvPr>
        </p:nvSpPr>
        <p:spPr/>
        <p:txBody>
          <a:bodyPr/>
          <a:lstStyle/>
          <a:p>
            <a:fld id="{0E94F88D-5672-4D13-9F93-5210D3BC47F3}" type="slidenum">
              <a:rPr lang="en-GB" smtClean="0"/>
              <a:t>21</a:t>
            </a:fld>
            <a:endParaRPr lang="en-GB"/>
          </a:p>
        </p:txBody>
      </p:sp>
    </p:spTree>
    <p:extLst>
      <p:ext uri="{BB962C8B-B14F-4D97-AF65-F5344CB8AC3E}">
        <p14:creationId xmlns:p14="http://schemas.microsoft.com/office/powerpoint/2010/main" val="3485398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C2CB5-75FC-26BA-B49E-F570C3C424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5E2564-1248-5DFD-C6EE-08E2D83B8C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BF8750-3D89-BDF2-0089-1DC88A25A0D6}"/>
              </a:ext>
            </a:extLst>
          </p:cNvPr>
          <p:cNvSpPr>
            <a:spLocks noGrp="1"/>
          </p:cNvSpPr>
          <p:nvPr>
            <p:ph type="body" idx="1"/>
          </p:nvPr>
        </p:nvSpPr>
        <p:spPr/>
        <p:txBody>
          <a:bodyPr/>
          <a:lstStyle/>
          <a:p>
            <a:r>
              <a:rPr lang="en-GB" dirty="0"/>
              <a:t>Einstein Blamed Automation for the Great Depression: https://newsletter.pessimistsarchive.org/p/einstein-blamed-automation-for-the</a:t>
            </a:r>
          </a:p>
        </p:txBody>
      </p:sp>
      <p:sp>
        <p:nvSpPr>
          <p:cNvPr id="4" name="Slide Number Placeholder 3">
            <a:extLst>
              <a:ext uri="{FF2B5EF4-FFF2-40B4-BE49-F238E27FC236}">
                <a16:creationId xmlns:a16="http://schemas.microsoft.com/office/drawing/2014/main" id="{C9775E37-3323-27F1-E9B8-E42032D6A053}"/>
              </a:ext>
            </a:extLst>
          </p:cNvPr>
          <p:cNvSpPr>
            <a:spLocks noGrp="1"/>
          </p:cNvSpPr>
          <p:nvPr>
            <p:ph type="sldNum" sz="quarter" idx="5"/>
          </p:nvPr>
        </p:nvSpPr>
        <p:spPr/>
        <p:txBody>
          <a:bodyPr/>
          <a:lstStyle/>
          <a:p>
            <a:fld id="{0E94F88D-5672-4D13-9F93-5210D3BC47F3}" type="slidenum">
              <a:rPr lang="en-GB" smtClean="0"/>
              <a:t>22</a:t>
            </a:fld>
            <a:endParaRPr lang="en-GB"/>
          </a:p>
        </p:txBody>
      </p:sp>
    </p:spTree>
    <p:extLst>
      <p:ext uri="{BB962C8B-B14F-4D97-AF65-F5344CB8AC3E}">
        <p14:creationId xmlns:p14="http://schemas.microsoft.com/office/powerpoint/2010/main" val="228103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8EB0BB-378B-5056-1EB1-1F98916AF2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ADA040-41FC-50EE-5D45-6FC9B5288E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951CD2-A169-53FB-1BE5-E91D29B95915}"/>
              </a:ext>
            </a:extLst>
          </p:cNvPr>
          <p:cNvSpPr>
            <a:spLocks noGrp="1"/>
          </p:cNvSpPr>
          <p:nvPr>
            <p:ph type="body" idx="1"/>
          </p:nvPr>
        </p:nvSpPr>
        <p:spPr/>
        <p:txBody>
          <a:bodyPr/>
          <a:lstStyle/>
          <a:p>
            <a:r>
              <a:rPr lang="en-GB" dirty="0"/>
              <a:t>Einstein Blamed Automation for the Great Depression: https://newsletter.pessimistsarchive.org/p/einstein-blamed-automation-for-the</a:t>
            </a:r>
          </a:p>
        </p:txBody>
      </p:sp>
      <p:sp>
        <p:nvSpPr>
          <p:cNvPr id="4" name="Slide Number Placeholder 3">
            <a:extLst>
              <a:ext uri="{FF2B5EF4-FFF2-40B4-BE49-F238E27FC236}">
                <a16:creationId xmlns:a16="http://schemas.microsoft.com/office/drawing/2014/main" id="{6B9ACAC4-A015-4FBA-44B5-130A511F3CAE}"/>
              </a:ext>
            </a:extLst>
          </p:cNvPr>
          <p:cNvSpPr>
            <a:spLocks noGrp="1"/>
          </p:cNvSpPr>
          <p:nvPr>
            <p:ph type="sldNum" sz="quarter" idx="5"/>
          </p:nvPr>
        </p:nvSpPr>
        <p:spPr/>
        <p:txBody>
          <a:bodyPr/>
          <a:lstStyle/>
          <a:p>
            <a:fld id="{0E94F88D-5672-4D13-9F93-5210D3BC47F3}" type="slidenum">
              <a:rPr lang="en-GB" smtClean="0"/>
              <a:t>23</a:t>
            </a:fld>
            <a:endParaRPr lang="en-GB"/>
          </a:p>
        </p:txBody>
      </p:sp>
    </p:spTree>
    <p:extLst>
      <p:ext uri="{BB962C8B-B14F-4D97-AF65-F5344CB8AC3E}">
        <p14:creationId xmlns:p14="http://schemas.microsoft.com/office/powerpoint/2010/main" val="1364511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BD538C-6DD6-9701-3D1D-097861053A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50747D-1A6D-C282-C37C-9976203A31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EEBF9E-F7DB-A60F-386D-183B341470EC}"/>
              </a:ext>
            </a:extLst>
          </p:cNvPr>
          <p:cNvSpPr>
            <a:spLocks noGrp="1"/>
          </p:cNvSpPr>
          <p:nvPr>
            <p:ph type="body" idx="1"/>
          </p:nvPr>
        </p:nvSpPr>
        <p:spPr/>
        <p:txBody>
          <a:bodyPr/>
          <a:lstStyle/>
          <a:p>
            <a:r>
              <a:rPr lang="en-GB" dirty="0"/>
              <a:t>Einstein Blamed Automation for the Great Depression: https://newsletter.pessimistsarchive.org/p/einstein-blamed-automation-for-the</a:t>
            </a:r>
          </a:p>
        </p:txBody>
      </p:sp>
      <p:sp>
        <p:nvSpPr>
          <p:cNvPr id="4" name="Slide Number Placeholder 3">
            <a:extLst>
              <a:ext uri="{FF2B5EF4-FFF2-40B4-BE49-F238E27FC236}">
                <a16:creationId xmlns:a16="http://schemas.microsoft.com/office/drawing/2014/main" id="{9B8AAC84-1B6E-B342-A239-84DF7CA22ABF}"/>
              </a:ext>
            </a:extLst>
          </p:cNvPr>
          <p:cNvSpPr>
            <a:spLocks noGrp="1"/>
          </p:cNvSpPr>
          <p:nvPr>
            <p:ph type="sldNum" sz="quarter" idx="5"/>
          </p:nvPr>
        </p:nvSpPr>
        <p:spPr/>
        <p:txBody>
          <a:bodyPr/>
          <a:lstStyle/>
          <a:p>
            <a:fld id="{0E94F88D-5672-4D13-9F93-5210D3BC47F3}" type="slidenum">
              <a:rPr lang="en-GB" smtClean="0"/>
              <a:t>24</a:t>
            </a:fld>
            <a:endParaRPr lang="en-GB"/>
          </a:p>
        </p:txBody>
      </p:sp>
    </p:spTree>
    <p:extLst>
      <p:ext uri="{BB962C8B-B14F-4D97-AF65-F5344CB8AC3E}">
        <p14:creationId xmlns:p14="http://schemas.microsoft.com/office/powerpoint/2010/main" val="32612848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March 20,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March 20,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March 20,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March 20,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March 20,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March 20,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March 20,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March 20,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March 20,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March 20,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March 20,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March 20,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March 20,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March 20,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March 20,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20/03/2025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20/03/2025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20/03/2025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20/03/2025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20/03/2025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March 20,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March 20,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March 20,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March 20,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March 20,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March 20,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March 20,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March 20,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March 20,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March 20,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March 20,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March 20,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March 20,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March 20,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normAutofit/>
          </a:bodyPr>
          <a:lstStyle>
            <a:lvl1pPr>
              <a:defRPr sz="3600"/>
            </a:lvl1pPr>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447800"/>
            <a:ext cx="7772400" cy="4572000"/>
          </a:xfrm>
        </p:spPr>
        <p:txBody>
          <a:bodyPr vert="horz">
            <a:normAutofit/>
          </a:bodyPr>
          <a:lstStyle>
            <a:lvl1pPr>
              <a:lnSpc>
                <a:spcPct val="100000"/>
              </a:lnSpc>
              <a:defRPr sz="3400"/>
            </a:lvl1pPr>
            <a:lvl2pPr marL="548640" indent="-228600">
              <a:lnSpc>
                <a:spcPct val="100000"/>
              </a:lnSpc>
              <a:buSzPct val="75000"/>
              <a:buFont typeface="Wingdings" panose="05000000000000000000" pitchFamily="2" charset="2"/>
              <a:buChar char="Ø"/>
              <a:defRPr sz="3200"/>
            </a:lvl2pPr>
            <a:lvl3pPr marL="822960" indent="-228600">
              <a:lnSpc>
                <a:spcPct val="100000"/>
              </a:lnSpc>
              <a:buClr>
                <a:schemeClr val="accent2">
                  <a:lumMod val="60000"/>
                  <a:lumOff val="40000"/>
                </a:schemeClr>
              </a:buClr>
              <a:buSzPct val="70000"/>
              <a:buFont typeface="Wingdings" panose="05000000000000000000" pitchFamily="2" charset="2"/>
              <a:buChar char="ü"/>
              <a:defRPr sz="2800"/>
            </a:lvl3pPr>
            <a:lvl4pPr marL="1097280" indent="-228600">
              <a:lnSpc>
                <a:spcPct val="100000"/>
              </a:lnSpc>
              <a:buSzPct val="65000"/>
              <a:buFont typeface="Courier New" panose="02070309020205020404" pitchFamily="49" charset="0"/>
              <a:buChar char="o"/>
              <a:defRPr sz="2800"/>
            </a:lvl4pPr>
            <a:lvl5pPr>
              <a:lnSpc>
                <a:spcPct val="100000"/>
              </a:lnSpc>
              <a:defRPr sz="28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March 20,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March 20,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March 20,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March 20,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March 20,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March 20,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March 20,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March 20,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March 20,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20/03/2025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March 20,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20/03/2025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March 20,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March 20,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March 20,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March 20,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90.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0.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0.xml"/></Relationships>
</file>

<file path=ppt/slides/_rels/slide20.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png"/><Relationship Id="rId1" Type="http://schemas.openxmlformats.org/officeDocument/2006/relationships/slideLayout" Target="../slideLayouts/slideLayout90.xml"/></Relationships>
</file>

<file path=ppt/slides/_rels/slide21.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1.xml"/><Relationship Id="rId1" Type="http://schemas.openxmlformats.org/officeDocument/2006/relationships/slideLayout" Target="../slideLayouts/slideLayout90.xml"/><Relationship Id="rId4" Type="http://schemas.openxmlformats.org/officeDocument/2006/relationships/image" Target="../media/image22.jpe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90.xml"/><Relationship Id="rId4" Type="http://schemas.openxmlformats.org/officeDocument/2006/relationships/image" Target="../media/image24.jpe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xml"/><Relationship Id="rId1" Type="http://schemas.openxmlformats.org/officeDocument/2006/relationships/slideLayout" Target="../slideLayouts/slideLayout90.xml"/></Relationships>
</file>

<file path=ppt/slides/_rels/slide25.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26.png"/><Relationship Id="rId1" Type="http://schemas.openxmlformats.org/officeDocument/2006/relationships/slideLayout" Target="../slideLayouts/slideLayout90.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5400" y="3429000"/>
            <a:ext cx="6400800" cy="3096344"/>
          </a:xfrm>
        </p:spPr>
        <p:txBody>
          <a:bodyPr>
            <a:normAutofit/>
          </a:bodyPr>
          <a:lstStyle/>
          <a:p>
            <a:r>
              <a:rPr lang="en-GB" b="1" dirty="0">
                <a:solidFill>
                  <a:schemeClr val="tx1"/>
                </a:solidFill>
              </a:rPr>
              <a:t>Google </a:t>
            </a:r>
            <a:r>
              <a:rPr lang="en-GB" b="1" dirty="0" err="1">
                <a:solidFill>
                  <a:schemeClr val="tx1"/>
                </a:solidFill>
              </a:rPr>
              <a:t>Ngram</a:t>
            </a:r>
            <a:r>
              <a:rPr lang="en-GB" b="1" dirty="0">
                <a:solidFill>
                  <a:schemeClr val="tx1"/>
                </a:solidFill>
              </a:rPr>
              <a:t> and Narrative Economics</a:t>
            </a:r>
          </a:p>
        </p:txBody>
      </p:sp>
      <p:sp>
        <p:nvSpPr>
          <p:cNvPr id="2" name="Title 1"/>
          <p:cNvSpPr>
            <a:spLocks noGrp="1"/>
          </p:cNvSpPr>
          <p:nvPr>
            <p:ph type="ctrTitle"/>
          </p:nvPr>
        </p:nvSpPr>
        <p:spPr/>
        <p:txBody>
          <a:bodyPr>
            <a:normAutofit fontScale="90000"/>
          </a:bodyPr>
          <a:lstStyle/>
          <a:p>
            <a:r>
              <a:rPr lang="en-US" altLang="zh-CN" sz="4800" dirty="0"/>
              <a:t>Use Data to Understand Economic Realities</a:t>
            </a:r>
            <a:endParaRPr lang="en-GB" sz="4800" dirty="0"/>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Introduction</a:t>
            </a:r>
          </a:p>
        </p:txBody>
      </p:sp>
      <p:sp>
        <p:nvSpPr>
          <p:cNvPr id="3" name="Text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1266483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3</a:t>
            </a:fld>
            <a:endParaRPr lang="en-US" dirty="0"/>
          </a:p>
        </p:txBody>
      </p:sp>
      <p:sp>
        <p:nvSpPr>
          <p:cNvPr id="3" name="Content Placeholder 2"/>
          <p:cNvSpPr>
            <a:spLocks noGrp="1"/>
          </p:cNvSpPr>
          <p:nvPr>
            <p:ph sz="quarter" idx="1"/>
          </p:nvPr>
        </p:nvSpPr>
        <p:spPr>
          <a:xfrm>
            <a:off x="914400" y="1447800"/>
            <a:ext cx="7772400" cy="5149552"/>
          </a:xfrm>
        </p:spPr>
        <p:txBody>
          <a:bodyPr>
            <a:normAutofit fontScale="92500" lnSpcReduction="10000"/>
          </a:bodyPr>
          <a:lstStyle/>
          <a:p>
            <a:r>
              <a:rPr lang="en-GB" dirty="0"/>
              <a:t>Analytical tools are different </a:t>
            </a:r>
            <a:r>
              <a:rPr lang="en-GB" dirty="0">
                <a:sym typeface="Wingdings" panose="05000000000000000000" pitchFamily="2" charset="2"/>
              </a:rPr>
              <a:t></a:t>
            </a:r>
          </a:p>
          <a:p>
            <a:r>
              <a:rPr lang="en-GB" dirty="0">
                <a:sym typeface="Wingdings" panose="05000000000000000000" pitchFamily="2" charset="2"/>
              </a:rPr>
              <a:t>Humanity</a:t>
            </a:r>
          </a:p>
          <a:p>
            <a:pPr lvl="1"/>
            <a:r>
              <a:rPr lang="en-GB" dirty="0">
                <a:sym typeface="Wingdings" panose="05000000000000000000" pitchFamily="2" charset="2"/>
              </a:rPr>
              <a:t>Historical event?</a:t>
            </a:r>
          </a:p>
          <a:p>
            <a:pPr lvl="2"/>
            <a:r>
              <a:rPr lang="en-GB" dirty="0">
                <a:sym typeface="Wingdings" panose="05000000000000000000" pitchFamily="2" charset="2"/>
              </a:rPr>
              <a:t>Letters, diaries, official records</a:t>
            </a:r>
          </a:p>
          <a:p>
            <a:pPr lvl="2"/>
            <a:r>
              <a:rPr lang="en-GB" dirty="0">
                <a:sym typeface="Wingdings" panose="05000000000000000000" pitchFamily="2" charset="2"/>
              </a:rPr>
              <a:t>Historical analyses, books</a:t>
            </a:r>
          </a:p>
          <a:p>
            <a:pPr lvl="1"/>
            <a:r>
              <a:rPr lang="en-GB" dirty="0">
                <a:sym typeface="Wingdings" panose="05000000000000000000" pitchFamily="2" charset="2"/>
              </a:rPr>
              <a:t>News?</a:t>
            </a:r>
          </a:p>
          <a:p>
            <a:pPr lvl="2"/>
            <a:r>
              <a:rPr lang="en-GB" dirty="0">
                <a:sym typeface="Wingdings" panose="05000000000000000000" pitchFamily="2" charset="2"/>
              </a:rPr>
              <a:t>News articles, eyewitness accounts</a:t>
            </a:r>
          </a:p>
          <a:p>
            <a:pPr lvl="1"/>
            <a:r>
              <a:rPr lang="en-GB" dirty="0">
                <a:sym typeface="Wingdings" panose="05000000000000000000" pitchFamily="2" charset="2"/>
              </a:rPr>
              <a:t>Archaeological findings</a:t>
            </a:r>
          </a:p>
          <a:p>
            <a:pPr lvl="2"/>
            <a:r>
              <a:rPr lang="en-GB" dirty="0">
                <a:sym typeface="Wingdings" panose="05000000000000000000" pitchFamily="2" charset="2"/>
              </a:rPr>
              <a:t>Artifacts, human remains, settlement patterns</a:t>
            </a:r>
          </a:p>
          <a:p>
            <a:r>
              <a:rPr lang="en-GB" dirty="0">
                <a:sym typeface="Wingdings" panose="05000000000000000000" pitchFamily="2" charset="2"/>
              </a:rPr>
              <a:t>Quantitative research</a:t>
            </a:r>
          </a:p>
          <a:p>
            <a:pPr lvl="1"/>
            <a:r>
              <a:rPr lang="en-GB" dirty="0">
                <a:sym typeface="Wingdings" panose="05000000000000000000" pitchFamily="2" charset="2"/>
              </a:rPr>
              <a:t>Numerical data only?</a:t>
            </a:r>
            <a:endParaRPr lang="en-GB" dirty="0"/>
          </a:p>
        </p:txBody>
      </p:sp>
      <p:sp>
        <p:nvSpPr>
          <p:cNvPr id="13" name="Title 1"/>
          <p:cNvSpPr>
            <a:spLocks noGrp="1"/>
          </p:cNvSpPr>
          <p:nvPr>
            <p:ph type="title"/>
          </p:nvPr>
        </p:nvSpPr>
        <p:spPr>
          <a:xfrm>
            <a:off x="457200" y="152718"/>
            <a:ext cx="8147248" cy="1371600"/>
          </a:xfrm>
        </p:spPr>
        <p:txBody>
          <a:bodyPr/>
          <a:lstStyle/>
          <a:p>
            <a:r>
              <a:rPr lang="en-GB" dirty="0"/>
              <a:t>How to combine humanity and quantitative research?</a:t>
            </a:r>
          </a:p>
        </p:txBody>
      </p:sp>
    </p:spTree>
    <p:extLst>
      <p:ext uri="{BB962C8B-B14F-4D97-AF65-F5344CB8AC3E}">
        <p14:creationId xmlns:p14="http://schemas.microsoft.com/office/powerpoint/2010/main" val="3190303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4</a:t>
            </a:fld>
            <a:endParaRPr lang="en-US" dirty="0"/>
          </a:p>
        </p:txBody>
      </p:sp>
      <p:sp>
        <p:nvSpPr>
          <p:cNvPr id="3" name="Content Placeholder 2"/>
          <p:cNvSpPr>
            <a:spLocks noGrp="1"/>
          </p:cNvSpPr>
          <p:nvPr>
            <p:ph sz="quarter" idx="1"/>
          </p:nvPr>
        </p:nvSpPr>
        <p:spPr>
          <a:xfrm>
            <a:off x="914400" y="1447800"/>
            <a:ext cx="7772400" cy="4069432"/>
          </a:xfrm>
        </p:spPr>
        <p:txBody>
          <a:bodyPr>
            <a:normAutofit/>
          </a:bodyPr>
          <a:lstStyle/>
          <a:p>
            <a:r>
              <a:rPr lang="en-GB" dirty="0"/>
              <a:t>The discipline was first formally defined by the Scottish philosopher Adam Smith in 1776 as an inquiry into the nature and causes of the wealth of nations.</a:t>
            </a:r>
          </a:p>
          <a:p>
            <a:pPr lvl="1"/>
            <a:endParaRPr lang="en-GB" dirty="0"/>
          </a:p>
        </p:txBody>
      </p:sp>
      <p:sp>
        <p:nvSpPr>
          <p:cNvPr id="13" name="Title 1"/>
          <p:cNvSpPr>
            <a:spLocks noGrp="1"/>
          </p:cNvSpPr>
          <p:nvPr>
            <p:ph type="title"/>
          </p:nvPr>
        </p:nvSpPr>
        <p:spPr>
          <a:xfrm>
            <a:off x="457200" y="152718"/>
            <a:ext cx="8147248" cy="1371600"/>
          </a:xfrm>
        </p:spPr>
        <p:txBody>
          <a:bodyPr/>
          <a:lstStyle/>
          <a:p>
            <a:r>
              <a:rPr lang="en-GB" dirty="0"/>
              <a:t>Economics is where the two meet</a:t>
            </a:r>
          </a:p>
        </p:txBody>
      </p:sp>
      <p:pic>
        <p:nvPicPr>
          <p:cNvPr id="1026" name="Picture 2" descr="adam smith">
            <a:extLst>
              <a:ext uri="{FF2B5EF4-FFF2-40B4-BE49-F238E27FC236}">
                <a16:creationId xmlns:a16="http://schemas.microsoft.com/office/drawing/2014/main" id="{DAEE7706-F0E9-33C8-9D94-BCAC5E5284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flipH="1">
            <a:off x="5719142" y="3212976"/>
            <a:ext cx="2885306" cy="28853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6283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C888A-6A53-F75A-71F0-61DAD47E461E}"/>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5103280-6525-59F0-E546-2697AB7B6828}"/>
              </a:ext>
            </a:extLst>
          </p:cNvPr>
          <p:cNvSpPr>
            <a:spLocks noGrp="1"/>
          </p:cNvSpPr>
          <p:nvPr>
            <p:ph type="sldNum" sz="quarter" idx="12"/>
          </p:nvPr>
        </p:nvSpPr>
        <p:spPr/>
        <p:txBody>
          <a:bodyPr/>
          <a:lstStyle/>
          <a:p>
            <a:fld id="{F38DF745-7D3F-47F4-83A3-874385CFAA69}" type="slidenum">
              <a:rPr lang="en-US" smtClean="0"/>
              <a:pPr/>
              <a:t>5</a:t>
            </a:fld>
            <a:endParaRPr lang="en-US" dirty="0"/>
          </a:p>
        </p:txBody>
      </p:sp>
      <p:sp>
        <p:nvSpPr>
          <p:cNvPr id="3" name="Content Placeholder 2">
            <a:extLst>
              <a:ext uri="{FF2B5EF4-FFF2-40B4-BE49-F238E27FC236}">
                <a16:creationId xmlns:a16="http://schemas.microsoft.com/office/drawing/2014/main" id="{AA82F5F2-7EA8-AA80-769B-2233D4990F31}"/>
              </a:ext>
            </a:extLst>
          </p:cNvPr>
          <p:cNvSpPr>
            <a:spLocks noGrp="1"/>
          </p:cNvSpPr>
          <p:nvPr>
            <p:ph sz="quarter" idx="1"/>
          </p:nvPr>
        </p:nvSpPr>
        <p:spPr>
          <a:xfrm>
            <a:off x="914400" y="1447800"/>
            <a:ext cx="7772400" cy="4069432"/>
          </a:xfrm>
        </p:spPr>
        <p:txBody>
          <a:bodyPr>
            <a:normAutofit/>
          </a:bodyPr>
          <a:lstStyle/>
          <a:p>
            <a:r>
              <a:rPr lang="en-GB" dirty="0"/>
              <a:t>The study of the spread and dynamics of popular narratives, the stories, particularly those of human interest and emotion, and how these change through time to understand economic fluctuations. </a:t>
            </a:r>
          </a:p>
        </p:txBody>
      </p:sp>
      <p:sp>
        <p:nvSpPr>
          <p:cNvPr id="13" name="Title 1">
            <a:extLst>
              <a:ext uri="{FF2B5EF4-FFF2-40B4-BE49-F238E27FC236}">
                <a16:creationId xmlns:a16="http://schemas.microsoft.com/office/drawing/2014/main" id="{CB7CC5B4-ADEE-DC4E-B17C-37DBC86251EF}"/>
              </a:ext>
            </a:extLst>
          </p:cNvPr>
          <p:cNvSpPr>
            <a:spLocks noGrp="1"/>
          </p:cNvSpPr>
          <p:nvPr>
            <p:ph type="title"/>
          </p:nvPr>
        </p:nvSpPr>
        <p:spPr>
          <a:xfrm>
            <a:off x="457200" y="152718"/>
            <a:ext cx="8147248" cy="1371600"/>
          </a:xfrm>
        </p:spPr>
        <p:txBody>
          <a:bodyPr/>
          <a:lstStyle/>
          <a:p>
            <a:r>
              <a:rPr lang="en-GB" dirty="0"/>
              <a:t>Narrative Economics</a:t>
            </a:r>
          </a:p>
        </p:txBody>
      </p:sp>
    </p:spTree>
    <p:extLst>
      <p:ext uri="{BB962C8B-B14F-4D97-AF65-F5344CB8AC3E}">
        <p14:creationId xmlns:p14="http://schemas.microsoft.com/office/powerpoint/2010/main" val="60446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F8B925-1EAE-D6CF-E638-15CDE7165C19}"/>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5C0C7E6-24D0-FD57-770B-36A148AEC868}"/>
              </a:ext>
            </a:extLst>
          </p:cNvPr>
          <p:cNvSpPr>
            <a:spLocks noGrp="1"/>
          </p:cNvSpPr>
          <p:nvPr>
            <p:ph type="sldNum" sz="quarter" idx="12"/>
          </p:nvPr>
        </p:nvSpPr>
        <p:spPr/>
        <p:txBody>
          <a:bodyPr/>
          <a:lstStyle/>
          <a:p>
            <a:fld id="{F38DF745-7D3F-47F4-83A3-874385CFAA69}" type="slidenum">
              <a:rPr lang="en-US" smtClean="0"/>
              <a:pPr/>
              <a:t>6</a:t>
            </a:fld>
            <a:endParaRPr lang="en-US" dirty="0"/>
          </a:p>
        </p:txBody>
      </p:sp>
      <p:sp>
        <p:nvSpPr>
          <p:cNvPr id="13" name="Title 1">
            <a:extLst>
              <a:ext uri="{FF2B5EF4-FFF2-40B4-BE49-F238E27FC236}">
                <a16:creationId xmlns:a16="http://schemas.microsoft.com/office/drawing/2014/main" id="{144C60C3-7313-2864-EEE1-D2698BD55892}"/>
              </a:ext>
            </a:extLst>
          </p:cNvPr>
          <p:cNvSpPr>
            <a:spLocks noGrp="1"/>
          </p:cNvSpPr>
          <p:nvPr>
            <p:ph type="title"/>
          </p:nvPr>
        </p:nvSpPr>
        <p:spPr>
          <a:xfrm>
            <a:off x="457200" y="152718"/>
            <a:ext cx="8147248" cy="1371600"/>
          </a:xfrm>
        </p:spPr>
        <p:txBody>
          <a:bodyPr/>
          <a:lstStyle/>
          <a:p>
            <a:r>
              <a:rPr lang="en-GB" dirty="0"/>
              <a:t>Narrative Economics</a:t>
            </a:r>
          </a:p>
        </p:txBody>
      </p:sp>
      <p:sp>
        <p:nvSpPr>
          <p:cNvPr id="2" name="Rectangle 1">
            <a:extLst>
              <a:ext uri="{FF2B5EF4-FFF2-40B4-BE49-F238E27FC236}">
                <a16:creationId xmlns:a16="http://schemas.microsoft.com/office/drawing/2014/main" id="{0D7FB9F6-8A4B-6D7B-F04E-7BB3425E7373}"/>
              </a:ext>
            </a:extLst>
          </p:cNvPr>
          <p:cNvSpPr/>
          <p:nvPr/>
        </p:nvSpPr>
        <p:spPr>
          <a:xfrm>
            <a:off x="755576" y="4521352"/>
            <a:ext cx="2088232" cy="98364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t>Stories</a:t>
            </a:r>
            <a:endParaRPr lang="en-GB" sz="1400" b="1" dirty="0"/>
          </a:p>
        </p:txBody>
      </p:sp>
      <p:sp>
        <p:nvSpPr>
          <p:cNvPr id="5" name="Rectangle 4">
            <a:extLst>
              <a:ext uri="{FF2B5EF4-FFF2-40B4-BE49-F238E27FC236}">
                <a16:creationId xmlns:a16="http://schemas.microsoft.com/office/drawing/2014/main" id="{FDD2002F-0AD3-6911-242D-3736A316987C}"/>
              </a:ext>
            </a:extLst>
          </p:cNvPr>
          <p:cNvSpPr/>
          <p:nvPr/>
        </p:nvSpPr>
        <p:spPr>
          <a:xfrm>
            <a:off x="5364088" y="4293096"/>
            <a:ext cx="2592288" cy="1440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t>Economic phenomenon</a:t>
            </a:r>
            <a:endParaRPr lang="en-GB" sz="1400" b="1" dirty="0"/>
          </a:p>
        </p:txBody>
      </p:sp>
      <p:cxnSp>
        <p:nvCxnSpPr>
          <p:cNvPr id="7" name="Straight Arrow Connector 6">
            <a:extLst>
              <a:ext uri="{FF2B5EF4-FFF2-40B4-BE49-F238E27FC236}">
                <a16:creationId xmlns:a16="http://schemas.microsoft.com/office/drawing/2014/main" id="{D284B015-5F69-1C2B-D528-5992E47CD74C}"/>
              </a:ext>
            </a:extLst>
          </p:cNvPr>
          <p:cNvCxnSpPr>
            <a:stCxn id="2" idx="3"/>
            <a:endCxn id="5" idx="1"/>
          </p:cNvCxnSpPr>
          <p:nvPr/>
        </p:nvCxnSpPr>
        <p:spPr>
          <a:xfrm flipV="1">
            <a:off x="2843808" y="5013176"/>
            <a:ext cx="2520280" cy="1"/>
          </a:xfrm>
          <a:prstGeom prst="straightConnector1">
            <a:avLst/>
          </a:prstGeom>
          <a:ln w="57150">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12" name="Rectangle 11">
            <a:extLst>
              <a:ext uri="{FF2B5EF4-FFF2-40B4-BE49-F238E27FC236}">
                <a16:creationId xmlns:a16="http://schemas.microsoft.com/office/drawing/2014/main" id="{4C275CD9-F354-A536-5899-8A943657F148}"/>
              </a:ext>
            </a:extLst>
          </p:cNvPr>
          <p:cNvSpPr/>
          <p:nvPr/>
        </p:nvSpPr>
        <p:spPr>
          <a:xfrm>
            <a:off x="753547" y="2132855"/>
            <a:ext cx="2297055" cy="158417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t>Traditional economic variables</a:t>
            </a:r>
          </a:p>
        </p:txBody>
      </p:sp>
      <p:sp>
        <p:nvSpPr>
          <p:cNvPr id="14" name="Rectangle 13">
            <a:extLst>
              <a:ext uri="{FF2B5EF4-FFF2-40B4-BE49-F238E27FC236}">
                <a16:creationId xmlns:a16="http://schemas.microsoft.com/office/drawing/2014/main" id="{2A5C0554-501E-E8FA-7A0A-63599753D84F}"/>
              </a:ext>
            </a:extLst>
          </p:cNvPr>
          <p:cNvSpPr/>
          <p:nvPr/>
        </p:nvSpPr>
        <p:spPr>
          <a:xfrm>
            <a:off x="5364088" y="2204864"/>
            <a:ext cx="2592288" cy="14401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dirty="0"/>
              <a:t>Economic phenomenon</a:t>
            </a:r>
            <a:endParaRPr lang="en-GB" sz="1400" b="1" dirty="0"/>
          </a:p>
        </p:txBody>
      </p:sp>
      <p:cxnSp>
        <p:nvCxnSpPr>
          <p:cNvPr id="15" name="Straight Arrow Connector 14">
            <a:extLst>
              <a:ext uri="{FF2B5EF4-FFF2-40B4-BE49-F238E27FC236}">
                <a16:creationId xmlns:a16="http://schemas.microsoft.com/office/drawing/2014/main" id="{3F32BD9A-3585-14F2-40B8-3A06F4BEAC8C}"/>
              </a:ext>
            </a:extLst>
          </p:cNvPr>
          <p:cNvCxnSpPr>
            <a:stCxn id="12" idx="3"/>
            <a:endCxn id="14" idx="1"/>
          </p:cNvCxnSpPr>
          <p:nvPr/>
        </p:nvCxnSpPr>
        <p:spPr>
          <a:xfrm>
            <a:off x="3050602" y="2924944"/>
            <a:ext cx="2313486" cy="0"/>
          </a:xfrm>
          <a:prstGeom prst="straightConnector1">
            <a:avLst/>
          </a:prstGeom>
          <a:ln w="57150">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17" name="TextBox 16">
            <a:extLst>
              <a:ext uri="{FF2B5EF4-FFF2-40B4-BE49-F238E27FC236}">
                <a16:creationId xmlns:a16="http://schemas.microsoft.com/office/drawing/2014/main" id="{1630E307-C402-6B23-2AE4-20BAAB1110BF}"/>
              </a:ext>
            </a:extLst>
          </p:cNvPr>
          <p:cNvSpPr txBox="1"/>
          <p:nvPr/>
        </p:nvSpPr>
        <p:spPr>
          <a:xfrm>
            <a:off x="3786405" y="3967354"/>
            <a:ext cx="936104" cy="1107996"/>
          </a:xfrm>
          <a:prstGeom prst="rect">
            <a:avLst/>
          </a:prstGeom>
          <a:noFill/>
        </p:spPr>
        <p:txBody>
          <a:bodyPr wrap="square" rtlCol="0">
            <a:spAutoFit/>
          </a:bodyPr>
          <a:lstStyle/>
          <a:p>
            <a:r>
              <a:rPr lang="en-GB" sz="6600" b="1" dirty="0"/>
              <a:t>?</a:t>
            </a:r>
            <a:endParaRPr lang="en-GB" b="1" dirty="0"/>
          </a:p>
        </p:txBody>
      </p:sp>
    </p:spTree>
    <p:extLst>
      <p:ext uri="{BB962C8B-B14F-4D97-AF65-F5344CB8AC3E}">
        <p14:creationId xmlns:p14="http://schemas.microsoft.com/office/powerpoint/2010/main" val="3677178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32468F-97F2-EF1D-DF9B-3DDB6FA7285A}"/>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8605F3-36C3-FA17-135F-5395FFD4D631}"/>
              </a:ext>
            </a:extLst>
          </p:cNvPr>
          <p:cNvSpPr>
            <a:spLocks noGrp="1"/>
          </p:cNvSpPr>
          <p:nvPr>
            <p:ph type="sldNum" sz="quarter" idx="12"/>
          </p:nvPr>
        </p:nvSpPr>
        <p:spPr/>
        <p:txBody>
          <a:bodyPr/>
          <a:lstStyle/>
          <a:p>
            <a:fld id="{F38DF745-7D3F-47F4-83A3-874385CFAA69}" type="slidenum">
              <a:rPr lang="en-US" smtClean="0"/>
              <a:pPr/>
              <a:t>7</a:t>
            </a:fld>
            <a:endParaRPr lang="en-US" dirty="0"/>
          </a:p>
        </p:txBody>
      </p:sp>
      <p:sp>
        <p:nvSpPr>
          <p:cNvPr id="3" name="Content Placeholder 2">
            <a:extLst>
              <a:ext uri="{FF2B5EF4-FFF2-40B4-BE49-F238E27FC236}">
                <a16:creationId xmlns:a16="http://schemas.microsoft.com/office/drawing/2014/main" id="{E43307F8-F7C5-AC33-739F-34D29202876F}"/>
              </a:ext>
            </a:extLst>
          </p:cNvPr>
          <p:cNvSpPr>
            <a:spLocks noGrp="1"/>
          </p:cNvSpPr>
          <p:nvPr>
            <p:ph sz="quarter" idx="1"/>
          </p:nvPr>
        </p:nvSpPr>
        <p:spPr>
          <a:xfrm>
            <a:off x="914400" y="1447800"/>
            <a:ext cx="7772400" cy="4069432"/>
          </a:xfrm>
        </p:spPr>
        <p:txBody>
          <a:bodyPr>
            <a:normAutofit/>
          </a:bodyPr>
          <a:lstStyle/>
          <a:p>
            <a:r>
              <a:rPr lang="en-GB" dirty="0"/>
              <a:t>A narrative refers to a simple story or easily expressed explanation of events that many people want to bring up in conversation or on the news or social media.</a:t>
            </a:r>
          </a:p>
        </p:txBody>
      </p:sp>
      <p:sp>
        <p:nvSpPr>
          <p:cNvPr id="13" name="Title 1">
            <a:extLst>
              <a:ext uri="{FF2B5EF4-FFF2-40B4-BE49-F238E27FC236}">
                <a16:creationId xmlns:a16="http://schemas.microsoft.com/office/drawing/2014/main" id="{40167ED0-900C-FC30-5561-FC448706BB62}"/>
              </a:ext>
            </a:extLst>
          </p:cNvPr>
          <p:cNvSpPr>
            <a:spLocks noGrp="1"/>
          </p:cNvSpPr>
          <p:nvPr>
            <p:ph type="title"/>
          </p:nvPr>
        </p:nvSpPr>
        <p:spPr>
          <a:xfrm>
            <a:off x="457200" y="152718"/>
            <a:ext cx="8147248" cy="1371600"/>
          </a:xfrm>
        </p:spPr>
        <p:txBody>
          <a:bodyPr/>
          <a:lstStyle/>
          <a:p>
            <a:r>
              <a:rPr lang="en-GB" dirty="0"/>
              <a:t>Use </a:t>
            </a:r>
            <a:r>
              <a:rPr lang="en-GB" dirty="0" err="1"/>
              <a:t>Ngram</a:t>
            </a:r>
            <a:r>
              <a:rPr lang="en-GB" dirty="0"/>
              <a:t> to digitally describe narratives</a:t>
            </a:r>
          </a:p>
        </p:txBody>
      </p:sp>
    </p:spTree>
    <p:extLst>
      <p:ext uri="{BB962C8B-B14F-4D97-AF65-F5344CB8AC3E}">
        <p14:creationId xmlns:p14="http://schemas.microsoft.com/office/powerpoint/2010/main" val="4010972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F38DF745-7D3F-47F4-83A3-874385CFAA69}" type="slidenum">
              <a:rPr lang="en-US" smtClean="0"/>
              <a:pPr/>
              <a:t>8</a:t>
            </a:fld>
            <a:endParaRPr lang="en-US" dirty="0"/>
          </a:p>
        </p:txBody>
      </p:sp>
      <p:sp>
        <p:nvSpPr>
          <p:cNvPr id="13" name="Title 1"/>
          <p:cNvSpPr>
            <a:spLocks noGrp="1"/>
          </p:cNvSpPr>
          <p:nvPr>
            <p:ph type="title"/>
          </p:nvPr>
        </p:nvSpPr>
        <p:spPr>
          <a:xfrm>
            <a:off x="457200" y="152718"/>
            <a:ext cx="8147248" cy="1371600"/>
          </a:xfrm>
        </p:spPr>
        <p:txBody>
          <a:bodyPr/>
          <a:lstStyle/>
          <a:p>
            <a:r>
              <a:rPr lang="en-GB" dirty="0"/>
              <a:t>Our special tool -- Google </a:t>
            </a:r>
            <a:r>
              <a:rPr lang="en-GB" dirty="0" err="1"/>
              <a:t>Ngram</a:t>
            </a:r>
            <a:endParaRPr lang="en-GB" dirty="0"/>
          </a:p>
        </p:txBody>
      </p:sp>
      <p:pic>
        <p:nvPicPr>
          <p:cNvPr id="7" name="Picture 6">
            <a:extLst>
              <a:ext uri="{FF2B5EF4-FFF2-40B4-BE49-F238E27FC236}">
                <a16:creationId xmlns:a16="http://schemas.microsoft.com/office/drawing/2014/main" id="{659D3A4E-2E7B-8A04-25A9-E245A0FA1362}"/>
              </a:ext>
            </a:extLst>
          </p:cNvPr>
          <p:cNvPicPr>
            <a:picLocks noChangeAspect="1"/>
          </p:cNvPicPr>
          <p:nvPr/>
        </p:nvPicPr>
        <p:blipFill>
          <a:blip r:embed="rId2"/>
          <a:stretch>
            <a:fillRect/>
          </a:stretch>
        </p:blipFill>
        <p:spPr>
          <a:xfrm>
            <a:off x="91408" y="1549876"/>
            <a:ext cx="8961184" cy="4385836"/>
          </a:xfrm>
          <a:prstGeom prst="rect">
            <a:avLst/>
          </a:prstGeom>
        </p:spPr>
      </p:pic>
    </p:spTree>
    <p:extLst>
      <p:ext uri="{BB962C8B-B14F-4D97-AF65-F5344CB8AC3E}">
        <p14:creationId xmlns:p14="http://schemas.microsoft.com/office/powerpoint/2010/main" val="7117212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329E3F-CF16-8364-F4C1-E4B9E2276272}"/>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6784E72-5109-DAE5-07E0-A16449EF6E5E}"/>
              </a:ext>
            </a:extLst>
          </p:cNvPr>
          <p:cNvSpPr>
            <a:spLocks noGrp="1"/>
          </p:cNvSpPr>
          <p:nvPr>
            <p:ph type="sldNum" sz="quarter" idx="12"/>
          </p:nvPr>
        </p:nvSpPr>
        <p:spPr/>
        <p:txBody>
          <a:bodyPr/>
          <a:lstStyle/>
          <a:p>
            <a:fld id="{F38DF745-7D3F-47F4-83A3-874385CFAA69}" type="slidenum">
              <a:rPr lang="en-US" smtClean="0"/>
              <a:pPr/>
              <a:t>9</a:t>
            </a:fld>
            <a:endParaRPr lang="en-US" dirty="0"/>
          </a:p>
        </p:txBody>
      </p:sp>
      <p:sp>
        <p:nvSpPr>
          <p:cNvPr id="3" name="Content Placeholder 2">
            <a:extLst>
              <a:ext uri="{FF2B5EF4-FFF2-40B4-BE49-F238E27FC236}">
                <a16:creationId xmlns:a16="http://schemas.microsoft.com/office/drawing/2014/main" id="{25461B17-D5FB-75EF-03B8-3B86972005F7}"/>
              </a:ext>
            </a:extLst>
          </p:cNvPr>
          <p:cNvSpPr>
            <a:spLocks noGrp="1"/>
          </p:cNvSpPr>
          <p:nvPr>
            <p:ph sz="quarter" idx="1"/>
          </p:nvPr>
        </p:nvSpPr>
        <p:spPr>
          <a:xfrm>
            <a:off x="914400" y="1447800"/>
            <a:ext cx="7772400" cy="4069432"/>
          </a:xfrm>
        </p:spPr>
        <p:txBody>
          <a:bodyPr>
            <a:normAutofit/>
          </a:bodyPr>
          <a:lstStyle/>
          <a:p>
            <a:r>
              <a:rPr lang="en-GB" dirty="0"/>
              <a:t>…but difficult to predict the contagion rate.</a:t>
            </a:r>
          </a:p>
          <a:p>
            <a:endParaRPr lang="en-GB" dirty="0"/>
          </a:p>
        </p:txBody>
      </p:sp>
      <p:sp>
        <p:nvSpPr>
          <p:cNvPr id="13" name="Title 1">
            <a:extLst>
              <a:ext uri="{FF2B5EF4-FFF2-40B4-BE49-F238E27FC236}">
                <a16:creationId xmlns:a16="http://schemas.microsoft.com/office/drawing/2014/main" id="{501047E9-19DC-FB3E-07E7-83FE1CB4A691}"/>
              </a:ext>
            </a:extLst>
          </p:cNvPr>
          <p:cNvSpPr>
            <a:spLocks noGrp="1"/>
          </p:cNvSpPr>
          <p:nvPr>
            <p:ph type="title"/>
          </p:nvPr>
        </p:nvSpPr>
        <p:spPr>
          <a:xfrm>
            <a:off x="457200" y="152718"/>
            <a:ext cx="8147248" cy="1371600"/>
          </a:xfrm>
        </p:spPr>
        <p:txBody>
          <a:bodyPr/>
          <a:lstStyle/>
          <a:p>
            <a:r>
              <a:rPr lang="en-GB" dirty="0"/>
              <a:t>Narratives are contagious</a:t>
            </a:r>
          </a:p>
        </p:txBody>
      </p:sp>
      <p:sp>
        <p:nvSpPr>
          <p:cNvPr id="5" name="Scroll: Horizontal 4">
            <a:extLst>
              <a:ext uri="{FF2B5EF4-FFF2-40B4-BE49-F238E27FC236}">
                <a16:creationId xmlns:a16="http://schemas.microsoft.com/office/drawing/2014/main" id="{56B006AB-99FD-9C2A-4B83-A1BC39D2B25F}"/>
              </a:ext>
            </a:extLst>
          </p:cNvPr>
          <p:cNvSpPr/>
          <p:nvPr/>
        </p:nvSpPr>
        <p:spPr>
          <a:xfrm>
            <a:off x="3419872" y="2072980"/>
            <a:ext cx="5400600" cy="4452364"/>
          </a:xfrm>
          <a:prstGeom prst="horizontalScroll">
            <a:avLst>
              <a:gd name="adj" fmla="val 57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5000"/>
              </a:lnSpc>
              <a:spcAft>
                <a:spcPts val="800"/>
              </a:spcAft>
            </a:pPr>
            <a:r>
              <a:rPr lang="en-GB" sz="2000" i="1" kern="100" dirty="0">
                <a:effectLst/>
                <a:latin typeface="Aptos" panose="020B0004020202020204" pitchFamily="34" charset="0"/>
                <a:ea typeface="等线" panose="02010600030101010101" pitchFamily="2" charset="-122"/>
                <a:cs typeface="Times New Roman" panose="02020603050405020304" pitchFamily="18" charset="0"/>
              </a:rPr>
              <a:t>“With all the experience, with all the creative instincts of the wisest people in our business, no one, absolutely no one can tell you what a movie is going to do in the marketplace. . . Not until the film opens in a darkened theatre and sparks fly up between the screen and the audience can you say this film is right.”      ---- </a:t>
            </a:r>
            <a:r>
              <a:rPr lang="en-GB" sz="1800" dirty="0">
                <a:effectLst/>
                <a:latin typeface="Aptos" panose="020B0004020202020204" pitchFamily="34" charset="0"/>
                <a:ea typeface="等线" panose="02010600030101010101" pitchFamily="2" charset="-122"/>
                <a:cs typeface="Times New Roman" panose="02020603050405020304" pitchFamily="18" charset="0"/>
              </a:rPr>
              <a:t>Jack Valenti</a:t>
            </a:r>
            <a:endParaRPr lang="en-GB" sz="2000" i="1" kern="100" dirty="0">
              <a:effectLst/>
              <a:latin typeface="Aptos" panose="020B0004020202020204" pitchFamily="34" charset="0"/>
              <a:ea typeface="等线" panose="02010600030101010101" pitchFamily="2" charset="-122"/>
              <a:cs typeface="Times New Roman" panose="02020603050405020304" pitchFamily="18" charset="0"/>
            </a:endParaRPr>
          </a:p>
        </p:txBody>
      </p:sp>
      <p:pic>
        <p:nvPicPr>
          <p:cNvPr id="5124" name="Picture 4">
            <a:extLst>
              <a:ext uri="{FF2B5EF4-FFF2-40B4-BE49-F238E27FC236}">
                <a16:creationId xmlns:a16="http://schemas.microsoft.com/office/drawing/2014/main" id="{9481E97B-2857-F9F8-F83B-05B1553367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3016974"/>
            <a:ext cx="2014866" cy="2564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5309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C26A79-1805-E260-2083-A7004DEC8F24}"/>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B8A4D97-19F4-4798-18B7-5E650571C68C}"/>
              </a:ext>
            </a:extLst>
          </p:cNvPr>
          <p:cNvSpPr>
            <a:spLocks noGrp="1"/>
          </p:cNvSpPr>
          <p:nvPr>
            <p:ph type="sldNum" sz="quarter" idx="12"/>
          </p:nvPr>
        </p:nvSpPr>
        <p:spPr/>
        <p:txBody>
          <a:bodyPr/>
          <a:lstStyle/>
          <a:p>
            <a:fld id="{F38DF745-7D3F-47F4-83A3-874385CFAA69}" type="slidenum">
              <a:rPr lang="en-US" smtClean="0"/>
              <a:pPr/>
              <a:t>10</a:t>
            </a:fld>
            <a:endParaRPr lang="en-US" dirty="0"/>
          </a:p>
        </p:txBody>
      </p:sp>
      <p:sp>
        <p:nvSpPr>
          <p:cNvPr id="13" name="Title 1">
            <a:extLst>
              <a:ext uri="{FF2B5EF4-FFF2-40B4-BE49-F238E27FC236}">
                <a16:creationId xmlns:a16="http://schemas.microsoft.com/office/drawing/2014/main" id="{10B20F8E-5F96-953C-25A4-D3710C31B413}"/>
              </a:ext>
            </a:extLst>
          </p:cNvPr>
          <p:cNvSpPr>
            <a:spLocks noGrp="1"/>
          </p:cNvSpPr>
          <p:nvPr>
            <p:ph type="title"/>
          </p:nvPr>
        </p:nvSpPr>
        <p:spPr>
          <a:xfrm>
            <a:off x="457200" y="152718"/>
            <a:ext cx="8147248" cy="1371600"/>
          </a:xfrm>
        </p:spPr>
        <p:txBody>
          <a:bodyPr/>
          <a:lstStyle/>
          <a:p>
            <a:r>
              <a:rPr lang="en-GB" dirty="0"/>
              <a:t>Narratives are central to human thinking</a:t>
            </a:r>
          </a:p>
        </p:txBody>
      </p:sp>
      <p:sp>
        <p:nvSpPr>
          <p:cNvPr id="5" name="Scroll: Horizontal 4">
            <a:extLst>
              <a:ext uri="{FF2B5EF4-FFF2-40B4-BE49-F238E27FC236}">
                <a16:creationId xmlns:a16="http://schemas.microsoft.com/office/drawing/2014/main" id="{093C7B2D-DA50-5F4B-F737-0BC92844F891}"/>
              </a:ext>
            </a:extLst>
          </p:cNvPr>
          <p:cNvSpPr/>
          <p:nvPr/>
        </p:nvSpPr>
        <p:spPr>
          <a:xfrm>
            <a:off x="3419872" y="2455912"/>
            <a:ext cx="5400600" cy="4069432"/>
          </a:xfrm>
          <a:prstGeom prst="horizontalScroll">
            <a:avLst>
              <a:gd name="adj" fmla="val 57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5000"/>
              </a:lnSpc>
              <a:spcAft>
                <a:spcPts val="800"/>
              </a:spcAft>
            </a:pPr>
            <a:r>
              <a:rPr lang="en-GB" sz="1800" i="1" kern="100" dirty="0">
                <a:effectLst/>
                <a:latin typeface="Aptos" panose="020B0004020202020204" pitchFamily="34" charset="0"/>
                <a:ea typeface="等线" panose="02010600030101010101" pitchFamily="2" charset="-122"/>
                <a:cs typeface="Times New Roman" panose="02020603050405020304" pitchFamily="18" charset="0"/>
              </a:rPr>
              <a:t>“</a:t>
            </a:r>
            <a:r>
              <a:rPr lang="en-GB" sz="1800" dirty="0">
                <a:effectLst/>
                <a:latin typeface="Aptos" panose="020B0004020202020204" pitchFamily="34" charset="0"/>
                <a:ea typeface="等线" panose="02010600030101010101" pitchFamily="2" charset="-122"/>
                <a:cs typeface="Times New Roman" panose="02020603050405020304" pitchFamily="18" charset="0"/>
              </a:rPr>
              <a:t>A man is always a teller of tales, he lives surrounded by his stories and the stories of others, he sees everything that happens to him through them; and he tries to live his life as if he were recounting it.</a:t>
            </a:r>
            <a:r>
              <a:rPr lang="en-GB" sz="2000" i="1" kern="100" dirty="0">
                <a:effectLst/>
                <a:latin typeface="Aptos" panose="020B0004020202020204" pitchFamily="34" charset="0"/>
                <a:ea typeface="等线" panose="02010600030101010101" pitchFamily="2" charset="-122"/>
                <a:cs typeface="Times New Roman" panose="02020603050405020304" pitchFamily="18" charset="0"/>
              </a:rPr>
              <a:t>”      ---- </a:t>
            </a:r>
            <a:r>
              <a:rPr lang="en-GB" sz="1800" dirty="0">
                <a:effectLst/>
                <a:latin typeface="Aptos" panose="020B0004020202020204" pitchFamily="34" charset="0"/>
                <a:ea typeface="等线" panose="02010600030101010101" pitchFamily="2" charset="-122"/>
                <a:cs typeface="Times New Roman" panose="02020603050405020304" pitchFamily="18" charset="0"/>
              </a:rPr>
              <a:t>Jean-Paul Sartre</a:t>
            </a:r>
            <a:endParaRPr lang="en-GB" sz="2000" i="1" kern="100" dirty="0">
              <a:effectLst/>
              <a:latin typeface="Aptos" panose="020B0004020202020204" pitchFamily="34" charset="0"/>
              <a:ea typeface="等线" panose="02010600030101010101" pitchFamily="2" charset="-122"/>
              <a:cs typeface="Times New Roman" panose="02020603050405020304" pitchFamily="18" charset="0"/>
            </a:endParaRPr>
          </a:p>
        </p:txBody>
      </p:sp>
      <p:pic>
        <p:nvPicPr>
          <p:cNvPr id="6146" name="Picture 2" descr="Sartre">
            <a:extLst>
              <a:ext uri="{FF2B5EF4-FFF2-40B4-BE49-F238E27FC236}">
                <a16:creationId xmlns:a16="http://schemas.microsoft.com/office/drawing/2014/main" id="{82D2F333-E225-7573-D03B-72912DC576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3170559"/>
            <a:ext cx="2012521" cy="2640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4418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3FBEAC-164B-6805-05C9-856B609D85D8}"/>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06B778B-F066-0E43-9BC9-B9A763E130BB}"/>
              </a:ext>
            </a:extLst>
          </p:cNvPr>
          <p:cNvSpPr>
            <a:spLocks noGrp="1"/>
          </p:cNvSpPr>
          <p:nvPr>
            <p:ph type="sldNum" sz="quarter" idx="12"/>
          </p:nvPr>
        </p:nvSpPr>
        <p:spPr/>
        <p:txBody>
          <a:bodyPr/>
          <a:lstStyle/>
          <a:p>
            <a:fld id="{F38DF745-7D3F-47F4-83A3-874385CFAA69}" type="slidenum">
              <a:rPr lang="en-US" smtClean="0"/>
              <a:pPr/>
              <a:t>11</a:t>
            </a:fld>
            <a:endParaRPr lang="en-US" dirty="0"/>
          </a:p>
        </p:txBody>
      </p:sp>
      <p:sp>
        <p:nvSpPr>
          <p:cNvPr id="3" name="Content Placeholder 2">
            <a:extLst>
              <a:ext uri="{FF2B5EF4-FFF2-40B4-BE49-F238E27FC236}">
                <a16:creationId xmlns:a16="http://schemas.microsoft.com/office/drawing/2014/main" id="{0E1D0F13-364A-365F-A641-5B4E54E6CB8B}"/>
              </a:ext>
            </a:extLst>
          </p:cNvPr>
          <p:cNvSpPr>
            <a:spLocks noGrp="1"/>
          </p:cNvSpPr>
          <p:nvPr>
            <p:ph sz="quarter" idx="1"/>
          </p:nvPr>
        </p:nvSpPr>
        <p:spPr>
          <a:xfrm>
            <a:off x="914400" y="1447800"/>
            <a:ext cx="7772400" cy="4069432"/>
          </a:xfrm>
        </p:spPr>
        <p:txBody>
          <a:bodyPr>
            <a:normAutofit/>
          </a:bodyPr>
          <a:lstStyle/>
          <a:p>
            <a:r>
              <a:rPr lang="en-GB" dirty="0"/>
              <a:t>Narratives are major vectors of rapid change in culture, zeitgeist, and, ultimately, economic behaviour. </a:t>
            </a:r>
          </a:p>
          <a:p>
            <a:r>
              <a:rPr lang="en-GB" dirty="0"/>
              <a:t>Do not assume that human actions are ever driven in response to purely objective facts.</a:t>
            </a:r>
          </a:p>
        </p:txBody>
      </p:sp>
      <p:sp>
        <p:nvSpPr>
          <p:cNvPr id="13" name="Title 1">
            <a:extLst>
              <a:ext uri="{FF2B5EF4-FFF2-40B4-BE49-F238E27FC236}">
                <a16:creationId xmlns:a16="http://schemas.microsoft.com/office/drawing/2014/main" id="{B1EA679D-B87E-AD9B-77B7-5A511B9E15B9}"/>
              </a:ext>
            </a:extLst>
          </p:cNvPr>
          <p:cNvSpPr>
            <a:spLocks noGrp="1"/>
          </p:cNvSpPr>
          <p:nvPr>
            <p:ph type="title"/>
          </p:nvPr>
        </p:nvSpPr>
        <p:spPr>
          <a:xfrm>
            <a:off x="457200" y="152718"/>
            <a:ext cx="8147248" cy="1371600"/>
          </a:xfrm>
        </p:spPr>
        <p:txBody>
          <a:bodyPr/>
          <a:lstStyle/>
          <a:p>
            <a:r>
              <a:rPr lang="en-GB" dirty="0"/>
              <a:t>What are narratives?</a:t>
            </a:r>
          </a:p>
        </p:txBody>
      </p:sp>
      <p:sp>
        <p:nvSpPr>
          <p:cNvPr id="2" name="Scroll: Horizontal 1">
            <a:extLst>
              <a:ext uri="{FF2B5EF4-FFF2-40B4-BE49-F238E27FC236}">
                <a16:creationId xmlns:a16="http://schemas.microsoft.com/office/drawing/2014/main" id="{9C7B78AF-FB03-8EC6-4BA6-5F0D9097FC53}"/>
              </a:ext>
            </a:extLst>
          </p:cNvPr>
          <p:cNvSpPr/>
          <p:nvPr/>
        </p:nvSpPr>
        <p:spPr>
          <a:xfrm>
            <a:off x="832048" y="4077072"/>
            <a:ext cx="7772400" cy="2520280"/>
          </a:xfrm>
          <a:prstGeom prst="horizontalScroll">
            <a:avLst>
              <a:gd name="adj" fmla="val 57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5000"/>
              </a:lnSpc>
              <a:spcAft>
                <a:spcPts val="800"/>
              </a:spcAft>
            </a:pPr>
            <a:r>
              <a:rPr lang="en-GB" sz="2000" i="1" kern="100" dirty="0">
                <a:effectLst/>
                <a:latin typeface="Aptos" panose="020B0004020202020204" pitchFamily="34" charset="0"/>
                <a:ea typeface="等线" panose="02010600030101010101" pitchFamily="2" charset="-122"/>
                <a:cs typeface="Times New Roman" panose="02020603050405020304" pitchFamily="18" charset="0"/>
              </a:rPr>
              <a:t>“</a:t>
            </a:r>
            <a:r>
              <a:rPr lang="en-GB" sz="1800" dirty="0">
                <a:effectLst/>
                <a:latin typeface="Aptos" panose="020B0004020202020204" pitchFamily="34" charset="0"/>
                <a:ea typeface="等线" panose="02010600030101010101" pitchFamily="2" charset="-122"/>
                <a:cs typeface="Times New Roman" panose="02020603050405020304" pitchFamily="18" charset="0"/>
              </a:rPr>
              <a:t>I do not believe that facts ever quite stare anybody in the face. From a psychologist’s point of view, that is not how facts behave, as we well know from our studies of perception, memory, and thinking. Our factual worlds are more like cabinetry carefully carpentered than like a virgin forest inadvertently stumbled upon.</a:t>
            </a:r>
            <a:r>
              <a:rPr lang="en-GB" sz="2000" i="1" kern="100" dirty="0">
                <a:effectLst/>
                <a:latin typeface="Aptos" panose="020B0004020202020204" pitchFamily="34" charset="0"/>
                <a:ea typeface="等线" panose="02010600030101010101" pitchFamily="2" charset="-122"/>
                <a:cs typeface="Times New Roman" panose="02020603050405020304" pitchFamily="18" charset="0"/>
              </a:rPr>
              <a:t>”      ---- </a:t>
            </a:r>
            <a:r>
              <a:rPr lang="en-GB" sz="1800" dirty="0">
                <a:effectLst/>
                <a:latin typeface="Aptos" panose="020B0004020202020204" pitchFamily="34" charset="0"/>
                <a:ea typeface="等线" panose="02010600030101010101" pitchFamily="2" charset="-122"/>
                <a:cs typeface="Times New Roman" panose="02020603050405020304" pitchFamily="18" charset="0"/>
              </a:rPr>
              <a:t>Jerome Bruner</a:t>
            </a:r>
            <a:endParaRPr lang="en-GB" sz="2000" i="1" kern="100" dirty="0">
              <a:effectLst/>
              <a:latin typeface="Aptos" panose="020B0004020202020204" pitchFamily="34" charset="0"/>
              <a:ea typeface="等线"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2248048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5FE0C1-4A29-7263-3FAA-BBBCE575C496}"/>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2D9B358-F7C9-E30B-A3EE-FD819AC477B1}"/>
              </a:ext>
            </a:extLst>
          </p:cNvPr>
          <p:cNvSpPr>
            <a:spLocks noGrp="1"/>
          </p:cNvSpPr>
          <p:nvPr>
            <p:ph type="sldNum" sz="quarter" idx="12"/>
          </p:nvPr>
        </p:nvSpPr>
        <p:spPr/>
        <p:txBody>
          <a:bodyPr/>
          <a:lstStyle/>
          <a:p>
            <a:fld id="{F38DF745-7D3F-47F4-83A3-874385CFAA69}" type="slidenum">
              <a:rPr lang="en-US" smtClean="0"/>
              <a:pPr/>
              <a:t>12</a:t>
            </a:fld>
            <a:endParaRPr lang="en-US" dirty="0"/>
          </a:p>
        </p:txBody>
      </p:sp>
      <p:sp>
        <p:nvSpPr>
          <p:cNvPr id="3" name="Content Placeholder 2">
            <a:extLst>
              <a:ext uri="{FF2B5EF4-FFF2-40B4-BE49-F238E27FC236}">
                <a16:creationId xmlns:a16="http://schemas.microsoft.com/office/drawing/2014/main" id="{5B2F35C7-6491-CBD2-9485-DB6C44A2330E}"/>
              </a:ext>
            </a:extLst>
          </p:cNvPr>
          <p:cNvSpPr>
            <a:spLocks noGrp="1"/>
          </p:cNvSpPr>
          <p:nvPr>
            <p:ph sz="quarter" idx="1"/>
          </p:nvPr>
        </p:nvSpPr>
        <p:spPr>
          <a:xfrm>
            <a:off x="914400" y="1447800"/>
            <a:ext cx="7772400" cy="4069432"/>
          </a:xfrm>
        </p:spPr>
        <p:txBody>
          <a:bodyPr>
            <a:normAutofit/>
          </a:bodyPr>
          <a:lstStyle/>
          <a:p>
            <a:r>
              <a:rPr lang="en-GB" dirty="0"/>
              <a:t>The framing effect occurs when people react differently to something depending on whether it is presented as positive or negative.</a:t>
            </a:r>
          </a:p>
        </p:txBody>
      </p:sp>
      <p:sp>
        <p:nvSpPr>
          <p:cNvPr id="13" name="Title 1">
            <a:extLst>
              <a:ext uri="{FF2B5EF4-FFF2-40B4-BE49-F238E27FC236}">
                <a16:creationId xmlns:a16="http://schemas.microsoft.com/office/drawing/2014/main" id="{73BA9202-EF8D-D01B-831D-C9C605A133B2}"/>
              </a:ext>
            </a:extLst>
          </p:cNvPr>
          <p:cNvSpPr>
            <a:spLocks noGrp="1"/>
          </p:cNvSpPr>
          <p:nvPr>
            <p:ph type="title"/>
          </p:nvPr>
        </p:nvSpPr>
        <p:spPr>
          <a:xfrm>
            <a:off x="457200" y="152718"/>
            <a:ext cx="8147248" cy="1371600"/>
          </a:xfrm>
        </p:spPr>
        <p:txBody>
          <a:bodyPr/>
          <a:lstStyle/>
          <a:p>
            <a:r>
              <a:rPr lang="en-GB" dirty="0"/>
              <a:t>Narratives and framing</a:t>
            </a:r>
          </a:p>
        </p:txBody>
      </p:sp>
      <p:pic>
        <p:nvPicPr>
          <p:cNvPr id="5" name="Picture 4" descr="A diagram of a diagram of a diagram&#10;&#10;AI-generated content may be incorrect.">
            <a:extLst>
              <a:ext uri="{FF2B5EF4-FFF2-40B4-BE49-F238E27FC236}">
                <a16:creationId xmlns:a16="http://schemas.microsoft.com/office/drawing/2014/main" id="{34A97CD2-9DA6-76A0-B08E-42F11E6DBCBF}"/>
              </a:ext>
            </a:extLst>
          </p:cNvPr>
          <p:cNvPicPr>
            <a:picLocks noChangeAspect="1"/>
          </p:cNvPicPr>
          <p:nvPr/>
        </p:nvPicPr>
        <p:blipFill>
          <a:blip r:embed="rId2"/>
          <a:stretch>
            <a:fillRect/>
          </a:stretch>
        </p:blipFill>
        <p:spPr>
          <a:xfrm>
            <a:off x="1331640" y="3068960"/>
            <a:ext cx="6480720" cy="3484313"/>
          </a:xfrm>
          <a:prstGeom prst="rect">
            <a:avLst/>
          </a:prstGeom>
        </p:spPr>
      </p:pic>
    </p:spTree>
    <p:extLst>
      <p:ext uri="{BB962C8B-B14F-4D97-AF65-F5344CB8AC3E}">
        <p14:creationId xmlns:p14="http://schemas.microsoft.com/office/powerpoint/2010/main" val="2557894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C333F-4350-00D9-C89A-9A0827B7A8D2}"/>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56F3AB-AEC3-1DB8-BEE6-6BDE6C5C85E0}"/>
              </a:ext>
            </a:extLst>
          </p:cNvPr>
          <p:cNvSpPr>
            <a:spLocks noGrp="1"/>
          </p:cNvSpPr>
          <p:nvPr>
            <p:ph type="sldNum" sz="quarter" idx="12"/>
          </p:nvPr>
        </p:nvSpPr>
        <p:spPr/>
        <p:txBody>
          <a:bodyPr/>
          <a:lstStyle/>
          <a:p>
            <a:fld id="{F38DF745-7D3F-47F4-83A3-874385CFAA69}" type="slidenum">
              <a:rPr lang="en-US" smtClean="0"/>
              <a:pPr/>
              <a:t>13</a:t>
            </a:fld>
            <a:endParaRPr lang="en-US" dirty="0"/>
          </a:p>
        </p:txBody>
      </p:sp>
      <p:sp>
        <p:nvSpPr>
          <p:cNvPr id="3" name="Content Placeholder 2">
            <a:extLst>
              <a:ext uri="{FF2B5EF4-FFF2-40B4-BE49-F238E27FC236}">
                <a16:creationId xmlns:a16="http://schemas.microsoft.com/office/drawing/2014/main" id="{C1CE7297-040B-F743-2000-800512C5859B}"/>
              </a:ext>
            </a:extLst>
          </p:cNvPr>
          <p:cNvSpPr>
            <a:spLocks noGrp="1"/>
          </p:cNvSpPr>
          <p:nvPr>
            <p:ph sz="quarter" idx="1"/>
          </p:nvPr>
        </p:nvSpPr>
        <p:spPr>
          <a:xfrm>
            <a:off x="914400" y="1447800"/>
            <a:ext cx="7772400" cy="4069432"/>
          </a:xfrm>
        </p:spPr>
        <p:txBody>
          <a:bodyPr>
            <a:normAutofit/>
          </a:bodyPr>
          <a:lstStyle/>
          <a:p>
            <a:r>
              <a:rPr lang="en-GB" dirty="0"/>
              <a:t>People who are experiencing strong emotions, such as fear, tend to extend their feelings to unrelated happenings (</a:t>
            </a:r>
            <a:r>
              <a:rPr lang="en-GB" dirty="0" err="1"/>
              <a:t>Slovic</a:t>
            </a:r>
            <a:r>
              <a:rPr lang="en-GB" dirty="0"/>
              <a:t> et al. 2007). </a:t>
            </a:r>
          </a:p>
          <a:p>
            <a:r>
              <a:rPr lang="en-GB" dirty="0"/>
              <a:t>Can earthquakes influence estimations of the likelihood of a stock market crash?</a:t>
            </a:r>
          </a:p>
        </p:txBody>
      </p:sp>
      <p:sp>
        <p:nvSpPr>
          <p:cNvPr id="13" name="Title 1">
            <a:extLst>
              <a:ext uri="{FF2B5EF4-FFF2-40B4-BE49-F238E27FC236}">
                <a16:creationId xmlns:a16="http://schemas.microsoft.com/office/drawing/2014/main" id="{6224CFB2-368C-DA23-D40B-6467D605828B}"/>
              </a:ext>
            </a:extLst>
          </p:cNvPr>
          <p:cNvSpPr>
            <a:spLocks noGrp="1"/>
          </p:cNvSpPr>
          <p:nvPr>
            <p:ph type="title"/>
          </p:nvPr>
        </p:nvSpPr>
        <p:spPr>
          <a:xfrm>
            <a:off x="457200" y="152718"/>
            <a:ext cx="8147248" cy="1371600"/>
          </a:xfrm>
        </p:spPr>
        <p:txBody>
          <a:bodyPr/>
          <a:lstStyle/>
          <a:p>
            <a:r>
              <a:rPr lang="en-GB" dirty="0"/>
              <a:t>Affect heuristic</a:t>
            </a:r>
          </a:p>
        </p:txBody>
      </p:sp>
    </p:spTree>
    <p:extLst>
      <p:ext uri="{BB962C8B-B14F-4D97-AF65-F5344CB8AC3E}">
        <p14:creationId xmlns:p14="http://schemas.microsoft.com/office/powerpoint/2010/main" val="165779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B5DF7F-0AA3-AC39-DCF9-09C2CD5298BC}"/>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19F4129-60D3-7B8B-C880-48A1064C30D8}"/>
              </a:ext>
            </a:extLst>
          </p:cNvPr>
          <p:cNvSpPr>
            <a:spLocks noGrp="1"/>
          </p:cNvSpPr>
          <p:nvPr>
            <p:ph type="sldNum" sz="quarter" idx="12"/>
          </p:nvPr>
        </p:nvSpPr>
        <p:spPr/>
        <p:txBody>
          <a:bodyPr/>
          <a:lstStyle/>
          <a:p>
            <a:fld id="{F38DF745-7D3F-47F4-83A3-874385CFAA69}" type="slidenum">
              <a:rPr lang="en-US" smtClean="0"/>
              <a:pPr/>
              <a:t>14</a:t>
            </a:fld>
            <a:endParaRPr lang="en-US" dirty="0"/>
          </a:p>
        </p:txBody>
      </p:sp>
      <p:sp>
        <p:nvSpPr>
          <p:cNvPr id="9" name="Rectangle 8">
            <a:extLst>
              <a:ext uri="{FF2B5EF4-FFF2-40B4-BE49-F238E27FC236}">
                <a16:creationId xmlns:a16="http://schemas.microsoft.com/office/drawing/2014/main" id="{DBC3E0A5-D764-F46E-D228-BBD6EA0F9A45}"/>
              </a:ext>
            </a:extLst>
          </p:cNvPr>
          <p:cNvSpPr/>
          <p:nvPr/>
        </p:nvSpPr>
        <p:spPr>
          <a:xfrm>
            <a:off x="103694" y="1219612"/>
            <a:ext cx="8948042" cy="3600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44A3820B-6C8A-500B-5D82-8D0AF6BB3626}"/>
              </a:ext>
            </a:extLst>
          </p:cNvPr>
          <p:cNvPicPr>
            <a:picLocks noChangeAspect="1"/>
          </p:cNvPicPr>
          <p:nvPr/>
        </p:nvPicPr>
        <p:blipFill>
          <a:blip r:embed="rId2"/>
          <a:stretch>
            <a:fillRect/>
          </a:stretch>
        </p:blipFill>
        <p:spPr>
          <a:xfrm>
            <a:off x="2376376" y="135564"/>
            <a:ext cx="4391248" cy="6586872"/>
          </a:xfrm>
          <a:prstGeom prst="rect">
            <a:avLst/>
          </a:prstGeom>
        </p:spPr>
      </p:pic>
    </p:spTree>
    <p:extLst>
      <p:ext uri="{BB962C8B-B14F-4D97-AF65-F5344CB8AC3E}">
        <p14:creationId xmlns:p14="http://schemas.microsoft.com/office/powerpoint/2010/main" val="41796693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8CF9C-49B2-E8C5-E960-3A8B94C586B6}"/>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97939B3-D72C-C2B6-97CD-05E71E9161EA}"/>
              </a:ext>
            </a:extLst>
          </p:cNvPr>
          <p:cNvSpPr>
            <a:spLocks noGrp="1"/>
          </p:cNvSpPr>
          <p:nvPr>
            <p:ph type="sldNum" sz="quarter" idx="12"/>
          </p:nvPr>
        </p:nvSpPr>
        <p:spPr/>
        <p:txBody>
          <a:bodyPr/>
          <a:lstStyle/>
          <a:p>
            <a:fld id="{F38DF745-7D3F-47F4-83A3-874385CFAA69}" type="slidenum">
              <a:rPr lang="en-US" smtClean="0"/>
              <a:pPr/>
              <a:t>15</a:t>
            </a:fld>
            <a:endParaRPr lang="en-US" dirty="0"/>
          </a:p>
        </p:txBody>
      </p:sp>
      <p:sp>
        <p:nvSpPr>
          <p:cNvPr id="3" name="Content Placeholder 2">
            <a:extLst>
              <a:ext uri="{FF2B5EF4-FFF2-40B4-BE49-F238E27FC236}">
                <a16:creationId xmlns:a16="http://schemas.microsoft.com/office/drawing/2014/main" id="{CEC023ED-CD67-17A4-19B2-7E9AFCE7C984}"/>
              </a:ext>
            </a:extLst>
          </p:cNvPr>
          <p:cNvSpPr>
            <a:spLocks noGrp="1"/>
          </p:cNvSpPr>
          <p:nvPr>
            <p:ph sz="quarter" idx="1"/>
          </p:nvPr>
        </p:nvSpPr>
        <p:spPr>
          <a:xfrm>
            <a:off x="914400" y="6486810"/>
            <a:ext cx="7772400" cy="311324"/>
          </a:xfrm>
        </p:spPr>
        <p:txBody>
          <a:bodyPr>
            <a:normAutofit/>
          </a:bodyPr>
          <a:lstStyle/>
          <a:p>
            <a:pPr marL="0" indent="0">
              <a:buNone/>
            </a:pPr>
            <a:r>
              <a:rPr lang="en-GB" sz="1200" dirty="0"/>
              <a:t>Source: Edmans, A., Garcia, D., &amp; Norli, Ø. (2007). Sports sentiment and stock returns. The </a:t>
            </a:r>
            <a:r>
              <a:rPr lang="en-GB" sz="1200" i="1" dirty="0"/>
              <a:t>Journal of Finance</a:t>
            </a:r>
            <a:r>
              <a:rPr lang="en-GB" sz="1200" dirty="0"/>
              <a:t>, </a:t>
            </a:r>
            <a:r>
              <a:rPr lang="en-GB" sz="1200" i="1" dirty="0"/>
              <a:t>62</a:t>
            </a:r>
            <a:r>
              <a:rPr lang="en-GB" sz="1200" dirty="0"/>
              <a:t>(4), 1967-1998.</a:t>
            </a:r>
          </a:p>
        </p:txBody>
      </p:sp>
      <p:sp>
        <p:nvSpPr>
          <p:cNvPr id="13" name="Title 1">
            <a:extLst>
              <a:ext uri="{FF2B5EF4-FFF2-40B4-BE49-F238E27FC236}">
                <a16:creationId xmlns:a16="http://schemas.microsoft.com/office/drawing/2014/main" id="{ADC4AD52-77CB-6882-2A57-0F83E45745C7}"/>
              </a:ext>
            </a:extLst>
          </p:cNvPr>
          <p:cNvSpPr>
            <a:spLocks noGrp="1"/>
          </p:cNvSpPr>
          <p:nvPr>
            <p:ph type="title"/>
          </p:nvPr>
        </p:nvSpPr>
        <p:spPr>
          <a:xfrm>
            <a:off x="457200" y="152718"/>
            <a:ext cx="8147248" cy="1371600"/>
          </a:xfrm>
        </p:spPr>
        <p:txBody>
          <a:bodyPr/>
          <a:lstStyle/>
          <a:p>
            <a:r>
              <a:rPr lang="en-GB" dirty="0"/>
              <a:t>Affect heuristic</a:t>
            </a:r>
          </a:p>
        </p:txBody>
      </p:sp>
      <p:pic>
        <p:nvPicPr>
          <p:cNvPr id="7" name="Picture 6">
            <a:extLst>
              <a:ext uri="{FF2B5EF4-FFF2-40B4-BE49-F238E27FC236}">
                <a16:creationId xmlns:a16="http://schemas.microsoft.com/office/drawing/2014/main" id="{B3216EA6-CBC3-EF34-A4D3-78C0A5EF3BB3}"/>
              </a:ext>
            </a:extLst>
          </p:cNvPr>
          <p:cNvPicPr>
            <a:picLocks noChangeAspect="1"/>
          </p:cNvPicPr>
          <p:nvPr/>
        </p:nvPicPr>
        <p:blipFill>
          <a:blip r:embed="rId2"/>
          <a:stretch>
            <a:fillRect/>
          </a:stretch>
        </p:blipFill>
        <p:spPr>
          <a:xfrm>
            <a:off x="1051772" y="2244289"/>
            <a:ext cx="7040455" cy="4162392"/>
          </a:xfrm>
          <a:prstGeom prst="rect">
            <a:avLst/>
          </a:prstGeom>
        </p:spPr>
      </p:pic>
      <p:sp>
        <p:nvSpPr>
          <p:cNvPr id="9" name="TextBox 8">
            <a:extLst>
              <a:ext uri="{FF2B5EF4-FFF2-40B4-BE49-F238E27FC236}">
                <a16:creationId xmlns:a16="http://schemas.microsoft.com/office/drawing/2014/main" id="{7699F083-2C01-339E-5A40-DB96E9FDB8A6}"/>
              </a:ext>
            </a:extLst>
          </p:cNvPr>
          <p:cNvSpPr txBox="1"/>
          <p:nvPr/>
        </p:nvSpPr>
        <p:spPr>
          <a:xfrm>
            <a:off x="803948" y="1556098"/>
            <a:ext cx="7536102" cy="608062"/>
          </a:xfrm>
          <a:prstGeom prst="rect">
            <a:avLst/>
          </a:prstGeom>
          <a:noFill/>
        </p:spPr>
        <p:txBody>
          <a:bodyPr wrap="square">
            <a:spAutoFit/>
          </a:bodyPr>
          <a:lstStyle/>
          <a:p>
            <a:pPr algn="ctr"/>
            <a:r>
              <a:rPr lang="en-GB" sz="3200" b="1" dirty="0"/>
              <a:t>Sports Sentiment and Stock Returns</a:t>
            </a:r>
          </a:p>
        </p:txBody>
      </p:sp>
      <p:pic>
        <p:nvPicPr>
          <p:cNvPr id="11" name="Picture 10">
            <a:extLst>
              <a:ext uri="{FF2B5EF4-FFF2-40B4-BE49-F238E27FC236}">
                <a16:creationId xmlns:a16="http://schemas.microsoft.com/office/drawing/2014/main" id="{37901392-B61C-9347-6D70-CB14D599D45E}"/>
              </a:ext>
            </a:extLst>
          </p:cNvPr>
          <p:cNvPicPr>
            <a:picLocks noChangeAspect="1"/>
          </p:cNvPicPr>
          <p:nvPr/>
        </p:nvPicPr>
        <p:blipFill>
          <a:blip r:embed="rId3"/>
          <a:srcRect r="2616" b="4183"/>
          <a:stretch/>
        </p:blipFill>
        <p:spPr>
          <a:xfrm>
            <a:off x="309742" y="2462755"/>
            <a:ext cx="2753532" cy="393361"/>
          </a:xfrm>
          <a:prstGeom prst="rect">
            <a:avLst/>
          </a:prstGeom>
          <a:ln w="38100" cap="sq">
            <a:solidFill>
              <a:srgbClr val="FF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5342110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D1825-0EF7-0AEA-0389-5E55C158BFF3}"/>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F1B9FC0-2ECC-029F-381C-B8DC4CB8BFEE}"/>
              </a:ext>
            </a:extLst>
          </p:cNvPr>
          <p:cNvSpPr>
            <a:spLocks noGrp="1"/>
          </p:cNvSpPr>
          <p:nvPr>
            <p:ph type="sldNum" sz="quarter" idx="12"/>
          </p:nvPr>
        </p:nvSpPr>
        <p:spPr/>
        <p:txBody>
          <a:bodyPr/>
          <a:lstStyle/>
          <a:p>
            <a:fld id="{F38DF745-7D3F-47F4-83A3-874385CFAA69}" type="slidenum">
              <a:rPr lang="en-US" smtClean="0"/>
              <a:pPr/>
              <a:t>16</a:t>
            </a:fld>
            <a:endParaRPr lang="en-US" dirty="0"/>
          </a:p>
        </p:txBody>
      </p:sp>
      <p:sp>
        <p:nvSpPr>
          <p:cNvPr id="3" name="Content Placeholder 2">
            <a:extLst>
              <a:ext uri="{FF2B5EF4-FFF2-40B4-BE49-F238E27FC236}">
                <a16:creationId xmlns:a16="http://schemas.microsoft.com/office/drawing/2014/main" id="{7E766470-DFFF-0776-EE01-A9E69E40A219}"/>
              </a:ext>
            </a:extLst>
          </p:cNvPr>
          <p:cNvSpPr>
            <a:spLocks noGrp="1"/>
          </p:cNvSpPr>
          <p:nvPr>
            <p:ph sz="quarter" idx="1"/>
          </p:nvPr>
        </p:nvSpPr>
        <p:spPr>
          <a:xfrm>
            <a:off x="914400" y="1447800"/>
            <a:ext cx="7772400" cy="4069432"/>
          </a:xfrm>
        </p:spPr>
        <p:txBody>
          <a:bodyPr>
            <a:normAutofit/>
          </a:bodyPr>
          <a:lstStyle/>
          <a:p>
            <a:r>
              <a:rPr lang="en-GB" dirty="0"/>
              <a:t>Technological unemployment leads to recession?</a:t>
            </a:r>
          </a:p>
        </p:txBody>
      </p:sp>
      <p:sp>
        <p:nvSpPr>
          <p:cNvPr id="13" name="Title 1">
            <a:extLst>
              <a:ext uri="{FF2B5EF4-FFF2-40B4-BE49-F238E27FC236}">
                <a16:creationId xmlns:a16="http://schemas.microsoft.com/office/drawing/2014/main" id="{2CA4A955-43FE-E147-5C54-AE6952D31D22}"/>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pic>
        <p:nvPicPr>
          <p:cNvPr id="1026" name="Picture 2" descr="HAHG Lecture: The Swing Riots - Henley Herald">
            <a:extLst>
              <a:ext uri="{FF2B5EF4-FFF2-40B4-BE49-F238E27FC236}">
                <a16:creationId xmlns:a16="http://schemas.microsoft.com/office/drawing/2014/main" id="{936D3333-5C8B-BEC9-9347-818384A3C8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3510548"/>
            <a:ext cx="2254106" cy="264223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quot;Curse&quot; of Labor-Saving Machinery Is Nothing New | Mises Institute">
            <a:extLst>
              <a:ext uri="{FF2B5EF4-FFF2-40B4-BE49-F238E27FC236}">
                <a16:creationId xmlns:a16="http://schemas.microsoft.com/office/drawing/2014/main" id="{A9D288C0-F981-6405-110A-02995433DC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3510548"/>
            <a:ext cx="3312368" cy="248107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29EC202-DDE2-A459-B06E-49107B21837E}"/>
              </a:ext>
            </a:extLst>
          </p:cNvPr>
          <p:cNvSpPr txBox="1"/>
          <p:nvPr/>
        </p:nvSpPr>
        <p:spPr>
          <a:xfrm>
            <a:off x="1691680" y="2924944"/>
            <a:ext cx="18002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a:t>Swing Riots</a:t>
            </a:r>
          </a:p>
        </p:txBody>
      </p:sp>
      <p:sp>
        <p:nvSpPr>
          <p:cNvPr id="5" name="TextBox 4">
            <a:extLst>
              <a:ext uri="{FF2B5EF4-FFF2-40B4-BE49-F238E27FC236}">
                <a16:creationId xmlns:a16="http://schemas.microsoft.com/office/drawing/2014/main" id="{8A41C128-97DC-ACA6-EE4D-AD2B708C589B}"/>
              </a:ext>
            </a:extLst>
          </p:cNvPr>
          <p:cNvSpPr txBox="1"/>
          <p:nvPr/>
        </p:nvSpPr>
        <p:spPr>
          <a:xfrm>
            <a:off x="5040052" y="2927004"/>
            <a:ext cx="18002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a:t>Panic of 1873</a:t>
            </a:r>
          </a:p>
        </p:txBody>
      </p:sp>
    </p:spTree>
    <p:extLst>
      <p:ext uri="{BB962C8B-B14F-4D97-AF65-F5344CB8AC3E}">
        <p14:creationId xmlns:p14="http://schemas.microsoft.com/office/powerpoint/2010/main" val="40977684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1FE6A0-2451-C674-995F-F914DC8CCF64}"/>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B81348C-7928-4662-59AC-212B30F6381C}"/>
              </a:ext>
            </a:extLst>
          </p:cNvPr>
          <p:cNvSpPr>
            <a:spLocks noGrp="1"/>
          </p:cNvSpPr>
          <p:nvPr>
            <p:ph type="sldNum" sz="quarter" idx="12"/>
          </p:nvPr>
        </p:nvSpPr>
        <p:spPr/>
        <p:txBody>
          <a:bodyPr/>
          <a:lstStyle/>
          <a:p>
            <a:fld id="{F38DF745-7D3F-47F4-83A3-874385CFAA69}" type="slidenum">
              <a:rPr lang="en-US" smtClean="0"/>
              <a:pPr/>
              <a:t>17</a:t>
            </a:fld>
            <a:endParaRPr lang="en-US" dirty="0"/>
          </a:p>
        </p:txBody>
      </p:sp>
      <p:sp>
        <p:nvSpPr>
          <p:cNvPr id="13" name="Title 1">
            <a:extLst>
              <a:ext uri="{FF2B5EF4-FFF2-40B4-BE49-F238E27FC236}">
                <a16:creationId xmlns:a16="http://schemas.microsoft.com/office/drawing/2014/main" id="{7455D85F-F867-197B-FAA4-FE5A1D0DFDCC}"/>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sp>
        <p:nvSpPr>
          <p:cNvPr id="7" name="Content Placeholder 6">
            <a:extLst>
              <a:ext uri="{FF2B5EF4-FFF2-40B4-BE49-F238E27FC236}">
                <a16:creationId xmlns:a16="http://schemas.microsoft.com/office/drawing/2014/main" id="{E3751562-0126-1233-98F3-2AA1EC4A3967}"/>
              </a:ext>
            </a:extLst>
          </p:cNvPr>
          <p:cNvSpPr>
            <a:spLocks noGrp="1"/>
          </p:cNvSpPr>
          <p:nvPr>
            <p:ph sz="quarter" idx="1"/>
          </p:nvPr>
        </p:nvSpPr>
        <p:spPr/>
        <p:txBody>
          <a:bodyPr/>
          <a:lstStyle/>
          <a:p>
            <a:r>
              <a:rPr lang="en-GB" dirty="0"/>
              <a:t>Try for yourself on Google </a:t>
            </a:r>
            <a:r>
              <a:rPr lang="en-GB" dirty="0" err="1"/>
              <a:t>Ngram</a:t>
            </a:r>
            <a:r>
              <a:rPr lang="en-GB" dirty="0"/>
              <a:t>. Type in “</a:t>
            </a:r>
            <a:r>
              <a:rPr lang="en-GB" dirty="0" err="1"/>
              <a:t>labor</a:t>
            </a:r>
            <a:r>
              <a:rPr lang="en-GB" dirty="0"/>
              <a:t> – saving machinery”, choose smoothing level of 0.</a:t>
            </a:r>
          </a:p>
        </p:txBody>
      </p:sp>
      <p:pic>
        <p:nvPicPr>
          <p:cNvPr id="11" name="Picture 10">
            <a:extLst>
              <a:ext uri="{FF2B5EF4-FFF2-40B4-BE49-F238E27FC236}">
                <a16:creationId xmlns:a16="http://schemas.microsoft.com/office/drawing/2014/main" id="{6CA0026A-537D-9626-505E-B413BAB18BEF}"/>
              </a:ext>
            </a:extLst>
          </p:cNvPr>
          <p:cNvPicPr>
            <a:picLocks noChangeAspect="1"/>
          </p:cNvPicPr>
          <p:nvPr/>
        </p:nvPicPr>
        <p:blipFill>
          <a:blip r:embed="rId2"/>
          <a:stretch>
            <a:fillRect/>
          </a:stretch>
        </p:blipFill>
        <p:spPr>
          <a:xfrm>
            <a:off x="0" y="3219069"/>
            <a:ext cx="9144000" cy="2658203"/>
          </a:xfrm>
          <a:prstGeom prst="rect">
            <a:avLst/>
          </a:prstGeom>
        </p:spPr>
      </p:pic>
    </p:spTree>
    <p:extLst>
      <p:ext uri="{BB962C8B-B14F-4D97-AF65-F5344CB8AC3E}">
        <p14:creationId xmlns:p14="http://schemas.microsoft.com/office/powerpoint/2010/main" val="27796629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F3B027-2C9C-39B7-CB67-F179E203D726}"/>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F067690-57A5-4DE0-23B4-C1D185504A20}"/>
              </a:ext>
            </a:extLst>
          </p:cNvPr>
          <p:cNvSpPr>
            <a:spLocks noGrp="1"/>
          </p:cNvSpPr>
          <p:nvPr>
            <p:ph type="sldNum" sz="quarter" idx="12"/>
          </p:nvPr>
        </p:nvSpPr>
        <p:spPr/>
        <p:txBody>
          <a:bodyPr/>
          <a:lstStyle/>
          <a:p>
            <a:fld id="{F38DF745-7D3F-47F4-83A3-874385CFAA69}" type="slidenum">
              <a:rPr lang="en-US" smtClean="0"/>
              <a:pPr/>
              <a:t>18</a:t>
            </a:fld>
            <a:endParaRPr lang="en-US" dirty="0"/>
          </a:p>
        </p:txBody>
      </p:sp>
      <p:sp>
        <p:nvSpPr>
          <p:cNvPr id="13" name="Title 1">
            <a:extLst>
              <a:ext uri="{FF2B5EF4-FFF2-40B4-BE49-F238E27FC236}">
                <a16:creationId xmlns:a16="http://schemas.microsoft.com/office/drawing/2014/main" id="{3A34E830-4AD4-0C64-58EC-C971346CFB37}"/>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sp>
        <p:nvSpPr>
          <p:cNvPr id="7" name="Content Placeholder 6">
            <a:extLst>
              <a:ext uri="{FF2B5EF4-FFF2-40B4-BE49-F238E27FC236}">
                <a16:creationId xmlns:a16="http://schemas.microsoft.com/office/drawing/2014/main" id="{AE243AE7-FDC7-CD23-B7EE-C7B4D114D2E0}"/>
              </a:ext>
            </a:extLst>
          </p:cNvPr>
          <p:cNvSpPr>
            <a:spLocks noGrp="1"/>
          </p:cNvSpPr>
          <p:nvPr>
            <p:ph sz="quarter" idx="1"/>
          </p:nvPr>
        </p:nvSpPr>
        <p:spPr/>
        <p:txBody>
          <a:bodyPr/>
          <a:lstStyle/>
          <a:p>
            <a:r>
              <a:rPr lang="en-GB" i="1" dirty="0"/>
              <a:t>Progress and Poverty</a:t>
            </a:r>
            <a:r>
              <a:rPr lang="en-GB" dirty="0"/>
              <a:t> by Henry George (1879)</a:t>
            </a:r>
          </a:p>
          <a:p>
            <a:pPr lvl="1"/>
            <a:r>
              <a:rPr lang="en-GB" dirty="0"/>
              <a:t>Highlighted the inequality and poverty triggered by rapid technological advancement.</a:t>
            </a:r>
          </a:p>
          <a:p>
            <a:r>
              <a:rPr lang="en-GB" dirty="0"/>
              <a:t>Economic depression of the 1890s</a:t>
            </a:r>
          </a:p>
          <a:p>
            <a:pPr lvl="1"/>
            <a:endParaRPr lang="en-GB" dirty="0"/>
          </a:p>
          <a:p>
            <a:endParaRPr lang="en-GB" dirty="0"/>
          </a:p>
        </p:txBody>
      </p:sp>
      <p:pic>
        <p:nvPicPr>
          <p:cNvPr id="3" name="Picture 2">
            <a:extLst>
              <a:ext uri="{FF2B5EF4-FFF2-40B4-BE49-F238E27FC236}">
                <a16:creationId xmlns:a16="http://schemas.microsoft.com/office/drawing/2014/main" id="{FB2CC28A-44D4-3DA5-64BF-1A77EE18BBD8}"/>
              </a:ext>
            </a:extLst>
          </p:cNvPr>
          <p:cNvPicPr>
            <a:picLocks noChangeAspect="1"/>
          </p:cNvPicPr>
          <p:nvPr/>
        </p:nvPicPr>
        <p:blipFill>
          <a:blip r:embed="rId2"/>
          <a:stretch>
            <a:fillRect/>
          </a:stretch>
        </p:blipFill>
        <p:spPr>
          <a:xfrm>
            <a:off x="0" y="4077072"/>
            <a:ext cx="9144000" cy="2085381"/>
          </a:xfrm>
          <a:prstGeom prst="rect">
            <a:avLst/>
          </a:prstGeom>
        </p:spPr>
      </p:pic>
      <p:cxnSp>
        <p:nvCxnSpPr>
          <p:cNvPr id="6" name="Straight Arrow Connector 5">
            <a:extLst>
              <a:ext uri="{FF2B5EF4-FFF2-40B4-BE49-F238E27FC236}">
                <a16:creationId xmlns:a16="http://schemas.microsoft.com/office/drawing/2014/main" id="{2BF6EF57-027F-7A1B-A91E-4C4BC23547B8}"/>
              </a:ext>
            </a:extLst>
          </p:cNvPr>
          <p:cNvCxnSpPr/>
          <p:nvPr/>
        </p:nvCxnSpPr>
        <p:spPr>
          <a:xfrm>
            <a:off x="4932040" y="4327674"/>
            <a:ext cx="720080" cy="79208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7EF5E73B-BAFD-A99D-64BE-5E6C0D7A3E03}"/>
              </a:ext>
            </a:extLst>
          </p:cNvPr>
          <p:cNvCxnSpPr/>
          <p:nvPr/>
        </p:nvCxnSpPr>
        <p:spPr>
          <a:xfrm>
            <a:off x="6732240" y="4078306"/>
            <a:ext cx="720080" cy="79208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2515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07D8DA-3BEE-17A1-890D-53463C6066DB}"/>
            </a:ext>
          </a:extLst>
        </p:cNvPr>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607D6CB-FCAE-4A32-B5CA-6D067A447DE6}"/>
              </a:ext>
            </a:extLst>
          </p:cNvPr>
          <p:cNvSpPr>
            <a:spLocks noGrp="1"/>
          </p:cNvSpPr>
          <p:nvPr>
            <p:ph type="sldNum" sz="quarter" idx="12"/>
          </p:nvPr>
        </p:nvSpPr>
        <p:spPr/>
        <p:txBody>
          <a:bodyPr/>
          <a:lstStyle/>
          <a:p>
            <a:fld id="{F38DF745-7D3F-47F4-83A3-874385CFAA69}" type="slidenum">
              <a:rPr lang="en-US" smtClean="0"/>
              <a:pPr/>
              <a:t>19</a:t>
            </a:fld>
            <a:endParaRPr lang="en-US" dirty="0"/>
          </a:p>
        </p:txBody>
      </p:sp>
      <p:sp>
        <p:nvSpPr>
          <p:cNvPr id="13" name="Title 1">
            <a:extLst>
              <a:ext uri="{FF2B5EF4-FFF2-40B4-BE49-F238E27FC236}">
                <a16:creationId xmlns:a16="http://schemas.microsoft.com/office/drawing/2014/main" id="{CAE8DF16-32FA-1EB0-28E8-B1EB75F72B9C}"/>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sp>
        <p:nvSpPr>
          <p:cNvPr id="7" name="Content Placeholder 6">
            <a:extLst>
              <a:ext uri="{FF2B5EF4-FFF2-40B4-BE49-F238E27FC236}">
                <a16:creationId xmlns:a16="http://schemas.microsoft.com/office/drawing/2014/main" id="{F15BFF0A-776A-0641-247B-7B47104D879C}"/>
              </a:ext>
            </a:extLst>
          </p:cNvPr>
          <p:cNvSpPr>
            <a:spLocks noGrp="1"/>
          </p:cNvSpPr>
          <p:nvPr>
            <p:ph sz="quarter" idx="1"/>
          </p:nvPr>
        </p:nvSpPr>
        <p:spPr>
          <a:xfrm>
            <a:off x="914400" y="1447800"/>
            <a:ext cx="7772400" cy="5219700"/>
          </a:xfrm>
        </p:spPr>
        <p:txBody>
          <a:bodyPr>
            <a:normAutofit fontScale="92500" lnSpcReduction="10000"/>
          </a:bodyPr>
          <a:lstStyle/>
          <a:p>
            <a:r>
              <a:rPr lang="en-GB" dirty="0"/>
              <a:t>A new word: Robot</a:t>
            </a:r>
          </a:p>
          <a:p>
            <a:endParaRPr lang="en-GB" dirty="0"/>
          </a:p>
          <a:p>
            <a:endParaRPr lang="en-GB" dirty="0"/>
          </a:p>
          <a:p>
            <a:endParaRPr lang="en-GB" dirty="0"/>
          </a:p>
          <a:p>
            <a:endParaRPr lang="en-GB" dirty="0"/>
          </a:p>
          <a:p>
            <a:endParaRPr lang="en-GB" dirty="0"/>
          </a:p>
          <a:p>
            <a:endParaRPr lang="en-GB" dirty="0"/>
          </a:p>
          <a:p>
            <a:endParaRPr lang="en-GB" dirty="0"/>
          </a:p>
          <a:p>
            <a:r>
              <a:rPr lang="en-GB" dirty="0"/>
              <a:t>Karel Čapek’s play “R.U.R.” premiered in January 1921.</a:t>
            </a:r>
          </a:p>
          <a:p>
            <a:pPr lvl="1"/>
            <a:endParaRPr lang="en-GB" dirty="0"/>
          </a:p>
          <a:p>
            <a:endParaRPr lang="en-GB" dirty="0"/>
          </a:p>
        </p:txBody>
      </p:sp>
      <p:pic>
        <p:nvPicPr>
          <p:cNvPr id="4098" name="Picture 2" descr="The Czech Play That Gave Us the Word 'Robot' | The MIT Press Reader">
            <a:extLst>
              <a:ext uri="{FF2B5EF4-FFF2-40B4-BE49-F238E27FC236}">
                <a16:creationId xmlns:a16="http://schemas.microsoft.com/office/drawing/2014/main" id="{D24AA7EE-BC67-E1AD-761F-72061D9933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2904" y="2132856"/>
            <a:ext cx="5803102"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32247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0DEC6D-8B44-88F7-8486-6FE88EDB939A}"/>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62FD365A-A797-DD8D-54B1-EEDE74481CC3}"/>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grpSp>
        <p:nvGrpSpPr>
          <p:cNvPr id="19" name="Group 18">
            <a:extLst>
              <a:ext uri="{FF2B5EF4-FFF2-40B4-BE49-F238E27FC236}">
                <a16:creationId xmlns:a16="http://schemas.microsoft.com/office/drawing/2014/main" id="{DF67BA33-0166-C621-3613-A1F3790B0CBD}"/>
              </a:ext>
            </a:extLst>
          </p:cNvPr>
          <p:cNvGrpSpPr/>
          <p:nvPr/>
        </p:nvGrpSpPr>
        <p:grpSpPr>
          <a:xfrm>
            <a:off x="0" y="1511072"/>
            <a:ext cx="9144000" cy="2465320"/>
            <a:chOff x="0" y="1556792"/>
            <a:chExt cx="9144000" cy="2465320"/>
          </a:xfrm>
        </p:grpSpPr>
        <p:pic>
          <p:nvPicPr>
            <p:cNvPr id="10" name="Picture 9">
              <a:extLst>
                <a:ext uri="{FF2B5EF4-FFF2-40B4-BE49-F238E27FC236}">
                  <a16:creationId xmlns:a16="http://schemas.microsoft.com/office/drawing/2014/main" id="{7060B129-8F42-624D-D7E7-51269D62FF9F}"/>
                </a:ext>
              </a:extLst>
            </p:cNvPr>
            <p:cNvPicPr>
              <a:picLocks noChangeAspect="1"/>
            </p:cNvPicPr>
            <p:nvPr/>
          </p:nvPicPr>
          <p:blipFill>
            <a:blip r:embed="rId2"/>
            <a:stretch>
              <a:fillRect/>
            </a:stretch>
          </p:blipFill>
          <p:spPr>
            <a:xfrm>
              <a:off x="0" y="1556792"/>
              <a:ext cx="9144000" cy="2465320"/>
            </a:xfrm>
            <a:prstGeom prst="rect">
              <a:avLst/>
            </a:prstGeom>
          </p:spPr>
        </p:pic>
        <p:sp>
          <p:nvSpPr>
            <p:cNvPr id="11" name="TextBox 10">
              <a:extLst>
                <a:ext uri="{FF2B5EF4-FFF2-40B4-BE49-F238E27FC236}">
                  <a16:creationId xmlns:a16="http://schemas.microsoft.com/office/drawing/2014/main" id="{7A8CCC4E-8923-0487-ADD5-EB1BA2C32194}"/>
                </a:ext>
              </a:extLst>
            </p:cNvPr>
            <p:cNvSpPr txBox="1"/>
            <p:nvPr/>
          </p:nvSpPr>
          <p:spPr>
            <a:xfrm>
              <a:off x="3679911" y="1953120"/>
              <a:ext cx="1512168" cy="646331"/>
            </a:xfrm>
            <a:prstGeom prst="rect">
              <a:avLst/>
            </a:prstGeom>
            <a:noFill/>
          </p:spPr>
          <p:txBody>
            <a:bodyPr wrap="square" rtlCol="0">
              <a:spAutoFit/>
            </a:bodyPr>
            <a:lstStyle/>
            <a:p>
              <a:pPr algn="ctr"/>
              <a:r>
                <a:rPr lang="en-GB" dirty="0"/>
                <a:t>1929 stock market crash</a:t>
              </a:r>
            </a:p>
          </p:txBody>
        </p:sp>
        <p:cxnSp>
          <p:nvCxnSpPr>
            <p:cNvPr id="12" name="Straight Arrow Connector 11">
              <a:extLst>
                <a:ext uri="{FF2B5EF4-FFF2-40B4-BE49-F238E27FC236}">
                  <a16:creationId xmlns:a16="http://schemas.microsoft.com/office/drawing/2014/main" id="{136A027B-89B1-4507-5257-A2F2C1835669}"/>
                </a:ext>
              </a:extLst>
            </p:cNvPr>
            <p:cNvCxnSpPr>
              <a:cxnSpLocks/>
            </p:cNvCxnSpPr>
            <p:nvPr/>
          </p:nvCxnSpPr>
          <p:spPr>
            <a:xfrm>
              <a:off x="5192079" y="2386204"/>
              <a:ext cx="0" cy="1224136"/>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8" name="Picture 17">
            <a:extLst>
              <a:ext uri="{FF2B5EF4-FFF2-40B4-BE49-F238E27FC236}">
                <a16:creationId xmlns:a16="http://schemas.microsoft.com/office/drawing/2014/main" id="{936C7BB2-ECF3-028B-03B4-03657F0425C5}"/>
              </a:ext>
            </a:extLst>
          </p:cNvPr>
          <p:cNvPicPr>
            <a:picLocks noChangeAspect="1"/>
          </p:cNvPicPr>
          <p:nvPr/>
        </p:nvPicPr>
        <p:blipFill>
          <a:blip r:embed="rId3"/>
          <a:stretch>
            <a:fillRect/>
          </a:stretch>
        </p:blipFill>
        <p:spPr>
          <a:xfrm>
            <a:off x="251520" y="3982464"/>
            <a:ext cx="7848872" cy="2752344"/>
          </a:xfrm>
          <a:prstGeom prst="rect">
            <a:avLst/>
          </a:prstGeom>
        </p:spPr>
      </p:pic>
      <p:cxnSp>
        <p:nvCxnSpPr>
          <p:cNvPr id="21" name="Straight Connector 20">
            <a:extLst>
              <a:ext uri="{FF2B5EF4-FFF2-40B4-BE49-F238E27FC236}">
                <a16:creationId xmlns:a16="http://schemas.microsoft.com/office/drawing/2014/main" id="{30C59A76-849F-AA31-2482-975EA4D77A90}"/>
              </a:ext>
            </a:extLst>
          </p:cNvPr>
          <p:cNvCxnSpPr/>
          <p:nvPr/>
        </p:nvCxnSpPr>
        <p:spPr>
          <a:xfrm>
            <a:off x="179512" y="3989824"/>
            <a:ext cx="8640960" cy="0"/>
          </a:xfrm>
          <a:prstGeom prst="line">
            <a:avLst/>
          </a:prstGeom>
          <a:ln w="571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882098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0D8F18-DDD8-7888-7EF2-D37F148D4F3C}"/>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8E16F982-21FD-19F7-EA96-C32824073FDE}"/>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pic>
        <p:nvPicPr>
          <p:cNvPr id="3" name="Picture 2">
            <a:extLst>
              <a:ext uri="{FF2B5EF4-FFF2-40B4-BE49-F238E27FC236}">
                <a16:creationId xmlns:a16="http://schemas.microsoft.com/office/drawing/2014/main" id="{8C8509BF-F863-8390-81B8-25637682EADB}"/>
              </a:ext>
            </a:extLst>
          </p:cNvPr>
          <p:cNvPicPr>
            <a:picLocks noChangeAspect="1"/>
          </p:cNvPicPr>
          <p:nvPr/>
        </p:nvPicPr>
        <p:blipFill>
          <a:blip r:embed="rId3">
            <a:alphaModFix amt="40000"/>
          </a:blip>
          <a:stretch>
            <a:fillRect/>
          </a:stretch>
        </p:blipFill>
        <p:spPr>
          <a:xfrm>
            <a:off x="0" y="1508636"/>
            <a:ext cx="9144000" cy="5223401"/>
          </a:xfrm>
          <a:prstGeom prst="rect">
            <a:avLst/>
          </a:prstGeom>
        </p:spPr>
      </p:pic>
      <p:pic>
        <p:nvPicPr>
          <p:cNvPr id="7172" name="Picture 4">
            <a:extLst>
              <a:ext uri="{FF2B5EF4-FFF2-40B4-BE49-F238E27FC236}">
                <a16:creationId xmlns:a16="http://schemas.microsoft.com/office/drawing/2014/main" id="{D7E9257C-C954-23B1-A589-9DFFAB8B3CC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38" t="10693" r="3425" b="4917"/>
          <a:stretch/>
        </p:blipFill>
        <p:spPr bwMode="auto">
          <a:xfrm>
            <a:off x="1259632" y="1495615"/>
            <a:ext cx="6624736" cy="40936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CDA6BC4-87EB-C1E5-846C-DCAEA8732739}"/>
              </a:ext>
            </a:extLst>
          </p:cNvPr>
          <p:cNvSpPr/>
          <p:nvPr/>
        </p:nvSpPr>
        <p:spPr>
          <a:xfrm>
            <a:off x="395536" y="5805264"/>
            <a:ext cx="1547664" cy="6906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Machine</a:t>
            </a:r>
          </a:p>
        </p:txBody>
      </p:sp>
      <p:sp>
        <p:nvSpPr>
          <p:cNvPr id="5" name="Rectangle 4">
            <a:extLst>
              <a:ext uri="{FF2B5EF4-FFF2-40B4-BE49-F238E27FC236}">
                <a16:creationId xmlns:a16="http://schemas.microsoft.com/office/drawing/2014/main" id="{7E883983-DF67-4407-2BF5-2EF06EE09DC7}"/>
              </a:ext>
            </a:extLst>
          </p:cNvPr>
          <p:cNvSpPr/>
          <p:nvPr/>
        </p:nvSpPr>
        <p:spPr>
          <a:xfrm>
            <a:off x="2411760" y="5836656"/>
            <a:ext cx="1473777" cy="62783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Job loss</a:t>
            </a:r>
            <a:endParaRPr lang="en-GB" sz="1100" b="1" dirty="0"/>
          </a:p>
        </p:txBody>
      </p:sp>
      <p:cxnSp>
        <p:nvCxnSpPr>
          <p:cNvPr id="6" name="Straight Arrow Connector 5">
            <a:extLst>
              <a:ext uri="{FF2B5EF4-FFF2-40B4-BE49-F238E27FC236}">
                <a16:creationId xmlns:a16="http://schemas.microsoft.com/office/drawing/2014/main" id="{B5CD557B-5741-28A1-4932-AB243BA0C713}"/>
              </a:ext>
            </a:extLst>
          </p:cNvPr>
          <p:cNvCxnSpPr>
            <a:cxnSpLocks/>
            <a:stCxn id="4" idx="3"/>
            <a:endCxn id="5" idx="1"/>
          </p:cNvCxnSpPr>
          <p:nvPr/>
        </p:nvCxnSpPr>
        <p:spPr>
          <a:xfrm>
            <a:off x="1943200" y="6150571"/>
            <a:ext cx="468560" cy="0"/>
          </a:xfrm>
          <a:prstGeom prst="straightConnector1">
            <a:avLst/>
          </a:prstGeom>
          <a:ln w="57150">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16" name="Rectangle 15">
            <a:extLst>
              <a:ext uri="{FF2B5EF4-FFF2-40B4-BE49-F238E27FC236}">
                <a16:creationId xmlns:a16="http://schemas.microsoft.com/office/drawing/2014/main" id="{10FDC8E1-50B6-8F13-1FFE-0F6A93983459}"/>
              </a:ext>
            </a:extLst>
          </p:cNvPr>
          <p:cNvSpPr/>
          <p:nvPr/>
        </p:nvSpPr>
        <p:spPr>
          <a:xfrm>
            <a:off x="4354097" y="5732750"/>
            <a:ext cx="2306135" cy="8356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Low purchasing power</a:t>
            </a:r>
            <a:endParaRPr lang="en-GB" sz="1100" b="1" dirty="0"/>
          </a:p>
        </p:txBody>
      </p:sp>
      <p:cxnSp>
        <p:nvCxnSpPr>
          <p:cNvPr id="24" name="Straight Arrow Connector 23">
            <a:extLst>
              <a:ext uri="{FF2B5EF4-FFF2-40B4-BE49-F238E27FC236}">
                <a16:creationId xmlns:a16="http://schemas.microsoft.com/office/drawing/2014/main" id="{5B14A5C2-6039-3F23-76DD-1E2190F0F766}"/>
              </a:ext>
            </a:extLst>
          </p:cNvPr>
          <p:cNvCxnSpPr>
            <a:cxnSpLocks/>
            <a:stCxn id="5" idx="3"/>
            <a:endCxn id="16" idx="1"/>
          </p:cNvCxnSpPr>
          <p:nvPr/>
        </p:nvCxnSpPr>
        <p:spPr>
          <a:xfrm>
            <a:off x="3885537" y="6150571"/>
            <a:ext cx="468560" cy="0"/>
          </a:xfrm>
          <a:prstGeom prst="straightConnector1">
            <a:avLst/>
          </a:prstGeom>
          <a:ln w="57150">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31" name="Rectangle 30">
            <a:extLst>
              <a:ext uri="{FF2B5EF4-FFF2-40B4-BE49-F238E27FC236}">
                <a16:creationId xmlns:a16="http://schemas.microsoft.com/office/drawing/2014/main" id="{C1031BF1-1E60-1665-392F-04C52EE8007A}"/>
              </a:ext>
            </a:extLst>
          </p:cNvPr>
          <p:cNvSpPr/>
          <p:nvPr/>
        </p:nvSpPr>
        <p:spPr>
          <a:xfrm>
            <a:off x="7057024" y="5836656"/>
            <a:ext cx="1702430" cy="62783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Depression</a:t>
            </a:r>
          </a:p>
        </p:txBody>
      </p:sp>
      <p:cxnSp>
        <p:nvCxnSpPr>
          <p:cNvPr id="33" name="Straight Arrow Connector 32">
            <a:extLst>
              <a:ext uri="{FF2B5EF4-FFF2-40B4-BE49-F238E27FC236}">
                <a16:creationId xmlns:a16="http://schemas.microsoft.com/office/drawing/2014/main" id="{DFEEE850-7071-B60D-BE1C-0A5054F38DD2}"/>
              </a:ext>
            </a:extLst>
          </p:cNvPr>
          <p:cNvCxnSpPr>
            <a:stCxn id="16" idx="3"/>
            <a:endCxn id="31" idx="1"/>
          </p:cNvCxnSpPr>
          <p:nvPr/>
        </p:nvCxnSpPr>
        <p:spPr>
          <a:xfrm>
            <a:off x="6660232" y="6150571"/>
            <a:ext cx="396792" cy="1"/>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16259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CD58E-137B-D35F-3BC8-AEC7C6AE5226}"/>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F0316026-CF53-3774-F96C-58201FD19138}"/>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sp>
        <p:nvSpPr>
          <p:cNvPr id="2" name="Content Placeholder 6">
            <a:extLst>
              <a:ext uri="{FF2B5EF4-FFF2-40B4-BE49-F238E27FC236}">
                <a16:creationId xmlns:a16="http://schemas.microsoft.com/office/drawing/2014/main" id="{962B4706-965B-867A-DEA6-4E25990B6FD8}"/>
              </a:ext>
            </a:extLst>
          </p:cNvPr>
          <p:cNvSpPr>
            <a:spLocks noGrp="1"/>
          </p:cNvSpPr>
          <p:nvPr>
            <p:ph sz="quarter" idx="1"/>
          </p:nvPr>
        </p:nvSpPr>
        <p:spPr>
          <a:xfrm>
            <a:off x="914400" y="1447800"/>
            <a:ext cx="7772400" cy="2053208"/>
          </a:xfrm>
        </p:spPr>
        <p:txBody>
          <a:bodyPr>
            <a:normAutofit lnSpcReduction="10000"/>
          </a:bodyPr>
          <a:lstStyle/>
          <a:p>
            <a:r>
              <a:rPr lang="en-GB" dirty="0"/>
              <a:t>Conventional economic explanation of the great depression of 1929:</a:t>
            </a:r>
          </a:p>
          <a:p>
            <a:pPr lvl="1"/>
            <a:r>
              <a:rPr lang="en-GB" dirty="0"/>
              <a:t>Errors in the US monetary policy</a:t>
            </a:r>
          </a:p>
          <a:p>
            <a:pPr lvl="1"/>
            <a:r>
              <a:rPr lang="en-GB" dirty="0"/>
              <a:t>The money supply</a:t>
            </a:r>
          </a:p>
        </p:txBody>
      </p:sp>
      <p:pic>
        <p:nvPicPr>
          <p:cNvPr id="8194" name="Picture 2" descr="Anna J. Schwartz - Econlib">
            <a:extLst>
              <a:ext uri="{FF2B5EF4-FFF2-40B4-BE49-F238E27FC236}">
                <a16:creationId xmlns:a16="http://schemas.microsoft.com/office/drawing/2014/main" id="{537D02FA-3B16-7708-310D-6009EAD4B2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00600" y="4112767"/>
            <a:ext cx="1823839" cy="2561728"/>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TAKE IT TO THE LIMITS: Milton Friedman on Libertarianism | Hoover  Institution TAKE IT TO THE LIMITS: Milton Friedman on Libertarianism">
            <a:extLst>
              <a:ext uri="{FF2B5EF4-FFF2-40B4-BE49-F238E27FC236}">
                <a16:creationId xmlns:a16="http://schemas.microsoft.com/office/drawing/2014/main" id="{DB356DFF-548F-1FA7-9E5A-566BF09CDC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25757" y="4107799"/>
            <a:ext cx="1771650" cy="25617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3D3190D-32D4-EC83-F99B-3FF861CAA8F9}"/>
              </a:ext>
            </a:extLst>
          </p:cNvPr>
          <p:cNvSpPr txBox="1"/>
          <p:nvPr/>
        </p:nvSpPr>
        <p:spPr>
          <a:xfrm>
            <a:off x="1987332" y="3619737"/>
            <a:ext cx="2048501"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a:t>Milton Friedman</a:t>
            </a:r>
          </a:p>
        </p:txBody>
      </p:sp>
      <p:sp>
        <p:nvSpPr>
          <p:cNvPr id="5" name="TextBox 4">
            <a:extLst>
              <a:ext uri="{FF2B5EF4-FFF2-40B4-BE49-F238E27FC236}">
                <a16:creationId xmlns:a16="http://schemas.microsoft.com/office/drawing/2014/main" id="{035EE019-B6D2-C55B-A1C8-5FEB6E425E45}"/>
              </a:ext>
            </a:extLst>
          </p:cNvPr>
          <p:cNvSpPr txBox="1"/>
          <p:nvPr/>
        </p:nvSpPr>
        <p:spPr>
          <a:xfrm>
            <a:off x="4800600" y="3619737"/>
            <a:ext cx="180020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b="1" dirty="0"/>
              <a:t>Anna Schwartz</a:t>
            </a:r>
          </a:p>
        </p:txBody>
      </p:sp>
    </p:spTree>
    <p:extLst>
      <p:ext uri="{BB962C8B-B14F-4D97-AF65-F5344CB8AC3E}">
        <p14:creationId xmlns:p14="http://schemas.microsoft.com/office/powerpoint/2010/main" val="3612558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053B6A-0CC2-58D2-7BEB-DCD53C903E9B}"/>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34A7F1C5-4F4A-64A5-AAEE-3B09A61DD6B4}"/>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sp>
        <p:nvSpPr>
          <p:cNvPr id="2" name="Content Placeholder 6">
            <a:extLst>
              <a:ext uri="{FF2B5EF4-FFF2-40B4-BE49-F238E27FC236}">
                <a16:creationId xmlns:a16="http://schemas.microsoft.com/office/drawing/2014/main" id="{B3A7072B-D03B-2612-0E73-1286A3462CC1}"/>
              </a:ext>
            </a:extLst>
          </p:cNvPr>
          <p:cNvSpPr>
            <a:spLocks noGrp="1"/>
          </p:cNvSpPr>
          <p:nvPr>
            <p:ph sz="quarter" idx="1"/>
          </p:nvPr>
        </p:nvSpPr>
        <p:spPr>
          <a:xfrm>
            <a:off x="914400" y="1447800"/>
            <a:ext cx="7772400" cy="4069432"/>
          </a:xfrm>
        </p:spPr>
        <p:txBody>
          <a:bodyPr>
            <a:normAutofit/>
          </a:bodyPr>
          <a:lstStyle/>
          <a:p>
            <a:r>
              <a:rPr lang="en-GB" dirty="0"/>
              <a:t>Narrative economic explanation:</a:t>
            </a:r>
          </a:p>
          <a:p>
            <a:pPr lvl="1"/>
            <a:r>
              <a:rPr lang="en-GB" dirty="0"/>
              <a:t>Fear for machines</a:t>
            </a:r>
          </a:p>
          <a:p>
            <a:pPr lvl="1"/>
            <a:r>
              <a:rPr lang="en-GB" dirty="0"/>
              <a:t>Fear for the future and job loss</a:t>
            </a:r>
          </a:p>
          <a:p>
            <a:pPr lvl="1"/>
            <a:r>
              <a:rPr lang="en-GB" dirty="0"/>
              <a:t>Reduce consumption</a:t>
            </a:r>
          </a:p>
          <a:p>
            <a:pPr lvl="1"/>
            <a:r>
              <a:rPr lang="en-GB" dirty="0"/>
              <a:t>Lead to real decline in demand and the depression</a:t>
            </a:r>
          </a:p>
        </p:txBody>
      </p:sp>
    </p:spTree>
    <p:extLst>
      <p:ext uri="{BB962C8B-B14F-4D97-AF65-F5344CB8AC3E}">
        <p14:creationId xmlns:p14="http://schemas.microsoft.com/office/powerpoint/2010/main" val="1786099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BDBFA2-AF2A-DB44-0A23-C3F86564C24A}"/>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C86A5BCF-43F5-0F21-D5AC-1C21C4473890}"/>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pic>
        <p:nvPicPr>
          <p:cNvPr id="6" name="Picture 5">
            <a:extLst>
              <a:ext uri="{FF2B5EF4-FFF2-40B4-BE49-F238E27FC236}">
                <a16:creationId xmlns:a16="http://schemas.microsoft.com/office/drawing/2014/main" id="{BD09E971-2383-F5B6-F3DE-092C05F3C2F0}"/>
              </a:ext>
            </a:extLst>
          </p:cNvPr>
          <p:cNvPicPr>
            <a:picLocks noChangeAspect="1"/>
          </p:cNvPicPr>
          <p:nvPr/>
        </p:nvPicPr>
        <p:blipFill>
          <a:blip r:embed="rId3"/>
          <a:stretch>
            <a:fillRect/>
          </a:stretch>
        </p:blipFill>
        <p:spPr>
          <a:xfrm>
            <a:off x="0" y="1556792"/>
            <a:ext cx="9144000" cy="2504914"/>
          </a:xfrm>
          <a:prstGeom prst="rect">
            <a:avLst/>
          </a:prstGeom>
        </p:spPr>
      </p:pic>
      <p:sp>
        <p:nvSpPr>
          <p:cNvPr id="3" name="Scroll: Horizontal 2">
            <a:extLst>
              <a:ext uri="{FF2B5EF4-FFF2-40B4-BE49-F238E27FC236}">
                <a16:creationId xmlns:a16="http://schemas.microsoft.com/office/drawing/2014/main" id="{E890CF6E-7227-D164-0D6F-9BE901ACD6C9}"/>
              </a:ext>
            </a:extLst>
          </p:cNvPr>
          <p:cNvSpPr/>
          <p:nvPr/>
        </p:nvSpPr>
        <p:spPr>
          <a:xfrm>
            <a:off x="179512" y="4077072"/>
            <a:ext cx="8856984" cy="2628210"/>
          </a:xfrm>
          <a:prstGeom prst="horizontalScroll">
            <a:avLst>
              <a:gd name="adj" fmla="val 579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15000"/>
              </a:lnSpc>
              <a:spcAft>
                <a:spcPts val="800"/>
              </a:spcAft>
            </a:pPr>
            <a:r>
              <a:rPr lang="en-GB" sz="2000" i="1" kern="100" dirty="0">
                <a:effectLst/>
                <a:latin typeface="Aptos" panose="020B0004020202020204" pitchFamily="34" charset="0"/>
                <a:ea typeface="等线" panose="02010600030101010101" pitchFamily="2" charset="-122"/>
                <a:cs typeface="Times New Roman" panose="02020603050405020304" pitchFamily="18" charset="0"/>
              </a:rPr>
              <a:t>“</a:t>
            </a:r>
            <a:r>
              <a:rPr lang="en-GB" sz="1800" dirty="0">
                <a:effectLst/>
                <a:latin typeface="Aptos" panose="020B0004020202020204" pitchFamily="34" charset="0"/>
                <a:ea typeface="等线" panose="02010600030101010101" pitchFamily="2" charset="-122"/>
                <a:cs typeface="Times New Roman" panose="02020603050405020304" pitchFamily="18" charset="0"/>
              </a:rPr>
              <a:t>We know now that much unemployment can be directly traced to the growing use of machinery intended to replace manpower. . . . The human psychology of it is simple and understandable to everybody. A man who is not sure of his job will not spend his money. He will rather hoard it and it is difficult to blame him for so doing as against the day of want.</a:t>
            </a:r>
            <a:r>
              <a:rPr lang="en-GB" sz="2000" i="1" kern="100" dirty="0">
                <a:effectLst/>
                <a:latin typeface="Aptos" panose="020B0004020202020204" pitchFamily="34" charset="0"/>
                <a:ea typeface="等线" panose="02010600030101010101" pitchFamily="2" charset="-122"/>
                <a:cs typeface="Times New Roman" panose="02020603050405020304" pitchFamily="18" charset="0"/>
              </a:rPr>
              <a:t>”      ---- </a:t>
            </a:r>
            <a:r>
              <a:rPr lang="en-GB" sz="1800" dirty="0">
                <a:effectLst/>
                <a:latin typeface="Aptos" panose="020B0004020202020204" pitchFamily="34" charset="0"/>
                <a:ea typeface="等线" panose="02010600030101010101" pitchFamily="2" charset="-122"/>
                <a:cs typeface="Times New Roman" panose="02020603050405020304" pitchFamily="18" charset="0"/>
              </a:rPr>
              <a:t>Al Smith (US presidential candidate)</a:t>
            </a:r>
          </a:p>
          <a:p>
            <a:pPr algn="r">
              <a:lnSpc>
                <a:spcPct val="115000"/>
              </a:lnSpc>
              <a:spcAft>
                <a:spcPts val="800"/>
              </a:spcAft>
            </a:pPr>
            <a:r>
              <a:rPr lang="en-GB" i="1" kern="100" dirty="0">
                <a:effectLst/>
                <a:latin typeface="Aptos" panose="020B0004020202020204" pitchFamily="34" charset="0"/>
                <a:ea typeface="等线" panose="02010600030101010101" pitchFamily="2" charset="-122"/>
                <a:cs typeface="Times New Roman" panose="02020603050405020304" pitchFamily="18" charset="0"/>
              </a:rPr>
              <a:t>Fear of Losing Job Makes Worker Curtail Spending,” Boston Globe, November 1, 1931</a:t>
            </a:r>
          </a:p>
        </p:txBody>
      </p:sp>
    </p:spTree>
    <p:extLst>
      <p:ext uri="{BB962C8B-B14F-4D97-AF65-F5344CB8AC3E}">
        <p14:creationId xmlns:p14="http://schemas.microsoft.com/office/powerpoint/2010/main" val="3224409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925644-14FE-A41C-C8BD-D6D0C2185BCD}"/>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B0A3842E-DE52-6C42-CE23-985C4316098D}"/>
              </a:ext>
            </a:extLst>
          </p:cNvPr>
          <p:cNvPicPr>
            <a:picLocks noChangeAspect="1"/>
          </p:cNvPicPr>
          <p:nvPr/>
        </p:nvPicPr>
        <p:blipFill>
          <a:blip r:embed="rId2"/>
          <a:stretch>
            <a:fillRect/>
          </a:stretch>
        </p:blipFill>
        <p:spPr>
          <a:xfrm>
            <a:off x="0" y="1502884"/>
            <a:ext cx="8507288" cy="2270658"/>
          </a:xfrm>
          <a:prstGeom prst="rect">
            <a:avLst/>
          </a:prstGeom>
        </p:spPr>
      </p:pic>
      <p:sp>
        <p:nvSpPr>
          <p:cNvPr id="13" name="Title 1">
            <a:extLst>
              <a:ext uri="{FF2B5EF4-FFF2-40B4-BE49-F238E27FC236}">
                <a16:creationId xmlns:a16="http://schemas.microsoft.com/office/drawing/2014/main" id="{685B6FA5-DA1A-4C55-1A94-CA9D0F4E0E76}"/>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grpSp>
        <p:nvGrpSpPr>
          <p:cNvPr id="19" name="Group 18">
            <a:extLst>
              <a:ext uri="{FF2B5EF4-FFF2-40B4-BE49-F238E27FC236}">
                <a16:creationId xmlns:a16="http://schemas.microsoft.com/office/drawing/2014/main" id="{C432B068-7FE1-DBEE-2F45-AA1DC3771CD3}"/>
              </a:ext>
            </a:extLst>
          </p:cNvPr>
          <p:cNvGrpSpPr/>
          <p:nvPr/>
        </p:nvGrpSpPr>
        <p:grpSpPr>
          <a:xfrm>
            <a:off x="3679911" y="1907400"/>
            <a:ext cx="1512168" cy="1657220"/>
            <a:chOff x="3679911" y="1953120"/>
            <a:chExt cx="1512168" cy="1657220"/>
          </a:xfrm>
        </p:grpSpPr>
        <p:sp>
          <p:nvSpPr>
            <p:cNvPr id="11" name="TextBox 10">
              <a:extLst>
                <a:ext uri="{FF2B5EF4-FFF2-40B4-BE49-F238E27FC236}">
                  <a16:creationId xmlns:a16="http://schemas.microsoft.com/office/drawing/2014/main" id="{A0A16DE2-03F4-2067-DF74-6F07EBC2A8C9}"/>
                </a:ext>
              </a:extLst>
            </p:cNvPr>
            <p:cNvSpPr txBox="1"/>
            <p:nvPr/>
          </p:nvSpPr>
          <p:spPr>
            <a:xfrm>
              <a:off x="3679911" y="1953120"/>
              <a:ext cx="1512168" cy="646331"/>
            </a:xfrm>
            <a:prstGeom prst="rect">
              <a:avLst/>
            </a:prstGeom>
            <a:noFill/>
          </p:spPr>
          <p:txBody>
            <a:bodyPr wrap="square" rtlCol="0">
              <a:spAutoFit/>
            </a:bodyPr>
            <a:lstStyle/>
            <a:p>
              <a:pPr algn="ctr"/>
              <a:r>
                <a:rPr lang="en-GB" dirty="0"/>
                <a:t>1929 stock market crash</a:t>
              </a:r>
            </a:p>
          </p:txBody>
        </p:sp>
        <p:cxnSp>
          <p:nvCxnSpPr>
            <p:cNvPr id="12" name="Straight Arrow Connector 11">
              <a:extLst>
                <a:ext uri="{FF2B5EF4-FFF2-40B4-BE49-F238E27FC236}">
                  <a16:creationId xmlns:a16="http://schemas.microsoft.com/office/drawing/2014/main" id="{FEE0A90F-20E8-632F-C8DF-6D8AA8088A5E}"/>
                </a:ext>
              </a:extLst>
            </p:cNvPr>
            <p:cNvCxnSpPr>
              <a:cxnSpLocks/>
            </p:cNvCxnSpPr>
            <p:nvPr/>
          </p:nvCxnSpPr>
          <p:spPr>
            <a:xfrm>
              <a:off x="4716016" y="2754640"/>
              <a:ext cx="476063" cy="85570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8" name="Picture 17">
            <a:extLst>
              <a:ext uri="{FF2B5EF4-FFF2-40B4-BE49-F238E27FC236}">
                <a16:creationId xmlns:a16="http://schemas.microsoft.com/office/drawing/2014/main" id="{56837AA2-855D-66FC-EDBC-CB7EFC07AAC5}"/>
              </a:ext>
            </a:extLst>
          </p:cNvPr>
          <p:cNvPicPr>
            <a:picLocks noChangeAspect="1"/>
          </p:cNvPicPr>
          <p:nvPr/>
        </p:nvPicPr>
        <p:blipFill>
          <a:blip r:embed="rId3"/>
          <a:stretch>
            <a:fillRect/>
          </a:stretch>
        </p:blipFill>
        <p:spPr>
          <a:xfrm>
            <a:off x="251520" y="3982464"/>
            <a:ext cx="7848872" cy="2752344"/>
          </a:xfrm>
          <a:prstGeom prst="rect">
            <a:avLst/>
          </a:prstGeom>
        </p:spPr>
      </p:pic>
      <p:cxnSp>
        <p:nvCxnSpPr>
          <p:cNvPr id="21" name="Straight Connector 20">
            <a:extLst>
              <a:ext uri="{FF2B5EF4-FFF2-40B4-BE49-F238E27FC236}">
                <a16:creationId xmlns:a16="http://schemas.microsoft.com/office/drawing/2014/main" id="{663125A3-751B-3F73-1E7F-A030E200D9E9}"/>
              </a:ext>
            </a:extLst>
          </p:cNvPr>
          <p:cNvCxnSpPr/>
          <p:nvPr/>
        </p:nvCxnSpPr>
        <p:spPr>
          <a:xfrm>
            <a:off x="179512" y="3989824"/>
            <a:ext cx="8640960" cy="0"/>
          </a:xfrm>
          <a:prstGeom prst="line">
            <a:avLst/>
          </a:prstGeom>
          <a:ln w="57150">
            <a:solidFill>
              <a:schemeClr val="tx1"/>
            </a:solidFill>
          </a:ln>
        </p:spPr>
        <p:style>
          <a:lnRef idx="1">
            <a:schemeClr val="dk1"/>
          </a:lnRef>
          <a:fillRef idx="0">
            <a:schemeClr val="dk1"/>
          </a:fillRef>
          <a:effectRef idx="0">
            <a:schemeClr val="dk1"/>
          </a:effectRef>
          <a:fontRef idx="minor">
            <a:schemeClr val="tx1"/>
          </a:fontRef>
        </p:style>
      </p:cxnSp>
      <p:sp>
        <p:nvSpPr>
          <p:cNvPr id="5" name="TextBox 4">
            <a:extLst>
              <a:ext uri="{FF2B5EF4-FFF2-40B4-BE49-F238E27FC236}">
                <a16:creationId xmlns:a16="http://schemas.microsoft.com/office/drawing/2014/main" id="{FE95D9BE-8958-5351-89C2-EF6B6EBE74EB}"/>
              </a:ext>
            </a:extLst>
          </p:cNvPr>
          <p:cNvSpPr txBox="1"/>
          <p:nvPr/>
        </p:nvSpPr>
        <p:spPr>
          <a:xfrm>
            <a:off x="6012160" y="4499702"/>
            <a:ext cx="1512168" cy="646331"/>
          </a:xfrm>
          <a:prstGeom prst="rect">
            <a:avLst/>
          </a:prstGeom>
          <a:noFill/>
        </p:spPr>
        <p:txBody>
          <a:bodyPr wrap="square" rtlCol="0">
            <a:spAutoFit/>
          </a:bodyPr>
          <a:lstStyle/>
          <a:p>
            <a:pPr algn="ctr"/>
            <a:r>
              <a:rPr lang="en-GB" dirty="0"/>
              <a:t>1932 bottom of the market</a:t>
            </a:r>
          </a:p>
        </p:txBody>
      </p:sp>
      <p:cxnSp>
        <p:nvCxnSpPr>
          <p:cNvPr id="6" name="Straight Arrow Connector 5">
            <a:extLst>
              <a:ext uri="{FF2B5EF4-FFF2-40B4-BE49-F238E27FC236}">
                <a16:creationId xmlns:a16="http://schemas.microsoft.com/office/drawing/2014/main" id="{5904CF4E-7021-7CEE-AEAE-F058B8A2B754}"/>
              </a:ext>
            </a:extLst>
          </p:cNvPr>
          <p:cNvCxnSpPr>
            <a:cxnSpLocks/>
          </p:cNvCxnSpPr>
          <p:nvPr/>
        </p:nvCxnSpPr>
        <p:spPr>
          <a:xfrm flipH="1">
            <a:off x="5912159" y="5146033"/>
            <a:ext cx="388033" cy="866859"/>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767124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5C5FA-43B8-C3CC-6E11-D2B9B90B24F8}"/>
            </a:ext>
          </a:extLst>
        </p:cNvPr>
        <p:cNvGrpSpPr/>
        <p:nvPr/>
      </p:nvGrpSpPr>
      <p:grpSpPr>
        <a:xfrm>
          <a:off x="0" y="0"/>
          <a:ext cx="0" cy="0"/>
          <a:chOff x="0" y="0"/>
          <a:chExt cx="0" cy="0"/>
        </a:xfrm>
      </p:grpSpPr>
      <p:sp>
        <p:nvSpPr>
          <p:cNvPr id="13" name="Title 1">
            <a:extLst>
              <a:ext uri="{FF2B5EF4-FFF2-40B4-BE49-F238E27FC236}">
                <a16:creationId xmlns:a16="http://schemas.microsoft.com/office/drawing/2014/main" id="{B9523B6F-2A74-0946-7516-86C759E82129}"/>
              </a:ext>
            </a:extLst>
          </p:cNvPr>
          <p:cNvSpPr>
            <a:spLocks noGrp="1"/>
          </p:cNvSpPr>
          <p:nvPr>
            <p:ph type="title"/>
          </p:nvPr>
        </p:nvSpPr>
        <p:spPr>
          <a:xfrm>
            <a:off x="457200" y="152718"/>
            <a:ext cx="8507288" cy="1371600"/>
          </a:xfrm>
        </p:spPr>
        <p:txBody>
          <a:bodyPr/>
          <a:lstStyle/>
          <a:p>
            <a:r>
              <a:rPr lang="en-GB" dirty="0"/>
              <a:t>Case Study -- Labor-Saving Machines Replace Many Jobs</a:t>
            </a:r>
          </a:p>
        </p:txBody>
      </p:sp>
      <p:grpSp>
        <p:nvGrpSpPr>
          <p:cNvPr id="9" name="Group 8">
            <a:extLst>
              <a:ext uri="{FF2B5EF4-FFF2-40B4-BE49-F238E27FC236}">
                <a16:creationId xmlns:a16="http://schemas.microsoft.com/office/drawing/2014/main" id="{1332D555-D35F-6930-1EBB-D4679CC8600E}"/>
              </a:ext>
            </a:extLst>
          </p:cNvPr>
          <p:cNvGrpSpPr/>
          <p:nvPr/>
        </p:nvGrpSpPr>
        <p:grpSpPr>
          <a:xfrm>
            <a:off x="4644008" y="1624003"/>
            <a:ext cx="3696829" cy="5106277"/>
            <a:chOff x="755576" y="1624003"/>
            <a:chExt cx="3696829" cy="5106277"/>
          </a:xfrm>
        </p:grpSpPr>
        <p:pic>
          <p:nvPicPr>
            <p:cNvPr id="1026" name="Picture 2" descr="r/RetroFuturism - The Technocrats' Magazine, 1933">
              <a:extLst>
                <a:ext uri="{FF2B5EF4-FFF2-40B4-BE49-F238E27FC236}">
                  <a16:creationId xmlns:a16="http://schemas.microsoft.com/office/drawing/2014/main" id="{288E9696-DD9D-D573-3256-0E431DA506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0801" y="2132855"/>
              <a:ext cx="3486381" cy="45974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333ADC5-ADE9-BE7B-D15D-22AC49854272}"/>
                </a:ext>
              </a:extLst>
            </p:cNvPr>
            <p:cNvSpPr txBox="1"/>
            <p:nvPr/>
          </p:nvSpPr>
          <p:spPr>
            <a:xfrm>
              <a:off x="755576" y="1624003"/>
              <a:ext cx="3696829" cy="364837"/>
            </a:xfrm>
            <a:prstGeom prst="rect">
              <a:avLst/>
            </a:prstGeom>
            <a:noFill/>
          </p:spPr>
          <p:txBody>
            <a:bodyPr wrap="square" rtlCol="0">
              <a:spAutoFit/>
            </a:bodyPr>
            <a:lstStyle/>
            <a:p>
              <a:pPr algn="ctr"/>
              <a:r>
                <a:rPr lang="en-GB" b="1" dirty="0"/>
                <a:t>The Technocrat’s Magazine, 1933</a:t>
              </a:r>
            </a:p>
          </p:txBody>
        </p:sp>
      </p:grpSp>
      <p:grpSp>
        <p:nvGrpSpPr>
          <p:cNvPr id="14" name="Group 13">
            <a:extLst>
              <a:ext uri="{FF2B5EF4-FFF2-40B4-BE49-F238E27FC236}">
                <a16:creationId xmlns:a16="http://schemas.microsoft.com/office/drawing/2014/main" id="{CEA24857-9C48-F8F9-4BAF-BA81129AADC8}"/>
              </a:ext>
            </a:extLst>
          </p:cNvPr>
          <p:cNvGrpSpPr/>
          <p:nvPr/>
        </p:nvGrpSpPr>
        <p:grpSpPr>
          <a:xfrm>
            <a:off x="827584" y="1624003"/>
            <a:ext cx="3696829" cy="5106528"/>
            <a:chOff x="4811817" y="1624003"/>
            <a:chExt cx="3696829" cy="5106528"/>
          </a:xfrm>
        </p:grpSpPr>
        <p:pic>
          <p:nvPicPr>
            <p:cNvPr id="2050" name="Picture 2" descr="undefined">
              <a:extLst>
                <a:ext uri="{FF2B5EF4-FFF2-40B4-BE49-F238E27FC236}">
                  <a16:creationId xmlns:a16="http://schemas.microsoft.com/office/drawing/2014/main" id="{4F8B2075-27EF-B526-3439-19E2132435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056" y="2132855"/>
              <a:ext cx="3168352" cy="459767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42DCDFBE-9F57-4C53-A690-BBFF13993A98}"/>
                </a:ext>
              </a:extLst>
            </p:cNvPr>
            <p:cNvSpPr txBox="1"/>
            <p:nvPr/>
          </p:nvSpPr>
          <p:spPr>
            <a:xfrm>
              <a:off x="4811817" y="1624003"/>
              <a:ext cx="3696829" cy="369332"/>
            </a:xfrm>
            <a:prstGeom prst="rect">
              <a:avLst/>
            </a:prstGeom>
            <a:noFill/>
          </p:spPr>
          <p:txBody>
            <a:bodyPr wrap="square" rtlCol="0">
              <a:spAutoFit/>
            </a:bodyPr>
            <a:lstStyle/>
            <a:p>
              <a:pPr algn="ctr"/>
              <a:r>
                <a:rPr lang="en-GB" b="1" dirty="0"/>
                <a:t>Howard Scott</a:t>
              </a:r>
            </a:p>
          </p:txBody>
        </p:sp>
      </p:grpSp>
    </p:spTree>
    <p:extLst>
      <p:ext uri="{BB962C8B-B14F-4D97-AF65-F5344CB8AC3E}">
        <p14:creationId xmlns:p14="http://schemas.microsoft.com/office/powerpoint/2010/main" val="14224514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12240</TotalTime>
  <Words>968</Words>
  <Application>Microsoft Office PowerPoint</Application>
  <PresentationFormat>On-screen Show (4:3)</PresentationFormat>
  <Paragraphs>119</Paragraphs>
  <Slides>26</Slides>
  <Notes>4</Notes>
  <HiddenSlides>0</HiddenSlides>
  <MMClips>0</MMClips>
  <ScaleCrop>false</ScaleCrop>
  <HeadingPairs>
    <vt:vector size="6" baseType="variant">
      <vt:variant>
        <vt:lpstr>Fonts Used</vt:lpstr>
      </vt:variant>
      <vt:variant>
        <vt:i4>10</vt:i4>
      </vt:variant>
      <vt:variant>
        <vt:lpstr>Theme</vt:lpstr>
      </vt:variant>
      <vt:variant>
        <vt:i4>9</vt:i4>
      </vt:variant>
      <vt:variant>
        <vt:lpstr>Slide Titles</vt:lpstr>
      </vt:variant>
      <vt:variant>
        <vt:i4>26</vt:i4>
      </vt:variant>
    </vt:vector>
  </HeadingPairs>
  <TitlesOfParts>
    <vt:vector size="45" baseType="lpstr">
      <vt:lpstr>Wingdings</vt:lpstr>
      <vt:lpstr>Franklin Gothic Book</vt:lpstr>
      <vt:lpstr>Wingdings 2</vt:lpstr>
      <vt:lpstr>Franklin Gothic Medium</vt:lpstr>
      <vt:lpstr>Arial</vt:lpstr>
      <vt:lpstr>Arial Black</vt:lpstr>
      <vt:lpstr>Perpetua</vt:lpstr>
      <vt:lpstr>Calibri</vt:lpstr>
      <vt:lpstr>Aptos</vt:lpstr>
      <vt:lpstr>Courier New</vt:lpstr>
      <vt:lpstr>Essential</vt:lpstr>
      <vt:lpstr>1_Essential</vt:lpstr>
      <vt:lpstr>1_Office Theme</vt:lpstr>
      <vt:lpstr>2_Essential</vt:lpstr>
      <vt:lpstr>2_Office Theme</vt:lpstr>
      <vt:lpstr>Angles</vt:lpstr>
      <vt:lpstr>1_Angles</vt:lpstr>
      <vt:lpstr>Clarity</vt:lpstr>
      <vt:lpstr>Equity</vt:lpstr>
      <vt:lpstr>Use Data to Understand Economic Realities</vt:lpstr>
      <vt:lpstr>1. Introduction</vt:lpstr>
      <vt:lpstr>How to combine humanity and quantitative research?</vt:lpstr>
      <vt:lpstr>Economics is where the two meet</vt:lpstr>
      <vt:lpstr>Narrative Economics</vt:lpstr>
      <vt:lpstr>Narrative Economics</vt:lpstr>
      <vt:lpstr>Use Ngram to digitally describe narratives</vt:lpstr>
      <vt:lpstr>Our special tool -- Google Ngram</vt:lpstr>
      <vt:lpstr>Narratives are contagious</vt:lpstr>
      <vt:lpstr>Narratives are central to human thinking</vt:lpstr>
      <vt:lpstr>What are narratives?</vt:lpstr>
      <vt:lpstr>Narratives and framing</vt:lpstr>
      <vt:lpstr>Affect heuristic</vt:lpstr>
      <vt:lpstr>PowerPoint Presentation</vt:lpstr>
      <vt:lpstr>Affect heuristic</vt:lpstr>
      <vt:lpstr>Case Study -- Labor-Saving Machines Replace Many Jobs</vt:lpstr>
      <vt:lpstr>Case Study -- Labor-Saving Machines Replace Many Jobs</vt:lpstr>
      <vt:lpstr>Case Study -- Labor-Saving Machines Replace Many Jobs</vt:lpstr>
      <vt:lpstr>Case Study -- Labor-Saving Machines Replace Many Jobs</vt:lpstr>
      <vt:lpstr>Case Study -- Labor-Saving Machines Replace Many Jobs</vt:lpstr>
      <vt:lpstr>Case Study -- Labor-Saving Machines Replace Many Jobs</vt:lpstr>
      <vt:lpstr>Case Study -- Labor-Saving Machines Replace Many Jobs</vt:lpstr>
      <vt:lpstr>Case Study -- Labor-Saving Machines Replace Many Jobs</vt:lpstr>
      <vt:lpstr>Case Study -- Labor-Saving Machines Replace Many Jobs</vt:lpstr>
      <vt:lpstr>Case Study -- Labor-Saving Machines Replace Many Jobs</vt:lpstr>
      <vt:lpstr>Case Study -- Labor-Saving Machines Replace Many Jobs</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505</cp:revision>
  <dcterms:created xsi:type="dcterms:W3CDTF">2014-09-10T15:36:00Z</dcterms:created>
  <dcterms:modified xsi:type="dcterms:W3CDTF">2025-03-20T15:39:20Z</dcterms:modified>
</cp:coreProperties>
</file>