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m4a" ContentType="audio/mp4"/>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tiff" ContentType="image/tif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Default Extension="jpeg" ContentType="image/jpeg"/>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307" r:id="rId3"/>
    <p:sldId id="265" r:id="rId4"/>
    <p:sldId id="266" r:id="rId5"/>
    <p:sldId id="259" r:id="rId6"/>
    <p:sldId id="267" r:id="rId7"/>
    <p:sldId id="269" r:id="rId8"/>
    <p:sldId id="310" r:id="rId9"/>
    <p:sldId id="270" r:id="rId10"/>
    <p:sldId id="272" r:id="rId11"/>
    <p:sldId id="273" r:id="rId12"/>
    <p:sldId id="268" r:id="rId13"/>
    <p:sldId id="309" r:id="rId14"/>
    <p:sldId id="308" r:id="rId15"/>
    <p:sldId id="274" r:id="rId16"/>
    <p:sldId id="275" r:id="rId17"/>
    <p:sldId id="276" r:id="rId18"/>
    <p:sldId id="260" r:id="rId19"/>
    <p:sldId id="278" r:id="rId20"/>
    <p:sldId id="280" r:id="rId21"/>
    <p:sldId id="279" r:id="rId22"/>
    <p:sldId id="283" r:id="rId23"/>
    <p:sldId id="285" r:id="rId24"/>
    <p:sldId id="284" r:id="rId25"/>
    <p:sldId id="286" r:id="rId26"/>
    <p:sldId id="261" r:id="rId27"/>
    <p:sldId id="288" r:id="rId28"/>
    <p:sldId id="290" r:id="rId29"/>
    <p:sldId id="292" r:id="rId30"/>
    <p:sldId id="297" r:id="rId31"/>
    <p:sldId id="295" r:id="rId32"/>
    <p:sldId id="294" r:id="rId33"/>
    <p:sldId id="298" r:id="rId34"/>
    <p:sldId id="311" r:id="rId35"/>
    <p:sldId id="299" r:id="rId36"/>
    <p:sldId id="300" r:id="rId37"/>
    <p:sldId id="262"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05" autoAdjust="0"/>
    <p:restoredTop sz="94660"/>
  </p:normalViewPr>
  <p:slideViewPr>
    <p:cSldViewPr snapToGrid="0">
      <p:cViewPr varScale="1">
        <p:scale>
          <a:sx n="72" d="100"/>
          <a:sy n="72" d="100"/>
        </p:scale>
        <p:origin x="-246" y="-90"/>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B6AA15C-0F91-4A26-B1D4-68779186DEB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xmlns="" id="{2845F5ED-6931-40DB-8B7A-D8ACFCBE5AB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60C7DD63-1014-41B9-9A61-36AD1130726E}"/>
              </a:ext>
            </a:extLst>
          </p:cNvPr>
          <p:cNvSpPr>
            <a:spLocks noGrp="1"/>
          </p:cNvSpPr>
          <p:nvPr>
            <p:ph type="dt" sz="half" idx="10"/>
          </p:nvPr>
        </p:nvSpPr>
        <p:spPr/>
        <p:txBody>
          <a:bodyPr/>
          <a:lstStyle/>
          <a:p>
            <a:fld id="{D458D7FD-45B5-4787-8436-EE6CE179649C}" type="datetimeFigureOut">
              <a:rPr lang="en-GB" smtClean="0"/>
              <a:pPr/>
              <a:t>28/05/2020</a:t>
            </a:fld>
            <a:endParaRPr lang="en-GB"/>
          </a:p>
        </p:txBody>
      </p:sp>
      <p:sp>
        <p:nvSpPr>
          <p:cNvPr id="5" name="Footer Placeholder 4">
            <a:extLst>
              <a:ext uri="{FF2B5EF4-FFF2-40B4-BE49-F238E27FC236}">
                <a16:creationId xmlns:a16="http://schemas.microsoft.com/office/drawing/2014/main" xmlns="" id="{EB343DA7-7B42-4D10-BB37-0B7436E84E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8DEC2073-B2BC-4F54-A030-8B7771F4F704}"/>
              </a:ext>
            </a:extLst>
          </p:cNvPr>
          <p:cNvSpPr>
            <a:spLocks noGrp="1"/>
          </p:cNvSpPr>
          <p:nvPr>
            <p:ph type="sldNum" sz="quarter" idx="12"/>
          </p:nvPr>
        </p:nvSpPr>
        <p:spPr/>
        <p:txBody>
          <a:bodyPr/>
          <a:lstStyle/>
          <a:p>
            <a:fld id="{73CC9D16-E0B0-4876-A47A-3038C47B415F}" type="slidenum">
              <a:rPr lang="en-GB" smtClean="0"/>
              <a:pPr/>
              <a:t>‹#›</a:t>
            </a:fld>
            <a:endParaRPr lang="en-GB"/>
          </a:p>
        </p:txBody>
      </p:sp>
    </p:spTree>
    <p:extLst>
      <p:ext uri="{BB962C8B-B14F-4D97-AF65-F5344CB8AC3E}">
        <p14:creationId xmlns:p14="http://schemas.microsoft.com/office/powerpoint/2010/main" xmlns="" val="33219784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087E60C-D877-47F5-80FF-15E26AFE0B5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25C0BA89-DFB6-40C6-A278-BDF6A80F8A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396695E3-2070-4FC5-8303-9D53C4AB8E26}"/>
              </a:ext>
            </a:extLst>
          </p:cNvPr>
          <p:cNvSpPr>
            <a:spLocks noGrp="1"/>
          </p:cNvSpPr>
          <p:nvPr>
            <p:ph type="dt" sz="half" idx="10"/>
          </p:nvPr>
        </p:nvSpPr>
        <p:spPr/>
        <p:txBody>
          <a:bodyPr/>
          <a:lstStyle/>
          <a:p>
            <a:fld id="{D458D7FD-45B5-4787-8436-EE6CE179649C}" type="datetimeFigureOut">
              <a:rPr lang="en-GB" smtClean="0"/>
              <a:pPr/>
              <a:t>28/05/2020</a:t>
            </a:fld>
            <a:endParaRPr lang="en-GB"/>
          </a:p>
        </p:txBody>
      </p:sp>
      <p:sp>
        <p:nvSpPr>
          <p:cNvPr id="5" name="Footer Placeholder 4">
            <a:extLst>
              <a:ext uri="{FF2B5EF4-FFF2-40B4-BE49-F238E27FC236}">
                <a16:creationId xmlns:a16="http://schemas.microsoft.com/office/drawing/2014/main" xmlns="" id="{44447847-4F81-4175-8845-017A9D7894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CB49D937-3960-448A-A4D3-85CA2217ED8E}"/>
              </a:ext>
            </a:extLst>
          </p:cNvPr>
          <p:cNvSpPr>
            <a:spLocks noGrp="1"/>
          </p:cNvSpPr>
          <p:nvPr>
            <p:ph type="sldNum" sz="quarter" idx="12"/>
          </p:nvPr>
        </p:nvSpPr>
        <p:spPr/>
        <p:txBody>
          <a:bodyPr/>
          <a:lstStyle/>
          <a:p>
            <a:fld id="{73CC9D16-E0B0-4876-A47A-3038C47B415F}" type="slidenum">
              <a:rPr lang="en-GB" smtClean="0"/>
              <a:pPr/>
              <a:t>‹#›</a:t>
            </a:fld>
            <a:endParaRPr lang="en-GB"/>
          </a:p>
        </p:txBody>
      </p:sp>
    </p:spTree>
    <p:extLst>
      <p:ext uri="{BB962C8B-B14F-4D97-AF65-F5344CB8AC3E}">
        <p14:creationId xmlns:p14="http://schemas.microsoft.com/office/powerpoint/2010/main" xmlns="" val="8876095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5A12203-3CD4-4ABA-92F1-D9A870D52AC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xmlns="" id="{876AAFF2-BC97-41CA-8F35-8E3A03EB372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805E5382-7FE0-4C4D-90E0-FC8F868D3552}"/>
              </a:ext>
            </a:extLst>
          </p:cNvPr>
          <p:cNvSpPr>
            <a:spLocks noGrp="1"/>
          </p:cNvSpPr>
          <p:nvPr>
            <p:ph type="dt" sz="half" idx="10"/>
          </p:nvPr>
        </p:nvSpPr>
        <p:spPr/>
        <p:txBody>
          <a:bodyPr/>
          <a:lstStyle/>
          <a:p>
            <a:fld id="{D458D7FD-45B5-4787-8436-EE6CE179649C}" type="datetimeFigureOut">
              <a:rPr lang="en-GB" smtClean="0"/>
              <a:pPr/>
              <a:t>28/05/2020</a:t>
            </a:fld>
            <a:endParaRPr lang="en-GB"/>
          </a:p>
        </p:txBody>
      </p:sp>
      <p:sp>
        <p:nvSpPr>
          <p:cNvPr id="5" name="Footer Placeholder 4">
            <a:extLst>
              <a:ext uri="{FF2B5EF4-FFF2-40B4-BE49-F238E27FC236}">
                <a16:creationId xmlns:a16="http://schemas.microsoft.com/office/drawing/2014/main" xmlns="" id="{E36B4B84-3079-4A3D-BEFA-B8DF30CEFD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F4F15918-663B-4743-A82A-4B1FBEBE6080}"/>
              </a:ext>
            </a:extLst>
          </p:cNvPr>
          <p:cNvSpPr>
            <a:spLocks noGrp="1"/>
          </p:cNvSpPr>
          <p:nvPr>
            <p:ph type="sldNum" sz="quarter" idx="12"/>
          </p:nvPr>
        </p:nvSpPr>
        <p:spPr/>
        <p:txBody>
          <a:bodyPr/>
          <a:lstStyle/>
          <a:p>
            <a:fld id="{73CC9D16-E0B0-4876-A47A-3038C47B415F}" type="slidenum">
              <a:rPr lang="en-GB" smtClean="0"/>
              <a:pPr/>
              <a:t>‹#›</a:t>
            </a:fld>
            <a:endParaRPr lang="en-GB"/>
          </a:p>
        </p:txBody>
      </p:sp>
    </p:spTree>
    <p:extLst>
      <p:ext uri="{BB962C8B-B14F-4D97-AF65-F5344CB8AC3E}">
        <p14:creationId xmlns:p14="http://schemas.microsoft.com/office/powerpoint/2010/main" xmlns="" val="32198439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9FE9AC8-DAB5-4B0D-B580-EDCD0DCA62D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18A8CAC7-DFA6-45F4-8CF4-7348B3C975C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xmlns="" id="{9B369AFC-119D-4A2C-ACA4-6F7642EA5F4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xmlns="" id="{9AC6DFDE-F902-4F52-B488-CD86FF7F5CC7}"/>
              </a:ext>
            </a:extLst>
          </p:cNvPr>
          <p:cNvSpPr>
            <a:spLocks noGrp="1"/>
          </p:cNvSpPr>
          <p:nvPr>
            <p:ph type="dt" sz="half" idx="10"/>
          </p:nvPr>
        </p:nvSpPr>
        <p:spPr/>
        <p:txBody>
          <a:bodyPr/>
          <a:lstStyle/>
          <a:p>
            <a:fld id="{D458D7FD-45B5-4787-8436-EE6CE179649C}" type="datetimeFigureOut">
              <a:rPr lang="en-GB" smtClean="0"/>
              <a:pPr/>
              <a:t>28/05/2020</a:t>
            </a:fld>
            <a:endParaRPr lang="en-GB"/>
          </a:p>
        </p:txBody>
      </p:sp>
      <p:sp>
        <p:nvSpPr>
          <p:cNvPr id="6" name="Footer Placeholder 5">
            <a:extLst>
              <a:ext uri="{FF2B5EF4-FFF2-40B4-BE49-F238E27FC236}">
                <a16:creationId xmlns:a16="http://schemas.microsoft.com/office/drawing/2014/main" xmlns="" id="{1B44EFD5-D5AF-412F-A025-052F84CE347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519F74E8-FECE-457A-9AC4-81A8AB5C1D16}"/>
              </a:ext>
            </a:extLst>
          </p:cNvPr>
          <p:cNvSpPr>
            <a:spLocks noGrp="1"/>
          </p:cNvSpPr>
          <p:nvPr>
            <p:ph type="sldNum" sz="quarter" idx="12"/>
          </p:nvPr>
        </p:nvSpPr>
        <p:spPr/>
        <p:txBody>
          <a:bodyPr/>
          <a:lstStyle/>
          <a:p>
            <a:fld id="{73CC9D16-E0B0-4876-A47A-3038C47B415F}" type="slidenum">
              <a:rPr lang="en-GB" smtClean="0"/>
              <a:pPr/>
              <a:t>‹#›</a:t>
            </a:fld>
            <a:endParaRPr lang="en-GB"/>
          </a:p>
        </p:txBody>
      </p:sp>
    </p:spTree>
    <p:extLst>
      <p:ext uri="{BB962C8B-B14F-4D97-AF65-F5344CB8AC3E}">
        <p14:creationId xmlns:p14="http://schemas.microsoft.com/office/powerpoint/2010/main" xmlns="" val="11656555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EF8ECA1-F9C1-4EA6-BECC-29A5616A981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1AB36567-E9F6-447A-B5A1-38E590EEB31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F155DA90-0DC3-45A7-B6B0-0626A627A85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xmlns="" id="{514719F9-BE43-45F0-84E9-8992DAAFFE8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711C2B87-22F0-44A8-AB86-BB8F4A944CE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xmlns="" id="{2C3AD9D9-20A5-40A5-B8BD-02E0CAD0C05C}"/>
              </a:ext>
            </a:extLst>
          </p:cNvPr>
          <p:cNvSpPr>
            <a:spLocks noGrp="1"/>
          </p:cNvSpPr>
          <p:nvPr>
            <p:ph type="dt" sz="half" idx="10"/>
          </p:nvPr>
        </p:nvSpPr>
        <p:spPr/>
        <p:txBody>
          <a:bodyPr/>
          <a:lstStyle/>
          <a:p>
            <a:fld id="{D458D7FD-45B5-4787-8436-EE6CE179649C}" type="datetimeFigureOut">
              <a:rPr lang="en-GB" smtClean="0"/>
              <a:pPr/>
              <a:t>28/05/2020</a:t>
            </a:fld>
            <a:endParaRPr lang="en-GB"/>
          </a:p>
        </p:txBody>
      </p:sp>
      <p:sp>
        <p:nvSpPr>
          <p:cNvPr id="8" name="Footer Placeholder 7">
            <a:extLst>
              <a:ext uri="{FF2B5EF4-FFF2-40B4-BE49-F238E27FC236}">
                <a16:creationId xmlns:a16="http://schemas.microsoft.com/office/drawing/2014/main" xmlns="" id="{FA3BF69E-6DC0-465F-9A54-7F0871C916B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xmlns="" id="{A7B325B9-FA14-4301-ADC1-2273B55D8A73}"/>
              </a:ext>
            </a:extLst>
          </p:cNvPr>
          <p:cNvSpPr>
            <a:spLocks noGrp="1"/>
          </p:cNvSpPr>
          <p:nvPr>
            <p:ph type="sldNum" sz="quarter" idx="12"/>
          </p:nvPr>
        </p:nvSpPr>
        <p:spPr/>
        <p:txBody>
          <a:bodyPr/>
          <a:lstStyle/>
          <a:p>
            <a:fld id="{73CC9D16-E0B0-4876-A47A-3038C47B415F}" type="slidenum">
              <a:rPr lang="en-GB" smtClean="0"/>
              <a:pPr/>
              <a:t>‹#›</a:t>
            </a:fld>
            <a:endParaRPr lang="en-GB"/>
          </a:p>
        </p:txBody>
      </p:sp>
    </p:spTree>
    <p:extLst>
      <p:ext uri="{BB962C8B-B14F-4D97-AF65-F5344CB8AC3E}">
        <p14:creationId xmlns:p14="http://schemas.microsoft.com/office/powerpoint/2010/main" xmlns="" val="38742983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4083C84-BD2A-4A9F-B9B0-995ACA0B01B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xmlns="" id="{3B5155DA-0844-440E-B4B9-F8909962C88F}"/>
              </a:ext>
            </a:extLst>
          </p:cNvPr>
          <p:cNvSpPr>
            <a:spLocks noGrp="1"/>
          </p:cNvSpPr>
          <p:nvPr>
            <p:ph type="dt" sz="half" idx="10"/>
          </p:nvPr>
        </p:nvSpPr>
        <p:spPr/>
        <p:txBody>
          <a:bodyPr/>
          <a:lstStyle/>
          <a:p>
            <a:fld id="{D458D7FD-45B5-4787-8436-EE6CE179649C}" type="datetimeFigureOut">
              <a:rPr lang="en-GB" smtClean="0"/>
              <a:pPr/>
              <a:t>28/05/2020</a:t>
            </a:fld>
            <a:endParaRPr lang="en-GB"/>
          </a:p>
        </p:txBody>
      </p:sp>
      <p:sp>
        <p:nvSpPr>
          <p:cNvPr id="4" name="Footer Placeholder 3">
            <a:extLst>
              <a:ext uri="{FF2B5EF4-FFF2-40B4-BE49-F238E27FC236}">
                <a16:creationId xmlns:a16="http://schemas.microsoft.com/office/drawing/2014/main" xmlns="" id="{15CCE188-839B-4A86-9040-06EC0B1DA9B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xmlns="" id="{3898A5EA-12FF-42CE-81F7-CB2AEE529286}"/>
              </a:ext>
            </a:extLst>
          </p:cNvPr>
          <p:cNvSpPr>
            <a:spLocks noGrp="1"/>
          </p:cNvSpPr>
          <p:nvPr>
            <p:ph type="sldNum" sz="quarter" idx="12"/>
          </p:nvPr>
        </p:nvSpPr>
        <p:spPr/>
        <p:txBody>
          <a:bodyPr/>
          <a:lstStyle/>
          <a:p>
            <a:fld id="{73CC9D16-E0B0-4876-A47A-3038C47B415F}" type="slidenum">
              <a:rPr lang="en-GB" smtClean="0"/>
              <a:pPr/>
              <a:t>‹#›</a:t>
            </a:fld>
            <a:endParaRPr lang="en-GB"/>
          </a:p>
        </p:txBody>
      </p:sp>
    </p:spTree>
    <p:extLst>
      <p:ext uri="{BB962C8B-B14F-4D97-AF65-F5344CB8AC3E}">
        <p14:creationId xmlns:p14="http://schemas.microsoft.com/office/powerpoint/2010/main" xmlns="" val="40975268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9DD6029D-CF23-4F6D-A3DF-A86A1C278D60}"/>
              </a:ext>
            </a:extLst>
          </p:cNvPr>
          <p:cNvSpPr>
            <a:spLocks noGrp="1"/>
          </p:cNvSpPr>
          <p:nvPr>
            <p:ph type="dt" sz="half" idx="10"/>
          </p:nvPr>
        </p:nvSpPr>
        <p:spPr/>
        <p:txBody>
          <a:bodyPr/>
          <a:lstStyle/>
          <a:p>
            <a:fld id="{D458D7FD-45B5-4787-8436-EE6CE179649C}" type="datetimeFigureOut">
              <a:rPr lang="en-GB" smtClean="0"/>
              <a:pPr/>
              <a:t>28/05/2020</a:t>
            </a:fld>
            <a:endParaRPr lang="en-GB"/>
          </a:p>
        </p:txBody>
      </p:sp>
      <p:sp>
        <p:nvSpPr>
          <p:cNvPr id="3" name="Footer Placeholder 2">
            <a:extLst>
              <a:ext uri="{FF2B5EF4-FFF2-40B4-BE49-F238E27FC236}">
                <a16:creationId xmlns:a16="http://schemas.microsoft.com/office/drawing/2014/main" xmlns="" id="{D3770589-E317-4279-9E36-5772823A4EA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xmlns="" id="{AB14B1FC-80AF-4D17-A64F-9F18FBB03752}"/>
              </a:ext>
            </a:extLst>
          </p:cNvPr>
          <p:cNvSpPr>
            <a:spLocks noGrp="1"/>
          </p:cNvSpPr>
          <p:nvPr>
            <p:ph type="sldNum" sz="quarter" idx="12"/>
          </p:nvPr>
        </p:nvSpPr>
        <p:spPr/>
        <p:txBody>
          <a:bodyPr/>
          <a:lstStyle/>
          <a:p>
            <a:fld id="{73CC9D16-E0B0-4876-A47A-3038C47B415F}" type="slidenum">
              <a:rPr lang="en-GB" smtClean="0"/>
              <a:pPr/>
              <a:t>‹#›</a:t>
            </a:fld>
            <a:endParaRPr lang="en-GB"/>
          </a:p>
        </p:txBody>
      </p:sp>
    </p:spTree>
    <p:extLst>
      <p:ext uri="{BB962C8B-B14F-4D97-AF65-F5344CB8AC3E}">
        <p14:creationId xmlns:p14="http://schemas.microsoft.com/office/powerpoint/2010/main" xmlns="" val="30409423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81C463A-705A-493F-AE06-0C815C5B0A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D550FE1C-FE12-4BD5-BBCA-27AF2B97BBD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xmlns="" id="{5AD98038-DC9C-4BC3-B0B9-39BC9DBCD5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A0637FB4-14AB-418D-898D-7033A528249A}"/>
              </a:ext>
            </a:extLst>
          </p:cNvPr>
          <p:cNvSpPr>
            <a:spLocks noGrp="1"/>
          </p:cNvSpPr>
          <p:nvPr>
            <p:ph type="dt" sz="half" idx="10"/>
          </p:nvPr>
        </p:nvSpPr>
        <p:spPr/>
        <p:txBody>
          <a:bodyPr/>
          <a:lstStyle/>
          <a:p>
            <a:fld id="{D458D7FD-45B5-4787-8436-EE6CE179649C}" type="datetimeFigureOut">
              <a:rPr lang="en-GB" smtClean="0"/>
              <a:pPr/>
              <a:t>28/05/2020</a:t>
            </a:fld>
            <a:endParaRPr lang="en-GB"/>
          </a:p>
        </p:txBody>
      </p:sp>
      <p:sp>
        <p:nvSpPr>
          <p:cNvPr id="6" name="Footer Placeholder 5">
            <a:extLst>
              <a:ext uri="{FF2B5EF4-FFF2-40B4-BE49-F238E27FC236}">
                <a16:creationId xmlns:a16="http://schemas.microsoft.com/office/drawing/2014/main" xmlns="" id="{0A8869E8-5DD0-420F-8D94-A6A21FB625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29B02CF8-C115-4D39-B4F8-1493697C8123}"/>
              </a:ext>
            </a:extLst>
          </p:cNvPr>
          <p:cNvSpPr>
            <a:spLocks noGrp="1"/>
          </p:cNvSpPr>
          <p:nvPr>
            <p:ph type="sldNum" sz="quarter" idx="12"/>
          </p:nvPr>
        </p:nvSpPr>
        <p:spPr/>
        <p:txBody>
          <a:bodyPr/>
          <a:lstStyle/>
          <a:p>
            <a:fld id="{73CC9D16-E0B0-4876-A47A-3038C47B415F}" type="slidenum">
              <a:rPr lang="en-GB" smtClean="0"/>
              <a:pPr/>
              <a:t>‹#›</a:t>
            </a:fld>
            <a:endParaRPr lang="en-GB"/>
          </a:p>
        </p:txBody>
      </p:sp>
    </p:spTree>
    <p:extLst>
      <p:ext uri="{BB962C8B-B14F-4D97-AF65-F5344CB8AC3E}">
        <p14:creationId xmlns:p14="http://schemas.microsoft.com/office/powerpoint/2010/main" xmlns="" val="40602833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20C4114-86EE-4F1B-A714-85847C3A67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xmlns="" id="{62EA8230-CB32-41E3-BAF7-3A55F5635FE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xmlns="" id="{5C379DF1-23D2-430A-80D9-C82803FB45A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ACB69C87-015A-4CA8-8350-EA6E3396F651}"/>
              </a:ext>
            </a:extLst>
          </p:cNvPr>
          <p:cNvSpPr>
            <a:spLocks noGrp="1"/>
          </p:cNvSpPr>
          <p:nvPr>
            <p:ph type="dt" sz="half" idx="10"/>
          </p:nvPr>
        </p:nvSpPr>
        <p:spPr/>
        <p:txBody>
          <a:bodyPr/>
          <a:lstStyle/>
          <a:p>
            <a:fld id="{D458D7FD-45B5-4787-8436-EE6CE179649C}" type="datetimeFigureOut">
              <a:rPr lang="en-GB" smtClean="0"/>
              <a:pPr/>
              <a:t>28/05/2020</a:t>
            </a:fld>
            <a:endParaRPr lang="en-GB"/>
          </a:p>
        </p:txBody>
      </p:sp>
      <p:sp>
        <p:nvSpPr>
          <p:cNvPr id="6" name="Footer Placeholder 5">
            <a:extLst>
              <a:ext uri="{FF2B5EF4-FFF2-40B4-BE49-F238E27FC236}">
                <a16:creationId xmlns:a16="http://schemas.microsoft.com/office/drawing/2014/main" xmlns="" id="{A80C11CC-ECC0-4BCC-93A6-CF44B708EF7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7291D476-E11E-44B0-A1DB-B38E3B4BE893}"/>
              </a:ext>
            </a:extLst>
          </p:cNvPr>
          <p:cNvSpPr>
            <a:spLocks noGrp="1"/>
          </p:cNvSpPr>
          <p:nvPr>
            <p:ph type="sldNum" sz="quarter" idx="12"/>
          </p:nvPr>
        </p:nvSpPr>
        <p:spPr/>
        <p:txBody>
          <a:bodyPr/>
          <a:lstStyle/>
          <a:p>
            <a:fld id="{73CC9D16-E0B0-4876-A47A-3038C47B415F}" type="slidenum">
              <a:rPr lang="en-GB" smtClean="0"/>
              <a:pPr/>
              <a:t>‹#›</a:t>
            </a:fld>
            <a:endParaRPr lang="en-GB"/>
          </a:p>
        </p:txBody>
      </p:sp>
    </p:spTree>
    <p:extLst>
      <p:ext uri="{BB962C8B-B14F-4D97-AF65-F5344CB8AC3E}">
        <p14:creationId xmlns:p14="http://schemas.microsoft.com/office/powerpoint/2010/main" xmlns="" val="1279120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C244760-5A79-4292-8549-25609BBCCDE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9D22E982-4E16-480C-992C-E527923DABE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C7F8E1D4-2CCA-4F91-943F-DD486259B76C}"/>
              </a:ext>
            </a:extLst>
          </p:cNvPr>
          <p:cNvSpPr>
            <a:spLocks noGrp="1"/>
          </p:cNvSpPr>
          <p:nvPr>
            <p:ph type="dt" sz="half" idx="10"/>
          </p:nvPr>
        </p:nvSpPr>
        <p:spPr/>
        <p:txBody>
          <a:bodyPr/>
          <a:lstStyle/>
          <a:p>
            <a:fld id="{D458D7FD-45B5-4787-8436-EE6CE179649C}" type="datetimeFigureOut">
              <a:rPr lang="en-GB" smtClean="0"/>
              <a:pPr/>
              <a:t>28/05/2020</a:t>
            </a:fld>
            <a:endParaRPr lang="en-GB"/>
          </a:p>
        </p:txBody>
      </p:sp>
      <p:sp>
        <p:nvSpPr>
          <p:cNvPr id="5" name="Footer Placeholder 4">
            <a:extLst>
              <a:ext uri="{FF2B5EF4-FFF2-40B4-BE49-F238E27FC236}">
                <a16:creationId xmlns:a16="http://schemas.microsoft.com/office/drawing/2014/main" xmlns="" id="{766917B3-7F29-40A9-80F2-C6C7D809CE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35C002DF-6AB9-4D80-8B0B-4DF17CB6D8FF}"/>
              </a:ext>
            </a:extLst>
          </p:cNvPr>
          <p:cNvSpPr>
            <a:spLocks noGrp="1"/>
          </p:cNvSpPr>
          <p:nvPr>
            <p:ph type="sldNum" sz="quarter" idx="12"/>
          </p:nvPr>
        </p:nvSpPr>
        <p:spPr/>
        <p:txBody>
          <a:bodyPr/>
          <a:lstStyle/>
          <a:p>
            <a:fld id="{73CC9D16-E0B0-4876-A47A-3038C47B415F}" type="slidenum">
              <a:rPr lang="en-GB" smtClean="0"/>
              <a:pPr/>
              <a:t>‹#›</a:t>
            </a:fld>
            <a:endParaRPr lang="en-GB"/>
          </a:p>
        </p:txBody>
      </p:sp>
    </p:spTree>
    <p:extLst>
      <p:ext uri="{BB962C8B-B14F-4D97-AF65-F5344CB8AC3E}">
        <p14:creationId xmlns:p14="http://schemas.microsoft.com/office/powerpoint/2010/main" xmlns="" val="20638904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2872B65F-029C-4A70-AC1F-BB7718BE232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AEB3F1A2-A82C-4619-9D82-4A1465DD948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DA53CFCC-CBA7-4D8E-A315-461E01BDE72F}"/>
              </a:ext>
            </a:extLst>
          </p:cNvPr>
          <p:cNvSpPr>
            <a:spLocks noGrp="1"/>
          </p:cNvSpPr>
          <p:nvPr>
            <p:ph type="dt" sz="half" idx="10"/>
          </p:nvPr>
        </p:nvSpPr>
        <p:spPr/>
        <p:txBody>
          <a:bodyPr/>
          <a:lstStyle/>
          <a:p>
            <a:fld id="{D458D7FD-45B5-4787-8436-EE6CE179649C}" type="datetimeFigureOut">
              <a:rPr lang="en-GB" smtClean="0"/>
              <a:pPr/>
              <a:t>28/05/2020</a:t>
            </a:fld>
            <a:endParaRPr lang="en-GB"/>
          </a:p>
        </p:txBody>
      </p:sp>
      <p:sp>
        <p:nvSpPr>
          <p:cNvPr id="5" name="Footer Placeholder 4">
            <a:extLst>
              <a:ext uri="{FF2B5EF4-FFF2-40B4-BE49-F238E27FC236}">
                <a16:creationId xmlns:a16="http://schemas.microsoft.com/office/drawing/2014/main" xmlns="" id="{2232404D-E1D2-41C9-B0F8-4D5E62CA80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A88024F2-C9A0-41B0-A2CB-B0403964D677}"/>
              </a:ext>
            </a:extLst>
          </p:cNvPr>
          <p:cNvSpPr>
            <a:spLocks noGrp="1"/>
          </p:cNvSpPr>
          <p:nvPr>
            <p:ph type="sldNum" sz="quarter" idx="12"/>
          </p:nvPr>
        </p:nvSpPr>
        <p:spPr/>
        <p:txBody>
          <a:bodyPr/>
          <a:lstStyle/>
          <a:p>
            <a:fld id="{73CC9D16-E0B0-4876-A47A-3038C47B415F}" type="slidenum">
              <a:rPr lang="en-GB" smtClean="0"/>
              <a:pPr/>
              <a:t>‹#›</a:t>
            </a:fld>
            <a:endParaRPr lang="en-GB"/>
          </a:p>
        </p:txBody>
      </p:sp>
    </p:spTree>
    <p:extLst>
      <p:ext uri="{BB962C8B-B14F-4D97-AF65-F5344CB8AC3E}">
        <p14:creationId xmlns:p14="http://schemas.microsoft.com/office/powerpoint/2010/main" xmlns="" val="1668109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408336EE-27FF-43B5-8BED-D65E21EA3AD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118DB33D-149D-41F2-A50C-6246DDA7A0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F979CB4D-ABF1-4AAE-BF57-E426B39ECD3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58D7FD-45B5-4787-8436-EE6CE179649C}" type="datetimeFigureOut">
              <a:rPr lang="en-GB" smtClean="0"/>
              <a:pPr/>
              <a:t>28/05/2020</a:t>
            </a:fld>
            <a:endParaRPr lang="en-GB"/>
          </a:p>
        </p:txBody>
      </p:sp>
      <p:sp>
        <p:nvSpPr>
          <p:cNvPr id="5" name="Footer Placeholder 4">
            <a:extLst>
              <a:ext uri="{FF2B5EF4-FFF2-40B4-BE49-F238E27FC236}">
                <a16:creationId xmlns:a16="http://schemas.microsoft.com/office/drawing/2014/main" xmlns="" id="{635B356E-FDB8-4D94-8DAA-2D326626AF3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xmlns="" id="{92D27803-4AAA-4FBB-853F-B13C028F5E1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3CC9D16-E0B0-4876-A47A-3038C47B415F}" type="slidenum">
              <a:rPr lang="en-GB" smtClean="0"/>
              <a:pPr/>
              <a:t>‹#›</a:t>
            </a:fld>
            <a:endParaRPr lang="en-GB"/>
          </a:p>
        </p:txBody>
      </p:sp>
    </p:spTree>
    <p:extLst>
      <p:ext uri="{BB962C8B-B14F-4D97-AF65-F5344CB8AC3E}">
        <p14:creationId xmlns:p14="http://schemas.microsoft.com/office/powerpoint/2010/main" xmlns="" val="36194979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7.xml"/><Relationship Id="rId1" Type="http://schemas.openxmlformats.org/officeDocument/2006/relationships/audio" Target="../media/media1.m4a"/><Relationship Id="rId5" Type="http://schemas.openxmlformats.org/officeDocument/2006/relationships/image" Target="../media/image2.png"/><Relationship Id="rId4" Type="http://schemas.microsoft.com/office/2007/relationships/media" Target="../media/media1.m4a"/></Relationships>
</file>

<file path=ppt/slides/_rels/slide2.xml.rels><?xml version="1.0" encoding="UTF-8" standalone="yes"?>
<Relationships xmlns="http://schemas.openxmlformats.org/package/2006/relationships"><Relationship Id="rId3" Type="http://schemas.microsoft.com/office/2007/relationships/media" Target="../media/media2.m4a"/><Relationship Id="rId2" Type="http://schemas.openxmlformats.org/officeDocument/2006/relationships/slideLayout" Target="../slideLayouts/slideLayout7.xml"/><Relationship Id="rId1" Type="http://schemas.openxmlformats.org/officeDocument/2006/relationships/audio"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7.xml"/><Relationship Id="rId1" Type="http://schemas.openxmlformats.org/officeDocument/2006/relationships/audio" Target="../media/media3.m4a"/><Relationship Id="rId5" Type="http://schemas.openxmlformats.org/officeDocument/2006/relationships/image" Target="../media/image2.png"/><Relationship Id="rId4" Type="http://schemas.microsoft.com/office/2007/relationships/media" Target="../media/media3.m4a"/></Relationships>
</file>

<file path=ppt/slides/_rels/slide4.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slideLayout" Target="../slideLayouts/slideLayout7.xml"/><Relationship Id="rId1" Type="http://schemas.openxmlformats.org/officeDocument/2006/relationships/audio" Target="../media/media4.m4a"/><Relationship Id="rId5" Type="http://schemas.openxmlformats.org/officeDocument/2006/relationships/image" Target="../media/image2.png"/><Relationship Id="rId4" Type="http://schemas.microsoft.com/office/2007/relationships/media" Target="../media/media4.m4a"/></Relationships>
</file>

<file path=ppt/slides/_rels/slide5.xml.rels><?xml version="1.0" encoding="UTF-8" standalone="yes"?>
<Relationships xmlns="http://schemas.openxmlformats.org/package/2006/relationships"><Relationship Id="rId3" Type="http://schemas.microsoft.com/office/2007/relationships/media" Target="../media/media5.m4a"/><Relationship Id="rId2" Type="http://schemas.openxmlformats.org/officeDocument/2006/relationships/slideLayout" Target="../slideLayouts/slideLayout7.xml"/><Relationship Id="rId1" Type="http://schemas.openxmlformats.org/officeDocument/2006/relationships/audio" Target="../media/media5.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slideLayout" Target="../slideLayouts/slideLayout7.xml"/><Relationship Id="rId1" Type="http://schemas.openxmlformats.org/officeDocument/2006/relationships/audio" Target="../media/media6.m4a"/><Relationship Id="rId5" Type="http://schemas.openxmlformats.org/officeDocument/2006/relationships/image" Target="../media/image2.png"/><Relationship Id="rId4" Type="http://schemas.microsoft.com/office/2007/relationships/media" Target="../media/media6.m4a"/></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7.xml"/><Relationship Id="rId1" Type="http://schemas.openxmlformats.org/officeDocument/2006/relationships/audio" Target="../media/media7.m4a"/><Relationship Id="rId6" Type="http://schemas.openxmlformats.org/officeDocument/2006/relationships/image" Target="../media/image2.png"/><Relationship Id="rId5" Type="http://schemas.microsoft.com/office/2007/relationships/media" Target="../media/media7.m4a"/><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7" Type="http://schemas.openxmlformats.org/officeDocument/2006/relationships/image" Target="../media/image2.png"/><Relationship Id="rId2" Type="http://schemas.openxmlformats.org/officeDocument/2006/relationships/slideLayout" Target="../slideLayouts/slideLayout7.xml"/><Relationship Id="rId1" Type="http://schemas.openxmlformats.org/officeDocument/2006/relationships/audio" Target="../media/media8.m4a"/><Relationship Id="rId6" Type="http://schemas.microsoft.com/office/2007/relationships/media" Target="../media/media8.m4a"/><Relationship Id="rId5" Type="http://schemas.openxmlformats.org/officeDocument/2006/relationships/image" Target="../media/image10.jpeg"/><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slideLayout" Target="../slideLayouts/slideLayout7.xml"/><Relationship Id="rId1" Type="http://schemas.openxmlformats.org/officeDocument/2006/relationships/audio" Target="../media/media9.m4a"/><Relationship Id="rId5" Type="http://schemas.openxmlformats.org/officeDocument/2006/relationships/image" Target="../media/image2.png"/><Relationship Id="rId4" Type="http://schemas.microsoft.com/office/2007/relationships/media" Target="../media/media9.m4a"/></Relationships>
</file>

<file path=ppt/slides/_rels/slide10.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12.jpeg"/><Relationship Id="rId7" Type="http://schemas.microsoft.com/office/2007/relationships/media" Target="../media/media10.m4a"/><Relationship Id="rId2" Type="http://schemas.openxmlformats.org/officeDocument/2006/relationships/slideLayout" Target="../slideLayouts/slideLayout7.xml"/><Relationship Id="rId1" Type="http://schemas.openxmlformats.org/officeDocument/2006/relationships/audio" Target="../media/media10.m4a"/><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3.jpeg"/></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7" Type="http://schemas.openxmlformats.org/officeDocument/2006/relationships/image" Target="../media/image2.png"/><Relationship Id="rId2" Type="http://schemas.openxmlformats.org/officeDocument/2006/relationships/slideLayout" Target="../slideLayouts/slideLayout7.xml"/><Relationship Id="rId1" Type="http://schemas.openxmlformats.org/officeDocument/2006/relationships/audio" Target="../media/media11.m4a"/><Relationship Id="rId6" Type="http://schemas.microsoft.com/office/2007/relationships/media" Target="../media/media11.m4a"/><Relationship Id="rId5" Type="http://schemas.openxmlformats.org/officeDocument/2006/relationships/image" Target="../media/image18.jpeg"/><Relationship Id="rId4" Type="http://schemas.openxmlformats.org/officeDocument/2006/relationships/image" Target="../media/image17.jpeg"/></Relationships>
</file>

<file path=ppt/slides/_rels/slide1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7.xml"/><Relationship Id="rId1" Type="http://schemas.openxmlformats.org/officeDocument/2006/relationships/audio" Target="../media/media12.m4a"/><Relationship Id="rId6" Type="http://schemas.openxmlformats.org/officeDocument/2006/relationships/image" Target="../media/image2.png"/><Relationship Id="rId5" Type="http://schemas.microsoft.com/office/2007/relationships/media" Target="../media/media12.m4a"/><Relationship Id="rId4" Type="http://schemas.openxmlformats.org/officeDocument/2006/relationships/image" Target="../media/image20.jpeg"/></Relationships>
</file>

<file path=ppt/slides/_rels/slide1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7.xml"/><Relationship Id="rId1" Type="http://schemas.openxmlformats.org/officeDocument/2006/relationships/audio" Target="../media/media13.m4a"/><Relationship Id="rId6" Type="http://schemas.openxmlformats.org/officeDocument/2006/relationships/image" Target="../media/image2.png"/><Relationship Id="rId5" Type="http://schemas.microsoft.com/office/2007/relationships/media" Target="../media/media13.m4a"/><Relationship Id="rId4" Type="http://schemas.openxmlformats.org/officeDocument/2006/relationships/image" Target="../media/image22.jpeg"/></Relationships>
</file>

<file path=ppt/slides/_rels/slide1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slideLayout" Target="../slideLayouts/slideLayout7.xml"/><Relationship Id="rId1" Type="http://schemas.openxmlformats.org/officeDocument/2006/relationships/audio" Target="../media/media14.m4a"/><Relationship Id="rId5" Type="http://schemas.openxmlformats.org/officeDocument/2006/relationships/image" Target="../media/image2.png"/><Relationship Id="rId4" Type="http://schemas.microsoft.com/office/2007/relationships/media" Target="../media/media14.m4a"/></Relationships>
</file>

<file path=ppt/slides/_rels/slide15.xml.rels><?xml version="1.0" encoding="UTF-8" standalone="yes"?>
<Relationships xmlns="http://schemas.openxmlformats.org/package/2006/relationships"><Relationship Id="rId3" Type="http://schemas.openxmlformats.org/officeDocument/2006/relationships/image" Target="../media/image24.jpeg"/><Relationship Id="rId7" Type="http://schemas.openxmlformats.org/officeDocument/2006/relationships/image" Target="../media/image2.png"/><Relationship Id="rId2" Type="http://schemas.openxmlformats.org/officeDocument/2006/relationships/slideLayout" Target="../slideLayouts/slideLayout7.xml"/><Relationship Id="rId1" Type="http://schemas.openxmlformats.org/officeDocument/2006/relationships/audio" Target="../media/media15.m4a"/><Relationship Id="rId6" Type="http://schemas.microsoft.com/office/2007/relationships/media" Target="../media/media15.m4a"/><Relationship Id="rId5" Type="http://schemas.openxmlformats.org/officeDocument/2006/relationships/image" Target="../media/image26.jpeg"/><Relationship Id="rId4" Type="http://schemas.openxmlformats.org/officeDocument/2006/relationships/image" Target="../media/image25.jpeg"/></Relationships>
</file>

<file path=ppt/slides/_rels/slide1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slideLayout" Target="../slideLayouts/slideLayout7.xml"/><Relationship Id="rId1" Type="http://schemas.openxmlformats.org/officeDocument/2006/relationships/audio" Target="../media/media16.m4a"/><Relationship Id="rId5" Type="http://schemas.openxmlformats.org/officeDocument/2006/relationships/image" Target="../media/image2.png"/><Relationship Id="rId4" Type="http://schemas.microsoft.com/office/2007/relationships/media" Target="../media/media16.m4a"/></Relationships>
</file>

<file path=ppt/slides/_rels/slide17.xml.rels><?xml version="1.0" encoding="UTF-8" standalone="yes"?>
<Relationships xmlns="http://schemas.openxmlformats.org/package/2006/relationships"><Relationship Id="rId3" Type="http://schemas.microsoft.com/office/2007/relationships/media" Target="../media/media17.m4a"/><Relationship Id="rId2" Type="http://schemas.openxmlformats.org/officeDocument/2006/relationships/slideLayout" Target="../slideLayouts/slideLayout7.xml"/><Relationship Id="rId1" Type="http://schemas.openxmlformats.org/officeDocument/2006/relationships/audio" Target="../media/media17.m4a"/><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microsoft.com/office/2007/relationships/media" Target="../media/media18.m4a"/><Relationship Id="rId2" Type="http://schemas.openxmlformats.org/officeDocument/2006/relationships/slideLayout" Target="../slideLayouts/slideLayout7.xml"/><Relationship Id="rId1" Type="http://schemas.openxmlformats.org/officeDocument/2006/relationships/audio" Target="../media/media18.m4a"/><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image" Target="../media/image28.jpeg"/><Relationship Id="rId7" Type="http://schemas.openxmlformats.org/officeDocument/2006/relationships/image" Target="../media/image2.png"/><Relationship Id="rId2" Type="http://schemas.openxmlformats.org/officeDocument/2006/relationships/slideLayout" Target="../slideLayouts/slideLayout7.xml"/><Relationship Id="rId1" Type="http://schemas.openxmlformats.org/officeDocument/2006/relationships/audio" Target="../media/media19.m4a"/><Relationship Id="rId6" Type="http://schemas.microsoft.com/office/2007/relationships/media" Target="../media/media19.m4a"/><Relationship Id="rId5" Type="http://schemas.openxmlformats.org/officeDocument/2006/relationships/image" Target="../media/image30.jpeg"/><Relationship Id="rId4" Type="http://schemas.openxmlformats.org/officeDocument/2006/relationships/image" Target="../media/image29.jpeg"/></Relationships>
</file>

<file path=ppt/slides/_rels/slide20.xml.rels><?xml version="1.0" encoding="UTF-8" standalone="yes"?>
<Relationships xmlns="http://schemas.openxmlformats.org/package/2006/relationships"><Relationship Id="rId3" Type="http://schemas.openxmlformats.org/officeDocument/2006/relationships/image" Target="../media/image31.jpeg"/><Relationship Id="rId7" Type="http://schemas.openxmlformats.org/officeDocument/2006/relationships/image" Target="../media/image2.png"/><Relationship Id="rId2" Type="http://schemas.openxmlformats.org/officeDocument/2006/relationships/slideLayout" Target="../slideLayouts/slideLayout7.xml"/><Relationship Id="rId1" Type="http://schemas.openxmlformats.org/officeDocument/2006/relationships/audio" Target="../media/media20.m4a"/><Relationship Id="rId6" Type="http://schemas.microsoft.com/office/2007/relationships/media" Target="../media/media20.m4a"/><Relationship Id="rId5" Type="http://schemas.openxmlformats.org/officeDocument/2006/relationships/image" Target="../media/image33.jpeg"/><Relationship Id="rId4" Type="http://schemas.openxmlformats.org/officeDocument/2006/relationships/image" Target="../media/image32.jpeg"/></Relationships>
</file>

<file path=ppt/slides/_rels/slide21.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slideLayout" Target="../slideLayouts/slideLayout7.xml"/><Relationship Id="rId1" Type="http://schemas.openxmlformats.org/officeDocument/2006/relationships/audio" Target="../media/media21.m4a"/><Relationship Id="rId6" Type="http://schemas.openxmlformats.org/officeDocument/2006/relationships/image" Target="../media/image2.png"/><Relationship Id="rId5" Type="http://schemas.microsoft.com/office/2007/relationships/media" Target="../media/media21.m4a"/><Relationship Id="rId4" Type="http://schemas.openxmlformats.org/officeDocument/2006/relationships/image" Target="../media/image35.jpeg"/></Relationships>
</file>

<file path=ppt/slides/_rels/slide22.xml.rels><?xml version="1.0" encoding="UTF-8" standalone="yes"?>
<Relationships xmlns="http://schemas.openxmlformats.org/package/2006/relationships"><Relationship Id="rId3" Type="http://schemas.openxmlformats.org/officeDocument/2006/relationships/image" Target="../media/image36.jpeg"/><Relationship Id="rId7" Type="http://schemas.openxmlformats.org/officeDocument/2006/relationships/image" Target="../media/image2.png"/><Relationship Id="rId2" Type="http://schemas.openxmlformats.org/officeDocument/2006/relationships/slideLayout" Target="../slideLayouts/slideLayout7.xml"/><Relationship Id="rId1" Type="http://schemas.openxmlformats.org/officeDocument/2006/relationships/audio" Target="../media/media22.m4a"/><Relationship Id="rId6" Type="http://schemas.microsoft.com/office/2007/relationships/media" Target="../media/media22.m4a"/><Relationship Id="rId5" Type="http://schemas.openxmlformats.org/officeDocument/2006/relationships/image" Target="../media/image38.jpeg"/><Relationship Id="rId4" Type="http://schemas.openxmlformats.org/officeDocument/2006/relationships/image" Target="../media/image37.jpeg"/></Relationships>
</file>

<file path=ppt/slides/_rels/slide23.xml.rels><?xml version="1.0" encoding="UTF-8" standalone="yes"?>
<Relationships xmlns="http://schemas.openxmlformats.org/package/2006/relationships"><Relationship Id="rId3" Type="http://schemas.openxmlformats.org/officeDocument/2006/relationships/image" Target="../media/image39.tiff"/><Relationship Id="rId2" Type="http://schemas.openxmlformats.org/officeDocument/2006/relationships/slideLayout" Target="../slideLayouts/slideLayout7.xml"/><Relationship Id="rId1" Type="http://schemas.openxmlformats.org/officeDocument/2006/relationships/audio" Target="../media/media23.m4a"/><Relationship Id="rId6" Type="http://schemas.openxmlformats.org/officeDocument/2006/relationships/image" Target="../media/image2.png"/><Relationship Id="rId5" Type="http://schemas.microsoft.com/office/2007/relationships/media" Target="../media/media23.m4a"/><Relationship Id="rId4" Type="http://schemas.openxmlformats.org/officeDocument/2006/relationships/image" Target="../media/image40.jpeg"/></Relationships>
</file>

<file path=ppt/slides/_rels/slide24.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slideLayout" Target="../slideLayouts/slideLayout7.xml"/><Relationship Id="rId1" Type="http://schemas.openxmlformats.org/officeDocument/2006/relationships/audio" Target="../media/media24.m4a"/><Relationship Id="rId6" Type="http://schemas.openxmlformats.org/officeDocument/2006/relationships/image" Target="../media/image2.png"/><Relationship Id="rId5" Type="http://schemas.microsoft.com/office/2007/relationships/media" Target="../media/media24.m4a"/><Relationship Id="rId4" Type="http://schemas.openxmlformats.org/officeDocument/2006/relationships/image" Target="../media/image42.jpeg"/></Relationships>
</file>

<file path=ppt/slides/_rels/slide25.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slideLayout" Target="../slideLayouts/slideLayout7.xml"/><Relationship Id="rId1" Type="http://schemas.openxmlformats.org/officeDocument/2006/relationships/audio" Target="../media/media25.m4a"/><Relationship Id="rId5" Type="http://schemas.openxmlformats.org/officeDocument/2006/relationships/image" Target="../media/image2.png"/><Relationship Id="rId4" Type="http://schemas.microsoft.com/office/2007/relationships/media" Target="../media/media25.m4a"/></Relationships>
</file>

<file path=ppt/slides/_rels/slide26.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slideLayout" Target="../slideLayouts/slideLayout7.xml"/><Relationship Id="rId1" Type="http://schemas.openxmlformats.org/officeDocument/2006/relationships/audio" Target="../media/media26.m4a"/><Relationship Id="rId5" Type="http://schemas.openxmlformats.org/officeDocument/2006/relationships/image" Target="../media/image2.png"/><Relationship Id="rId4" Type="http://schemas.microsoft.com/office/2007/relationships/media" Target="../media/media26.m4a"/></Relationships>
</file>

<file path=ppt/slides/_rels/slide27.xml.rels><?xml version="1.0" encoding="UTF-8" standalone="yes"?>
<Relationships xmlns="http://schemas.openxmlformats.org/package/2006/relationships"><Relationship Id="rId3" Type="http://schemas.openxmlformats.org/officeDocument/2006/relationships/image" Target="../media/image45.jpeg"/><Relationship Id="rId7" Type="http://schemas.openxmlformats.org/officeDocument/2006/relationships/image" Target="../media/image2.png"/><Relationship Id="rId2" Type="http://schemas.openxmlformats.org/officeDocument/2006/relationships/slideLayout" Target="../slideLayouts/slideLayout7.xml"/><Relationship Id="rId1" Type="http://schemas.openxmlformats.org/officeDocument/2006/relationships/audio" Target="../media/media27.m4a"/><Relationship Id="rId6" Type="http://schemas.microsoft.com/office/2007/relationships/media" Target="../media/media27.m4a"/><Relationship Id="rId5" Type="http://schemas.openxmlformats.org/officeDocument/2006/relationships/image" Target="../media/image47.jpeg"/><Relationship Id="rId4" Type="http://schemas.openxmlformats.org/officeDocument/2006/relationships/image" Target="../media/image46.jpeg"/></Relationships>
</file>

<file path=ppt/slides/_rels/slide28.xml.rels><?xml version="1.0" encoding="UTF-8" standalone="yes"?>
<Relationships xmlns="http://schemas.openxmlformats.org/package/2006/relationships"><Relationship Id="rId3" Type="http://schemas.openxmlformats.org/officeDocument/2006/relationships/image" Target="../media/image45.jpeg"/><Relationship Id="rId7" Type="http://schemas.openxmlformats.org/officeDocument/2006/relationships/image" Target="../media/image2.png"/><Relationship Id="rId2" Type="http://schemas.openxmlformats.org/officeDocument/2006/relationships/slideLayout" Target="../slideLayouts/slideLayout7.xml"/><Relationship Id="rId1" Type="http://schemas.openxmlformats.org/officeDocument/2006/relationships/audio" Target="../media/media28.m4a"/><Relationship Id="rId6" Type="http://schemas.microsoft.com/office/2007/relationships/media" Target="../media/media28.m4a"/><Relationship Id="rId5" Type="http://schemas.openxmlformats.org/officeDocument/2006/relationships/image" Target="../media/image49.jpeg"/><Relationship Id="rId4" Type="http://schemas.openxmlformats.org/officeDocument/2006/relationships/image" Target="../media/image48.jpeg"/></Relationships>
</file>

<file path=ppt/slides/_rels/slide29.xml.rels><?xml version="1.0" encoding="UTF-8" standalone="yes"?>
<Relationships xmlns="http://schemas.openxmlformats.org/package/2006/relationships"><Relationship Id="rId3" Type="http://schemas.openxmlformats.org/officeDocument/2006/relationships/image" Target="../media/image50.jpeg"/><Relationship Id="rId7" Type="http://schemas.openxmlformats.org/officeDocument/2006/relationships/image" Target="../media/image2.png"/><Relationship Id="rId2" Type="http://schemas.openxmlformats.org/officeDocument/2006/relationships/slideLayout" Target="../slideLayouts/slideLayout7.xml"/><Relationship Id="rId1" Type="http://schemas.openxmlformats.org/officeDocument/2006/relationships/audio" Target="../media/media29.m4a"/><Relationship Id="rId6" Type="http://schemas.microsoft.com/office/2007/relationships/media" Target="../media/media29.m4a"/><Relationship Id="rId5" Type="http://schemas.openxmlformats.org/officeDocument/2006/relationships/image" Target="../media/image52.jpeg"/><Relationship Id="rId4" Type="http://schemas.openxmlformats.org/officeDocument/2006/relationships/image" Target="../media/image51.jpeg"/></Relationships>
</file>

<file path=ppt/slides/_rels/slide30.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slideLayout" Target="../slideLayouts/slideLayout7.xml"/><Relationship Id="rId1" Type="http://schemas.openxmlformats.org/officeDocument/2006/relationships/audio" Target="../media/media30.m4a"/><Relationship Id="rId6" Type="http://schemas.openxmlformats.org/officeDocument/2006/relationships/image" Target="../media/image2.png"/><Relationship Id="rId5" Type="http://schemas.microsoft.com/office/2007/relationships/media" Target="../media/media30.m4a"/><Relationship Id="rId4" Type="http://schemas.openxmlformats.org/officeDocument/2006/relationships/image" Target="../media/image54.jpeg"/></Relationships>
</file>

<file path=ppt/slides/_rels/slide31.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slideLayout" Target="../slideLayouts/slideLayout7.xml"/><Relationship Id="rId1" Type="http://schemas.openxmlformats.org/officeDocument/2006/relationships/audio" Target="../media/media31.m4a"/><Relationship Id="rId6" Type="http://schemas.openxmlformats.org/officeDocument/2006/relationships/image" Target="../media/image2.png"/><Relationship Id="rId5" Type="http://schemas.microsoft.com/office/2007/relationships/media" Target="../media/media31.m4a"/><Relationship Id="rId4" Type="http://schemas.openxmlformats.org/officeDocument/2006/relationships/image" Target="../media/image56.jpeg"/></Relationships>
</file>

<file path=ppt/slides/_rels/slide32.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slideLayout" Target="../slideLayouts/slideLayout7.xml"/><Relationship Id="rId1" Type="http://schemas.openxmlformats.org/officeDocument/2006/relationships/audio" Target="../media/media32.m4a"/><Relationship Id="rId5" Type="http://schemas.openxmlformats.org/officeDocument/2006/relationships/image" Target="../media/image2.png"/><Relationship Id="rId4" Type="http://schemas.microsoft.com/office/2007/relationships/media" Target="../media/media32.m4a"/></Relationships>
</file>

<file path=ppt/slides/_rels/slide33.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slideLayout" Target="../slideLayouts/slideLayout7.xml"/><Relationship Id="rId1" Type="http://schemas.openxmlformats.org/officeDocument/2006/relationships/audio" Target="../media/media33.m4a"/><Relationship Id="rId6" Type="http://schemas.openxmlformats.org/officeDocument/2006/relationships/image" Target="../media/image2.png"/><Relationship Id="rId5" Type="http://schemas.microsoft.com/office/2007/relationships/media" Target="../media/media33.m4a"/><Relationship Id="rId4" Type="http://schemas.openxmlformats.org/officeDocument/2006/relationships/image" Target="../media/image59.jpeg"/></Relationships>
</file>

<file path=ppt/slides/_rels/slide34.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slideLayout" Target="../slideLayouts/slideLayout7.xml"/><Relationship Id="rId1" Type="http://schemas.openxmlformats.org/officeDocument/2006/relationships/audio" Target="../media/media34.m4a"/><Relationship Id="rId5" Type="http://schemas.openxmlformats.org/officeDocument/2006/relationships/image" Target="../media/image2.png"/><Relationship Id="rId4" Type="http://schemas.microsoft.com/office/2007/relationships/media" Target="../media/media34.m4a"/></Relationships>
</file>

<file path=ppt/slides/_rels/slide35.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slideLayout" Target="../slideLayouts/slideLayout7.xml"/><Relationship Id="rId1" Type="http://schemas.openxmlformats.org/officeDocument/2006/relationships/audio" Target="../media/media35.m4a"/><Relationship Id="rId6" Type="http://schemas.openxmlformats.org/officeDocument/2006/relationships/image" Target="../media/image2.png"/><Relationship Id="rId5" Type="http://schemas.microsoft.com/office/2007/relationships/media" Target="../media/media35.m4a"/><Relationship Id="rId4" Type="http://schemas.openxmlformats.org/officeDocument/2006/relationships/image" Target="../media/image62.jpeg"/></Relationships>
</file>

<file path=ppt/slides/_rels/slide36.xml.rels><?xml version="1.0" encoding="UTF-8" standalone="yes"?>
<Relationships xmlns="http://schemas.openxmlformats.org/package/2006/relationships"><Relationship Id="rId3" Type="http://schemas.openxmlformats.org/officeDocument/2006/relationships/image" Target="../media/image63.tiff"/><Relationship Id="rId7" Type="http://schemas.openxmlformats.org/officeDocument/2006/relationships/image" Target="../media/image2.png"/><Relationship Id="rId2" Type="http://schemas.openxmlformats.org/officeDocument/2006/relationships/slideLayout" Target="../slideLayouts/slideLayout7.xml"/><Relationship Id="rId1" Type="http://schemas.openxmlformats.org/officeDocument/2006/relationships/audio" Target="../media/media36.m4a"/><Relationship Id="rId6" Type="http://schemas.microsoft.com/office/2007/relationships/media" Target="../media/media36.m4a"/><Relationship Id="rId5" Type="http://schemas.openxmlformats.org/officeDocument/2006/relationships/image" Target="../media/image65.jpeg"/><Relationship Id="rId4" Type="http://schemas.openxmlformats.org/officeDocument/2006/relationships/image" Target="../media/image64.jpeg"/></Relationships>
</file>

<file path=ppt/slides/_rels/slide37.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slideLayout" Target="../slideLayouts/slideLayout7.xml"/><Relationship Id="rId1" Type="http://schemas.openxmlformats.org/officeDocument/2006/relationships/audio" Target="../media/media37.m4a"/><Relationship Id="rId6" Type="http://schemas.openxmlformats.org/officeDocument/2006/relationships/image" Target="../media/image2.png"/><Relationship Id="rId5" Type="http://schemas.microsoft.com/office/2007/relationships/media" Target="../media/media37.m4a"/><Relationship Id="rId4" Type="http://schemas.openxmlformats.org/officeDocument/2006/relationships/image" Target="../media/image67.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A1ABCDCB-494E-4CCC-A0B7-DCD9911B77AF}"/>
              </a:ext>
            </a:extLst>
          </p:cNvPr>
          <p:cNvSpPr txBox="1"/>
          <p:nvPr/>
        </p:nvSpPr>
        <p:spPr>
          <a:xfrm>
            <a:off x="3108541" y="3670126"/>
            <a:ext cx="5974915" cy="2308324"/>
          </a:xfrm>
          <a:prstGeom prst="rect">
            <a:avLst/>
          </a:prstGeom>
          <a:noFill/>
        </p:spPr>
        <p:txBody>
          <a:bodyPr wrap="square" rtlCol="0">
            <a:spAutoFit/>
          </a:bodyPr>
          <a:lstStyle/>
          <a:p>
            <a:pPr algn="ctr"/>
            <a:r>
              <a:rPr lang="en-GB" sz="3600" dirty="0"/>
              <a:t>The Strata Florida Project</a:t>
            </a:r>
          </a:p>
          <a:p>
            <a:pPr algn="ctr"/>
            <a:r>
              <a:rPr lang="en-GB" sz="3600" dirty="0"/>
              <a:t>An Up-date</a:t>
            </a:r>
          </a:p>
          <a:p>
            <a:pPr algn="ctr"/>
            <a:endParaRPr lang="en-GB" sz="3600" dirty="0"/>
          </a:p>
          <a:p>
            <a:pPr algn="ctr"/>
            <a:r>
              <a:rPr lang="en-GB" sz="3600" dirty="0"/>
              <a:t>Professor David Austin</a:t>
            </a:r>
          </a:p>
        </p:txBody>
      </p:sp>
      <p:pic>
        <p:nvPicPr>
          <p:cNvPr id="4" name="Picture 3">
            <a:extLst>
              <a:ext uri="{FF2B5EF4-FFF2-40B4-BE49-F238E27FC236}">
                <a16:creationId xmlns:a16="http://schemas.microsoft.com/office/drawing/2014/main" xmlns="" id="{70681448-04A6-469B-9C6C-89A6962197E4}"/>
              </a:ext>
            </a:extLst>
          </p:cNvPr>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4056125" y="305635"/>
            <a:ext cx="4079748" cy="2697480"/>
          </a:xfrm>
          <a:prstGeom prst="rect">
            <a:avLst/>
          </a:prstGeom>
        </p:spPr>
      </p:pic>
      <p:pic>
        <p:nvPicPr>
          <p:cNvPr id="3" name="Audio 2">
            <a:hlinkClick r:id="" action="ppaction://media"/>
          </p:cNvPr>
          <p:cNvPicPr>
            <a:picLocks noChangeAspect="1"/>
          </p:cNvPicPr>
          <p:nvPr>
            <a:audioFile r:link="rId1"/>
            <p:extLst>
              <p:ext uri="{DAA4B4D4-6D71-4841-9C94-3DE7FCFB9230}">
                <p14:media xmlns:p14="http://schemas.microsoft.com/office/powerpoint/2010/main" xmlns="" r:embed="rId4"/>
              </p:ext>
            </p:extLst>
          </p:nvPr>
        </p:nvPicPr>
        <p:blipFill>
          <a:blip r:embed="rId5" cstate="print"/>
          <a:stretch>
            <a:fillRect/>
          </a:stretch>
        </p:blipFill>
        <p:spPr>
          <a:xfrm>
            <a:off x="11366500" y="6032500"/>
            <a:ext cx="609600" cy="609600"/>
          </a:xfrm>
          <a:prstGeom prst="rect">
            <a:avLst/>
          </a:prstGeom>
        </p:spPr>
      </p:pic>
    </p:spTree>
    <p:extLst>
      <p:ext uri="{BB962C8B-B14F-4D97-AF65-F5344CB8AC3E}">
        <p14:creationId xmlns:p14="http://schemas.microsoft.com/office/powerpoint/2010/main" xmlns="" val="2599620843"/>
      </p:ext>
    </p:extLst>
  </p:cSld>
  <p:clrMapOvr>
    <a:masterClrMapping/>
  </p:clrMapOvr>
  <mc:AlternateContent xmlns:mc="http://schemas.openxmlformats.org/markup-compatibility/2006">
    <mc:Choice xmlns:p14="http://schemas.microsoft.com/office/powerpoint/2010/main" xmlns="" Requires="p14">
      <p:transition spd="slow" p14:dur="2000" advTm="27783"/>
    </mc:Choice>
    <mc:Fallback>
      <p:transition spd="slow" advTm="277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3E10B927-2A1E-4840-A5EB-45E64CDB50F4}"/>
              </a:ext>
            </a:extLst>
          </p:cNvPr>
          <p:cNvSpPr txBox="1"/>
          <p:nvPr/>
        </p:nvSpPr>
        <p:spPr>
          <a:xfrm>
            <a:off x="1297858" y="1700980"/>
            <a:ext cx="10078064" cy="2585323"/>
          </a:xfrm>
          <a:prstGeom prst="rect">
            <a:avLst/>
          </a:prstGeom>
          <a:noFill/>
        </p:spPr>
        <p:txBody>
          <a:bodyPr wrap="square" rtlCol="0">
            <a:spAutoFit/>
          </a:bodyPr>
          <a:lstStyle/>
          <a:p>
            <a:pPr algn="ctr"/>
            <a:r>
              <a:rPr lang="en-GB" sz="2400" dirty="0"/>
              <a:t>The Strata Florida Project</a:t>
            </a:r>
          </a:p>
          <a:p>
            <a:endParaRPr lang="en-GB" dirty="0"/>
          </a:p>
          <a:p>
            <a:r>
              <a:rPr lang="en-GB" sz="2400" dirty="0"/>
              <a:t>Now two main, but inter-related elements:</a:t>
            </a:r>
          </a:p>
          <a:p>
            <a:endParaRPr lang="en-GB" sz="2400" dirty="0"/>
          </a:p>
          <a:p>
            <a:pPr marL="342900" indent="-342900">
              <a:buAutoNum type="arabicPeriod"/>
            </a:pPr>
            <a:r>
              <a:rPr lang="en-GB" sz="2400" dirty="0"/>
              <a:t>The Strata Florida Trust and the creation of the Strata Florida Centre</a:t>
            </a:r>
          </a:p>
          <a:p>
            <a:pPr marL="342900" indent="-342900">
              <a:buAutoNum type="arabicPeriod"/>
            </a:pPr>
            <a:endParaRPr lang="en-GB" sz="2400" dirty="0"/>
          </a:p>
          <a:p>
            <a:pPr marL="342900" indent="-342900">
              <a:buAutoNum type="arabicPeriod"/>
            </a:pPr>
            <a:r>
              <a:rPr lang="en-GB" sz="2400" dirty="0"/>
              <a:t>The Strata Florida Research Project</a:t>
            </a:r>
          </a:p>
        </p:txBody>
      </p:sp>
      <p:pic>
        <p:nvPicPr>
          <p:cNvPr id="3" name="Audio 2">
            <a:hlinkClick r:id="" action="ppaction://media"/>
          </p:cNvPr>
          <p:cNvPicPr>
            <a:picLocks noChangeAspect="1"/>
          </p:cNvPicPr>
          <p:nvPr>
            <a:audioFile r:link="rId1"/>
            <p:extLst>
              <p:ext uri="{DAA4B4D4-6D71-4841-9C94-3DE7FCFB9230}">
                <p14:media xmlns:p14="http://schemas.microsoft.com/office/powerpoint/2010/main" xmlns="" r:embed="rId3"/>
              </p:ext>
            </p:extLst>
          </p:nvPr>
        </p:nvPicPr>
        <p:blipFill>
          <a:blip r:embed="rId4" cstate="print"/>
          <a:stretch>
            <a:fillRect/>
          </a:stretch>
        </p:blipFill>
        <p:spPr>
          <a:xfrm>
            <a:off x="11366500" y="6032500"/>
            <a:ext cx="609600" cy="609600"/>
          </a:xfrm>
          <a:prstGeom prst="rect">
            <a:avLst/>
          </a:prstGeom>
        </p:spPr>
      </p:pic>
    </p:spTree>
    <p:extLst>
      <p:ext uri="{BB962C8B-B14F-4D97-AF65-F5344CB8AC3E}">
        <p14:creationId xmlns:p14="http://schemas.microsoft.com/office/powerpoint/2010/main" xmlns="" val="4179791196"/>
      </p:ext>
    </p:extLst>
  </p:cSld>
  <p:clrMapOvr>
    <a:masterClrMapping/>
  </p:clrMapOvr>
  <mc:AlternateContent xmlns:mc="http://schemas.openxmlformats.org/markup-compatibility/2006">
    <mc:Choice xmlns:p14="http://schemas.microsoft.com/office/powerpoint/2010/main" xmlns="" Requires="p14">
      <p:transition spd="slow" p14:dur="2000" advTm="36769"/>
    </mc:Choice>
    <mc:Fallback>
      <p:transition spd="slow" advTm="367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xmlns="" id="{087C607B-530E-486C-B01D-797EA6D734C7}"/>
              </a:ext>
            </a:extLst>
          </p:cNvPr>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1936955" y="748756"/>
            <a:ext cx="8318090" cy="5544008"/>
          </a:xfrm>
          <a:prstGeom prst="rect">
            <a:avLst/>
          </a:prstGeom>
          <a:ln>
            <a:solidFill>
              <a:schemeClr val="tx1"/>
            </a:solidFill>
          </a:ln>
        </p:spPr>
      </p:pic>
      <p:sp>
        <p:nvSpPr>
          <p:cNvPr id="2" name="TextBox 1">
            <a:extLst>
              <a:ext uri="{FF2B5EF4-FFF2-40B4-BE49-F238E27FC236}">
                <a16:creationId xmlns:a16="http://schemas.microsoft.com/office/drawing/2014/main" xmlns="" id="{E7A1B26E-60E1-4462-B21F-5A752DDBD15D}"/>
              </a:ext>
            </a:extLst>
          </p:cNvPr>
          <p:cNvSpPr txBox="1"/>
          <p:nvPr/>
        </p:nvSpPr>
        <p:spPr>
          <a:xfrm>
            <a:off x="2930013" y="137652"/>
            <a:ext cx="6508955" cy="369332"/>
          </a:xfrm>
          <a:prstGeom prst="rect">
            <a:avLst/>
          </a:prstGeom>
          <a:noFill/>
        </p:spPr>
        <p:txBody>
          <a:bodyPr wrap="square" rtlCol="0">
            <a:spAutoFit/>
          </a:bodyPr>
          <a:lstStyle/>
          <a:p>
            <a:pPr algn="ctr"/>
            <a:r>
              <a:rPr lang="en-GB" dirty="0"/>
              <a:t>The site of Strata Florida from the air</a:t>
            </a:r>
          </a:p>
        </p:txBody>
      </p:sp>
      <p:sp>
        <p:nvSpPr>
          <p:cNvPr id="3" name="TextBox 2">
            <a:extLst>
              <a:ext uri="{FF2B5EF4-FFF2-40B4-BE49-F238E27FC236}">
                <a16:creationId xmlns:a16="http://schemas.microsoft.com/office/drawing/2014/main" xmlns="" id="{40A0B80D-7132-4EBE-876C-581FFD4A9910}"/>
              </a:ext>
            </a:extLst>
          </p:cNvPr>
          <p:cNvSpPr txBox="1"/>
          <p:nvPr/>
        </p:nvSpPr>
        <p:spPr>
          <a:xfrm>
            <a:off x="403122" y="3429000"/>
            <a:ext cx="3421625" cy="646331"/>
          </a:xfrm>
          <a:prstGeom prst="rect">
            <a:avLst/>
          </a:prstGeom>
          <a:solidFill>
            <a:schemeClr val="bg1"/>
          </a:solidFill>
          <a:ln>
            <a:solidFill>
              <a:srgbClr val="FF0000"/>
            </a:solidFill>
          </a:ln>
        </p:spPr>
        <p:txBody>
          <a:bodyPr wrap="square" rtlCol="0">
            <a:spAutoFit/>
          </a:bodyPr>
          <a:lstStyle/>
          <a:p>
            <a:pPr algn="ctr"/>
            <a:r>
              <a:rPr lang="en-GB" dirty="0"/>
              <a:t>The ruins of the Abbey Church and Cloisters looked after by </a:t>
            </a:r>
            <a:r>
              <a:rPr lang="en-GB" dirty="0" err="1"/>
              <a:t>Cadw</a:t>
            </a:r>
            <a:endParaRPr lang="en-GB" dirty="0"/>
          </a:p>
        </p:txBody>
      </p:sp>
      <p:cxnSp>
        <p:nvCxnSpPr>
          <p:cNvPr id="6" name="Straight Arrow Connector 5">
            <a:extLst>
              <a:ext uri="{FF2B5EF4-FFF2-40B4-BE49-F238E27FC236}">
                <a16:creationId xmlns:a16="http://schemas.microsoft.com/office/drawing/2014/main" xmlns="" id="{BC289231-B56F-406E-8A27-02B2C45CDDDB}"/>
              </a:ext>
            </a:extLst>
          </p:cNvPr>
          <p:cNvCxnSpPr>
            <a:stCxn id="3" idx="3"/>
          </p:cNvCxnSpPr>
          <p:nvPr/>
        </p:nvCxnSpPr>
        <p:spPr>
          <a:xfrm>
            <a:off x="3824747" y="3752166"/>
            <a:ext cx="1288027" cy="318389"/>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xmlns="" id="{76753F84-215D-48A1-8B98-663466522FEB}"/>
              </a:ext>
            </a:extLst>
          </p:cNvPr>
          <p:cNvSpPr txBox="1"/>
          <p:nvPr/>
        </p:nvSpPr>
        <p:spPr>
          <a:xfrm>
            <a:off x="8013290" y="5466735"/>
            <a:ext cx="3460955" cy="369332"/>
          </a:xfrm>
          <a:prstGeom prst="rect">
            <a:avLst/>
          </a:prstGeom>
          <a:solidFill>
            <a:schemeClr val="bg1"/>
          </a:solidFill>
          <a:ln>
            <a:solidFill>
              <a:srgbClr val="FF0000"/>
            </a:solidFill>
          </a:ln>
        </p:spPr>
        <p:txBody>
          <a:bodyPr wrap="square" rtlCol="0">
            <a:spAutoFit/>
          </a:bodyPr>
          <a:lstStyle/>
          <a:p>
            <a:pPr algn="ctr"/>
            <a:r>
              <a:rPr lang="en-GB" dirty="0"/>
              <a:t>St Mary’s church and churchyard</a:t>
            </a:r>
          </a:p>
        </p:txBody>
      </p:sp>
      <p:cxnSp>
        <p:nvCxnSpPr>
          <p:cNvPr id="9" name="Straight Arrow Connector 8">
            <a:extLst>
              <a:ext uri="{FF2B5EF4-FFF2-40B4-BE49-F238E27FC236}">
                <a16:creationId xmlns:a16="http://schemas.microsoft.com/office/drawing/2014/main" xmlns="" id="{8D5D5643-CDB5-4B5A-9ADE-76C7C290E030}"/>
              </a:ext>
            </a:extLst>
          </p:cNvPr>
          <p:cNvCxnSpPr>
            <a:stCxn id="7" idx="1"/>
          </p:cNvCxnSpPr>
          <p:nvPr/>
        </p:nvCxnSpPr>
        <p:spPr>
          <a:xfrm flipH="1" flipV="1">
            <a:off x="6282813" y="5224963"/>
            <a:ext cx="1730477" cy="426438"/>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xmlns="" id="{A6560918-BEE4-4DD4-BE54-3E815D770120}"/>
              </a:ext>
            </a:extLst>
          </p:cNvPr>
          <p:cNvSpPr txBox="1"/>
          <p:nvPr/>
        </p:nvSpPr>
        <p:spPr>
          <a:xfrm>
            <a:off x="9261987" y="2585884"/>
            <a:ext cx="2674374" cy="923330"/>
          </a:xfrm>
          <a:prstGeom prst="rect">
            <a:avLst/>
          </a:prstGeom>
          <a:solidFill>
            <a:schemeClr val="bg1"/>
          </a:solidFill>
          <a:ln>
            <a:solidFill>
              <a:srgbClr val="FF0000"/>
            </a:solidFill>
          </a:ln>
        </p:spPr>
        <p:txBody>
          <a:bodyPr wrap="square" rtlCol="0">
            <a:spAutoFit/>
          </a:bodyPr>
          <a:lstStyle/>
          <a:p>
            <a:pPr algn="ctr"/>
            <a:r>
              <a:rPr lang="en-GB" dirty="0" err="1"/>
              <a:t>Mynachlog</a:t>
            </a:r>
            <a:r>
              <a:rPr lang="en-GB" dirty="0"/>
              <a:t> </a:t>
            </a:r>
            <a:r>
              <a:rPr lang="en-GB" dirty="0" err="1"/>
              <a:t>Fawr</a:t>
            </a:r>
            <a:r>
              <a:rPr lang="en-GB" dirty="0"/>
              <a:t> historic building complex owned by the Strata Florida Trust</a:t>
            </a:r>
          </a:p>
        </p:txBody>
      </p:sp>
      <p:cxnSp>
        <p:nvCxnSpPr>
          <p:cNvPr id="12" name="Straight Arrow Connector 11">
            <a:extLst>
              <a:ext uri="{FF2B5EF4-FFF2-40B4-BE49-F238E27FC236}">
                <a16:creationId xmlns:a16="http://schemas.microsoft.com/office/drawing/2014/main" xmlns="" id="{D3BDDE1F-5CB4-435E-AB38-7B172A2EDBD3}"/>
              </a:ext>
            </a:extLst>
          </p:cNvPr>
          <p:cNvCxnSpPr>
            <a:stCxn id="10" idx="1"/>
          </p:cNvCxnSpPr>
          <p:nvPr/>
        </p:nvCxnSpPr>
        <p:spPr>
          <a:xfrm flipH="1">
            <a:off x="8475406" y="3047549"/>
            <a:ext cx="786581" cy="92333"/>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4" name="Audio 3">
            <a:hlinkClick r:id="" action="ppaction://media"/>
          </p:cNvPr>
          <p:cNvPicPr>
            <a:picLocks noChangeAspect="1"/>
          </p:cNvPicPr>
          <p:nvPr>
            <a:audioFile r:link="rId1"/>
            <p:extLst>
              <p:ext uri="{DAA4B4D4-6D71-4841-9C94-3DE7FCFB9230}">
                <p14:media xmlns:p14="http://schemas.microsoft.com/office/powerpoint/2010/main" xmlns="" r:embed="rId4"/>
              </p:ext>
            </p:extLst>
          </p:nvPr>
        </p:nvPicPr>
        <p:blipFill>
          <a:blip r:embed="rId5" cstate="print"/>
          <a:stretch>
            <a:fillRect/>
          </a:stretch>
        </p:blipFill>
        <p:spPr>
          <a:xfrm>
            <a:off x="11366500" y="6032500"/>
            <a:ext cx="609600" cy="609600"/>
          </a:xfrm>
          <a:prstGeom prst="rect">
            <a:avLst/>
          </a:prstGeom>
        </p:spPr>
      </p:pic>
    </p:spTree>
    <p:extLst>
      <p:ext uri="{BB962C8B-B14F-4D97-AF65-F5344CB8AC3E}">
        <p14:creationId xmlns:p14="http://schemas.microsoft.com/office/powerpoint/2010/main" xmlns="" val="1620196610"/>
      </p:ext>
    </p:extLst>
  </p:cSld>
  <p:clrMapOvr>
    <a:masterClrMapping/>
  </p:clrMapOvr>
  <mc:AlternateContent xmlns:mc="http://schemas.openxmlformats.org/markup-compatibility/2006">
    <mc:Choice xmlns:p14="http://schemas.microsoft.com/office/powerpoint/2010/main" xmlns="" Requires="p14">
      <p:transition spd="slow" p14:dur="2000" advTm="70227"/>
    </mc:Choice>
    <mc:Fallback>
      <p:transition spd="slow" advTm="702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close up of a map&#10;&#10;Description automatically generated">
            <a:extLst>
              <a:ext uri="{FF2B5EF4-FFF2-40B4-BE49-F238E27FC236}">
                <a16:creationId xmlns:a16="http://schemas.microsoft.com/office/drawing/2014/main" xmlns="" id="{652AD79A-BD66-4AFC-9774-C381D3D79077}"/>
              </a:ext>
            </a:extLst>
          </p:cNvPr>
          <p:cNvPicPr>
            <a:picLocks noChangeAspect="1"/>
          </p:cNvPicPr>
          <p:nvPr/>
        </p:nvPicPr>
        <p:blipFill rotWithShape="1">
          <a:blip r:embed="rId3" cstate="print">
            <a:extLst>
              <a:ext uri="{28A0092B-C50C-407E-A947-70E740481C1C}">
                <a14:useLocalDpi xmlns:a14="http://schemas.microsoft.com/office/drawing/2010/main" xmlns="" val="0"/>
              </a:ext>
            </a:extLst>
          </a:blip>
          <a:srcRect l="4786" t="17246" r="2914" b="6667"/>
          <a:stretch/>
        </p:blipFill>
        <p:spPr>
          <a:xfrm>
            <a:off x="3198743" y="122348"/>
            <a:ext cx="5794513" cy="6613303"/>
          </a:xfrm>
          <a:prstGeom prst="rect">
            <a:avLst/>
          </a:prstGeom>
          <a:ln>
            <a:noFill/>
          </a:ln>
        </p:spPr>
      </p:pic>
      <p:sp>
        <p:nvSpPr>
          <p:cNvPr id="9" name="Rectangle 8">
            <a:extLst>
              <a:ext uri="{FF2B5EF4-FFF2-40B4-BE49-F238E27FC236}">
                <a16:creationId xmlns:a16="http://schemas.microsoft.com/office/drawing/2014/main" xmlns="" id="{5E3A1FF7-B6CD-4322-8B8A-D555BA6AC05C}"/>
              </a:ext>
            </a:extLst>
          </p:cNvPr>
          <p:cNvSpPr/>
          <p:nvPr/>
        </p:nvSpPr>
        <p:spPr>
          <a:xfrm>
            <a:off x="8060635" y="5327374"/>
            <a:ext cx="974035" cy="144117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xmlns="" id="{3FE13503-619F-48BA-BC9F-A0B065A50EB6}"/>
              </a:ext>
            </a:extLst>
          </p:cNvPr>
          <p:cNvSpPr/>
          <p:nvPr/>
        </p:nvSpPr>
        <p:spPr>
          <a:xfrm>
            <a:off x="8060635" y="89451"/>
            <a:ext cx="974035" cy="55659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xmlns="" id="{7A510D00-FCF2-48FD-88E7-AA101351C4E9}"/>
              </a:ext>
            </a:extLst>
          </p:cNvPr>
          <p:cNvSpPr/>
          <p:nvPr/>
        </p:nvSpPr>
        <p:spPr>
          <a:xfrm>
            <a:off x="4373217" y="139146"/>
            <a:ext cx="868019" cy="367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xmlns="" id="{06EF9261-3FDC-4286-BF84-055F1D302DE2}"/>
              </a:ext>
            </a:extLst>
          </p:cNvPr>
          <p:cNvSpPr/>
          <p:nvPr/>
        </p:nvSpPr>
        <p:spPr>
          <a:xfrm>
            <a:off x="3198743" y="89451"/>
            <a:ext cx="5577509" cy="6679097"/>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xmlns="" id="{171860E3-58E6-4CF7-A0AA-F0C28116F507}"/>
              </a:ext>
            </a:extLst>
          </p:cNvPr>
          <p:cNvSpPr txBox="1"/>
          <p:nvPr/>
        </p:nvSpPr>
        <p:spPr>
          <a:xfrm>
            <a:off x="274607" y="91721"/>
            <a:ext cx="2606242" cy="1200329"/>
          </a:xfrm>
          <a:prstGeom prst="rect">
            <a:avLst/>
          </a:prstGeom>
          <a:noFill/>
          <a:ln w="19050">
            <a:solidFill>
              <a:schemeClr val="tx1"/>
            </a:solidFill>
          </a:ln>
        </p:spPr>
        <p:txBody>
          <a:bodyPr wrap="square" rtlCol="0">
            <a:spAutoFit/>
          </a:bodyPr>
          <a:lstStyle/>
          <a:p>
            <a:pPr algn="ctr"/>
            <a:r>
              <a:rPr lang="en-GB" dirty="0"/>
              <a:t>Survey of the buildings as acquired in 2016 with the Abbey remains (</a:t>
            </a:r>
            <a:r>
              <a:rPr lang="en-GB" dirty="0" err="1"/>
              <a:t>Cadw</a:t>
            </a:r>
            <a:r>
              <a:rPr lang="en-GB" dirty="0"/>
              <a:t>) and parish church</a:t>
            </a:r>
          </a:p>
        </p:txBody>
      </p:sp>
      <p:sp>
        <p:nvSpPr>
          <p:cNvPr id="2" name="TextBox 1">
            <a:extLst>
              <a:ext uri="{FF2B5EF4-FFF2-40B4-BE49-F238E27FC236}">
                <a16:creationId xmlns:a16="http://schemas.microsoft.com/office/drawing/2014/main" xmlns="" id="{BC481CB9-5A04-4B2A-A433-E96DAF8ED24A}"/>
              </a:ext>
            </a:extLst>
          </p:cNvPr>
          <p:cNvSpPr txBox="1"/>
          <p:nvPr/>
        </p:nvSpPr>
        <p:spPr>
          <a:xfrm>
            <a:off x="9271124" y="2819712"/>
            <a:ext cx="2045806" cy="369332"/>
          </a:xfrm>
          <a:prstGeom prst="rect">
            <a:avLst/>
          </a:prstGeom>
          <a:noFill/>
          <a:ln w="19050">
            <a:solidFill>
              <a:srgbClr val="FF0000"/>
            </a:solidFill>
          </a:ln>
        </p:spPr>
        <p:txBody>
          <a:bodyPr wrap="square" rtlCol="0">
            <a:spAutoFit/>
          </a:bodyPr>
          <a:lstStyle/>
          <a:p>
            <a:pPr algn="ctr"/>
            <a:r>
              <a:rPr lang="en-GB" dirty="0"/>
              <a:t>T</a:t>
            </a:r>
            <a:r>
              <a:rPr lang="cy-GB" dirty="0"/>
              <a:t>ŷ Mynachlog Fawr</a:t>
            </a:r>
            <a:endParaRPr lang="en-GB" dirty="0"/>
          </a:p>
        </p:txBody>
      </p:sp>
      <p:cxnSp>
        <p:nvCxnSpPr>
          <p:cNvPr id="5" name="Straight Arrow Connector 4">
            <a:extLst>
              <a:ext uri="{FF2B5EF4-FFF2-40B4-BE49-F238E27FC236}">
                <a16:creationId xmlns:a16="http://schemas.microsoft.com/office/drawing/2014/main" xmlns="" id="{DA4C5909-7F99-47D3-88A1-D97238DC854C}"/>
              </a:ext>
            </a:extLst>
          </p:cNvPr>
          <p:cNvCxnSpPr>
            <a:cxnSpLocks/>
            <a:stCxn id="2" idx="1"/>
          </p:cNvCxnSpPr>
          <p:nvPr/>
        </p:nvCxnSpPr>
        <p:spPr>
          <a:xfrm flipH="1">
            <a:off x="6715432" y="3004378"/>
            <a:ext cx="2555692" cy="240267"/>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xmlns="" id="{F323BE98-C1FF-4C79-AA73-780496D6D560}"/>
              </a:ext>
            </a:extLst>
          </p:cNvPr>
          <p:cNvSpPr txBox="1"/>
          <p:nvPr/>
        </p:nvSpPr>
        <p:spPr>
          <a:xfrm>
            <a:off x="9271125" y="3574302"/>
            <a:ext cx="2005780" cy="369332"/>
          </a:xfrm>
          <a:prstGeom prst="rect">
            <a:avLst/>
          </a:prstGeom>
          <a:noFill/>
          <a:ln w="19050">
            <a:solidFill>
              <a:srgbClr val="FF0000"/>
            </a:solidFill>
          </a:ln>
        </p:spPr>
        <p:txBody>
          <a:bodyPr wrap="square" rtlCol="0">
            <a:spAutoFit/>
          </a:bodyPr>
          <a:lstStyle/>
          <a:p>
            <a:pPr algn="ctr"/>
            <a:r>
              <a:rPr lang="en-GB" dirty="0"/>
              <a:t>T</a:t>
            </a:r>
            <a:r>
              <a:rPr lang="cy-GB" dirty="0"/>
              <a:t>ŷ Pair</a:t>
            </a:r>
            <a:endParaRPr lang="en-GB" dirty="0"/>
          </a:p>
        </p:txBody>
      </p:sp>
      <p:cxnSp>
        <p:nvCxnSpPr>
          <p:cNvPr id="13" name="Straight Arrow Connector 12">
            <a:extLst>
              <a:ext uri="{FF2B5EF4-FFF2-40B4-BE49-F238E27FC236}">
                <a16:creationId xmlns:a16="http://schemas.microsoft.com/office/drawing/2014/main" xmlns="" id="{C18DB2CF-AB18-47CD-B3B1-6BB59FCF8B95}"/>
              </a:ext>
            </a:extLst>
          </p:cNvPr>
          <p:cNvCxnSpPr>
            <a:cxnSpLocks/>
            <a:stCxn id="7" idx="1"/>
          </p:cNvCxnSpPr>
          <p:nvPr/>
        </p:nvCxnSpPr>
        <p:spPr>
          <a:xfrm flipH="1">
            <a:off x="6715432" y="3758968"/>
            <a:ext cx="2555693" cy="184666"/>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xmlns="" id="{FEEED781-CEE2-4CE8-B0F6-4A7E1AA55036}"/>
              </a:ext>
            </a:extLst>
          </p:cNvPr>
          <p:cNvSpPr txBox="1"/>
          <p:nvPr/>
        </p:nvSpPr>
        <p:spPr>
          <a:xfrm>
            <a:off x="9271124" y="4996399"/>
            <a:ext cx="1961376" cy="369332"/>
          </a:xfrm>
          <a:prstGeom prst="rect">
            <a:avLst/>
          </a:prstGeom>
          <a:noFill/>
          <a:ln w="19050">
            <a:solidFill>
              <a:srgbClr val="FF0000"/>
            </a:solidFill>
          </a:ln>
        </p:spPr>
        <p:txBody>
          <a:bodyPr wrap="square" rtlCol="0">
            <a:spAutoFit/>
          </a:bodyPr>
          <a:lstStyle/>
          <a:p>
            <a:pPr algn="ctr"/>
            <a:r>
              <a:rPr lang="en-GB" dirty="0" err="1"/>
              <a:t>Beudy</a:t>
            </a:r>
            <a:endParaRPr lang="en-GB" dirty="0"/>
          </a:p>
        </p:txBody>
      </p:sp>
      <p:cxnSp>
        <p:nvCxnSpPr>
          <p:cNvPr id="16" name="Straight Arrow Connector 15">
            <a:extLst>
              <a:ext uri="{FF2B5EF4-FFF2-40B4-BE49-F238E27FC236}">
                <a16:creationId xmlns:a16="http://schemas.microsoft.com/office/drawing/2014/main" xmlns="" id="{C468DD0B-A39D-4D78-8ABC-F420EBFBE9ED}"/>
              </a:ext>
            </a:extLst>
          </p:cNvPr>
          <p:cNvCxnSpPr>
            <a:cxnSpLocks/>
            <a:stCxn id="15" idx="1"/>
          </p:cNvCxnSpPr>
          <p:nvPr/>
        </p:nvCxnSpPr>
        <p:spPr>
          <a:xfrm flipH="1" flipV="1">
            <a:off x="5987498" y="4506301"/>
            <a:ext cx="3283626" cy="674764"/>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xmlns="" id="{6EB06590-87E4-46E7-9C0C-A50D48E97BEF}"/>
              </a:ext>
            </a:extLst>
          </p:cNvPr>
          <p:cNvSpPr txBox="1"/>
          <p:nvPr/>
        </p:nvSpPr>
        <p:spPr>
          <a:xfrm>
            <a:off x="786581" y="3644375"/>
            <a:ext cx="2094268" cy="369332"/>
          </a:xfrm>
          <a:prstGeom prst="rect">
            <a:avLst/>
          </a:prstGeom>
          <a:noFill/>
          <a:ln w="19050">
            <a:solidFill>
              <a:srgbClr val="FF0000"/>
            </a:solidFill>
          </a:ln>
        </p:spPr>
        <p:txBody>
          <a:bodyPr wrap="square" rtlCol="0">
            <a:spAutoFit/>
          </a:bodyPr>
          <a:lstStyle/>
          <a:p>
            <a:pPr algn="ctr"/>
            <a:r>
              <a:rPr lang="en-GB" dirty="0" err="1"/>
              <a:t>Stablau</a:t>
            </a:r>
            <a:endParaRPr lang="en-GB" dirty="0"/>
          </a:p>
        </p:txBody>
      </p:sp>
      <p:cxnSp>
        <p:nvCxnSpPr>
          <p:cNvPr id="19" name="Straight Arrow Connector 18">
            <a:extLst>
              <a:ext uri="{FF2B5EF4-FFF2-40B4-BE49-F238E27FC236}">
                <a16:creationId xmlns:a16="http://schemas.microsoft.com/office/drawing/2014/main" xmlns="" id="{125CA2CE-2196-4519-BAE9-E2B2FCDB624A}"/>
              </a:ext>
            </a:extLst>
          </p:cNvPr>
          <p:cNvCxnSpPr>
            <a:cxnSpLocks/>
            <a:stCxn id="18" idx="3"/>
          </p:cNvCxnSpPr>
          <p:nvPr/>
        </p:nvCxnSpPr>
        <p:spPr>
          <a:xfrm>
            <a:off x="2880849" y="3829041"/>
            <a:ext cx="1278196" cy="72050"/>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xmlns="" id="{FB8EAE42-78A5-4D0C-A3E2-38343C3D6E7B}"/>
              </a:ext>
            </a:extLst>
          </p:cNvPr>
          <p:cNvSpPr txBox="1"/>
          <p:nvPr/>
        </p:nvSpPr>
        <p:spPr>
          <a:xfrm>
            <a:off x="786581" y="4469038"/>
            <a:ext cx="2094268" cy="369332"/>
          </a:xfrm>
          <a:prstGeom prst="rect">
            <a:avLst/>
          </a:prstGeom>
          <a:noFill/>
          <a:ln w="19050">
            <a:solidFill>
              <a:srgbClr val="FF0000"/>
            </a:solidFill>
          </a:ln>
        </p:spPr>
        <p:txBody>
          <a:bodyPr wrap="square" rtlCol="0">
            <a:spAutoFit/>
          </a:bodyPr>
          <a:lstStyle/>
          <a:p>
            <a:pPr algn="ctr"/>
            <a:r>
              <a:rPr lang="en-GB" dirty="0" err="1"/>
              <a:t>Ysgubor</a:t>
            </a:r>
            <a:endParaRPr lang="en-GB" dirty="0"/>
          </a:p>
        </p:txBody>
      </p:sp>
      <p:cxnSp>
        <p:nvCxnSpPr>
          <p:cNvPr id="23" name="Straight Arrow Connector 22">
            <a:extLst>
              <a:ext uri="{FF2B5EF4-FFF2-40B4-BE49-F238E27FC236}">
                <a16:creationId xmlns:a16="http://schemas.microsoft.com/office/drawing/2014/main" xmlns="" id="{4E0194E6-4B54-4826-AF41-6EF21F2FFD07}"/>
              </a:ext>
            </a:extLst>
          </p:cNvPr>
          <p:cNvCxnSpPr>
            <a:cxnSpLocks/>
          </p:cNvCxnSpPr>
          <p:nvPr/>
        </p:nvCxnSpPr>
        <p:spPr>
          <a:xfrm>
            <a:off x="2880849" y="4636185"/>
            <a:ext cx="1100868" cy="17519"/>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xmlns="" id="{80BBCE43-0FC1-4D02-8764-00753BDD425B}"/>
              </a:ext>
            </a:extLst>
          </p:cNvPr>
          <p:cNvSpPr txBox="1"/>
          <p:nvPr/>
        </p:nvSpPr>
        <p:spPr>
          <a:xfrm>
            <a:off x="786581" y="5417574"/>
            <a:ext cx="2094268" cy="369332"/>
          </a:xfrm>
          <a:prstGeom prst="rect">
            <a:avLst/>
          </a:prstGeom>
          <a:noFill/>
          <a:ln w="19050">
            <a:solidFill>
              <a:srgbClr val="FF0000"/>
            </a:solidFill>
          </a:ln>
        </p:spPr>
        <p:txBody>
          <a:bodyPr wrap="square" rtlCol="0">
            <a:spAutoFit/>
          </a:bodyPr>
          <a:lstStyle/>
          <a:p>
            <a:pPr algn="ctr"/>
            <a:r>
              <a:rPr lang="en-GB" dirty="0"/>
              <a:t>Newer Tin Shed</a:t>
            </a:r>
          </a:p>
        </p:txBody>
      </p:sp>
      <p:cxnSp>
        <p:nvCxnSpPr>
          <p:cNvPr id="27" name="Straight Arrow Connector 26">
            <a:extLst>
              <a:ext uri="{FF2B5EF4-FFF2-40B4-BE49-F238E27FC236}">
                <a16:creationId xmlns:a16="http://schemas.microsoft.com/office/drawing/2014/main" xmlns="" id="{7BA08CA7-4592-4C3C-A3D4-9A994BE0454F}"/>
              </a:ext>
            </a:extLst>
          </p:cNvPr>
          <p:cNvCxnSpPr>
            <a:cxnSpLocks/>
          </p:cNvCxnSpPr>
          <p:nvPr/>
        </p:nvCxnSpPr>
        <p:spPr>
          <a:xfrm flipV="1">
            <a:off x="2880849" y="5211545"/>
            <a:ext cx="1769809" cy="373176"/>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xmlns="" id="{B1FE38F7-D16A-4744-96E0-E7C035F358A1}"/>
              </a:ext>
            </a:extLst>
          </p:cNvPr>
          <p:cNvSpPr txBox="1"/>
          <p:nvPr/>
        </p:nvSpPr>
        <p:spPr>
          <a:xfrm>
            <a:off x="9271125" y="2054942"/>
            <a:ext cx="2005780" cy="369332"/>
          </a:xfrm>
          <a:prstGeom prst="rect">
            <a:avLst/>
          </a:prstGeom>
          <a:noFill/>
          <a:ln w="19050">
            <a:solidFill>
              <a:srgbClr val="FF0000"/>
            </a:solidFill>
          </a:ln>
        </p:spPr>
        <p:txBody>
          <a:bodyPr wrap="square" rtlCol="0">
            <a:spAutoFit/>
          </a:bodyPr>
          <a:lstStyle/>
          <a:p>
            <a:pPr algn="ctr"/>
            <a:r>
              <a:rPr lang="en-GB" dirty="0" err="1"/>
              <a:t>Garej</a:t>
            </a:r>
            <a:endParaRPr lang="en-GB" dirty="0"/>
          </a:p>
        </p:txBody>
      </p:sp>
      <p:cxnSp>
        <p:nvCxnSpPr>
          <p:cNvPr id="30" name="Straight Arrow Connector 29">
            <a:extLst>
              <a:ext uri="{FF2B5EF4-FFF2-40B4-BE49-F238E27FC236}">
                <a16:creationId xmlns:a16="http://schemas.microsoft.com/office/drawing/2014/main" xmlns="" id="{4BF91CE6-C392-46F4-889F-31D201B7E39C}"/>
              </a:ext>
            </a:extLst>
          </p:cNvPr>
          <p:cNvCxnSpPr>
            <a:cxnSpLocks/>
          </p:cNvCxnSpPr>
          <p:nvPr/>
        </p:nvCxnSpPr>
        <p:spPr>
          <a:xfrm flipH="1">
            <a:off x="5850194" y="2216904"/>
            <a:ext cx="3420931" cy="570542"/>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a16="http://schemas.microsoft.com/office/drawing/2014/main" xmlns="" id="{36BD2598-C5F2-4E80-A030-6444825563E9}"/>
              </a:ext>
            </a:extLst>
          </p:cNvPr>
          <p:cNvSpPr txBox="1"/>
          <p:nvPr/>
        </p:nvSpPr>
        <p:spPr>
          <a:xfrm>
            <a:off x="9271125" y="5990604"/>
            <a:ext cx="2005780" cy="369332"/>
          </a:xfrm>
          <a:prstGeom prst="rect">
            <a:avLst/>
          </a:prstGeom>
          <a:noFill/>
          <a:ln w="19050">
            <a:solidFill>
              <a:srgbClr val="FF0000"/>
            </a:solidFill>
          </a:ln>
        </p:spPr>
        <p:txBody>
          <a:bodyPr wrap="square" rtlCol="0">
            <a:spAutoFit/>
          </a:bodyPr>
          <a:lstStyle/>
          <a:p>
            <a:pPr algn="ctr"/>
            <a:r>
              <a:rPr lang="en-GB" dirty="0"/>
              <a:t>Older Tin Shed</a:t>
            </a:r>
          </a:p>
        </p:txBody>
      </p:sp>
      <p:sp>
        <p:nvSpPr>
          <p:cNvPr id="33" name="TextBox 32">
            <a:extLst>
              <a:ext uri="{FF2B5EF4-FFF2-40B4-BE49-F238E27FC236}">
                <a16:creationId xmlns:a16="http://schemas.microsoft.com/office/drawing/2014/main" xmlns="" id="{3E85CE82-C570-44D8-9CDD-A3E975B099C5}"/>
              </a:ext>
            </a:extLst>
          </p:cNvPr>
          <p:cNvSpPr txBox="1"/>
          <p:nvPr/>
        </p:nvSpPr>
        <p:spPr>
          <a:xfrm>
            <a:off x="786581" y="6212762"/>
            <a:ext cx="2094268" cy="369332"/>
          </a:xfrm>
          <a:prstGeom prst="rect">
            <a:avLst/>
          </a:prstGeom>
          <a:noFill/>
          <a:ln w="19050">
            <a:solidFill>
              <a:srgbClr val="FF0000"/>
            </a:solidFill>
          </a:ln>
        </p:spPr>
        <p:txBody>
          <a:bodyPr wrap="square" rtlCol="0">
            <a:spAutoFit/>
          </a:bodyPr>
          <a:lstStyle/>
          <a:p>
            <a:pPr algn="ctr"/>
            <a:r>
              <a:rPr lang="en-GB" dirty="0"/>
              <a:t>Silage Clamp</a:t>
            </a:r>
          </a:p>
        </p:txBody>
      </p:sp>
      <p:cxnSp>
        <p:nvCxnSpPr>
          <p:cNvPr id="34" name="Straight Arrow Connector 33">
            <a:extLst>
              <a:ext uri="{FF2B5EF4-FFF2-40B4-BE49-F238E27FC236}">
                <a16:creationId xmlns:a16="http://schemas.microsoft.com/office/drawing/2014/main" xmlns="" id="{6A793349-5CF9-4B53-BBDD-4C993C270CED}"/>
              </a:ext>
            </a:extLst>
          </p:cNvPr>
          <p:cNvCxnSpPr>
            <a:cxnSpLocks/>
            <a:stCxn id="32" idx="1"/>
          </p:cNvCxnSpPr>
          <p:nvPr/>
        </p:nvCxnSpPr>
        <p:spPr>
          <a:xfrm flipH="1" flipV="1">
            <a:off x="5987499" y="5110190"/>
            <a:ext cx="3283626" cy="1065080"/>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xmlns="" id="{9704E938-0801-4FE0-B49F-9BD72DAA2EEC}"/>
              </a:ext>
            </a:extLst>
          </p:cNvPr>
          <p:cNvCxnSpPr>
            <a:cxnSpLocks/>
            <a:stCxn id="33" idx="3"/>
          </p:cNvCxnSpPr>
          <p:nvPr/>
        </p:nvCxnSpPr>
        <p:spPr>
          <a:xfrm flipV="1">
            <a:off x="2880849" y="5702710"/>
            <a:ext cx="2723538" cy="694718"/>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41" name="TextBox 40">
            <a:extLst>
              <a:ext uri="{FF2B5EF4-FFF2-40B4-BE49-F238E27FC236}">
                <a16:creationId xmlns:a16="http://schemas.microsoft.com/office/drawing/2014/main" xmlns="" id="{41E91CC3-6CA3-4EA4-87DB-A13125B70DB7}"/>
              </a:ext>
            </a:extLst>
          </p:cNvPr>
          <p:cNvSpPr txBox="1"/>
          <p:nvPr/>
        </p:nvSpPr>
        <p:spPr>
          <a:xfrm>
            <a:off x="9271125" y="1171287"/>
            <a:ext cx="2005780" cy="369332"/>
          </a:xfrm>
          <a:prstGeom prst="rect">
            <a:avLst/>
          </a:prstGeom>
          <a:noFill/>
          <a:ln w="19050">
            <a:solidFill>
              <a:srgbClr val="FF0000"/>
            </a:solidFill>
          </a:ln>
        </p:spPr>
        <p:txBody>
          <a:bodyPr wrap="square" rtlCol="0">
            <a:spAutoFit/>
          </a:bodyPr>
          <a:lstStyle/>
          <a:p>
            <a:pPr algn="ctr"/>
            <a:r>
              <a:rPr lang="en-GB" dirty="0" err="1"/>
              <a:t>Cadw</a:t>
            </a:r>
            <a:r>
              <a:rPr lang="en-GB" dirty="0"/>
              <a:t> Monument</a:t>
            </a:r>
          </a:p>
        </p:txBody>
      </p:sp>
      <p:cxnSp>
        <p:nvCxnSpPr>
          <p:cNvPr id="42" name="Straight Arrow Connector 41">
            <a:extLst>
              <a:ext uri="{FF2B5EF4-FFF2-40B4-BE49-F238E27FC236}">
                <a16:creationId xmlns:a16="http://schemas.microsoft.com/office/drawing/2014/main" xmlns="" id="{AD57BB41-3763-4EF8-8324-B85221512659}"/>
              </a:ext>
            </a:extLst>
          </p:cNvPr>
          <p:cNvCxnSpPr>
            <a:cxnSpLocks/>
          </p:cNvCxnSpPr>
          <p:nvPr/>
        </p:nvCxnSpPr>
        <p:spPr>
          <a:xfrm flipH="1">
            <a:off x="8013291" y="1325411"/>
            <a:ext cx="1257834" cy="154208"/>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44" name="TextBox 43">
            <a:extLst>
              <a:ext uri="{FF2B5EF4-FFF2-40B4-BE49-F238E27FC236}">
                <a16:creationId xmlns:a16="http://schemas.microsoft.com/office/drawing/2014/main" xmlns="" id="{568E7C79-4D5D-4173-8ADC-319208C8B0EC}"/>
              </a:ext>
            </a:extLst>
          </p:cNvPr>
          <p:cNvSpPr txBox="1"/>
          <p:nvPr/>
        </p:nvSpPr>
        <p:spPr>
          <a:xfrm>
            <a:off x="786581" y="2652668"/>
            <a:ext cx="2094268" cy="646331"/>
          </a:xfrm>
          <a:prstGeom prst="rect">
            <a:avLst/>
          </a:prstGeom>
          <a:noFill/>
          <a:ln w="19050">
            <a:solidFill>
              <a:srgbClr val="FF0000"/>
            </a:solidFill>
          </a:ln>
        </p:spPr>
        <p:txBody>
          <a:bodyPr wrap="square" rtlCol="0">
            <a:spAutoFit/>
          </a:bodyPr>
          <a:lstStyle/>
          <a:p>
            <a:pPr algn="ctr"/>
            <a:r>
              <a:rPr lang="en-GB" dirty="0"/>
              <a:t>Car Park (Churchyard Trust)</a:t>
            </a:r>
          </a:p>
        </p:txBody>
      </p:sp>
      <p:cxnSp>
        <p:nvCxnSpPr>
          <p:cNvPr id="45" name="Straight Arrow Connector 44">
            <a:extLst>
              <a:ext uri="{FF2B5EF4-FFF2-40B4-BE49-F238E27FC236}">
                <a16:creationId xmlns:a16="http://schemas.microsoft.com/office/drawing/2014/main" xmlns="" id="{1D5AF4BC-473B-4904-AC4C-23938191BE7B}"/>
              </a:ext>
            </a:extLst>
          </p:cNvPr>
          <p:cNvCxnSpPr>
            <a:cxnSpLocks/>
            <a:stCxn id="44" idx="3"/>
          </p:cNvCxnSpPr>
          <p:nvPr/>
        </p:nvCxnSpPr>
        <p:spPr>
          <a:xfrm flipV="1">
            <a:off x="2880849" y="2787446"/>
            <a:ext cx="639098" cy="188388"/>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53" name="TextBox 52">
            <a:extLst>
              <a:ext uri="{FF2B5EF4-FFF2-40B4-BE49-F238E27FC236}">
                <a16:creationId xmlns:a16="http://schemas.microsoft.com/office/drawing/2014/main" xmlns="" id="{15BB72C2-3AD5-48E4-A954-2D6841C6EEE3}"/>
              </a:ext>
            </a:extLst>
          </p:cNvPr>
          <p:cNvSpPr txBox="1"/>
          <p:nvPr/>
        </p:nvSpPr>
        <p:spPr>
          <a:xfrm>
            <a:off x="9271125" y="4292421"/>
            <a:ext cx="2005780" cy="369332"/>
          </a:xfrm>
          <a:prstGeom prst="rect">
            <a:avLst/>
          </a:prstGeom>
          <a:noFill/>
          <a:ln w="19050">
            <a:solidFill>
              <a:srgbClr val="FF0000"/>
            </a:solidFill>
          </a:ln>
        </p:spPr>
        <p:txBody>
          <a:bodyPr wrap="square" rtlCol="0">
            <a:spAutoFit/>
          </a:bodyPr>
          <a:lstStyle/>
          <a:p>
            <a:pPr algn="ctr"/>
            <a:r>
              <a:rPr lang="en-GB" dirty="0"/>
              <a:t>Earthwork Field</a:t>
            </a:r>
          </a:p>
        </p:txBody>
      </p:sp>
      <p:cxnSp>
        <p:nvCxnSpPr>
          <p:cNvPr id="57" name="Straight Arrow Connector 56">
            <a:extLst>
              <a:ext uri="{FF2B5EF4-FFF2-40B4-BE49-F238E27FC236}">
                <a16:creationId xmlns:a16="http://schemas.microsoft.com/office/drawing/2014/main" xmlns="" id="{9807A414-1298-4F8E-80C4-5AB39BBD49C0}"/>
              </a:ext>
            </a:extLst>
          </p:cNvPr>
          <p:cNvCxnSpPr>
            <a:cxnSpLocks/>
            <a:stCxn id="53" idx="1"/>
          </p:cNvCxnSpPr>
          <p:nvPr/>
        </p:nvCxnSpPr>
        <p:spPr>
          <a:xfrm flipH="1" flipV="1">
            <a:off x="7669161" y="4292421"/>
            <a:ext cx="1601964" cy="184666"/>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60" name="TextBox 59">
            <a:extLst>
              <a:ext uri="{FF2B5EF4-FFF2-40B4-BE49-F238E27FC236}">
                <a16:creationId xmlns:a16="http://schemas.microsoft.com/office/drawing/2014/main" xmlns="" id="{04EC30EA-A52A-4E87-AE28-9CC668A771E0}"/>
              </a:ext>
            </a:extLst>
          </p:cNvPr>
          <p:cNvSpPr txBox="1"/>
          <p:nvPr/>
        </p:nvSpPr>
        <p:spPr>
          <a:xfrm>
            <a:off x="786581" y="1665225"/>
            <a:ext cx="2094268" cy="646331"/>
          </a:xfrm>
          <a:prstGeom prst="rect">
            <a:avLst/>
          </a:prstGeom>
          <a:noFill/>
          <a:ln w="19050">
            <a:solidFill>
              <a:srgbClr val="FF0000"/>
            </a:solidFill>
          </a:ln>
        </p:spPr>
        <p:txBody>
          <a:bodyPr wrap="square" rtlCol="0">
            <a:spAutoFit/>
          </a:bodyPr>
          <a:lstStyle/>
          <a:p>
            <a:pPr algn="ctr"/>
            <a:r>
              <a:rPr lang="en-GB" dirty="0" err="1"/>
              <a:t>Cadw</a:t>
            </a:r>
            <a:r>
              <a:rPr lang="en-GB" dirty="0"/>
              <a:t> Entrance (former school)</a:t>
            </a:r>
          </a:p>
        </p:txBody>
      </p:sp>
      <p:cxnSp>
        <p:nvCxnSpPr>
          <p:cNvPr id="61" name="Straight Arrow Connector 60">
            <a:extLst>
              <a:ext uri="{FF2B5EF4-FFF2-40B4-BE49-F238E27FC236}">
                <a16:creationId xmlns:a16="http://schemas.microsoft.com/office/drawing/2014/main" xmlns="" id="{BF1E5B8F-92A7-4CE8-91F0-E3E802326EA2}"/>
              </a:ext>
            </a:extLst>
          </p:cNvPr>
          <p:cNvCxnSpPr>
            <a:cxnSpLocks/>
          </p:cNvCxnSpPr>
          <p:nvPr/>
        </p:nvCxnSpPr>
        <p:spPr>
          <a:xfrm flipV="1">
            <a:off x="2880849" y="1849891"/>
            <a:ext cx="796416" cy="106437"/>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4" name="Audio 3">
            <a:hlinkClick r:id="" action="ppaction://media"/>
          </p:cNvPr>
          <p:cNvPicPr>
            <a:picLocks noChangeAspect="1"/>
          </p:cNvPicPr>
          <p:nvPr>
            <a:audioFile r:link="rId1"/>
            <p:extLst>
              <p:ext uri="{DAA4B4D4-6D71-4841-9C94-3DE7FCFB9230}">
                <p14:media xmlns:p14="http://schemas.microsoft.com/office/powerpoint/2010/main" xmlns="" r:embed="rId4"/>
              </p:ext>
            </p:extLst>
          </p:nvPr>
        </p:nvPicPr>
        <p:blipFill>
          <a:blip r:embed="rId5" cstate="print"/>
          <a:stretch>
            <a:fillRect/>
          </a:stretch>
        </p:blipFill>
        <p:spPr>
          <a:xfrm>
            <a:off x="11366500" y="6032500"/>
            <a:ext cx="609600" cy="609600"/>
          </a:xfrm>
          <a:prstGeom prst="rect">
            <a:avLst/>
          </a:prstGeom>
        </p:spPr>
      </p:pic>
    </p:spTree>
    <p:extLst>
      <p:ext uri="{BB962C8B-B14F-4D97-AF65-F5344CB8AC3E}">
        <p14:creationId xmlns:p14="http://schemas.microsoft.com/office/powerpoint/2010/main" xmlns="" val="4217905602"/>
      </p:ext>
    </p:extLst>
  </p:cSld>
  <p:clrMapOvr>
    <a:masterClrMapping/>
  </p:clrMapOvr>
  <mc:AlternateContent xmlns:mc="http://schemas.openxmlformats.org/markup-compatibility/2006">
    <mc:Choice xmlns:p14="http://schemas.microsoft.com/office/powerpoint/2010/main" xmlns="" Requires="p14">
      <p:transition spd="slow" p14:dur="2000" advTm="38732"/>
    </mc:Choice>
    <mc:Fallback>
      <p:transition spd="slow" advTm="387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A4149E8C-776D-4297-A095-D01C33BE370E}"/>
              </a:ext>
            </a:extLst>
          </p:cNvPr>
          <p:cNvSpPr txBox="1"/>
          <p:nvPr/>
        </p:nvSpPr>
        <p:spPr>
          <a:xfrm flipH="1">
            <a:off x="1212574" y="447262"/>
            <a:ext cx="7245626" cy="461665"/>
          </a:xfrm>
          <a:prstGeom prst="rect">
            <a:avLst/>
          </a:prstGeom>
          <a:noFill/>
        </p:spPr>
        <p:txBody>
          <a:bodyPr wrap="square" rtlCol="0">
            <a:spAutoFit/>
          </a:bodyPr>
          <a:lstStyle/>
          <a:p>
            <a:pPr marL="342900" indent="-342900">
              <a:buAutoNum type="arabicPeriod"/>
            </a:pPr>
            <a:r>
              <a:rPr lang="en-GB" sz="2400" b="1" dirty="0"/>
              <a:t>The Strata Florida Trust: its work and aspirations</a:t>
            </a:r>
          </a:p>
        </p:txBody>
      </p:sp>
      <p:sp>
        <p:nvSpPr>
          <p:cNvPr id="3" name="TextBox 2">
            <a:extLst>
              <a:ext uri="{FF2B5EF4-FFF2-40B4-BE49-F238E27FC236}">
                <a16:creationId xmlns:a16="http://schemas.microsoft.com/office/drawing/2014/main" xmlns="" id="{D4ADBEC4-2E65-4F16-AADF-4BBB70ACF1B1}"/>
              </a:ext>
            </a:extLst>
          </p:cNvPr>
          <p:cNvSpPr txBox="1"/>
          <p:nvPr/>
        </p:nvSpPr>
        <p:spPr>
          <a:xfrm>
            <a:off x="868017" y="1192696"/>
            <a:ext cx="10455966" cy="5355312"/>
          </a:xfrm>
          <a:prstGeom prst="rect">
            <a:avLst/>
          </a:prstGeom>
          <a:noFill/>
        </p:spPr>
        <p:txBody>
          <a:bodyPr wrap="square" rtlCol="0">
            <a:spAutoFit/>
          </a:bodyPr>
          <a:lstStyle/>
          <a:p>
            <a:r>
              <a:rPr lang="en-GB" b="1" dirty="0"/>
              <a:t>Who we are</a:t>
            </a:r>
          </a:p>
          <a:p>
            <a:r>
              <a:rPr lang="en-GB" dirty="0"/>
              <a:t>A trust of eleven trustees and a limited company</a:t>
            </a:r>
          </a:p>
          <a:p>
            <a:r>
              <a:rPr lang="en-GB" dirty="0"/>
              <a:t>A range of advisers and a small, but growing number of people working for us. </a:t>
            </a:r>
          </a:p>
          <a:p>
            <a:r>
              <a:rPr lang="en-GB" dirty="0"/>
              <a:t>A number of strategic partners, most especially the Prince’s Foundation (until recently).</a:t>
            </a:r>
          </a:p>
          <a:p>
            <a:endParaRPr lang="en-GB" dirty="0"/>
          </a:p>
          <a:p>
            <a:r>
              <a:rPr lang="en-GB" b="1" dirty="0"/>
              <a:t>Aims</a:t>
            </a:r>
          </a:p>
          <a:p>
            <a:pPr marL="342900" indent="-342900">
              <a:buFont typeface="+mj-lt"/>
              <a:buAutoNum type="arabicPeriod"/>
            </a:pPr>
            <a:r>
              <a:rPr lang="en-GB" dirty="0"/>
              <a:t>To conserve the Historic buildings of </a:t>
            </a:r>
            <a:r>
              <a:rPr lang="en-GB" dirty="0" err="1"/>
              <a:t>Mynachlog</a:t>
            </a:r>
            <a:r>
              <a:rPr lang="en-GB" dirty="0"/>
              <a:t> </a:t>
            </a:r>
            <a:r>
              <a:rPr lang="en-GB" dirty="0" err="1"/>
              <a:t>Fawr</a:t>
            </a:r>
            <a:r>
              <a:rPr lang="en-GB" dirty="0"/>
              <a:t>, Strata Florida and create the Strata Florida Centre</a:t>
            </a:r>
          </a:p>
          <a:p>
            <a:pPr marL="342900" indent="-342900">
              <a:buFont typeface="+mj-lt"/>
              <a:buAutoNum type="arabicPeriod"/>
            </a:pPr>
            <a:r>
              <a:rPr lang="en-GB" dirty="0"/>
              <a:t>To present and celebrate the site and its place in Welsh culture and history to a wider public</a:t>
            </a:r>
          </a:p>
          <a:p>
            <a:pPr marL="342900" indent="-342900">
              <a:buFont typeface="+mj-lt"/>
              <a:buAutoNum type="arabicPeriod"/>
            </a:pPr>
            <a:r>
              <a:rPr lang="en-GB" dirty="0"/>
              <a:t>To create an improved visitor amenity</a:t>
            </a:r>
          </a:p>
          <a:p>
            <a:pPr marL="342900" indent="-342900">
              <a:buFont typeface="+mj-lt"/>
              <a:buAutoNum type="arabicPeriod"/>
            </a:pPr>
            <a:r>
              <a:rPr lang="en-GB" dirty="0"/>
              <a:t>To educate all generations and aptitudes in the knowledge of the site and its landscapes</a:t>
            </a:r>
          </a:p>
          <a:p>
            <a:pPr marL="342900" indent="-342900">
              <a:buFont typeface="+mj-lt"/>
              <a:buAutoNum type="arabicPeriod"/>
            </a:pPr>
            <a:r>
              <a:rPr lang="en-GB" dirty="0"/>
              <a:t>To train the next generation in a wide range of skills, appropriate to the site and the regional economy</a:t>
            </a:r>
          </a:p>
          <a:p>
            <a:pPr marL="342900" indent="-342900">
              <a:buFont typeface="+mj-lt"/>
              <a:buAutoNum type="arabicPeriod"/>
            </a:pPr>
            <a:r>
              <a:rPr lang="en-GB" dirty="0"/>
              <a:t>To work with others to improve both the economic activity of the area and the natural environment</a:t>
            </a:r>
          </a:p>
          <a:p>
            <a:endParaRPr lang="en-GB" dirty="0"/>
          </a:p>
          <a:p>
            <a:r>
              <a:rPr lang="en-GB" b="1" dirty="0"/>
              <a:t>Where we are now</a:t>
            </a:r>
          </a:p>
          <a:p>
            <a:pPr marL="342900" indent="-342900">
              <a:buFont typeface="+mj-lt"/>
              <a:buAutoNum type="alphaUcPeriod"/>
            </a:pPr>
            <a:r>
              <a:rPr lang="en-GB" dirty="0"/>
              <a:t>Conservation work</a:t>
            </a:r>
          </a:p>
          <a:p>
            <a:pPr marL="342900" indent="-342900">
              <a:buFont typeface="+mj-lt"/>
              <a:buAutoNum type="alphaUcPeriod"/>
            </a:pPr>
            <a:r>
              <a:rPr lang="en-GB" dirty="0"/>
              <a:t>Planning</a:t>
            </a:r>
          </a:p>
          <a:p>
            <a:pPr marL="342900" indent="-342900">
              <a:buFont typeface="+mj-lt"/>
              <a:buAutoNum type="alphaUcPeriod"/>
            </a:pPr>
            <a:r>
              <a:rPr lang="en-GB" dirty="0"/>
              <a:t>Community engagement</a:t>
            </a:r>
          </a:p>
          <a:p>
            <a:pPr marL="342900" indent="-342900">
              <a:buFont typeface="+mj-lt"/>
              <a:buAutoNum type="alphaUcPeriod"/>
            </a:pPr>
            <a:r>
              <a:rPr lang="en-GB" dirty="0"/>
              <a:t>Events and activities</a:t>
            </a:r>
          </a:p>
          <a:p>
            <a:pPr marL="342900" indent="-342900">
              <a:buFont typeface="+mj-lt"/>
              <a:buAutoNum type="alphaUcPeriod"/>
            </a:pPr>
            <a:r>
              <a:rPr lang="en-GB" dirty="0"/>
              <a:t>Fund-raising</a:t>
            </a:r>
          </a:p>
        </p:txBody>
      </p:sp>
      <p:pic>
        <p:nvPicPr>
          <p:cNvPr id="4" name="Audio 3">
            <a:hlinkClick r:id="" action="ppaction://media"/>
          </p:cNvPr>
          <p:cNvPicPr>
            <a:picLocks noChangeAspect="1"/>
          </p:cNvPicPr>
          <p:nvPr>
            <a:audioFile r:link="rId1"/>
            <p:extLst>
              <p:ext uri="{DAA4B4D4-6D71-4841-9C94-3DE7FCFB9230}">
                <p14:media xmlns:p14="http://schemas.microsoft.com/office/powerpoint/2010/main" xmlns="" r:embed="rId3"/>
              </p:ext>
            </p:extLst>
          </p:nvPr>
        </p:nvPicPr>
        <p:blipFill>
          <a:blip r:embed="rId4" cstate="print"/>
          <a:stretch>
            <a:fillRect/>
          </a:stretch>
        </p:blipFill>
        <p:spPr>
          <a:xfrm>
            <a:off x="11366500" y="6032500"/>
            <a:ext cx="609600" cy="609600"/>
          </a:xfrm>
          <a:prstGeom prst="rect">
            <a:avLst/>
          </a:prstGeom>
        </p:spPr>
      </p:pic>
    </p:spTree>
    <p:extLst>
      <p:ext uri="{BB962C8B-B14F-4D97-AF65-F5344CB8AC3E}">
        <p14:creationId xmlns:p14="http://schemas.microsoft.com/office/powerpoint/2010/main" xmlns="" val="1410379774"/>
      </p:ext>
    </p:extLst>
  </p:cSld>
  <p:clrMapOvr>
    <a:masterClrMapping/>
  </p:clrMapOvr>
  <mc:AlternateContent xmlns:mc="http://schemas.openxmlformats.org/markup-compatibility/2006">
    <mc:Choice xmlns:p14="http://schemas.microsoft.com/office/powerpoint/2010/main" xmlns="" Requires="p14">
      <p:transition spd="slow" p14:dur="2000" advTm="128349"/>
    </mc:Choice>
    <mc:Fallback>
      <p:transition spd="slow" advTm="1283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close up of a map&#10;&#10;Description automatically generated">
            <a:extLst>
              <a:ext uri="{FF2B5EF4-FFF2-40B4-BE49-F238E27FC236}">
                <a16:creationId xmlns:a16="http://schemas.microsoft.com/office/drawing/2014/main" xmlns="" id="{C5001788-2F1A-409F-B11C-CE1826CFE74E}"/>
              </a:ext>
            </a:extLst>
          </p:cNvPr>
          <p:cNvPicPr>
            <a:picLocks noChangeAspect="1"/>
          </p:cNvPicPr>
          <p:nvPr/>
        </p:nvPicPr>
        <p:blipFill rotWithShape="1">
          <a:blip r:embed="rId3" cstate="print">
            <a:extLst>
              <a:ext uri="{28A0092B-C50C-407E-A947-70E740481C1C}">
                <a14:useLocalDpi xmlns:a14="http://schemas.microsoft.com/office/drawing/2010/main" xmlns="" val="0"/>
              </a:ext>
            </a:extLst>
          </a:blip>
          <a:srcRect l="2177" t="16667" r="1710" b="7826"/>
          <a:stretch/>
        </p:blipFill>
        <p:spPr>
          <a:xfrm>
            <a:off x="5754756" y="212311"/>
            <a:ext cx="5914755" cy="6433378"/>
          </a:xfrm>
          <a:prstGeom prst="rect">
            <a:avLst/>
          </a:prstGeom>
          <a:ln>
            <a:solidFill>
              <a:schemeClr val="tx1"/>
            </a:solidFill>
          </a:ln>
        </p:spPr>
      </p:pic>
      <p:sp>
        <p:nvSpPr>
          <p:cNvPr id="8" name="TextBox 7">
            <a:extLst>
              <a:ext uri="{FF2B5EF4-FFF2-40B4-BE49-F238E27FC236}">
                <a16:creationId xmlns:a16="http://schemas.microsoft.com/office/drawing/2014/main" xmlns="" id="{9E334645-5EC4-4F25-83BC-ABBB5D186A60}"/>
              </a:ext>
            </a:extLst>
          </p:cNvPr>
          <p:cNvSpPr txBox="1"/>
          <p:nvPr/>
        </p:nvSpPr>
        <p:spPr>
          <a:xfrm>
            <a:off x="777737" y="1105313"/>
            <a:ext cx="4104861" cy="1846659"/>
          </a:xfrm>
          <a:prstGeom prst="rect">
            <a:avLst/>
          </a:prstGeom>
          <a:noFill/>
        </p:spPr>
        <p:txBody>
          <a:bodyPr wrap="square" rtlCol="0">
            <a:spAutoFit/>
          </a:bodyPr>
          <a:lstStyle/>
          <a:p>
            <a:pPr algn="ctr"/>
            <a:r>
              <a:rPr lang="en-GB" sz="2400" dirty="0"/>
              <a:t>A. Conservation work </a:t>
            </a:r>
          </a:p>
          <a:p>
            <a:pPr algn="ctr"/>
            <a:endParaRPr lang="en-GB" sz="2400" dirty="0"/>
          </a:p>
          <a:p>
            <a:pPr algn="ctr"/>
            <a:r>
              <a:rPr lang="en-GB" sz="2400" dirty="0" err="1"/>
              <a:t>i</a:t>
            </a:r>
            <a:r>
              <a:rPr lang="en-GB" sz="2400" dirty="0"/>
              <a:t>)  Current: The </a:t>
            </a:r>
            <a:r>
              <a:rPr lang="en-GB" sz="2400" dirty="0" err="1"/>
              <a:t>Beudy</a:t>
            </a:r>
            <a:r>
              <a:rPr lang="en-GB" sz="2400" dirty="0"/>
              <a:t>, completed in August 2019</a:t>
            </a:r>
          </a:p>
          <a:p>
            <a:endParaRPr lang="en-GB" dirty="0"/>
          </a:p>
        </p:txBody>
      </p:sp>
      <p:cxnSp>
        <p:nvCxnSpPr>
          <p:cNvPr id="3" name="Straight Arrow Connector 2">
            <a:extLst>
              <a:ext uri="{FF2B5EF4-FFF2-40B4-BE49-F238E27FC236}">
                <a16:creationId xmlns:a16="http://schemas.microsoft.com/office/drawing/2014/main" xmlns="" id="{B59D974B-A6DE-4A87-A1C5-871290121A0F}"/>
              </a:ext>
            </a:extLst>
          </p:cNvPr>
          <p:cNvCxnSpPr>
            <a:cxnSpLocks/>
          </p:cNvCxnSpPr>
          <p:nvPr/>
        </p:nvCxnSpPr>
        <p:spPr>
          <a:xfrm>
            <a:off x="4306529" y="2104103"/>
            <a:ext cx="3765755" cy="2300749"/>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2" name="Audio 1">
            <a:hlinkClick r:id="" action="ppaction://media"/>
          </p:cNvPr>
          <p:cNvPicPr>
            <a:picLocks noChangeAspect="1"/>
          </p:cNvPicPr>
          <p:nvPr>
            <a:audioFile r:link="rId1"/>
            <p:extLst>
              <p:ext uri="{DAA4B4D4-6D71-4841-9C94-3DE7FCFB9230}">
                <p14:media xmlns:p14="http://schemas.microsoft.com/office/powerpoint/2010/main" xmlns="" r:embed="rId4"/>
              </p:ext>
            </p:extLst>
          </p:nvPr>
        </p:nvPicPr>
        <p:blipFill>
          <a:blip r:embed="rId5" cstate="print"/>
          <a:stretch>
            <a:fillRect/>
          </a:stretch>
        </p:blipFill>
        <p:spPr>
          <a:xfrm>
            <a:off x="11366500" y="6032500"/>
            <a:ext cx="609600" cy="609600"/>
          </a:xfrm>
          <a:prstGeom prst="rect">
            <a:avLst/>
          </a:prstGeom>
        </p:spPr>
      </p:pic>
    </p:spTree>
    <p:extLst>
      <p:ext uri="{BB962C8B-B14F-4D97-AF65-F5344CB8AC3E}">
        <p14:creationId xmlns:p14="http://schemas.microsoft.com/office/powerpoint/2010/main" xmlns="" val="1868348989"/>
      </p:ext>
    </p:extLst>
  </p:cSld>
  <p:clrMapOvr>
    <a:masterClrMapping/>
  </p:clrMapOvr>
  <mc:AlternateContent xmlns:mc="http://schemas.openxmlformats.org/markup-compatibility/2006">
    <mc:Choice xmlns:p14="http://schemas.microsoft.com/office/powerpoint/2010/main" xmlns="" Requires="p14">
      <p:transition spd="slow" p14:dur="2000" advTm="17966"/>
    </mc:Choice>
    <mc:Fallback>
      <p:transition spd="slow" advTm="179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A room filled with furniture and a fireplace&#10;&#10;Description automatically generated">
            <a:extLst>
              <a:ext uri="{FF2B5EF4-FFF2-40B4-BE49-F238E27FC236}">
                <a16:creationId xmlns:a16="http://schemas.microsoft.com/office/drawing/2014/main" xmlns="" id="{2215C864-4C99-45FC-B443-F68377A1BF99}"/>
              </a:ext>
            </a:extLst>
          </p:cNvPr>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5672982" y="250519"/>
            <a:ext cx="6259625" cy="4173083"/>
          </a:xfrm>
          <a:prstGeom prst="rect">
            <a:avLst/>
          </a:prstGeom>
        </p:spPr>
      </p:pic>
      <p:pic>
        <p:nvPicPr>
          <p:cNvPr id="15" name="Picture 14" descr="An old barn in front of a brick building&#10;&#10;Description automatically generated">
            <a:extLst>
              <a:ext uri="{FF2B5EF4-FFF2-40B4-BE49-F238E27FC236}">
                <a16:creationId xmlns:a16="http://schemas.microsoft.com/office/drawing/2014/main" xmlns="" id="{BBD05342-432B-4338-A9E2-ECC1DEA7533E}"/>
              </a:ext>
            </a:extLst>
          </p:cNvPr>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171188" y="1972850"/>
            <a:ext cx="6179508" cy="4634631"/>
          </a:xfrm>
          <a:prstGeom prst="rect">
            <a:avLst/>
          </a:prstGeom>
        </p:spPr>
      </p:pic>
      <p:sp>
        <p:nvSpPr>
          <p:cNvPr id="16" name="TextBox 15">
            <a:extLst>
              <a:ext uri="{FF2B5EF4-FFF2-40B4-BE49-F238E27FC236}">
                <a16:creationId xmlns:a16="http://schemas.microsoft.com/office/drawing/2014/main" xmlns="" id="{6EE82C34-907A-4E0C-88D2-A428ACBA4A15}"/>
              </a:ext>
            </a:extLst>
          </p:cNvPr>
          <p:cNvSpPr txBox="1"/>
          <p:nvPr/>
        </p:nvSpPr>
        <p:spPr>
          <a:xfrm>
            <a:off x="7565721" y="5100043"/>
            <a:ext cx="3745282" cy="830997"/>
          </a:xfrm>
          <a:prstGeom prst="rect">
            <a:avLst/>
          </a:prstGeom>
          <a:noFill/>
        </p:spPr>
        <p:txBody>
          <a:bodyPr wrap="square" rtlCol="0">
            <a:spAutoFit/>
          </a:bodyPr>
          <a:lstStyle/>
          <a:p>
            <a:pPr algn="ctr"/>
            <a:r>
              <a:rPr lang="en-GB" sz="2400" dirty="0"/>
              <a:t>Y </a:t>
            </a:r>
            <a:r>
              <a:rPr lang="en-GB" sz="2400" dirty="0" err="1"/>
              <a:t>Beudy</a:t>
            </a:r>
            <a:r>
              <a:rPr lang="en-GB" sz="2400" dirty="0"/>
              <a:t> </a:t>
            </a:r>
          </a:p>
          <a:p>
            <a:pPr algn="ctr"/>
            <a:r>
              <a:rPr lang="en-GB" sz="2400" dirty="0"/>
              <a:t>Before</a:t>
            </a:r>
          </a:p>
        </p:txBody>
      </p:sp>
      <p:pic>
        <p:nvPicPr>
          <p:cNvPr id="2" name="Audio 1">
            <a:hlinkClick r:id="" action="ppaction://media"/>
          </p:cNvPr>
          <p:cNvPicPr>
            <a:picLocks noChangeAspect="1"/>
          </p:cNvPicPr>
          <p:nvPr>
            <a:audioFile r:link="rId1"/>
            <p:extLst>
              <p:ext uri="{DAA4B4D4-6D71-4841-9C94-3DE7FCFB9230}">
                <p14:media xmlns:p14="http://schemas.microsoft.com/office/powerpoint/2010/main" xmlns="" r:embed="rId5"/>
              </p:ext>
            </p:extLst>
          </p:nvPr>
        </p:nvPicPr>
        <p:blipFill>
          <a:blip r:embed="rId6" cstate="print"/>
          <a:stretch>
            <a:fillRect/>
          </a:stretch>
        </p:blipFill>
        <p:spPr>
          <a:xfrm>
            <a:off x="11366500" y="6032500"/>
            <a:ext cx="609600" cy="609600"/>
          </a:xfrm>
          <a:prstGeom prst="rect">
            <a:avLst/>
          </a:prstGeom>
        </p:spPr>
      </p:pic>
    </p:spTree>
    <p:extLst>
      <p:ext uri="{BB962C8B-B14F-4D97-AF65-F5344CB8AC3E}">
        <p14:creationId xmlns:p14="http://schemas.microsoft.com/office/powerpoint/2010/main" xmlns="" val="3307900242"/>
      </p:ext>
    </p:extLst>
  </p:cSld>
  <p:clrMapOvr>
    <a:masterClrMapping/>
  </p:clrMapOvr>
  <mc:AlternateContent xmlns:mc="http://schemas.openxmlformats.org/markup-compatibility/2006">
    <mc:Choice xmlns:p14="http://schemas.microsoft.com/office/powerpoint/2010/main" xmlns="" Requires="p14">
      <p:transition spd="slow" p14:dur="2000" advTm="23628"/>
    </mc:Choice>
    <mc:Fallback>
      <p:transition spd="slow" advTm="236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5237017" y="2815936"/>
            <a:ext cx="5160819" cy="3870614"/>
          </a:xfrm>
          <a:prstGeom prst="rect">
            <a:avLst/>
          </a:prstGeom>
          <a:ln>
            <a:solidFill>
              <a:schemeClr val="tx1"/>
            </a:solidFill>
          </a:ln>
        </p:spPr>
      </p:pic>
      <p:pic>
        <p:nvPicPr>
          <p:cNvPr id="3" name="Picture 2"/>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202870" y="198169"/>
            <a:ext cx="4517572" cy="3388179"/>
          </a:xfrm>
          <a:prstGeom prst="rect">
            <a:avLst/>
          </a:prstGeom>
          <a:ln>
            <a:solidFill>
              <a:schemeClr val="tx1"/>
            </a:solidFill>
          </a:ln>
        </p:spPr>
      </p:pic>
      <p:pic>
        <p:nvPicPr>
          <p:cNvPr id="4" name="Picture 3"/>
          <p:cNvPicPr>
            <a:picLocks noChangeAspect="1"/>
          </p:cNvPicPr>
          <p:nvPr/>
        </p:nvPicPr>
        <p:blipFill>
          <a:blip r:embed="rId5" cstate="print">
            <a:extLst>
              <a:ext uri="{28A0092B-C50C-407E-A947-70E740481C1C}">
                <a14:useLocalDpi xmlns:a14="http://schemas.microsoft.com/office/drawing/2010/main" xmlns="" val="0"/>
              </a:ext>
            </a:extLst>
          </a:blip>
          <a:stretch>
            <a:fillRect/>
          </a:stretch>
        </p:blipFill>
        <p:spPr>
          <a:xfrm>
            <a:off x="1524990" y="3788229"/>
            <a:ext cx="3453740" cy="2590305"/>
          </a:xfrm>
          <a:prstGeom prst="rect">
            <a:avLst/>
          </a:prstGeom>
          <a:ln>
            <a:solidFill>
              <a:schemeClr val="tx1"/>
            </a:solidFill>
          </a:ln>
        </p:spPr>
      </p:pic>
      <p:sp>
        <p:nvSpPr>
          <p:cNvPr id="6" name="TextBox 5"/>
          <p:cNvSpPr txBox="1"/>
          <p:nvPr/>
        </p:nvSpPr>
        <p:spPr>
          <a:xfrm>
            <a:off x="5516089" y="813460"/>
            <a:ext cx="5213267" cy="923330"/>
          </a:xfrm>
          <a:prstGeom prst="rect">
            <a:avLst/>
          </a:prstGeom>
          <a:noFill/>
        </p:spPr>
        <p:txBody>
          <a:bodyPr wrap="square" rtlCol="0">
            <a:spAutoFit/>
          </a:bodyPr>
          <a:lstStyle/>
          <a:p>
            <a:pPr algn="ctr"/>
            <a:r>
              <a:rPr lang="en-GB" dirty="0" smtClean="0"/>
              <a:t>Y </a:t>
            </a:r>
            <a:r>
              <a:rPr lang="en-GB" dirty="0" err="1" smtClean="0"/>
              <a:t>Beudy</a:t>
            </a:r>
            <a:r>
              <a:rPr lang="en-GB" dirty="0" smtClean="0"/>
              <a:t> after – converted to meeting and exhibition room and offices, funded by the EC, Welsh government and private donation</a:t>
            </a:r>
            <a:endParaRPr lang="en-GB" dirty="0"/>
          </a:p>
        </p:txBody>
      </p:sp>
      <p:pic>
        <p:nvPicPr>
          <p:cNvPr id="5" name="Audio 4">
            <a:hlinkClick r:id="" action="ppaction://media"/>
          </p:cNvPr>
          <p:cNvPicPr>
            <a:picLocks noChangeAspect="1"/>
          </p:cNvPicPr>
          <p:nvPr>
            <a:audioFile r:link="rId1"/>
            <p:extLst>
              <p:ext uri="{DAA4B4D4-6D71-4841-9C94-3DE7FCFB9230}">
                <p14:media xmlns:p14="http://schemas.microsoft.com/office/powerpoint/2010/main" xmlns="" r:embed="rId6"/>
              </p:ext>
            </p:extLst>
          </p:nvPr>
        </p:nvPicPr>
        <p:blipFill>
          <a:blip r:embed="rId7" cstate="print"/>
          <a:stretch>
            <a:fillRect/>
          </a:stretch>
        </p:blipFill>
        <p:spPr>
          <a:xfrm>
            <a:off x="11366500" y="6032500"/>
            <a:ext cx="609600" cy="609600"/>
          </a:xfrm>
          <a:prstGeom prst="rect">
            <a:avLst/>
          </a:prstGeom>
        </p:spPr>
      </p:pic>
    </p:spTree>
    <p:extLst>
      <p:ext uri="{BB962C8B-B14F-4D97-AF65-F5344CB8AC3E}">
        <p14:creationId xmlns:p14="http://schemas.microsoft.com/office/powerpoint/2010/main" xmlns="" val="1088051879"/>
      </p:ext>
    </p:extLst>
  </p:cSld>
  <p:clrMapOvr>
    <a:masterClrMapping/>
  </p:clrMapOvr>
  <mc:AlternateContent xmlns:mc="http://schemas.openxmlformats.org/markup-compatibility/2006">
    <mc:Choice xmlns:p14="http://schemas.microsoft.com/office/powerpoint/2010/main" xmlns="" Requires="p14">
      <p:transition spd="slow" p14:dur="2000" advTm="29394"/>
    </mc:Choice>
    <mc:Fallback>
      <p:transition spd="slow" advTm="293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map&#10;&#10;Description automatically generated">
            <a:extLst>
              <a:ext uri="{FF2B5EF4-FFF2-40B4-BE49-F238E27FC236}">
                <a16:creationId xmlns:a16="http://schemas.microsoft.com/office/drawing/2014/main" xmlns="" id="{670FDC25-96C9-4228-A46E-8C3E30D04D83}"/>
              </a:ext>
            </a:extLst>
          </p:cNvPr>
          <p:cNvPicPr>
            <a:picLocks noChangeAspect="1"/>
          </p:cNvPicPr>
          <p:nvPr/>
        </p:nvPicPr>
        <p:blipFill rotWithShape="1">
          <a:blip r:embed="rId3" cstate="print">
            <a:extLst>
              <a:ext uri="{28A0092B-C50C-407E-A947-70E740481C1C}">
                <a14:useLocalDpi xmlns:a14="http://schemas.microsoft.com/office/drawing/2010/main" xmlns="" val="0"/>
              </a:ext>
            </a:extLst>
          </a:blip>
          <a:srcRect l="1978" t="17246" r="3515" b="6957"/>
          <a:stretch/>
        </p:blipFill>
        <p:spPr>
          <a:xfrm>
            <a:off x="5754756" y="151175"/>
            <a:ext cx="5903844" cy="6555650"/>
          </a:xfrm>
          <a:prstGeom prst="rect">
            <a:avLst/>
          </a:prstGeom>
          <a:ln>
            <a:solidFill>
              <a:schemeClr val="tx1"/>
            </a:solidFill>
          </a:ln>
        </p:spPr>
      </p:pic>
      <p:sp>
        <p:nvSpPr>
          <p:cNvPr id="4" name="TextBox 3">
            <a:extLst>
              <a:ext uri="{FF2B5EF4-FFF2-40B4-BE49-F238E27FC236}">
                <a16:creationId xmlns:a16="http://schemas.microsoft.com/office/drawing/2014/main" xmlns="" id="{706091D7-0221-45EB-9BAC-FC644D11F70B}"/>
              </a:ext>
            </a:extLst>
          </p:cNvPr>
          <p:cNvSpPr txBox="1"/>
          <p:nvPr/>
        </p:nvSpPr>
        <p:spPr>
          <a:xfrm>
            <a:off x="874643" y="1202635"/>
            <a:ext cx="4015409" cy="1846659"/>
          </a:xfrm>
          <a:prstGeom prst="rect">
            <a:avLst/>
          </a:prstGeom>
          <a:noFill/>
        </p:spPr>
        <p:txBody>
          <a:bodyPr wrap="square" rtlCol="0">
            <a:spAutoFit/>
          </a:bodyPr>
          <a:lstStyle/>
          <a:p>
            <a:pPr algn="ctr"/>
            <a:r>
              <a:rPr lang="en-GB" sz="2400" dirty="0"/>
              <a:t>A. Conservation work</a:t>
            </a:r>
          </a:p>
          <a:p>
            <a:pPr algn="ctr"/>
            <a:endParaRPr lang="en-GB" sz="2400" dirty="0"/>
          </a:p>
          <a:p>
            <a:pPr algn="ctr"/>
            <a:r>
              <a:rPr lang="en-GB" sz="2400" dirty="0"/>
              <a:t>ii)  Next steps: conservation of four other listed buildings</a:t>
            </a:r>
          </a:p>
          <a:p>
            <a:endParaRPr lang="en-GB" dirty="0"/>
          </a:p>
        </p:txBody>
      </p:sp>
      <p:pic>
        <p:nvPicPr>
          <p:cNvPr id="2" name="Audio 1">
            <a:hlinkClick r:id="" action="ppaction://media"/>
          </p:cNvPr>
          <p:cNvPicPr>
            <a:picLocks noChangeAspect="1"/>
          </p:cNvPicPr>
          <p:nvPr>
            <a:audioFile r:link="rId1"/>
            <p:extLst>
              <p:ext uri="{DAA4B4D4-6D71-4841-9C94-3DE7FCFB9230}">
                <p14:media xmlns:p14="http://schemas.microsoft.com/office/powerpoint/2010/main" xmlns="" r:embed="rId4"/>
              </p:ext>
            </p:extLst>
          </p:nvPr>
        </p:nvPicPr>
        <p:blipFill>
          <a:blip r:embed="rId5" cstate="print"/>
          <a:stretch>
            <a:fillRect/>
          </a:stretch>
        </p:blipFill>
        <p:spPr>
          <a:xfrm>
            <a:off x="11366500" y="6032500"/>
            <a:ext cx="609600" cy="609600"/>
          </a:xfrm>
          <a:prstGeom prst="rect">
            <a:avLst/>
          </a:prstGeom>
        </p:spPr>
      </p:pic>
    </p:spTree>
    <p:extLst>
      <p:ext uri="{BB962C8B-B14F-4D97-AF65-F5344CB8AC3E}">
        <p14:creationId xmlns:p14="http://schemas.microsoft.com/office/powerpoint/2010/main" xmlns="" val="836121063"/>
      </p:ext>
    </p:extLst>
  </p:cSld>
  <p:clrMapOvr>
    <a:masterClrMapping/>
  </p:clrMapOvr>
  <mc:AlternateContent xmlns:mc="http://schemas.openxmlformats.org/markup-compatibility/2006">
    <mc:Choice xmlns:p14="http://schemas.microsoft.com/office/powerpoint/2010/main" xmlns="" Requires="p14">
      <p:transition spd="slow" p14:dur="2000" advTm="26035"/>
    </mc:Choice>
    <mc:Fallback>
      <p:transition spd="slow" advTm="260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astle on top of a grass covered field&#10;&#10;Description automatically generated">
            <a:extLst>
              <a:ext uri="{FF2B5EF4-FFF2-40B4-BE49-F238E27FC236}">
                <a16:creationId xmlns:a16="http://schemas.microsoft.com/office/drawing/2014/main" xmlns="" id="{02DD28A4-4D60-4FAE-8CC0-AF55FDB61FCD}"/>
              </a:ext>
            </a:extLst>
          </p:cNvPr>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313151" y="323553"/>
            <a:ext cx="6200384" cy="3105447"/>
          </a:xfrm>
          <a:prstGeom prst="rect">
            <a:avLst/>
          </a:prstGeom>
          <a:ln>
            <a:solidFill>
              <a:schemeClr val="tx1"/>
            </a:solidFill>
          </a:ln>
        </p:spPr>
      </p:pic>
      <p:pic>
        <p:nvPicPr>
          <p:cNvPr id="7" name="Picture 6" descr="A close up of a stone building with grass in front of a house&#10;&#10;Description automatically generated">
            <a:extLst>
              <a:ext uri="{FF2B5EF4-FFF2-40B4-BE49-F238E27FC236}">
                <a16:creationId xmlns:a16="http://schemas.microsoft.com/office/drawing/2014/main" xmlns="" id="{A5391B6B-0C43-480D-AB4C-57B059C47374}"/>
              </a:ext>
            </a:extLst>
          </p:cNvPr>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7014574" y="491646"/>
            <a:ext cx="4660016" cy="3495012"/>
          </a:xfrm>
          <a:prstGeom prst="rect">
            <a:avLst/>
          </a:prstGeom>
          <a:ln>
            <a:solidFill>
              <a:schemeClr val="tx1"/>
            </a:solidFill>
          </a:ln>
        </p:spPr>
      </p:pic>
      <p:pic>
        <p:nvPicPr>
          <p:cNvPr id="11" name="Picture 10" descr="A house covered in snow&#10;&#10;Description automatically generated">
            <a:extLst>
              <a:ext uri="{FF2B5EF4-FFF2-40B4-BE49-F238E27FC236}">
                <a16:creationId xmlns:a16="http://schemas.microsoft.com/office/drawing/2014/main" xmlns="" id="{177F4153-B534-4E17-86B0-932817DF254C}"/>
              </a:ext>
            </a:extLst>
          </p:cNvPr>
          <p:cNvPicPr>
            <a:picLocks noChangeAspect="1"/>
          </p:cNvPicPr>
          <p:nvPr/>
        </p:nvPicPr>
        <p:blipFill>
          <a:blip r:embed="rId5" cstate="print">
            <a:extLst>
              <a:ext uri="{28A0092B-C50C-407E-A947-70E740481C1C}">
                <a14:useLocalDpi xmlns:a14="http://schemas.microsoft.com/office/drawing/2010/main" xmlns="" val="0"/>
              </a:ext>
            </a:extLst>
          </a:blip>
          <a:stretch>
            <a:fillRect/>
          </a:stretch>
        </p:blipFill>
        <p:spPr>
          <a:xfrm>
            <a:off x="795235" y="2520809"/>
            <a:ext cx="5171905" cy="3878929"/>
          </a:xfrm>
          <a:prstGeom prst="rect">
            <a:avLst/>
          </a:prstGeom>
          <a:ln>
            <a:solidFill>
              <a:schemeClr val="tx1"/>
            </a:solidFill>
          </a:ln>
        </p:spPr>
      </p:pic>
      <p:pic>
        <p:nvPicPr>
          <p:cNvPr id="13" name="Picture 12" descr="A house on a grassy hill&#10;&#10;Description automatically generated">
            <a:extLst>
              <a:ext uri="{FF2B5EF4-FFF2-40B4-BE49-F238E27FC236}">
                <a16:creationId xmlns:a16="http://schemas.microsoft.com/office/drawing/2014/main" xmlns="" id="{FD81ED2E-B84B-41F4-A1A2-FADEE474B3D7}"/>
              </a:ext>
            </a:extLst>
          </p:cNvPr>
          <p:cNvPicPr>
            <a:picLocks noChangeAspect="1"/>
          </p:cNvPicPr>
          <p:nvPr/>
        </p:nvPicPr>
        <p:blipFill rotWithShape="1">
          <a:blip r:embed="rId6" cstate="print">
            <a:extLst>
              <a:ext uri="{28A0092B-C50C-407E-A947-70E740481C1C}">
                <a14:useLocalDpi xmlns:a14="http://schemas.microsoft.com/office/drawing/2010/main" xmlns="" val="0"/>
              </a:ext>
            </a:extLst>
          </a:blip>
          <a:srcRect l="57373" t="11870" b="40786"/>
          <a:stretch/>
        </p:blipFill>
        <p:spPr>
          <a:xfrm>
            <a:off x="6757625" y="3429000"/>
            <a:ext cx="4296657" cy="3105447"/>
          </a:xfrm>
          <a:prstGeom prst="rect">
            <a:avLst/>
          </a:prstGeom>
        </p:spPr>
      </p:pic>
      <p:sp>
        <p:nvSpPr>
          <p:cNvPr id="14" name="TextBox 13">
            <a:extLst>
              <a:ext uri="{FF2B5EF4-FFF2-40B4-BE49-F238E27FC236}">
                <a16:creationId xmlns:a16="http://schemas.microsoft.com/office/drawing/2014/main" xmlns="" id="{CED307C7-2F0C-4979-B293-79A4530BF3F7}"/>
              </a:ext>
            </a:extLst>
          </p:cNvPr>
          <p:cNvSpPr txBox="1"/>
          <p:nvPr/>
        </p:nvSpPr>
        <p:spPr>
          <a:xfrm>
            <a:off x="4078924" y="2967335"/>
            <a:ext cx="5297557" cy="461665"/>
          </a:xfrm>
          <a:prstGeom prst="rect">
            <a:avLst/>
          </a:prstGeom>
          <a:noFill/>
        </p:spPr>
        <p:txBody>
          <a:bodyPr wrap="square" rtlCol="0">
            <a:spAutoFit/>
          </a:bodyPr>
          <a:lstStyle/>
          <a:p>
            <a:pPr algn="ctr"/>
            <a:r>
              <a:rPr lang="en-GB" sz="2400" dirty="0">
                <a:solidFill>
                  <a:schemeClr val="bg1"/>
                </a:solidFill>
              </a:rPr>
              <a:t>Conservation: the </a:t>
            </a:r>
            <a:r>
              <a:rPr lang="en-GB" sz="2400" dirty="0"/>
              <a:t>task </a:t>
            </a:r>
            <a:r>
              <a:rPr lang="en-GB" sz="2400" dirty="0">
                <a:solidFill>
                  <a:schemeClr val="bg1"/>
                </a:solidFill>
              </a:rPr>
              <a:t>ahead - exteriors</a:t>
            </a:r>
          </a:p>
        </p:txBody>
      </p:sp>
      <p:pic>
        <p:nvPicPr>
          <p:cNvPr id="2" name="Audio 1">
            <a:hlinkClick r:id="" action="ppaction://media"/>
          </p:cNvPr>
          <p:cNvPicPr>
            <a:picLocks noChangeAspect="1"/>
          </p:cNvPicPr>
          <p:nvPr>
            <a:audioFile r:link="rId1"/>
            <p:extLst>
              <p:ext uri="{DAA4B4D4-6D71-4841-9C94-3DE7FCFB9230}">
                <p14:media xmlns:p14="http://schemas.microsoft.com/office/powerpoint/2010/main" xmlns="" r:embed="rId7"/>
              </p:ext>
            </p:extLst>
          </p:nvPr>
        </p:nvPicPr>
        <p:blipFill>
          <a:blip r:embed="rId8" cstate="print"/>
          <a:stretch>
            <a:fillRect/>
          </a:stretch>
        </p:blipFill>
        <p:spPr>
          <a:xfrm>
            <a:off x="11366500" y="6032500"/>
            <a:ext cx="609600" cy="609600"/>
          </a:xfrm>
          <a:prstGeom prst="rect">
            <a:avLst/>
          </a:prstGeom>
        </p:spPr>
      </p:pic>
    </p:spTree>
    <p:extLst>
      <p:ext uri="{BB962C8B-B14F-4D97-AF65-F5344CB8AC3E}">
        <p14:creationId xmlns:p14="http://schemas.microsoft.com/office/powerpoint/2010/main" xmlns="" val="2018791950"/>
      </p:ext>
    </p:extLst>
  </p:cSld>
  <p:clrMapOvr>
    <a:masterClrMapping/>
  </p:clrMapOvr>
  <mc:AlternateContent xmlns:mc="http://schemas.openxmlformats.org/markup-compatibility/2006">
    <mc:Choice xmlns:p14="http://schemas.microsoft.com/office/powerpoint/2010/main" xmlns="" Requires="p14">
      <p:transition spd="slow" p14:dur="2000" advTm="45621"/>
    </mc:Choice>
    <mc:Fallback>
      <p:transition spd="slow" advTm="456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kitchen with a table in a room&#10;&#10;Description automatically generated">
            <a:extLst>
              <a:ext uri="{FF2B5EF4-FFF2-40B4-BE49-F238E27FC236}">
                <a16:creationId xmlns:a16="http://schemas.microsoft.com/office/drawing/2014/main" xmlns="" id="{818E34BE-C37B-4010-A5FE-5F7BEFC9618C}"/>
              </a:ext>
            </a:extLst>
          </p:cNvPr>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795303" y="463463"/>
            <a:ext cx="4670221" cy="3736316"/>
          </a:xfrm>
          <a:prstGeom prst="rect">
            <a:avLst/>
          </a:prstGeom>
          <a:ln>
            <a:solidFill>
              <a:schemeClr val="tx1"/>
            </a:solidFill>
          </a:ln>
        </p:spPr>
      </p:pic>
      <p:pic>
        <p:nvPicPr>
          <p:cNvPr id="5" name="Picture 4" descr="A living room filled with furniture and a fireplace&#10;&#10;Description automatically generated">
            <a:extLst>
              <a:ext uri="{FF2B5EF4-FFF2-40B4-BE49-F238E27FC236}">
                <a16:creationId xmlns:a16="http://schemas.microsoft.com/office/drawing/2014/main" xmlns="" id="{8428F1D8-AE65-44BF-80F7-21B3D418185B}"/>
              </a:ext>
            </a:extLst>
          </p:cNvPr>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6726477" y="463612"/>
            <a:ext cx="4670222" cy="3736177"/>
          </a:xfrm>
          <a:prstGeom prst="rect">
            <a:avLst/>
          </a:prstGeom>
          <a:ln>
            <a:solidFill>
              <a:schemeClr val="tx1"/>
            </a:solidFill>
          </a:ln>
        </p:spPr>
      </p:pic>
      <p:pic>
        <p:nvPicPr>
          <p:cNvPr id="4" name="Picture 3" descr="A close up of an old building&#10;&#10;Description automatically generated">
            <a:extLst>
              <a:ext uri="{FF2B5EF4-FFF2-40B4-BE49-F238E27FC236}">
                <a16:creationId xmlns:a16="http://schemas.microsoft.com/office/drawing/2014/main" xmlns="" id="{79EF9C1A-3D67-4569-9C94-93DF6CECDBAC}"/>
              </a:ext>
            </a:extLst>
          </p:cNvPr>
          <p:cNvPicPr>
            <a:picLocks noChangeAspect="1"/>
          </p:cNvPicPr>
          <p:nvPr/>
        </p:nvPicPr>
        <p:blipFill>
          <a:blip r:embed="rId5" cstate="print">
            <a:extLst>
              <a:ext uri="{28A0092B-C50C-407E-A947-70E740481C1C}">
                <a14:useLocalDpi xmlns:a14="http://schemas.microsoft.com/office/drawing/2010/main" xmlns="" val="0"/>
              </a:ext>
            </a:extLst>
          </a:blip>
          <a:stretch>
            <a:fillRect/>
          </a:stretch>
        </p:blipFill>
        <p:spPr>
          <a:xfrm>
            <a:off x="3954050" y="3429000"/>
            <a:ext cx="4283899" cy="3212924"/>
          </a:xfrm>
          <a:prstGeom prst="rect">
            <a:avLst/>
          </a:prstGeom>
        </p:spPr>
      </p:pic>
      <p:sp>
        <p:nvSpPr>
          <p:cNvPr id="10" name="TextBox 9">
            <a:extLst>
              <a:ext uri="{FF2B5EF4-FFF2-40B4-BE49-F238E27FC236}">
                <a16:creationId xmlns:a16="http://schemas.microsoft.com/office/drawing/2014/main" xmlns="" id="{59E2DFEC-8866-4738-B109-965FB019A079}"/>
              </a:ext>
            </a:extLst>
          </p:cNvPr>
          <p:cNvSpPr txBox="1"/>
          <p:nvPr/>
        </p:nvSpPr>
        <p:spPr>
          <a:xfrm>
            <a:off x="3322981" y="3597551"/>
            <a:ext cx="5546035" cy="461665"/>
          </a:xfrm>
          <a:prstGeom prst="rect">
            <a:avLst/>
          </a:prstGeom>
          <a:noFill/>
        </p:spPr>
        <p:txBody>
          <a:bodyPr wrap="square" rtlCol="0">
            <a:spAutoFit/>
          </a:bodyPr>
          <a:lstStyle/>
          <a:p>
            <a:pPr algn="ctr"/>
            <a:r>
              <a:rPr lang="en-GB" sz="2400" dirty="0">
                <a:solidFill>
                  <a:schemeClr val="bg1"/>
                </a:solidFill>
              </a:rPr>
              <a:t>Conservation: the task ahead - interiors</a:t>
            </a:r>
          </a:p>
        </p:txBody>
      </p:sp>
      <p:pic>
        <p:nvPicPr>
          <p:cNvPr id="2" name="Audio 1">
            <a:hlinkClick r:id="" action="ppaction://media"/>
          </p:cNvPr>
          <p:cNvPicPr>
            <a:picLocks noChangeAspect="1"/>
          </p:cNvPicPr>
          <p:nvPr>
            <a:audioFile r:link="rId1"/>
            <p:extLst>
              <p:ext uri="{DAA4B4D4-6D71-4841-9C94-3DE7FCFB9230}">
                <p14:media xmlns:p14="http://schemas.microsoft.com/office/powerpoint/2010/main" xmlns="" r:embed="rId6"/>
              </p:ext>
            </p:extLst>
          </p:nvPr>
        </p:nvPicPr>
        <p:blipFill>
          <a:blip r:embed="rId7" cstate="print"/>
          <a:stretch>
            <a:fillRect/>
          </a:stretch>
        </p:blipFill>
        <p:spPr>
          <a:xfrm>
            <a:off x="11366500" y="6032500"/>
            <a:ext cx="609600" cy="609600"/>
          </a:xfrm>
          <a:prstGeom prst="rect">
            <a:avLst/>
          </a:prstGeom>
        </p:spPr>
      </p:pic>
    </p:spTree>
    <p:extLst>
      <p:ext uri="{BB962C8B-B14F-4D97-AF65-F5344CB8AC3E}">
        <p14:creationId xmlns:p14="http://schemas.microsoft.com/office/powerpoint/2010/main" xmlns="" val="2866619497"/>
      </p:ext>
    </p:extLst>
  </p:cSld>
  <p:clrMapOvr>
    <a:masterClrMapping/>
  </p:clrMapOvr>
  <mc:AlternateContent xmlns:mc="http://schemas.openxmlformats.org/markup-compatibility/2006">
    <mc:Choice xmlns:p14="http://schemas.microsoft.com/office/powerpoint/2010/main" xmlns="" Requires="p14">
      <p:transition spd="slow" p14:dur="2000" advTm="40249"/>
    </mc:Choice>
    <mc:Fallback>
      <p:transition spd="slow" advTm="402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map&#10;&#10;Description automatically generated">
            <a:extLst>
              <a:ext uri="{FF2B5EF4-FFF2-40B4-BE49-F238E27FC236}">
                <a16:creationId xmlns:a16="http://schemas.microsoft.com/office/drawing/2014/main" xmlns="" id="{83A95BA0-0D43-4906-9016-1D75F8134B6B}"/>
              </a:ext>
            </a:extLst>
          </p:cNvPr>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282202" y="218661"/>
            <a:ext cx="6081608" cy="4308853"/>
          </a:xfrm>
          <a:prstGeom prst="rect">
            <a:avLst/>
          </a:prstGeom>
          <a:ln>
            <a:solidFill>
              <a:schemeClr val="tx1"/>
            </a:solidFill>
          </a:ln>
        </p:spPr>
      </p:pic>
      <p:pic>
        <p:nvPicPr>
          <p:cNvPr id="7" name="Picture 6" descr="A picture containing text, map&#10;&#10;Description automatically generated">
            <a:extLst>
              <a:ext uri="{FF2B5EF4-FFF2-40B4-BE49-F238E27FC236}">
                <a16:creationId xmlns:a16="http://schemas.microsoft.com/office/drawing/2014/main" xmlns="" id="{72B6FA8C-C0A5-4BF4-A52F-3F472130F21E}"/>
              </a:ext>
            </a:extLst>
          </p:cNvPr>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5828190" y="2276061"/>
            <a:ext cx="6081608" cy="4363278"/>
          </a:xfrm>
          <a:prstGeom prst="rect">
            <a:avLst/>
          </a:prstGeom>
          <a:ln>
            <a:solidFill>
              <a:schemeClr val="tx1"/>
            </a:solidFill>
          </a:ln>
        </p:spPr>
      </p:pic>
      <p:sp>
        <p:nvSpPr>
          <p:cNvPr id="8" name="TextBox 7">
            <a:extLst>
              <a:ext uri="{FF2B5EF4-FFF2-40B4-BE49-F238E27FC236}">
                <a16:creationId xmlns:a16="http://schemas.microsoft.com/office/drawing/2014/main" xmlns="" id="{F58B86DF-0887-45FA-8F9E-9DCBFF7927C8}"/>
              </a:ext>
            </a:extLst>
          </p:cNvPr>
          <p:cNvSpPr txBox="1"/>
          <p:nvPr/>
        </p:nvSpPr>
        <p:spPr>
          <a:xfrm>
            <a:off x="6751959" y="878029"/>
            <a:ext cx="4234070" cy="1107996"/>
          </a:xfrm>
          <a:prstGeom prst="rect">
            <a:avLst/>
          </a:prstGeom>
          <a:noFill/>
        </p:spPr>
        <p:txBody>
          <a:bodyPr wrap="square" rtlCol="0">
            <a:spAutoFit/>
          </a:bodyPr>
          <a:lstStyle/>
          <a:p>
            <a:pPr algn="ctr"/>
            <a:r>
              <a:rPr lang="en-GB" sz="2400" dirty="0"/>
              <a:t>B. Planning to create a Strata Florida Centre</a:t>
            </a:r>
          </a:p>
          <a:p>
            <a:endParaRPr lang="en-GB" dirty="0"/>
          </a:p>
        </p:txBody>
      </p:sp>
      <p:sp>
        <p:nvSpPr>
          <p:cNvPr id="2" name="TextBox 1">
            <a:extLst>
              <a:ext uri="{FF2B5EF4-FFF2-40B4-BE49-F238E27FC236}">
                <a16:creationId xmlns:a16="http://schemas.microsoft.com/office/drawing/2014/main" xmlns="" id="{94D1E198-F4C1-425B-9161-A182049CEBE3}"/>
              </a:ext>
            </a:extLst>
          </p:cNvPr>
          <p:cNvSpPr txBox="1"/>
          <p:nvPr/>
        </p:nvSpPr>
        <p:spPr>
          <a:xfrm>
            <a:off x="282201" y="4885013"/>
            <a:ext cx="5322185" cy="1754326"/>
          </a:xfrm>
          <a:prstGeom prst="rect">
            <a:avLst/>
          </a:prstGeom>
          <a:noFill/>
        </p:spPr>
        <p:txBody>
          <a:bodyPr wrap="square" rtlCol="0">
            <a:spAutoFit/>
          </a:bodyPr>
          <a:lstStyle/>
          <a:p>
            <a:r>
              <a:rPr lang="en-GB" dirty="0"/>
              <a:t>Two recently completed reports:</a:t>
            </a:r>
          </a:p>
          <a:p>
            <a:pPr marL="342900" indent="-342900">
              <a:buAutoNum type="arabicPeriod"/>
            </a:pPr>
            <a:endParaRPr lang="en-GB" dirty="0"/>
          </a:p>
          <a:p>
            <a:pPr marL="342900" indent="-342900">
              <a:buAutoNum type="arabicPeriod"/>
            </a:pPr>
            <a:r>
              <a:rPr lang="en-GB" dirty="0"/>
              <a:t>Conservation Management Plan (</a:t>
            </a:r>
            <a:r>
              <a:rPr lang="en-GB" dirty="0" err="1"/>
              <a:t>Purcells</a:t>
            </a:r>
            <a:r>
              <a:rPr lang="en-GB" dirty="0"/>
              <a:t>)</a:t>
            </a:r>
          </a:p>
          <a:p>
            <a:pPr marL="342900" indent="-342900">
              <a:buAutoNum type="arabicPeriod"/>
            </a:pPr>
            <a:endParaRPr lang="en-GB" dirty="0"/>
          </a:p>
          <a:p>
            <a:pPr marL="342900" indent="-342900">
              <a:buAutoNum type="arabicPeriod"/>
            </a:pPr>
            <a:r>
              <a:rPr lang="en-GB" dirty="0"/>
              <a:t>Options Appraisal and Outline Business Plan (Fourth Street)</a:t>
            </a:r>
          </a:p>
        </p:txBody>
      </p:sp>
      <p:pic>
        <p:nvPicPr>
          <p:cNvPr id="4" name="Audio 3">
            <a:hlinkClick r:id="" action="ppaction://media"/>
          </p:cNvPr>
          <p:cNvPicPr>
            <a:picLocks noChangeAspect="1"/>
          </p:cNvPicPr>
          <p:nvPr>
            <a:audioFile r:link="rId1"/>
            <p:extLst>
              <p:ext uri="{DAA4B4D4-6D71-4841-9C94-3DE7FCFB9230}">
                <p14:media xmlns:p14="http://schemas.microsoft.com/office/powerpoint/2010/main" xmlns="" r:embed="rId5"/>
              </p:ext>
            </p:extLst>
          </p:nvPr>
        </p:nvPicPr>
        <p:blipFill>
          <a:blip r:embed="rId6" cstate="print"/>
          <a:stretch>
            <a:fillRect/>
          </a:stretch>
        </p:blipFill>
        <p:spPr>
          <a:xfrm>
            <a:off x="11366500" y="6032500"/>
            <a:ext cx="609600" cy="609600"/>
          </a:xfrm>
          <a:prstGeom prst="rect">
            <a:avLst/>
          </a:prstGeom>
        </p:spPr>
      </p:pic>
    </p:spTree>
    <p:extLst>
      <p:ext uri="{BB962C8B-B14F-4D97-AF65-F5344CB8AC3E}">
        <p14:creationId xmlns:p14="http://schemas.microsoft.com/office/powerpoint/2010/main" xmlns="" val="66951273"/>
      </p:ext>
    </p:extLst>
  </p:cSld>
  <p:clrMapOvr>
    <a:masterClrMapping/>
  </p:clrMapOvr>
  <mc:AlternateContent xmlns:mc="http://schemas.openxmlformats.org/markup-compatibility/2006">
    <mc:Choice xmlns:p14="http://schemas.microsoft.com/office/powerpoint/2010/main" xmlns="" Requires="p14">
      <p:transition spd="slow" p14:dur="2000" advTm="39003"/>
    </mc:Choice>
    <mc:Fallback>
      <p:transition spd="slow" advTm="390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314695" y="267044"/>
            <a:ext cx="6081992" cy="4316831"/>
          </a:xfrm>
          <a:prstGeom prst="rect">
            <a:avLst/>
          </a:prstGeom>
          <a:ln>
            <a:solidFill>
              <a:schemeClr val="tx1"/>
            </a:solidFill>
          </a:ln>
        </p:spPr>
      </p:pic>
      <p:pic>
        <p:nvPicPr>
          <p:cNvPr id="3" name="Picture 2"/>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5337958" y="2698219"/>
            <a:ext cx="5548941" cy="3951963"/>
          </a:xfrm>
          <a:prstGeom prst="rect">
            <a:avLst/>
          </a:prstGeom>
          <a:ln>
            <a:solidFill>
              <a:schemeClr val="tx1"/>
            </a:solidFill>
          </a:ln>
        </p:spPr>
      </p:pic>
      <p:sp>
        <p:nvSpPr>
          <p:cNvPr id="4" name="TextBox 3"/>
          <p:cNvSpPr txBox="1"/>
          <p:nvPr/>
        </p:nvSpPr>
        <p:spPr>
          <a:xfrm>
            <a:off x="6858000" y="344384"/>
            <a:ext cx="4453247" cy="2031325"/>
          </a:xfrm>
          <a:prstGeom prst="rect">
            <a:avLst/>
          </a:prstGeom>
          <a:noFill/>
        </p:spPr>
        <p:txBody>
          <a:bodyPr wrap="square" rtlCol="0">
            <a:spAutoFit/>
          </a:bodyPr>
          <a:lstStyle/>
          <a:p>
            <a:r>
              <a:rPr lang="en-GB" dirty="0" smtClean="0"/>
              <a:t>As an essential part of this project the Trust feel that the present public road through the site must be moved.  Two potential lines have been examined: a long one (left) and a short one (below).  The long one attempts to avoid as much of the archaeology (shown by geophysics) as possible. </a:t>
            </a:r>
            <a:endParaRPr lang="en-GB" dirty="0"/>
          </a:p>
        </p:txBody>
      </p:sp>
      <p:pic>
        <p:nvPicPr>
          <p:cNvPr id="5" name="Audio 4">
            <a:hlinkClick r:id="" action="ppaction://media"/>
          </p:cNvPr>
          <p:cNvPicPr>
            <a:picLocks noChangeAspect="1"/>
          </p:cNvPicPr>
          <p:nvPr>
            <a:audioFile r:link="rId1"/>
            <p:extLst>
              <p:ext uri="{DAA4B4D4-6D71-4841-9C94-3DE7FCFB9230}">
                <p14:media xmlns:p14="http://schemas.microsoft.com/office/powerpoint/2010/main" xmlns="" r:embed="rId5"/>
              </p:ext>
            </p:extLst>
          </p:nvPr>
        </p:nvPicPr>
        <p:blipFill>
          <a:blip r:embed="rId6" cstate="print"/>
          <a:stretch>
            <a:fillRect/>
          </a:stretch>
        </p:blipFill>
        <p:spPr>
          <a:xfrm>
            <a:off x="11366500" y="6032500"/>
            <a:ext cx="609600" cy="609600"/>
          </a:xfrm>
          <a:prstGeom prst="rect">
            <a:avLst/>
          </a:prstGeom>
        </p:spPr>
      </p:pic>
    </p:spTree>
    <p:extLst>
      <p:ext uri="{BB962C8B-B14F-4D97-AF65-F5344CB8AC3E}">
        <p14:creationId xmlns:p14="http://schemas.microsoft.com/office/powerpoint/2010/main" xmlns="" val="405566730"/>
      </p:ext>
    </p:extLst>
  </p:cSld>
  <p:clrMapOvr>
    <a:masterClrMapping/>
  </p:clrMapOvr>
  <mc:AlternateContent xmlns:mc="http://schemas.openxmlformats.org/markup-compatibility/2006">
    <mc:Choice xmlns:p14="http://schemas.microsoft.com/office/powerpoint/2010/main" xmlns="" Requires="p14">
      <p:transition spd="slow" p14:dur="2000" advTm="91410"/>
    </mc:Choice>
    <mc:Fallback>
      <p:transition spd="slow" advTm="914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10;&#10;Description automatically generated">
            <a:extLst>
              <a:ext uri="{FF2B5EF4-FFF2-40B4-BE49-F238E27FC236}">
                <a16:creationId xmlns:a16="http://schemas.microsoft.com/office/drawing/2014/main" xmlns="" id="{8A43464A-4B69-4200-B0A0-B67715297C80}"/>
              </a:ext>
            </a:extLst>
          </p:cNvPr>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3577198" y="246184"/>
            <a:ext cx="8125798" cy="6365632"/>
          </a:xfrm>
          <a:prstGeom prst="rect">
            <a:avLst/>
          </a:prstGeom>
          <a:ln>
            <a:solidFill>
              <a:schemeClr val="tx1"/>
            </a:solidFill>
          </a:ln>
        </p:spPr>
      </p:pic>
      <p:sp>
        <p:nvSpPr>
          <p:cNvPr id="6" name="TextBox 5">
            <a:extLst>
              <a:ext uri="{FF2B5EF4-FFF2-40B4-BE49-F238E27FC236}">
                <a16:creationId xmlns:a16="http://schemas.microsoft.com/office/drawing/2014/main" xmlns="" id="{14A7233B-225A-47E1-9E6A-209465313C93}"/>
              </a:ext>
            </a:extLst>
          </p:cNvPr>
          <p:cNvSpPr txBox="1"/>
          <p:nvPr/>
        </p:nvSpPr>
        <p:spPr>
          <a:xfrm>
            <a:off x="324465" y="1779639"/>
            <a:ext cx="3057832" cy="1200329"/>
          </a:xfrm>
          <a:prstGeom prst="rect">
            <a:avLst/>
          </a:prstGeom>
          <a:noFill/>
        </p:spPr>
        <p:txBody>
          <a:bodyPr wrap="square" rtlCol="0">
            <a:spAutoFit/>
          </a:bodyPr>
          <a:lstStyle/>
          <a:p>
            <a:pPr algn="ctr"/>
            <a:r>
              <a:rPr lang="en-GB" sz="2400" dirty="0"/>
              <a:t>A complicated diagram to summarise where we are with planning!</a:t>
            </a:r>
          </a:p>
        </p:txBody>
      </p:sp>
      <p:pic>
        <p:nvPicPr>
          <p:cNvPr id="2" name="Audio 1">
            <a:hlinkClick r:id="" action="ppaction://media"/>
          </p:cNvPr>
          <p:cNvPicPr>
            <a:picLocks noChangeAspect="1"/>
          </p:cNvPicPr>
          <p:nvPr>
            <a:audioFile r:link="rId1"/>
            <p:extLst>
              <p:ext uri="{DAA4B4D4-6D71-4841-9C94-3DE7FCFB9230}">
                <p14:media xmlns:p14="http://schemas.microsoft.com/office/powerpoint/2010/main" xmlns="" r:embed="rId4"/>
              </p:ext>
            </p:extLst>
          </p:nvPr>
        </p:nvPicPr>
        <p:blipFill>
          <a:blip r:embed="rId5" cstate="print"/>
          <a:stretch>
            <a:fillRect/>
          </a:stretch>
        </p:blipFill>
        <p:spPr>
          <a:xfrm>
            <a:off x="11366500" y="6032500"/>
            <a:ext cx="609600" cy="609600"/>
          </a:xfrm>
          <a:prstGeom prst="rect">
            <a:avLst/>
          </a:prstGeom>
        </p:spPr>
      </p:pic>
    </p:spTree>
    <p:extLst>
      <p:ext uri="{BB962C8B-B14F-4D97-AF65-F5344CB8AC3E}">
        <p14:creationId xmlns:p14="http://schemas.microsoft.com/office/powerpoint/2010/main" xmlns="" val="2377446813"/>
      </p:ext>
    </p:extLst>
  </p:cSld>
  <p:clrMapOvr>
    <a:masterClrMapping/>
  </p:clrMapOvr>
  <mc:AlternateContent xmlns:mc="http://schemas.openxmlformats.org/markup-compatibility/2006">
    <mc:Choice xmlns:p14="http://schemas.microsoft.com/office/powerpoint/2010/main" xmlns="" Requires="p14">
      <p:transition spd="slow" p14:dur="2000" advTm="40931"/>
    </mc:Choice>
    <mc:Fallback>
      <p:transition spd="slow" advTm="409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77B71D21-F344-4A2A-9210-4FBCAE816406}"/>
              </a:ext>
            </a:extLst>
          </p:cNvPr>
          <p:cNvSpPr txBox="1"/>
          <p:nvPr/>
        </p:nvSpPr>
        <p:spPr>
          <a:xfrm>
            <a:off x="324465" y="4092695"/>
            <a:ext cx="3775586" cy="1938992"/>
          </a:xfrm>
          <a:prstGeom prst="rect">
            <a:avLst/>
          </a:prstGeom>
          <a:noFill/>
        </p:spPr>
        <p:txBody>
          <a:bodyPr wrap="square" rtlCol="0">
            <a:spAutoFit/>
          </a:bodyPr>
          <a:lstStyle/>
          <a:p>
            <a:pPr algn="ctr"/>
            <a:r>
              <a:rPr lang="en-GB" sz="2400" dirty="0"/>
              <a:t>C. Community engagement</a:t>
            </a:r>
          </a:p>
          <a:p>
            <a:pPr algn="ctr"/>
            <a:r>
              <a:rPr lang="en-GB" sz="2400" dirty="0"/>
              <a:t>February 2019</a:t>
            </a:r>
          </a:p>
          <a:p>
            <a:pPr algn="ctr"/>
            <a:r>
              <a:rPr lang="en-GB" sz="2400" dirty="0"/>
              <a:t>&amp;</a:t>
            </a:r>
          </a:p>
          <a:p>
            <a:pPr algn="ctr"/>
            <a:r>
              <a:rPr lang="en-GB" sz="2400" dirty="0"/>
              <a:t>Appointment of Community Engagement Officer</a:t>
            </a:r>
            <a:endParaRPr lang="en-GB" dirty="0"/>
          </a:p>
        </p:txBody>
      </p:sp>
      <p:pic>
        <p:nvPicPr>
          <p:cNvPr id="4" name="Picture 3" descr="A picture containing indoor&#10;&#10;Description automatically generated">
            <a:extLst>
              <a:ext uri="{FF2B5EF4-FFF2-40B4-BE49-F238E27FC236}">
                <a16:creationId xmlns:a16="http://schemas.microsoft.com/office/drawing/2014/main" xmlns="" id="{012D7828-E2C9-449B-88B0-A7203D980BBC}"/>
              </a:ext>
            </a:extLst>
          </p:cNvPr>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438631" y="197480"/>
            <a:ext cx="4898964" cy="3674223"/>
          </a:xfrm>
          <a:prstGeom prst="rect">
            <a:avLst/>
          </a:prstGeom>
          <a:ln>
            <a:solidFill>
              <a:schemeClr val="tx1"/>
            </a:solidFill>
          </a:ln>
        </p:spPr>
      </p:pic>
      <p:pic>
        <p:nvPicPr>
          <p:cNvPr id="6" name="Picture 5" descr="A picture containing indoor, wall, dog, small&#10;&#10;Description automatically generated">
            <a:extLst>
              <a:ext uri="{FF2B5EF4-FFF2-40B4-BE49-F238E27FC236}">
                <a16:creationId xmlns:a16="http://schemas.microsoft.com/office/drawing/2014/main" xmlns="" id="{55939BAF-6C0B-495F-A318-C7E7CB49B0B8}"/>
              </a:ext>
            </a:extLst>
          </p:cNvPr>
          <p:cNvPicPr>
            <a:picLocks noChangeAspect="1"/>
          </p:cNvPicPr>
          <p:nvPr/>
        </p:nvPicPr>
        <p:blipFill rotWithShape="1">
          <a:blip r:embed="rId4" cstate="print">
            <a:extLst>
              <a:ext uri="{28A0092B-C50C-407E-A947-70E740481C1C}">
                <a14:useLocalDpi xmlns:a14="http://schemas.microsoft.com/office/drawing/2010/main" xmlns="" val="0"/>
              </a:ext>
            </a:extLst>
          </a:blip>
          <a:srcRect t="19477"/>
          <a:stretch/>
        </p:blipFill>
        <p:spPr>
          <a:xfrm rot="5400000">
            <a:off x="7302960" y="1634142"/>
            <a:ext cx="5944035" cy="3589718"/>
          </a:xfrm>
          <a:prstGeom prst="rect">
            <a:avLst/>
          </a:prstGeom>
          <a:ln>
            <a:solidFill>
              <a:schemeClr val="tx1"/>
            </a:solidFill>
          </a:ln>
        </p:spPr>
      </p:pic>
      <p:pic>
        <p:nvPicPr>
          <p:cNvPr id="8" name="Picture 7" descr="A group of people standing around a table&#10;&#10;Description automatically generated">
            <a:extLst>
              <a:ext uri="{FF2B5EF4-FFF2-40B4-BE49-F238E27FC236}">
                <a16:creationId xmlns:a16="http://schemas.microsoft.com/office/drawing/2014/main" xmlns="" id="{4BC6BDFE-929C-49DA-8F16-CA607B8DBE72}"/>
              </a:ext>
            </a:extLst>
          </p:cNvPr>
          <p:cNvPicPr>
            <a:picLocks noChangeAspect="1"/>
          </p:cNvPicPr>
          <p:nvPr/>
        </p:nvPicPr>
        <p:blipFill>
          <a:blip r:embed="rId5" cstate="print">
            <a:extLst>
              <a:ext uri="{28A0092B-C50C-407E-A947-70E740481C1C}">
                <a14:useLocalDpi xmlns:a14="http://schemas.microsoft.com/office/drawing/2010/main" xmlns="" val="0"/>
              </a:ext>
            </a:extLst>
          </a:blip>
          <a:stretch>
            <a:fillRect/>
          </a:stretch>
        </p:blipFill>
        <p:spPr>
          <a:xfrm rot="10800000" flipV="1">
            <a:off x="4247535" y="3024152"/>
            <a:ext cx="4368878" cy="3276658"/>
          </a:xfrm>
          <a:prstGeom prst="rect">
            <a:avLst/>
          </a:prstGeom>
          <a:ln>
            <a:solidFill>
              <a:schemeClr val="tx1"/>
            </a:solidFill>
          </a:ln>
        </p:spPr>
      </p:pic>
      <p:pic>
        <p:nvPicPr>
          <p:cNvPr id="3" name="Audio 2">
            <a:hlinkClick r:id="" action="ppaction://media"/>
          </p:cNvPr>
          <p:cNvPicPr>
            <a:picLocks noChangeAspect="1"/>
          </p:cNvPicPr>
          <p:nvPr>
            <a:audioFile r:link="rId1"/>
            <p:extLst>
              <p:ext uri="{DAA4B4D4-6D71-4841-9C94-3DE7FCFB9230}">
                <p14:media xmlns:p14="http://schemas.microsoft.com/office/powerpoint/2010/main" xmlns="" r:embed="rId6"/>
              </p:ext>
            </p:extLst>
          </p:nvPr>
        </p:nvPicPr>
        <p:blipFill>
          <a:blip r:embed="rId7" cstate="print"/>
          <a:stretch>
            <a:fillRect/>
          </a:stretch>
        </p:blipFill>
        <p:spPr>
          <a:xfrm>
            <a:off x="11366500" y="6032500"/>
            <a:ext cx="609600" cy="609600"/>
          </a:xfrm>
          <a:prstGeom prst="rect">
            <a:avLst/>
          </a:prstGeom>
        </p:spPr>
      </p:pic>
    </p:spTree>
    <p:extLst>
      <p:ext uri="{BB962C8B-B14F-4D97-AF65-F5344CB8AC3E}">
        <p14:creationId xmlns:p14="http://schemas.microsoft.com/office/powerpoint/2010/main" xmlns="" val="4025061502"/>
      </p:ext>
    </p:extLst>
  </p:cSld>
  <p:clrMapOvr>
    <a:masterClrMapping/>
  </p:clrMapOvr>
  <mc:AlternateContent xmlns:mc="http://schemas.openxmlformats.org/markup-compatibility/2006">
    <mc:Choice xmlns:p14="http://schemas.microsoft.com/office/powerpoint/2010/main" xmlns="" Requires="p14">
      <p:transition spd="slow" p14:dur="2000" advTm="33651"/>
    </mc:Choice>
    <mc:Fallback>
      <p:transition spd="slow" advTm="336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C8F94504-9105-425F-BA71-25A0E4499446}"/>
              </a:ext>
            </a:extLst>
          </p:cNvPr>
          <p:cNvSpPr txBox="1"/>
          <p:nvPr/>
        </p:nvSpPr>
        <p:spPr>
          <a:xfrm>
            <a:off x="1022554" y="765312"/>
            <a:ext cx="10091891" cy="738664"/>
          </a:xfrm>
          <a:prstGeom prst="rect">
            <a:avLst/>
          </a:prstGeom>
          <a:noFill/>
        </p:spPr>
        <p:txBody>
          <a:bodyPr wrap="square" rtlCol="0">
            <a:spAutoFit/>
          </a:bodyPr>
          <a:lstStyle/>
          <a:p>
            <a:pPr algn="ctr"/>
            <a:r>
              <a:rPr lang="en-GB" sz="2400" dirty="0"/>
              <a:t>D. Events and activities – July 2017</a:t>
            </a:r>
          </a:p>
          <a:p>
            <a:endParaRPr lang="en-GB" dirty="0"/>
          </a:p>
        </p:txBody>
      </p:sp>
      <p:pic>
        <p:nvPicPr>
          <p:cNvPr id="6" name="Picture 5" descr="A group of people standing in the grass&#10;&#10;Description automatically generated">
            <a:extLst>
              <a:ext uri="{FF2B5EF4-FFF2-40B4-BE49-F238E27FC236}">
                <a16:creationId xmlns:a16="http://schemas.microsoft.com/office/drawing/2014/main" xmlns="" id="{D269171A-3BBD-4ECA-8BF1-D620C9008076}"/>
              </a:ext>
            </a:extLst>
          </p:cNvPr>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1022555" y="1657848"/>
            <a:ext cx="10091892" cy="4668904"/>
          </a:xfrm>
          <a:prstGeom prst="rect">
            <a:avLst/>
          </a:prstGeom>
          <a:ln>
            <a:solidFill>
              <a:schemeClr val="tx1"/>
            </a:solidFill>
          </a:ln>
        </p:spPr>
      </p:pic>
      <p:pic>
        <p:nvPicPr>
          <p:cNvPr id="3" name="Audio 2">
            <a:hlinkClick r:id="" action="ppaction://media"/>
          </p:cNvPr>
          <p:cNvPicPr>
            <a:picLocks noChangeAspect="1"/>
          </p:cNvPicPr>
          <p:nvPr>
            <a:audioFile r:link="rId1"/>
            <p:extLst>
              <p:ext uri="{DAA4B4D4-6D71-4841-9C94-3DE7FCFB9230}">
                <p14:media xmlns:p14="http://schemas.microsoft.com/office/powerpoint/2010/main" xmlns="" r:embed="rId4"/>
              </p:ext>
            </p:extLst>
          </p:nvPr>
        </p:nvPicPr>
        <p:blipFill>
          <a:blip r:embed="rId5" cstate="print"/>
          <a:stretch>
            <a:fillRect/>
          </a:stretch>
        </p:blipFill>
        <p:spPr>
          <a:xfrm>
            <a:off x="11366500" y="6032500"/>
            <a:ext cx="609600" cy="609600"/>
          </a:xfrm>
          <a:prstGeom prst="rect">
            <a:avLst/>
          </a:prstGeom>
        </p:spPr>
      </p:pic>
    </p:spTree>
    <p:extLst>
      <p:ext uri="{BB962C8B-B14F-4D97-AF65-F5344CB8AC3E}">
        <p14:creationId xmlns:p14="http://schemas.microsoft.com/office/powerpoint/2010/main" xmlns="" val="3525912430"/>
      </p:ext>
    </p:extLst>
  </p:cSld>
  <p:clrMapOvr>
    <a:masterClrMapping/>
  </p:clrMapOvr>
  <mc:AlternateContent xmlns:mc="http://schemas.openxmlformats.org/markup-compatibility/2006">
    <mc:Choice xmlns:p14="http://schemas.microsoft.com/office/powerpoint/2010/main" xmlns="" Requires="p14">
      <p:transition spd="slow" p14:dur="2000" advTm="43295"/>
    </mc:Choice>
    <mc:Fallback>
      <p:transition spd="slow" advTm="432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3ED22B97-23F5-48FB-9FE3-C48F50C6E344}"/>
              </a:ext>
            </a:extLst>
          </p:cNvPr>
          <p:cNvSpPr txBox="1"/>
          <p:nvPr/>
        </p:nvSpPr>
        <p:spPr>
          <a:xfrm>
            <a:off x="694082" y="382012"/>
            <a:ext cx="10803835" cy="6278642"/>
          </a:xfrm>
          <a:prstGeom prst="rect">
            <a:avLst/>
          </a:prstGeom>
          <a:noFill/>
        </p:spPr>
        <p:txBody>
          <a:bodyPr wrap="square" rtlCol="0">
            <a:spAutoFit/>
          </a:bodyPr>
          <a:lstStyle/>
          <a:p>
            <a:r>
              <a:rPr lang="en-GB" sz="2400" dirty="0"/>
              <a:t>E. Fund-raising</a:t>
            </a:r>
          </a:p>
          <a:p>
            <a:endParaRPr lang="en-GB" sz="2400" dirty="0"/>
          </a:p>
          <a:p>
            <a:r>
              <a:rPr lang="en-GB" sz="2400" dirty="0"/>
              <a:t>To Date</a:t>
            </a:r>
          </a:p>
          <a:p>
            <a:r>
              <a:rPr lang="en-GB" dirty="0"/>
              <a:t>Private donations			£450,000		(Purchase, Trust support, Matched funding for grants)</a:t>
            </a:r>
          </a:p>
          <a:p>
            <a:endParaRPr lang="en-GB" dirty="0"/>
          </a:p>
          <a:p>
            <a:r>
              <a:rPr lang="en-GB" dirty="0"/>
              <a:t>Charitable foundations		£530,000		(Planning, Trust support, Conservation)</a:t>
            </a:r>
          </a:p>
          <a:p>
            <a:endParaRPr lang="en-GB" dirty="0"/>
          </a:p>
          <a:p>
            <a:r>
              <a:rPr lang="en-GB" dirty="0"/>
              <a:t>European Funds			£458,000		(Community engagement, Art event, Building works)</a:t>
            </a:r>
          </a:p>
          <a:p>
            <a:endParaRPr lang="en-GB" dirty="0"/>
          </a:p>
          <a:p>
            <a:r>
              <a:rPr lang="en-GB" dirty="0"/>
              <a:t>Research funds			£956,000	+	(Archaeology, History, Landscape)</a:t>
            </a:r>
          </a:p>
          <a:p>
            <a:endParaRPr lang="en-GB" dirty="0"/>
          </a:p>
          <a:p>
            <a:r>
              <a:rPr lang="en-GB" dirty="0"/>
              <a:t>Summer School			£177,000		(Archaeology, Training, Well-being)</a:t>
            </a:r>
          </a:p>
          <a:p>
            <a:endParaRPr lang="en-GB" dirty="0"/>
          </a:p>
          <a:p>
            <a:r>
              <a:rPr lang="en-GB" sz="2400" dirty="0"/>
              <a:t>Estimated capital need </a:t>
            </a:r>
            <a:r>
              <a:rPr lang="en-GB" dirty="0"/>
              <a:t>(all figures are broad approximations)</a:t>
            </a:r>
            <a:endParaRPr lang="en-GB" sz="2400" dirty="0"/>
          </a:p>
          <a:p>
            <a:endParaRPr lang="en-GB" dirty="0"/>
          </a:p>
          <a:p>
            <a:r>
              <a:rPr lang="en-GB" dirty="0"/>
              <a:t>Building Conservation		£1,800,000</a:t>
            </a:r>
          </a:p>
          <a:p>
            <a:endParaRPr lang="en-GB" dirty="0"/>
          </a:p>
          <a:p>
            <a:r>
              <a:rPr lang="en-GB" dirty="0"/>
              <a:t>Fitting out			£800,000</a:t>
            </a:r>
          </a:p>
          <a:p>
            <a:endParaRPr lang="en-GB" dirty="0"/>
          </a:p>
          <a:p>
            <a:r>
              <a:rPr lang="en-GB" dirty="0"/>
              <a:t>New build			£900,000</a:t>
            </a:r>
          </a:p>
          <a:p>
            <a:endParaRPr lang="en-GB" dirty="0"/>
          </a:p>
        </p:txBody>
      </p:sp>
      <p:pic>
        <p:nvPicPr>
          <p:cNvPr id="3" name="Audio 2">
            <a:hlinkClick r:id="" action="ppaction://media"/>
          </p:cNvPr>
          <p:cNvPicPr>
            <a:picLocks noChangeAspect="1"/>
          </p:cNvPicPr>
          <p:nvPr>
            <a:audioFile r:link="rId1"/>
            <p:extLst>
              <p:ext uri="{DAA4B4D4-6D71-4841-9C94-3DE7FCFB9230}">
                <p14:media xmlns:p14="http://schemas.microsoft.com/office/powerpoint/2010/main" xmlns="" r:embed="rId3"/>
              </p:ext>
            </p:extLst>
          </p:nvPr>
        </p:nvPicPr>
        <p:blipFill>
          <a:blip r:embed="rId4" cstate="print"/>
          <a:stretch>
            <a:fillRect/>
          </a:stretch>
        </p:blipFill>
        <p:spPr>
          <a:xfrm>
            <a:off x="11366500" y="6032500"/>
            <a:ext cx="609600" cy="609600"/>
          </a:xfrm>
          <a:prstGeom prst="rect">
            <a:avLst/>
          </a:prstGeom>
        </p:spPr>
      </p:pic>
    </p:spTree>
    <p:extLst>
      <p:ext uri="{BB962C8B-B14F-4D97-AF65-F5344CB8AC3E}">
        <p14:creationId xmlns:p14="http://schemas.microsoft.com/office/powerpoint/2010/main" xmlns="" val="2150857921"/>
      </p:ext>
    </p:extLst>
  </p:cSld>
  <p:clrMapOvr>
    <a:masterClrMapping/>
  </p:clrMapOvr>
  <mc:AlternateContent xmlns:mc="http://schemas.openxmlformats.org/markup-compatibility/2006">
    <mc:Choice xmlns:p14="http://schemas.microsoft.com/office/powerpoint/2010/main" xmlns="" Requires="p14">
      <p:transition spd="slow" p14:dur="2000" advTm="34315"/>
    </mc:Choice>
    <mc:Fallback>
      <p:transition spd="slow" advTm="343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D4275EC1-0A41-4B76-A444-DE01517D80A5}"/>
              </a:ext>
            </a:extLst>
          </p:cNvPr>
          <p:cNvSpPr txBox="1"/>
          <p:nvPr/>
        </p:nvSpPr>
        <p:spPr>
          <a:xfrm>
            <a:off x="859734" y="1202635"/>
            <a:ext cx="8060635" cy="738664"/>
          </a:xfrm>
          <a:prstGeom prst="rect">
            <a:avLst/>
          </a:prstGeom>
          <a:noFill/>
        </p:spPr>
        <p:txBody>
          <a:bodyPr wrap="square" rtlCol="0">
            <a:spAutoFit/>
          </a:bodyPr>
          <a:lstStyle/>
          <a:p>
            <a:r>
              <a:rPr lang="en-GB" sz="2400" b="1" dirty="0"/>
              <a:t>2. The Strata Florida Research Project</a:t>
            </a:r>
          </a:p>
          <a:p>
            <a:endParaRPr lang="en-GB" dirty="0"/>
          </a:p>
        </p:txBody>
      </p:sp>
      <p:sp>
        <p:nvSpPr>
          <p:cNvPr id="3" name="TextBox 2">
            <a:extLst>
              <a:ext uri="{FF2B5EF4-FFF2-40B4-BE49-F238E27FC236}">
                <a16:creationId xmlns:a16="http://schemas.microsoft.com/office/drawing/2014/main" xmlns="" id="{F458A3CD-1E62-4FA3-9C40-7D50FCD0FC57}"/>
              </a:ext>
            </a:extLst>
          </p:cNvPr>
          <p:cNvSpPr txBox="1"/>
          <p:nvPr/>
        </p:nvSpPr>
        <p:spPr>
          <a:xfrm>
            <a:off x="859734" y="2405270"/>
            <a:ext cx="10157791" cy="2308324"/>
          </a:xfrm>
          <a:prstGeom prst="rect">
            <a:avLst/>
          </a:prstGeom>
          <a:noFill/>
        </p:spPr>
        <p:txBody>
          <a:bodyPr wrap="square" rtlCol="0">
            <a:spAutoFit/>
          </a:bodyPr>
          <a:lstStyle/>
          <a:p>
            <a:r>
              <a:rPr lang="en-GB" dirty="0"/>
              <a:t>1999-2015	Phase 1:  Excavation and survey programme as training of archaeology students</a:t>
            </a:r>
          </a:p>
          <a:p>
            <a:endParaRPr lang="en-GB" dirty="0"/>
          </a:p>
          <a:p>
            <a:r>
              <a:rPr lang="en-GB" dirty="0"/>
              <a:t>2015-2019	Writing programme and publication </a:t>
            </a:r>
          </a:p>
          <a:p>
            <a:endParaRPr lang="en-GB" dirty="0"/>
          </a:p>
          <a:p>
            <a:r>
              <a:rPr lang="en-GB" dirty="0"/>
              <a:t>2019-2022	AHRC, Major Grant R005842/1: the Sacred Landscapes of Medieval Monasteries</a:t>
            </a:r>
          </a:p>
          <a:p>
            <a:endParaRPr lang="en-GB" dirty="0"/>
          </a:p>
          <a:p>
            <a:r>
              <a:rPr lang="en-GB" dirty="0"/>
              <a:t>2019-2021	Archaeology Field School funded by the </a:t>
            </a:r>
            <a:r>
              <a:rPr lang="en-GB" dirty="0" err="1"/>
              <a:t>Allchurches</a:t>
            </a:r>
            <a:r>
              <a:rPr lang="en-GB" dirty="0"/>
              <a:t> Trust:  the beginning of Phase 2</a:t>
            </a:r>
          </a:p>
          <a:p>
            <a:r>
              <a:rPr lang="en-GB" dirty="0"/>
              <a:t>		and beyond</a:t>
            </a:r>
          </a:p>
        </p:txBody>
      </p:sp>
      <p:pic>
        <p:nvPicPr>
          <p:cNvPr id="4" name="Audio 3">
            <a:hlinkClick r:id="" action="ppaction://media"/>
          </p:cNvPr>
          <p:cNvPicPr>
            <a:picLocks noChangeAspect="1"/>
          </p:cNvPicPr>
          <p:nvPr>
            <a:audioFile r:link="rId1"/>
            <p:extLst>
              <p:ext uri="{DAA4B4D4-6D71-4841-9C94-3DE7FCFB9230}">
                <p14:media xmlns:p14="http://schemas.microsoft.com/office/powerpoint/2010/main" xmlns="" r:embed="rId3"/>
              </p:ext>
            </p:extLst>
          </p:nvPr>
        </p:nvPicPr>
        <p:blipFill>
          <a:blip r:embed="rId4" cstate="print"/>
          <a:stretch>
            <a:fillRect/>
          </a:stretch>
        </p:blipFill>
        <p:spPr>
          <a:xfrm>
            <a:off x="11366500" y="6032500"/>
            <a:ext cx="609600" cy="609600"/>
          </a:xfrm>
          <a:prstGeom prst="rect">
            <a:avLst/>
          </a:prstGeom>
        </p:spPr>
      </p:pic>
    </p:spTree>
    <p:extLst>
      <p:ext uri="{BB962C8B-B14F-4D97-AF65-F5344CB8AC3E}">
        <p14:creationId xmlns:p14="http://schemas.microsoft.com/office/powerpoint/2010/main" xmlns="" val="381459507"/>
      </p:ext>
    </p:extLst>
  </p:cSld>
  <p:clrMapOvr>
    <a:masterClrMapping/>
  </p:clrMapOvr>
  <mc:AlternateContent xmlns:mc="http://schemas.openxmlformats.org/markup-compatibility/2006">
    <mc:Choice xmlns:p14="http://schemas.microsoft.com/office/powerpoint/2010/main" xmlns="" Requires="p14">
      <p:transition spd="slow" p14:dur="2000" advTm="93694"/>
    </mc:Choice>
    <mc:Fallback>
      <p:transition spd="slow" advTm="936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6B9CF04A-7BCC-4F66-AB7C-2F7BA4237DB1}"/>
              </a:ext>
            </a:extLst>
          </p:cNvPr>
          <p:cNvSpPr txBox="1"/>
          <p:nvPr/>
        </p:nvSpPr>
        <p:spPr>
          <a:xfrm>
            <a:off x="1202499" y="313151"/>
            <a:ext cx="4221271" cy="461665"/>
          </a:xfrm>
          <a:prstGeom prst="rect">
            <a:avLst/>
          </a:prstGeom>
          <a:noFill/>
        </p:spPr>
        <p:txBody>
          <a:bodyPr wrap="square" rtlCol="0">
            <a:spAutoFit/>
          </a:bodyPr>
          <a:lstStyle/>
          <a:p>
            <a:r>
              <a:rPr lang="en-GB" sz="2400" dirty="0"/>
              <a:t>Excavation</a:t>
            </a:r>
          </a:p>
        </p:txBody>
      </p:sp>
      <p:pic>
        <p:nvPicPr>
          <p:cNvPr id="6" name="Picture 5" descr="A picture containing text, map&#10;&#10;Description automatically generated">
            <a:extLst>
              <a:ext uri="{FF2B5EF4-FFF2-40B4-BE49-F238E27FC236}">
                <a16:creationId xmlns:a16="http://schemas.microsoft.com/office/drawing/2014/main" xmlns="" id="{FDB9A489-0B26-445B-A5E2-1862F921A814}"/>
              </a:ext>
            </a:extLst>
          </p:cNvPr>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839243" y="1418791"/>
            <a:ext cx="7091679" cy="5018302"/>
          </a:xfrm>
          <a:prstGeom prst="rect">
            <a:avLst/>
          </a:prstGeom>
          <a:ln>
            <a:solidFill>
              <a:schemeClr val="tx1"/>
            </a:solidFill>
          </a:ln>
        </p:spPr>
      </p:pic>
      <p:pic>
        <p:nvPicPr>
          <p:cNvPr id="3" name="Picture 2" descr="A large green field&#10;&#10;Description automatically generated">
            <a:extLst>
              <a:ext uri="{FF2B5EF4-FFF2-40B4-BE49-F238E27FC236}">
                <a16:creationId xmlns:a16="http://schemas.microsoft.com/office/drawing/2014/main" xmlns="" id="{7B51D5AD-9267-4116-83E8-0A210242C9F1}"/>
              </a:ext>
            </a:extLst>
          </p:cNvPr>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6768232" y="420907"/>
            <a:ext cx="5145976" cy="3421046"/>
          </a:xfrm>
          <a:prstGeom prst="rect">
            <a:avLst/>
          </a:prstGeom>
          <a:ln>
            <a:solidFill>
              <a:schemeClr val="tx1"/>
            </a:solidFill>
          </a:ln>
        </p:spPr>
      </p:pic>
      <p:pic>
        <p:nvPicPr>
          <p:cNvPr id="8" name="Picture 7" descr="A close up of a rock&#10;&#10;Description automatically generated">
            <a:extLst>
              <a:ext uri="{FF2B5EF4-FFF2-40B4-BE49-F238E27FC236}">
                <a16:creationId xmlns:a16="http://schemas.microsoft.com/office/drawing/2014/main" xmlns="" id="{31D65364-8E02-4D11-9A7E-D19081FA122C}"/>
              </a:ext>
            </a:extLst>
          </p:cNvPr>
          <p:cNvPicPr>
            <a:picLocks noChangeAspect="1"/>
          </p:cNvPicPr>
          <p:nvPr/>
        </p:nvPicPr>
        <p:blipFill>
          <a:blip r:embed="rId5" cstate="print">
            <a:extLst>
              <a:ext uri="{28A0092B-C50C-407E-A947-70E740481C1C}">
                <a14:useLocalDpi xmlns:a14="http://schemas.microsoft.com/office/drawing/2010/main" xmlns="" val="0"/>
              </a:ext>
            </a:extLst>
          </a:blip>
          <a:stretch>
            <a:fillRect/>
          </a:stretch>
        </p:blipFill>
        <p:spPr>
          <a:xfrm>
            <a:off x="7265095" y="3429000"/>
            <a:ext cx="4371918" cy="3278939"/>
          </a:xfrm>
          <a:prstGeom prst="rect">
            <a:avLst/>
          </a:prstGeom>
          <a:ln>
            <a:solidFill>
              <a:schemeClr val="tx1"/>
            </a:solidFill>
          </a:ln>
        </p:spPr>
      </p:pic>
      <p:pic>
        <p:nvPicPr>
          <p:cNvPr id="2" name="Audio 1">
            <a:hlinkClick r:id="" action="ppaction://media"/>
          </p:cNvPr>
          <p:cNvPicPr>
            <a:picLocks noChangeAspect="1"/>
          </p:cNvPicPr>
          <p:nvPr>
            <a:audioFile r:link="rId1"/>
            <p:extLst>
              <p:ext uri="{DAA4B4D4-6D71-4841-9C94-3DE7FCFB9230}">
                <p14:media xmlns:p14="http://schemas.microsoft.com/office/powerpoint/2010/main" xmlns="" r:embed="rId6"/>
              </p:ext>
            </p:extLst>
          </p:nvPr>
        </p:nvPicPr>
        <p:blipFill>
          <a:blip r:embed="rId7" cstate="print"/>
          <a:stretch>
            <a:fillRect/>
          </a:stretch>
        </p:blipFill>
        <p:spPr>
          <a:xfrm>
            <a:off x="11366500" y="6032500"/>
            <a:ext cx="609600" cy="609600"/>
          </a:xfrm>
          <a:prstGeom prst="rect">
            <a:avLst/>
          </a:prstGeom>
        </p:spPr>
      </p:pic>
    </p:spTree>
    <p:extLst>
      <p:ext uri="{BB962C8B-B14F-4D97-AF65-F5344CB8AC3E}">
        <p14:creationId xmlns:p14="http://schemas.microsoft.com/office/powerpoint/2010/main" xmlns="" val="3087240036"/>
      </p:ext>
    </p:extLst>
  </p:cSld>
  <p:clrMapOvr>
    <a:masterClrMapping/>
  </p:clrMapOvr>
  <mc:AlternateContent xmlns:mc="http://schemas.openxmlformats.org/markup-compatibility/2006">
    <mc:Choice xmlns:p14="http://schemas.microsoft.com/office/powerpoint/2010/main" xmlns="" Requires="p14">
      <p:transition spd="slow" p14:dur="2000" advTm="30911"/>
    </mc:Choice>
    <mc:Fallback>
      <p:transition spd="slow" advTm="309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nature&#10;&#10;Description automatically generated">
            <a:extLst>
              <a:ext uri="{FF2B5EF4-FFF2-40B4-BE49-F238E27FC236}">
                <a16:creationId xmlns:a16="http://schemas.microsoft.com/office/drawing/2014/main" xmlns="" id="{DF45CA7D-B3BB-4D2D-9453-9091E235D294}"/>
              </a:ext>
            </a:extLst>
          </p:cNvPr>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674934" y="771525"/>
            <a:ext cx="3688548" cy="5684076"/>
          </a:xfrm>
          <a:prstGeom prst="rect">
            <a:avLst/>
          </a:prstGeom>
        </p:spPr>
      </p:pic>
      <p:pic>
        <p:nvPicPr>
          <p:cNvPr id="9" name="Picture 8">
            <a:extLst>
              <a:ext uri="{FF2B5EF4-FFF2-40B4-BE49-F238E27FC236}">
                <a16:creationId xmlns:a16="http://schemas.microsoft.com/office/drawing/2014/main" xmlns="" id="{DFDB5035-23FE-4EA5-AE75-C974627424DC}"/>
              </a:ext>
            </a:extLst>
          </p:cNvPr>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5238154" y="771525"/>
            <a:ext cx="5506045" cy="2425962"/>
          </a:xfrm>
          <a:prstGeom prst="rect">
            <a:avLst/>
          </a:prstGeom>
        </p:spPr>
      </p:pic>
      <p:pic>
        <p:nvPicPr>
          <p:cNvPr id="15" name="Picture 14" descr="A view of a field&#10;&#10;Description automatically generated">
            <a:extLst>
              <a:ext uri="{FF2B5EF4-FFF2-40B4-BE49-F238E27FC236}">
                <a16:creationId xmlns:a16="http://schemas.microsoft.com/office/drawing/2014/main" xmlns="" id="{7E48C10D-21D2-4743-BB4C-B3EB3B569DC8}"/>
              </a:ext>
            </a:extLst>
          </p:cNvPr>
          <p:cNvPicPr>
            <a:picLocks noChangeAspect="1"/>
          </p:cNvPicPr>
          <p:nvPr/>
        </p:nvPicPr>
        <p:blipFill>
          <a:blip r:embed="rId5" cstate="print">
            <a:extLst>
              <a:ext uri="{28A0092B-C50C-407E-A947-70E740481C1C}">
                <a14:useLocalDpi xmlns:a14="http://schemas.microsoft.com/office/drawing/2010/main" xmlns="" val="0"/>
              </a:ext>
            </a:extLst>
          </a:blip>
          <a:stretch>
            <a:fillRect/>
          </a:stretch>
        </p:blipFill>
        <p:spPr>
          <a:xfrm>
            <a:off x="5425949" y="3035297"/>
            <a:ext cx="5130456" cy="3420304"/>
          </a:xfrm>
          <a:prstGeom prst="rect">
            <a:avLst/>
          </a:prstGeom>
        </p:spPr>
      </p:pic>
      <p:sp>
        <p:nvSpPr>
          <p:cNvPr id="2" name="TextBox 1">
            <a:extLst>
              <a:ext uri="{FF2B5EF4-FFF2-40B4-BE49-F238E27FC236}">
                <a16:creationId xmlns:a16="http://schemas.microsoft.com/office/drawing/2014/main" xmlns="" id="{5B5DA63C-C5D9-409B-894D-1836FA17EF49}"/>
              </a:ext>
            </a:extLst>
          </p:cNvPr>
          <p:cNvSpPr txBox="1"/>
          <p:nvPr/>
        </p:nvSpPr>
        <p:spPr>
          <a:xfrm>
            <a:off x="2128241" y="33067"/>
            <a:ext cx="6219825" cy="646331"/>
          </a:xfrm>
          <a:prstGeom prst="rect">
            <a:avLst/>
          </a:prstGeom>
          <a:noFill/>
        </p:spPr>
        <p:txBody>
          <a:bodyPr wrap="square" rtlCol="0">
            <a:spAutoFit/>
          </a:bodyPr>
          <a:lstStyle/>
          <a:p>
            <a:pPr algn="ctr"/>
            <a:r>
              <a:rPr lang="en-GB" dirty="0"/>
              <a:t>Aerial Photography</a:t>
            </a:r>
          </a:p>
          <a:p>
            <a:pPr algn="ctr"/>
            <a:r>
              <a:rPr lang="en-GB" dirty="0"/>
              <a:t>Royal Commission on Ancient and Historic Monuments in Wales</a:t>
            </a:r>
          </a:p>
        </p:txBody>
      </p:sp>
      <p:pic>
        <p:nvPicPr>
          <p:cNvPr id="3" name="Audio 2">
            <a:hlinkClick r:id="" action="ppaction://media"/>
          </p:cNvPr>
          <p:cNvPicPr>
            <a:picLocks noChangeAspect="1"/>
          </p:cNvPicPr>
          <p:nvPr>
            <a:audioFile r:link="rId1"/>
            <p:extLst>
              <p:ext uri="{DAA4B4D4-6D71-4841-9C94-3DE7FCFB9230}">
                <p14:media xmlns:p14="http://schemas.microsoft.com/office/powerpoint/2010/main" xmlns="" r:embed="rId6"/>
              </p:ext>
            </p:extLst>
          </p:nvPr>
        </p:nvPicPr>
        <p:blipFill>
          <a:blip r:embed="rId7" cstate="print"/>
          <a:stretch>
            <a:fillRect/>
          </a:stretch>
        </p:blipFill>
        <p:spPr>
          <a:xfrm>
            <a:off x="11366500" y="6032500"/>
            <a:ext cx="609600" cy="609600"/>
          </a:xfrm>
          <a:prstGeom prst="rect">
            <a:avLst/>
          </a:prstGeom>
        </p:spPr>
      </p:pic>
    </p:spTree>
    <p:extLst>
      <p:ext uri="{BB962C8B-B14F-4D97-AF65-F5344CB8AC3E}">
        <p14:creationId xmlns:p14="http://schemas.microsoft.com/office/powerpoint/2010/main" xmlns="" val="1892225112"/>
      </p:ext>
    </p:extLst>
  </p:cSld>
  <p:clrMapOvr>
    <a:masterClrMapping/>
  </p:clrMapOvr>
  <mc:AlternateContent xmlns:mc="http://schemas.openxmlformats.org/markup-compatibility/2006">
    <mc:Choice xmlns:p14="http://schemas.microsoft.com/office/powerpoint/2010/main" xmlns="" Requires="p14">
      <p:transition spd="slow" p14:dur="2000" advTm="51693"/>
    </mc:Choice>
    <mc:Fallback>
      <p:transition spd="slow" advTm="516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map&#10;&#10;Description automatically generated">
            <a:extLst>
              <a:ext uri="{FF2B5EF4-FFF2-40B4-BE49-F238E27FC236}">
                <a16:creationId xmlns:a16="http://schemas.microsoft.com/office/drawing/2014/main" xmlns="" id="{8EFBA70A-48A9-4C0E-8394-156F8029BAF2}"/>
              </a:ext>
            </a:extLst>
          </p:cNvPr>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495300" y="932228"/>
            <a:ext cx="7861067" cy="5562746"/>
          </a:xfrm>
          <a:prstGeom prst="rect">
            <a:avLst/>
          </a:prstGeom>
          <a:ln>
            <a:solidFill>
              <a:schemeClr val="tx1"/>
            </a:solidFill>
          </a:ln>
        </p:spPr>
      </p:pic>
      <p:pic>
        <p:nvPicPr>
          <p:cNvPr id="9" name="Picture 8" descr="A picture containing text&#10;&#10;Description automatically generated">
            <a:extLst>
              <a:ext uri="{FF2B5EF4-FFF2-40B4-BE49-F238E27FC236}">
                <a16:creationId xmlns:a16="http://schemas.microsoft.com/office/drawing/2014/main" xmlns="" id="{C9DAFC38-5518-4A4C-8B2E-F231DD448704}"/>
              </a:ext>
            </a:extLst>
          </p:cNvPr>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7623177" y="363027"/>
            <a:ext cx="4199208" cy="6296326"/>
          </a:xfrm>
          <a:prstGeom prst="rect">
            <a:avLst/>
          </a:prstGeom>
          <a:ln>
            <a:solidFill>
              <a:schemeClr val="tx1"/>
            </a:solidFill>
          </a:ln>
        </p:spPr>
      </p:pic>
      <p:sp>
        <p:nvSpPr>
          <p:cNvPr id="10" name="TextBox 9">
            <a:extLst>
              <a:ext uri="{FF2B5EF4-FFF2-40B4-BE49-F238E27FC236}">
                <a16:creationId xmlns:a16="http://schemas.microsoft.com/office/drawing/2014/main" xmlns="" id="{0260288F-11AD-4D3E-BD1E-E9E4E8B2D58E}"/>
              </a:ext>
            </a:extLst>
          </p:cNvPr>
          <p:cNvSpPr txBox="1"/>
          <p:nvPr/>
        </p:nvSpPr>
        <p:spPr>
          <a:xfrm>
            <a:off x="934065" y="189576"/>
            <a:ext cx="5161935" cy="646331"/>
          </a:xfrm>
          <a:prstGeom prst="rect">
            <a:avLst/>
          </a:prstGeom>
          <a:noFill/>
        </p:spPr>
        <p:txBody>
          <a:bodyPr wrap="square" rtlCol="0">
            <a:spAutoFit/>
          </a:bodyPr>
          <a:lstStyle/>
          <a:p>
            <a:pPr algn="ctr"/>
            <a:r>
              <a:rPr lang="en-GB" dirty="0"/>
              <a:t>Geophysics: revealing the Abbey precincts and a building under the Abbey church </a:t>
            </a:r>
          </a:p>
        </p:txBody>
      </p:sp>
      <p:pic>
        <p:nvPicPr>
          <p:cNvPr id="2" name="Audio 1">
            <a:hlinkClick r:id="" action="ppaction://media"/>
          </p:cNvPr>
          <p:cNvPicPr>
            <a:picLocks noChangeAspect="1"/>
          </p:cNvPicPr>
          <p:nvPr>
            <a:audioFile r:link="rId1"/>
            <p:extLst>
              <p:ext uri="{DAA4B4D4-6D71-4841-9C94-3DE7FCFB9230}">
                <p14:media xmlns:p14="http://schemas.microsoft.com/office/powerpoint/2010/main" xmlns="" r:embed="rId5"/>
              </p:ext>
            </p:extLst>
          </p:nvPr>
        </p:nvPicPr>
        <p:blipFill>
          <a:blip r:embed="rId6" cstate="print"/>
          <a:stretch>
            <a:fillRect/>
          </a:stretch>
        </p:blipFill>
        <p:spPr>
          <a:xfrm>
            <a:off x="11366500" y="6032500"/>
            <a:ext cx="609600" cy="609600"/>
          </a:xfrm>
          <a:prstGeom prst="rect">
            <a:avLst/>
          </a:prstGeom>
        </p:spPr>
      </p:pic>
    </p:spTree>
    <p:extLst>
      <p:ext uri="{BB962C8B-B14F-4D97-AF65-F5344CB8AC3E}">
        <p14:creationId xmlns:p14="http://schemas.microsoft.com/office/powerpoint/2010/main" xmlns="" val="447683399"/>
      </p:ext>
    </p:extLst>
  </p:cSld>
  <p:clrMapOvr>
    <a:masterClrMapping/>
  </p:clrMapOvr>
  <mc:AlternateContent xmlns:mc="http://schemas.openxmlformats.org/markup-compatibility/2006">
    <mc:Choice xmlns:p14="http://schemas.microsoft.com/office/powerpoint/2010/main" xmlns="" Requires="p14">
      <p:transition spd="slow" p14:dur="2000" advTm="32423"/>
    </mc:Choice>
    <mc:Fallback>
      <p:transition spd="slow" advTm="324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map&#10;&#10;Description automatically generated">
            <a:extLst>
              <a:ext uri="{FF2B5EF4-FFF2-40B4-BE49-F238E27FC236}">
                <a16:creationId xmlns:a16="http://schemas.microsoft.com/office/drawing/2014/main" xmlns="" id="{70D63E6F-04E4-485A-854F-C4E81C8C453D}"/>
              </a:ext>
            </a:extLst>
          </p:cNvPr>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494696" y="0"/>
            <a:ext cx="6580632" cy="4983480"/>
          </a:xfrm>
          <a:prstGeom prst="rect">
            <a:avLst/>
          </a:prstGeom>
        </p:spPr>
      </p:pic>
      <p:pic>
        <p:nvPicPr>
          <p:cNvPr id="5" name="Picture 4" descr="A close up of some grass&#10;&#10;Description automatically generated">
            <a:extLst>
              <a:ext uri="{FF2B5EF4-FFF2-40B4-BE49-F238E27FC236}">
                <a16:creationId xmlns:a16="http://schemas.microsoft.com/office/drawing/2014/main" xmlns="" id="{B70FED32-6A24-4AA5-BF69-679724DBF4FD}"/>
              </a:ext>
            </a:extLst>
          </p:cNvPr>
          <p:cNvPicPr>
            <a:picLocks noChangeAspect="1"/>
          </p:cNvPicPr>
          <p:nvPr/>
        </p:nvPicPr>
        <p:blipFill rotWithShape="1">
          <a:blip r:embed="rId4" cstate="print">
            <a:extLst>
              <a:ext uri="{28A0092B-C50C-407E-A947-70E740481C1C}">
                <a14:useLocalDpi xmlns:a14="http://schemas.microsoft.com/office/drawing/2010/main" xmlns="" val="0"/>
              </a:ext>
            </a:extLst>
          </a:blip>
          <a:srcRect l="20000" t="44055" b="793"/>
          <a:stretch/>
        </p:blipFill>
        <p:spPr>
          <a:xfrm rot="11657044">
            <a:off x="409592" y="3812389"/>
            <a:ext cx="4482969" cy="2223923"/>
          </a:xfrm>
          <a:prstGeom prst="rect">
            <a:avLst/>
          </a:prstGeom>
          <a:ln>
            <a:solidFill>
              <a:schemeClr val="tx1"/>
            </a:solidFill>
          </a:ln>
        </p:spPr>
      </p:pic>
      <p:pic>
        <p:nvPicPr>
          <p:cNvPr id="7" name="Picture 6">
            <a:extLst>
              <a:ext uri="{FF2B5EF4-FFF2-40B4-BE49-F238E27FC236}">
                <a16:creationId xmlns:a16="http://schemas.microsoft.com/office/drawing/2014/main" xmlns="" id="{945E8629-0611-4F31-8119-6626362B9CDF}"/>
              </a:ext>
            </a:extLst>
          </p:cNvPr>
          <p:cNvPicPr>
            <a:picLocks noChangeAspect="1"/>
          </p:cNvPicPr>
          <p:nvPr/>
        </p:nvPicPr>
        <p:blipFill rotWithShape="1">
          <a:blip r:embed="rId5" cstate="print">
            <a:extLst>
              <a:ext uri="{28A0092B-C50C-407E-A947-70E740481C1C}">
                <a14:useLocalDpi xmlns:a14="http://schemas.microsoft.com/office/drawing/2010/main" xmlns="" val="0"/>
              </a:ext>
            </a:extLst>
          </a:blip>
          <a:srcRect l="1855" t="3029" r="1999" b="3018"/>
          <a:stretch/>
        </p:blipFill>
        <p:spPr>
          <a:xfrm>
            <a:off x="5943601" y="3188970"/>
            <a:ext cx="5920740" cy="3261251"/>
          </a:xfrm>
          <a:prstGeom prst="rect">
            <a:avLst/>
          </a:prstGeom>
          <a:ln>
            <a:solidFill>
              <a:schemeClr val="tx1"/>
            </a:solidFill>
          </a:ln>
        </p:spPr>
      </p:pic>
      <p:sp>
        <p:nvSpPr>
          <p:cNvPr id="8" name="TextBox 7">
            <a:extLst>
              <a:ext uri="{FF2B5EF4-FFF2-40B4-BE49-F238E27FC236}">
                <a16:creationId xmlns:a16="http://schemas.microsoft.com/office/drawing/2014/main" xmlns="" id="{08115D67-849F-490B-AA7B-8DE6314A4077}"/>
              </a:ext>
            </a:extLst>
          </p:cNvPr>
          <p:cNvSpPr txBox="1"/>
          <p:nvPr/>
        </p:nvSpPr>
        <p:spPr>
          <a:xfrm>
            <a:off x="7800780" y="1014412"/>
            <a:ext cx="3896524" cy="1200329"/>
          </a:xfrm>
          <a:prstGeom prst="rect">
            <a:avLst/>
          </a:prstGeom>
          <a:noFill/>
        </p:spPr>
        <p:txBody>
          <a:bodyPr wrap="square" rtlCol="0">
            <a:spAutoFit/>
          </a:bodyPr>
          <a:lstStyle/>
          <a:p>
            <a:pPr algn="ctr"/>
            <a:r>
              <a:rPr lang="en-GB" dirty="0"/>
              <a:t>Survey: </a:t>
            </a:r>
            <a:r>
              <a:rPr lang="en-GB" dirty="0" err="1"/>
              <a:t>Troed</a:t>
            </a:r>
            <a:r>
              <a:rPr lang="en-GB" dirty="0"/>
              <a:t>-y-</a:t>
            </a:r>
            <a:r>
              <a:rPr lang="en-GB" dirty="0" err="1"/>
              <a:t>rhiw</a:t>
            </a:r>
            <a:r>
              <a:rPr lang="en-GB" dirty="0"/>
              <a:t>, revealing a native medieval farm (left) and a Cistercian sheep-handling complex, dealing with the Abbey flock of 8000 animals</a:t>
            </a:r>
          </a:p>
        </p:txBody>
      </p:sp>
      <p:pic>
        <p:nvPicPr>
          <p:cNvPr id="2" name="Audio 1">
            <a:hlinkClick r:id="" action="ppaction://media"/>
          </p:cNvPr>
          <p:cNvPicPr>
            <a:picLocks noChangeAspect="1"/>
          </p:cNvPicPr>
          <p:nvPr>
            <a:audioFile r:link="rId1"/>
            <p:extLst>
              <p:ext uri="{DAA4B4D4-6D71-4841-9C94-3DE7FCFB9230}">
                <p14:media xmlns:p14="http://schemas.microsoft.com/office/powerpoint/2010/main" xmlns="" r:embed="rId6"/>
              </p:ext>
            </p:extLst>
          </p:nvPr>
        </p:nvPicPr>
        <p:blipFill>
          <a:blip r:embed="rId7" cstate="print"/>
          <a:stretch>
            <a:fillRect/>
          </a:stretch>
        </p:blipFill>
        <p:spPr>
          <a:xfrm>
            <a:off x="11366500" y="6032500"/>
            <a:ext cx="609600" cy="609600"/>
          </a:xfrm>
          <a:prstGeom prst="rect">
            <a:avLst/>
          </a:prstGeom>
        </p:spPr>
      </p:pic>
    </p:spTree>
    <p:extLst>
      <p:ext uri="{BB962C8B-B14F-4D97-AF65-F5344CB8AC3E}">
        <p14:creationId xmlns:p14="http://schemas.microsoft.com/office/powerpoint/2010/main" xmlns="" val="3119369456"/>
      </p:ext>
    </p:extLst>
  </p:cSld>
  <p:clrMapOvr>
    <a:masterClrMapping/>
  </p:clrMapOvr>
  <mc:AlternateContent xmlns:mc="http://schemas.openxmlformats.org/markup-compatibility/2006">
    <mc:Choice xmlns:p14="http://schemas.microsoft.com/office/powerpoint/2010/main" xmlns="" Requires="p14">
      <p:transition spd="slow" p14:dur="2000" advTm="20722"/>
    </mc:Choice>
    <mc:Fallback>
      <p:transition spd="slow" advTm="207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Box 15">
            <a:extLst>
              <a:ext uri="{FF2B5EF4-FFF2-40B4-BE49-F238E27FC236}">
                <a16:creationId xmlns:a16="http://schemas.microsoft.com/office/drawing/2014/main" xmlns="" id="{BB5CB2D2-D6EC-4722-AD28-40153297E74A}"/>
              </a:ext>
            </a:extLst>
          </p:cNvPr>
          <p:cNvSpPr txBox="1"/>
          <p:nvPr/>
        </p:nvSpPr>
        <p:spPr>
          <a:xfrm>
            <a:off x="480646" y="5934670"/>
            <a:ext cx="6365631" cy="646331"/>
          </a:xfrm>
          <a:prstGeom prst="rect">
            <a:avLst/>
          </a:prstGeom>
          <a:noFill/>
        </p:spPr>
        <p:txBody>
          <a:bodyPr wrap="square" rtlCol="0">
            <a:spAutoFit/>
          </a:bodyPr>
          <a:lstStyle/>
          <a:p>
            <a:pPr algn="ctr"/>
            <a:r>
              <a:rPr lang="en-GB" dirty="0"/>
              <a:t>Photogrammetry: early 17</a:t>
            </a:r>
            <a:r>
              <a:rPr lang="en-GB" baseline="30000" dirty="0"/>
              <a:t>th</a:t>
            </a:r>
            <a:r>
              <a:rPr lang="en-GB" dirty="0"/>
              <a:t> century garden (left) and a strange feature to the west of </a:t>
            </a:r>
            <a:r>
              <a:rPr lang="en-GB" dirty="0" err="1"/>
              <a:t>Pontrhydfendigaid</a:t>
            </a:r>
            <a:r>
              <a:rPr lang="en-GB" dirty="0"/>
              <a:t> (right)</a:t>
            </a:r>
          </a:p>
        </p:txBody>
      </p:sp>
      <p:pic>
        <p:nvPicPr>
          <p:cNvPr id="6" name="Picture 5" descr="A picture containing building, outdoor&#10;&#10;Description automatically generated">
            <a:extLst>
              <a:ext uri="{FF2B5EF4-FFF2-40B4-BE49-F238E27FC236}">
                <a16:creationId xmlns:a16="http://schemas.microsoft.com/office/drawing/2014/main" xmlns="" id="{0296882E-1CBA-4401-9216-A0F885092BFE}"/>
              </a:ext>
            </a:extLst>
          </p:cNvPr>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480647" y="290213"/>
            <a:ext cx="6365631" cy="5527474"/>
          </a:xfrm>
          <a:prstGeom prst="rect">
            <a:avLst/>
          </a:prstGeom>
        </p:spPr>
      </p:pic>
      <p:pic>
        <p:nvPicPr>
          <p:cNvPr id="8" name="Picture 7">
            <a:extLst>
              <a:ext uri="{FF2B5EF4-FFF2-40B4-BE49-F238E27FC236}">
                <a16:creationId xmlns:a16="http://schemas.microsoft.com/office/drawing/2014/main" xmlns="" id="{584E25A2-8B87-4FD4-B184-17A4EC80AF99}"/>
              </a:ext>
            </a:extLst>
          </p:cNvPr>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rot="16200000">
            <a:off x="6359710" y="1448851"/>
            <a:ext cx="6243093" cy="3697081"/>
          </a:xfrm>
          <a:prstGeom prst="rect">
            <a:avLst/>
          </a:prstGeom>
        </p:spPr>
      </p:pic>
      <p:pic>
        <p:nvPicPr>
          <p:cNvPr id="2" name="Audio 1">
            <a:hlinkClick r:id="" action="ppaction://media"/>
          </p:cNvPr>
          <p:cNvPicPr>
            <a:picLocks noChangeAspect="1"/>
          </p:cNvPicPr>
          <p:nvPr>
            <a:audioFile r:link="rId1"/>
            <p:extLst>
              <p:ext uri="{DAA4B4D4-6D71-4841-9C94-3DE7FCFB9230}">
                <p14:media xmlns:p14="http://schemas.microsoft.com/office/powerpoint/2010/main" xmlns="" r:embed="rId5"/>
              </p:ext>
            </p:extLst>
          </p:nvPr>
        </p:nvPicPr>
        <p:blipFill>
          <a:blip r:embed="rId6" cstate="print"/>
          <a:stretch>
            <a:fillRect/>
          </a:stretch>
        </p:blipFill>
        <p:spPr>
          <a:xfrm>
            <a:off x="11366500" y="6032500"/>
            <a:ext cx="609600" cy="609600"/>
          </a:xfrm>
          <a:prstGeom prst="rect">
            <a:avLst/>
          </a:prstGeom>
        </p:spPr>
      </p:pic>
    </p:spTree>
    <p:extLst>
      <p:ext uri="{BB962C8B-B14F-4D97-AF65-F5344CB8AC3E}">
        <p14:creationId xmlns:p14="http://schemas.microsoft.com/office/powerpoint/2010/main" xmlns="" val="4219777645"/>
      </p:ext>
    </p:extLst>
  </p:cSld>
  <p:clrMapOvr>
    <a:masterClrMapping/>
  </p:clrMapOvr>
  <mc:AlternateContent xmlns:mc="http://schemas.openxmlformats.org/markup-compatibility/2006">
    <mc:Choice xmlns:p14="http://schemas.microsoft.com/office/powerpoint/2010/main" xmlns="" Requires="p14">
      <p:transition spd="slow" p14:dur="2000" advTm="56967"/>
    </mc:Choice>
    <mc:Fallback>
      <p:transition spd="slow" advTm="569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map&#10;&#10;Description automatically generated">
            <a:extLst>
              <a:ext uri="{FF2B5EF4-FFF2-40B4-BE49-F238E27FC236}">
                <a16:creationId xmlns:a16="http://schemas.microsoft.com/office/drawing/2014/main" xmlns="" id="{AAACCCB6-D2F6-4863-817A-B3C44F30BE29}"/>
              </a:ext>
            </a:extLst>
          </p:cNvPr>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434311" y="811530"/>
            <a:ext cx="5310600" cy="5234940"/>
          </a:xfrm>
          <a:prstGeom prst="rect">
            <a:avLst/>
          </a:prstGeom>
          <a:ln>
            <a:solidFill>
              <a:schemeClr val="tx1"/>
            </a:solidFill>
          </a:ln>
        </p:spPr>
      </p:pic>
      <p:pic>
        <p:nvPicPr>
          <p:cNvPr id="5" name="Picture 4" descr="A picture containing text, map&#10;&#10;Description automatically generated">
            <a:extLst>
              <a:ext uri="{FF2B5EF4-FFF2-40B4-BE49-F238E27FC236}">
                <a16:creationId xmlns:a16="http://schemas.microsoft.com/office/drawing/2014/main" xmlns="" id="{AB46C657-0184-4C97-A2A3-CBF8B7FC1D67}"/>
              </a:ext>
            </a:extLst>
          </p:cNvPr>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6369214" y="1946410"/>
            <a:ext cx="5002073" cy="4100060"/>
          </a:xfrm>
          <a:prstGeom prst="rect">
            <a:avLst/>
          </a:prstGeom>
          <a:ln>
            <a:solidFill>
              <a:schemeClr val="tx1"/>
            </a:solidFill>
          </a:ln>
        </p:spPr>
      </p:pic>
      <p:sp>
        <p:nvSpPr>
          <p:cNvPr id="6" name="TextBox 5">
            <a:extLst>
              <a:ext uri="{FF2B5EF4-FFF2-40B4-BE49-F238E27FC236}">
                <a16:creationId xmlns:a16="http://schemas.microsoft.com/office/drawing/2014/main" xmlns="" id="{0AFAAB84-B405-4BC2-9074-AE9192B4663C}"/>
              </a:ext>
            </a:extLst>
          </p:cNvPr>
          <p:cNvSpPr txBox="1"/>
          <p:nvPr/>
        </p:nvSpPr>
        <p:spPr>
          <a:xfrm>
            <a:off x="6369213" y="811530"/>
            <a:ext cx="5002073" cy="646331"/>
          </a:xfrm>
          <a:prstGeom prst="rect">
            <a:avLst/>
          </a:prstGeom>
          <a:noFill/>
        </p:spPr>
        <p:txBody>
          <a:bodyPr wrap="square" rtlCol="0">
            <a:spAutoFit/>
          </a:bodyPr>
          <a:lstStyle/>
          <a:p>
            <a:pPr algn="ctr"/>
            <a:r>
              <a:rPr lang="en-GB" dirty="0"/>
              <a:t>Historic Maps: the earliest is an estate map of 1765 depicting the establishment of the Stedman family</a:t>
            </a:r>
          </a:p>
        </p:txBody>
      </p:sp>
      <p:pic>
        <p:nvPicPr>
          <p:cNvPr id="2" name="Audio 1">
            <a:hlinkClick r:id="" action="ppaction://media"/>
          </p:cNvPr>
          <p:cNvPicPr>
            <a:picLocks noChangeAspect="1"/>
          </p:cNvPicPr>
          <p:nvPr>
            <a:audioFile r:link="rId1"/>
            <p:extLst>
              <p:ext uri="{DAA4B4D4-6D71-4841-9C94-3DE7FCFB9230}">
                <p14:media xmlns:p14="http://schemas.microsoft.com/office/powerpoint/2010/main" xmlns="" r:embed="rId5"/>
              </p:ext>
            </p:extLst>
          </p:nvPr>
        </p:nvPicPr>
        <p:blipFill>
          <a:blip r:embed="rId6" cstate="print"/>
          <a:stretch>
            <a:fillRect/>
          </a:stretch>
        </p:blipFill>
        <p:spPr>
          <a:xfrm>
            <a:off x="11366500" y="6032500"/>
            <a:ext cx="609600" cy="609600"/>
          </a:xfrm>
          <a:prstGeom prst="rect">
            <a:avLst/>
          </a:prstGeom>
        </p:spPr>
      </p:pic>
    </p:spTree>
    <p:extLst>
      <p:ext uri="{BB962C8B-B14F-4D97-AF65-F5344CB8AC3E}">
        <p14:creationId xmlns:p14="http://schemas.microsoft.com/office/powerpoint/2010/main" xmlns="" val="1805766441"/>
      </p:ext>
    </p:extLst>
  </p:cSld>
  <p:clrMapOvr>
    <a:masterClrMapping/>
  </p:clrMapOvr>
  <mc:AlternateContent xmlns:mc="http://schemas.openxmlformats.org/markup-compatibility/2006">
    <mc:Choice xmlns:p14="http://schemas.microsoft.com/office/powerpoint/2010/main" xmlns="" Requires="p14">
      <p:transition spd="slow" p14:dur="2000" advTm="18448"/>
    </mc:Choice>
    <mc:Fallback>
      <p:transition spd="slow" advTm="184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EC7932ED-4F6E-4220-A77F-019CBA59B6CC}"/>
              </a:ext>
            </a:extLst>
          </p:cNvPr>
          <p:cNvSpPr txBox="1"/>
          <p:nvPr/>
        </p:nvSpPr>
        <p:spPr>
          <a:xfrm>
            <a:off x="1725930" y="475595"/>
            <a:ext cx="1668780" cy="461665"/>
          </a:xfrm>
          <a:prstGeom prst="rect">
            <a:avLst/>
          </a:prstGeom>
          <a:noFill/>
        </p:spPr>
        <p:txBody>
          <a:bodyPr wrap="square" rtlCol="0">
            <a:spAutoFit/>
          </a:bodyPr>
          <a:lstStyle/>
          <a:p>
            <a:r>
              <a:rPr lang="en-GB" sz="2400" dirty="0"/>
              <a:t>Documents</a:t>
            </a:r>
          </a:p>
        </p:txBody>
      </p:sp>
      <p:sp>
        <p:nvSpPr>
          <p:cNvPr id="3" name="TextBox 2">
            <a:extLst>
              <a:ext uri="{FF2B5EF4-FFF2-40B4-BE49-F238E27FC236}">
                <a16:creationId xmlns:a16="http://schemas.microsoft.com/office/drawing/2014/main" xmlns="" id="{03A75EB5-2FA2-4A4F-8AB8-526E324D2430}"/>
              </a:ext>
            </a:extLst>
          </p:cNvPr>
          <p:cNvSpPr txBox="1"/>
          <p:nvPr/>
        </p:nvSpPr>
        <p:spPr>
          <a:xfrm>
            <a:off x="5486400" y="280392"/>
            <a:ext cx="6240780" cy="6463308"/>
          </a:xfrm>
          <a:prstGeom prst="rect">
            <a:avLst/>
          </a:prstGeom>
          <a:noFill/>
        </p:spPr>
        <p:txBody>
          <a:bodyPr wrap="square" rtlCol="0">
            <a:spAutoFit/>
          </a:bodyPr>
          <a:lstStyle/>
          <a:p>
            <a:r>
              <a:rPr lang="en-GB" dirty="0"/>
              <a:t>Inventory of all the goods, </a:t>
            </a:r>
            <a:r>
              <a:rPr lang="en-GB" dirty="0" err="1"/>
              <a:t>chattles</a:t>
            </a:r>
            <a:r>
              <a:rPr lang="en-GB" dirty="0"/>
              <a:t>, </a:t>
            </a:r>
            <a:r>
              <a:rPr lang="en-GB" dirty="0" err="1"/>
              <a:t>catells</a:t>
            </a:r>
            <a:r>
              <a:rPr lang="en-GB" dirty="0"/>
              <a:t> and debts of </a:t>
            </a:r>
            <a:r>
              <a:rPr lang="en-GB" dirty="0" err="1"/>
              <a:t>Margarett</a:t>
            </a:r>
            <a:r>
              <a:rPr lang="en-GB" dirty="0"/>
              <a:t> Stedman late of the Auld Abbey of </a:t>
            </a:r>
            <a:r>
              <a:rPr lang="en-GB" dirty="0" err="1"/>
              <a:t>Stratflure</a:t>
            </a:r>
            <a:r>
              <a:rPr lang="en-GB" dirty="0"/>
              <a:t> in the </a:t>
            </a:r>
            <a:r>
              <a:rPr lang="en-GB" dirty="0" err="1"/>
              <a:t>Countye</a:t>
            </a:r>
            <a:r>
              <a:rPr lang="en-GB" dirty="0"/>
              <a:t> of Cardigan widow </a:t>
            </a:r>
            <a:r>
              <a:rPr lang="en-GB" dirty="0" err="1"/>
              <a:t>diceased</a:t>
            </a:r>
            <a:r>
              <a:rPr lang="en-GB" dirty="0"/>
              <a:t> prices and values.</a:t>
            </a:r>
          </a:p>
          <a:p>
            <a:r>
              <a:rPr lang="en-GB" dirty="0"/>
              <a:t> </a:t>
            </a:r>
          </a:p>
          <a:p>
            <a:r>
              <a:rPr lang="en-GB" dirty="0" err="1"/>
              <a:t>Imprime</a:t>
            </a:r>
            <a:r>
              <a:rPr lang="en-GB" dirty="0"/>
              <a:t> </a:t>
            </a:r>
            <a:r>
              <a:rPr lang="en-GB" dirty="0" err="1"/>
              <a:t>brasse</a:t>
            </a:r>
            <a:r>
              <a:rPr lang="en-GB" dirty="0"/>
              <a:t> and pewter priced £13</a:t>
            </a:r>
          </a:p>
          <a:p>
            <a:r>
              <a:rPr lang="en-GB" dirty="0"/>
              <a:t>Item 7 </a:t>
            </a:r>
            <a:r>
              <a:rPr lang="en-GB" dirty="0" err="1"/>
              <a:t>featherbeddes</a:t>
            </a:r>
            <a:r>
              <a:rPr lang="en-GB" dirty="0"/>
              <a:t> with their </a:t>
            </a:r>
            <a:r>
              <a:rPr lang="en-GB" dirty="0" err="1"/>
              <a:t>furnitures</a:t>
            </a:r>
            <a:r>
              <a:rPr lang="en-GB" dirty="0"/>
              <a:t> and appurtenances priced £12</a:t>
            </a:r>
          </a:p>
          <a:p>
            <a:r>
              <a:rPr lang="en-GB" dirty="0"/>
              <a:t>Item </a:t>
            </a:r>
            <a:r>
              <a:rPr lang="en-GB" dirty="0" err="1"/>
              <a:t>foure</a:t>
            </a:r>
            <a:r>
              <a:rPr lang="en-GB" dirty="0"/>
              <a:t> </a:t>
            </a:r>
            <a:r>
              <a:rPr lang="en-GB" dirty="0" err="1"/>
              <a:t>bedsteeds</a:t>
            </a:r>
            <a:r>
              <a:rPr lang="en-GB" dirty="0"/>
              <a:t> priced 13..4d</a:t>
            </a:r>
          </a:p>
          <a:p>
            <a:r>
              <a:rPr lang="en-GB" dirty="0"/>
              <a:t>Item </a:t>
            </a:r>
            <a:r>
              <a:rPr lang="en-GB" dirty="0" err="1"/>
              <a:t>Cuishings</a:t>
            </a:r>
            <a:r>
              <a:rPr lang="en-GB" dirty="0"/>
              <a:t> priced 24s.</a:t>
            </a:r>
          </a:p>
          <a:p>
            <a:r>
              <a:rPr lang="en-GB" dirty="0"/>
              <a:t>Item 6 </a:t>
            </a:r>
            <a:r>
              <a:rPr lang="en-GB" dirty="0" err="1"/>
              <a:t>truncks</a:t>
            </a:r>
            <a:r>
              <a:rPr lang="en-GB" dirty="0"/>
              <a:t> priced 20s.</a:t>
            </a:r>
          </a:p>
          <a:p>
            <a:r>
              <a:rPr lang="en-GB" dirty="0"/>
              <a:t>Item 6 coffers priced 20s.</a:t>
            </a:r>
          </a:p>
          <a:p>
            <a:r>
              <a:rPr lang="en-GB" dirty="0"/>
              <a:t>Item 2 [</a:t>
            </a:r>
            <a:r>
              <a:rPr lang="en-GB" dirty="0" err="1"/>
              <a:t>hw</a:t>
            </a:r>
            <a:r>
              <a:rPr lang="en-GB" dirty="0"/>
              <a:t>]itches priced 10s</a:t>
            </a:r>
          </a:p>
          <a:p>
            <a:r>
              <a:rPr lang="en-GB" dirty="0"/>
              <a:t>Item 1 </a:t>
            </a:r>
            <a:r>
              <a:rPr lang="en-GB" dirty="0" err="1"/>
              <a:t>cupord</a:t>
            </a:r>
            <a:r>
              <a:rPr lang="en-GB" dirty="0"/>
              <a:t> priced 10s. [20s crossed out]</a:t>
            </a:r>
          </a:p>
          <a:p>
            <a:r>
              <a:rPr lang="en-GB" dirty="0"/>
              <a:t>Item 12 pairs of linen </a:t>
            </a:r>
            <a:r>
              <a:rPr lang="en-GB" dirty="0" err="1"/>
              <a:t>sheetes</a:t>
            </a:r>
            <a:r>
              <a:rPr lang="en-GB" dirty="0"/>
              <a:t> priced 3s.</a:t>
            </a:r>
          </a:p>
          <a:p>
            <a:r>
              <a:rPr lang="en-GB" dirty="0"/>
              <a:t>Item all the other </a:t>
            </a:r>
            <a:r>
              <a:rPr lang="en-GB" dirty="0" err="1"/>
              <a:t>howshould</a:t>
            </a:r>
            <a:r>
              <a:rPr lang="en-GB" dirty="0"/>
              <a:t> </a:t>
            </a:r>
            <a:r>
              <a:rPr lang="en-GB" dirty="0" err="1"/>
              <a:t>stuffe</a:t>
            </a:r>
            <a:r>
              <a:rPr lang="en-GB" dirty="0"/>
              <a:t> priced 30s.</a:t>
            </a:r>
          </a:p>
          <a:p>
            <a:endParaRPr lang="en-GB" dirty="0"/>
          </a:p>
          <a:p>
            <a:r>
              <a:rPr lang="en-GB" dirty="0"/>
              <a:t>Item </a:t>
            </a:r>
            <a:r>
              <a:rPr lang="en-GB" dirty="0" err="1"/>
              <a:t>ymplemetns</a:t>
            </a:r>
            <a:r>
              <a:rPr lang="en-GB" dirty="0"/>
              <a:t> for husbandry priced 3s..4d</a:t>
            </a:r>
          </a:p>
          <a:p>
            <a:r>
              <a:rPr lang="en-GB" dirty="0"/>
              <a:t>Item </a:t>
            </a:r>
            <a:r>
              <a:rPr lang="en-GB" dirty="0" err="1"/>
              <a:t>proltry</a:t>
            </a:r>
            <a:r>
              <a:rPr lang="en-GB" dirty="0"/>
              <a:t> priced 3s.</a:t>
            </a:r>
          </a:p>
          <a:p>
            <a:r>
              <a:rPr lang="en-GB" dirty="0"/>
              <a:t>Item 107 </a:t>
            </a:r>
            <a:r>
              <a:rPr lang="en-GB" dirty="0" err="1"/>
              <a:t>kyne</a:t>
            </a:r>
            <a:r>
              <a:rPr lang="en-GB" dirty="0"/>
              <a:t> [cows] priced £107</a:t>
            </a:r>
          </a:p>
          <a:p>
            <a:r>
              <a:rPr lang="en-GB" dirty="0"/>
              <a:t>Item 35 </a:t>
            </a:r>
            <a:r>
              <a:rPr lang="en-GB" dirty="0" err="1"/>
              <a:t>heiffers</a:t>
            </a:r>
            <a:r>
              <a:rPr lang="en-GB" dirty="0"/>
              <a:t> of 2,3 and 4 </a:t>
            </a:r>
            <a:r>
              <a:rPr lang="en-GB" dirty="0" err="1"/>
              <a:t>yereold</a:t>
            </a:r>
            <a:r>
              <a:rPr lang="en-GB" dirty="0"/>
              <a:t> priced £23..2s..8d</a:t>
            </a:r>
          </a:p>
          <a:p>
            <a:r>
              <a:rPr lang="en-GB" dirty="0"/>
              <a:t>Item 34 bullocks of 2,3,and 4 </a:t>
            </a:r>
            <a:r>
              <a:rPr lang="en-GB" dirty="0" err="1"/>
              <a:t>yereold</a:t>
            </a:r>
            <a:r>
              <a:rPr lang="en-GB" dirty="0"/>
              <a:t> priced £22..12s..4d</a:t>
            </a:r>
          </a:p>
          <a:p>
            <a:r>
              <a:rPr lang="en-GB" dirty="0"/>
              <a:t>Item 8 oxen priced £12</a:t>
            </a:r>
          </a:p>
          <a:p>
            <a:r>
              <a:rPr lang="en-GB" dirty="0"/>
              <a:t>Item 2 bulls priced £10</a:t>
            </a:r>
          </a:p>
        </p:txBody>
      </p:sp>
      <p:pic>
        <p:nvPicPr>
          <p:cNvPr id="5" name="Picture 4" descr="A close up of text on a white background&#10;&#10;Description automatically generated">
            <a:extLst>
              <a:ext uri="{FF2B5EF4-FFF2-40B4-BE49-F238E27FC236}">
                <a16:creationId xmlns:a16="http://schemas.microsoft.com/office/drawing/2014/main" xmlns="" id="{0D5A08A6-500B-4E3B-AA98-1A4200611C2E}"/>
              </a:ext>
            </a:extLst>
          </p:cNvPr>
          <p:cNvPicPr>
            <a:picLocks noChangeAspect="1"/>
          </p:cNvPicPr>
          <p:nvPr/>
        </p:nvPicPr>
        <p:blipFill rotWithShape="1">
          <a:blip r:embed="rId3" cstate="print">
            <a:extLst>
              <a:ext uri="{28A0092B-C50C-407E-A947-70E740481C1C}">
                <a14:useLocalDpi xmlns:a14="http://schemas.microsoft.com/office/drawing/2010/main" xmlns="" val="0"/>
              </a:ext>
            </a:extLst>
          </a:blip>
          <a:srcRect l="9514" r="3576"/>
          <a:stretch/>
        </p:blipFill>
        <p:spPr>
          <a:xfrm>
            <a:off x="464820" y="3136285"/>
            <a:ext cx="4629150" cy="3246120"/>
          </a:xfrm>
          <a:prstGeom prst="rect">
            <a:avLst/>
          </a:prstGeom>
        </p:spPr>
      </p:pic>
      <p:sp>
        <p:nvSpPr>
          <p:cNvPr id="6" name="TextBox 5">
            <a:extLst>
              <a:ext uri="{FF2B5EF4-FFF2-40B4-BE49-F238E27FC236}">
                <a16:creationId xmlns:a16="http://schemas.microsoft.com/office/drawing/2014/main" xmlns="" id="{B2F4CC6F-D1CF-4CD9-BBFD-F34F7208E2DB}"/>
              </a:ext>
            </a:extLst>
          </p:cNvPr>
          <p:cNvSpPr txBox="1"/>
          <p:nvPr/>
        </p:nvSpPr>
        <p:spPr>
          <a:xfrm>
            <a:off x="535305" y="1343561"/>
            <a:ext cx="4488180" cy="1200329"/>
          </a:xfrm>
          <a:prstGeom prst="rect">
            <a:avLst/>
          </a:prstGeom>
          <a:noFill/>
          <a:ln>
            <a:solidFill>
              <a:schemeClr val="tx1"/>
            </a:solidFill>
          </a:ln>
        </p:spPr>
        <p:txBody>
          <a:bodyPr wrap="square" rtlCol="0">
            <a:spAutoFit/>
          </a:bodyPr>
          <a:lstStyle/>
          <a:p>
            <a:pPr algn="ctr"/>
            <a:r>
              <a:rPr lang="en-GB" dirty="0"/>
              <a:t>The Will of Margaret Stedman, widow of John </a:t>
            </a:r>
            <a:r>
              <a:rPr lang="en-GB" dirty="0" err="1"/>
              <a:t>Moel</a:t>
            </a:r>
            <a:r>
              <a:rPr lang="en-GB" dirty="0"/>
              <a:t> Stedman, who died in the dower house at </a:t>
            </a:r>
            <a:r>
              <a:rPr lang="en-GB" dirty="0" err="1"/>
              <a:t>Henfynachlog</a:t>
            </a:r>
            <a:r>
              <a:rPr lang="en-GB" dirty="0"/>
              <a:t>, 1617</a:t>
            </a:r>
          </a:p>
          <a:p>
            <a:pPr algn="ctr"/>
            <a:r>
              <a:rPr lang="en-GB" dirty="0"/>
              <a:t>The goods and stock of a dairy farmer</a:t>
            </a:r>
          </a:p>
        </p:txBody>
      </p:sp>
      <p:pic>
        <p:nvPicPr>
          <p:cNvPr id="4" name="Audio 3">
            <a:hlinkClick r:id="" action="ppaction://media"/>
          </p:cNvPr>
          <p:cNvPicPr>
            <a:picLocks noChangeAspect="1"/>
          </p:cNvPicPr>
          <p:nvPr>
            <a:audioFile r:link="rId1"/>
            <p:extLst>
              <p:ext uri="{DAA4B4D4-6D71-4841-9C94-3DE7FCFB9230}">
                <p14:media xmlns:p14="http://schemas.microsoft.com/office/powerpoint/2010/main" xmlns="" r:embed="rId4"/>
              </p:ext>
            </p:extLst>
          </p:nvPr>
        </p:nvPicPr>
        <p:blipFill>
          <a:blip r:embed="rId5" cstate="print"/>
          <a:stretch>
            <a:fillRect/>
          </a:stretch>
        </p:blipFill>
        <p:spPr>
          <a:xfrm>
            <a:off x="11366500" y="6032500"/>
            <a:ext cx="609600" cy="609600"/>
          </a:xfrm>
          <a:prstGeom prst="rect">
            <a:avLst/>
          </a:prstGeom>
        </p:spPr>
      </p:pic>
    </p:spTree>
    <p:extLst>
      <p:ext uri="{BB962C8B-B14F-4D97-AF65-F5344CB8AC3E}">
        <p14:creationId xmlns:p14="http://schemas.microsoft.com/office/powerpoint/2010/main" xmlns="" val="2695155552"/>
      </p:ext>
    </p:extLst>
  </p:cSld>
  <p:clrMapOvr>
    <a:masterClrMapping/>
  </p:clrMapOvr>
  <mc:AlternateContent xmlns:mc="http://schemas.openxmlformats.org/markup-compatibility/2006">
    <mc:Choice xmlns:p14="http://schemas.microsoft.com/office/powerpoint/2010/main" xmlns="" Requires="p14">
      <p:transition spd="slow" p14:dur="2000" advTm="31861"/>
    </mc:Choice>
    <mc:Fallback>
      <p:transition spd="slow" advTm="318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CA02EDD4-FCCA-4E76-8A8F-2D0640D7B450}"/>
              </a:ext>
            </a:extLst>
          </p:cNvPr>
          <p:cNvSpPr txBox="1"/>
          <p:nvPr/>
        </p:nvSpPr>
        <p:spPr>
          <a:xfrm>
            <a:off x="419487" y="719157"/>
            <a:ext cx="3262758" cy="4524315"/>
          </a:xfrm>
          <a:prstGeom prst="rect">
            <a:avLst/>
          </a:prstGeom>
          <a:noFill/>
        </p:spPr>
        <p:txBody>
          <a:bodyPr wrap="square" rtlCol="0">
            <a:spAutoFit/>
          </a:bodyPr>
          <a:lstStyle/>
          <a:p>
            <a:pPr algn="ctr"/>
            <a:r>
              <a:rPr lang="en-GB" sz="2400" b="1" dirty="0"/>
              <a:t>3. The History as we know it so far</a:t>
            </a:r>
          </a:p>
          <a:p>
            <a:pPr algn="ctr"/>
            <a:endParaRPr lang="en-GB" sz="2400" b="1" dirty="0"/>
          </a:p>
          <a:p>
            <a:pPr algn="ctr"/>
            <a:r>
              <a:rPr lang="en-GB" dirty="0"/>
              <a:t>The Strata Florida context: the lands granted by the Lord Rhys, Prince of South Wales to the Abbey of Strata Florida when he re-founded it in 1184. </a:t>
            </a:r>
            <a:r>
              <a:rPr lang="en-GB" dirty="0" err="1"/>
              <a:t>Ity</a:t>
            </a:r>
            <a:r>
              <a:rPr lang="en-GB" dirty="0"/>
              <a:t> was the most extensive grant of land, by far, made to any Welsh monastery.</a:t>
            </a:r>
          </a:p>
          <a:p>
            <a:pPr algn="ctr"/>
            <a:endParaRPr lang="en-GB" dirty="0"/>
          </a:p>
          <a:p>
            <a:pPr algn="ctr"/>
            <a:r>
              <a:rPr lang="en-GB" dirty="0"/>
              <a:t>This now forms the maximum extent of our study area.</a:t>
            </a:r>
          </a:p>
          <a:p>
            <a:endParaRPr lang="en-GB" dirty="0"/>
          </a:p>
        </p:txBody>
      </p:sp>
      <p:pic>
        <p:nvPicPr>
          <p:cNvPr id="6" name="Picture 5" descr="A close up of a map&#10;&#10;Description automatically generated">
            <a:extLst>
              <a:ext uri="{FF2B5EF4-FFF2-40B4-BE49-F238E27FC236}">
                <a16:creationId xmlns:a16="http://schemas.microsoft.com/office/drawing/2014/main" xmlns="" id="{C73EF033-9139-4576-93BE-66F900146959}"/>
              </a:ext>
            </a:extLst>
          </p:cNvPr>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4584192" y="248412"/>
            <a:ext cx="6681216" cy="6361176"/>
          </a:xfrm>
          <a:prstGeom prst="rect">
            <a:avLst/>
          </a:prstGeom>
          <a:ln>
            <a:solidFill>
              <a:schemeClr val="tx1"/>
            </a:solidFill>
          </a:ln>
        </p:spPr>
      </p:pic>
      <p:pic>
        <p:nvPicPr>
          <p:cNvPr id="3" name="Audio 2">
            <a:hlinkClick r:id="" action="ppaction://media"/>
          </p:cNvPr>
          <p:cNvPicPr>
            <a:picLocks noChangeAspect="1"/>
          </p:cNvPicPr>
          <p:nvPr>
            <a:audioFile r:link="rId1"/>
            <p:extLst>
              <p:ext uri="{DAA4B4D4-6D71-4841-9C94-3DE7FCFB9230}">
                <p14:media xmlns:p14="http://schemas.microsoft.com/office/powerpoint/2010/main" xmlns="" r:embed="rId4"/>
              </p:ext>
            </p:extLst>
          </p:nvPr>
        </p:nvPicPr>
        <p:blipFill>
          <a:blip r:embed="rId5" cstate="print"/>
          <a:stretch>
            <a:fillRect/>
          </a:stretch>
        </p:blipFill>
        <p:spPr>
          <a:xfrm>
            <a:off x="11366500" y="6032500"/>
            <a:ext cx="609600" cy="609600"/>
          </a:xfrm>
          <a:prstGeom prst="rect">
            <a:avLst/>
          </a:prstGeom>
        </p:spPr>
      </p:pic>
    </p:spTree>
    <p:extLst>
      <p:ext uri="{BB962C8B-B14F-4D97-AF65-F5344CB8AC3E}">
        <p14:creationId xmlns:p14="http://schemas.microsoft.com/office/powerpoint/2010/main" xmlns="" val="1669457027"/>
      </p:ext>
    </p:extLst>
  </p:cSld>
  <p:clrMapOvr>
    <a:masterClrMapping/>
  </p:clrMapOvr>
  <mc:AlternateContent xmlns:mc="http://schemas.openxmlformats.org/markup-compatibility/2006">
    <mc:Choice xmlns:p14="http://schemas.microsoft.com/office/powerpoint/2010/main" xmlns="" Requires="p14">
      <p:transition spd="slow" p14:dur="2000" advTm="44949"/>
    </mc:Choice>
    <mc:Fallback>
      <p:transition spd="slow" advTm="449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map&#10;&#10;Description automatically generated">
            <a:extLst>
              <a:ext uri="{FF2B5EF4-FFF2-40B4-BE49-F238E27FC236}">
                <a16:creationId xmlns:a16="http://schemas.microsoft.com/office/drawing/2014/main" xmlns="" id="{9F8BE7FC-A75F-4AB3-A093-C42F21D7357C}"/>
              </a:ext>
            </a:extLst>
          </p:cNvPr>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5633931" y="291535"/>
            <a:ext cx="5962494" cy="6274929"/>
          </a:xfrm>
          <a:prstGeom prst="rect">
            <a:avLst/>
          </a:prstGeom>
          <a:ln>
            <a:solidFill>
              <a:schemeClr val="tx1"/>
            </a:solidFill>
          </a:ln>
        </p:spPr>
      </p:pic>
      <p:pic>
        <p:nvPicPr>
          <p:cNvPr id="5" name="Picture 4" descr="A close up of a green field&#10;&#10;Description automatically generated">
            <a:extLst>
              <a:ext uri="{FF2B5EF4-FFF2-40B4-BE49-F238E27FC236}">
                <a16:creationId xmlns:a16="http://schemas.microsoft.com/office/drawing/2014/main" xmlns="" id="{7D210F3C-0D37-4450-8627-9CE40F45930E}"/>
              </a:ext>
            </a:extLst>
          </p:cNvPr>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670903" y="291535"/>
            <a:ext cx="4235669" cy="3176752"/>
          </a:xfrm>
          <a:prstGeom prst="rect">
            <a:avLst/>
          </a:prstGeom>
          <a:ln>
            <a:solidFill>
              <a:schemeClr val="tx1"/>
            </a:solidFill>
          </a:ln>
        </p:spPr>
      </p:pic>
      <p:pic>
        <p:nvPicPr>
          <p:cNvPr id="11" name="Picture 10" descr="A close up of a hillside&#10;&#10;Description automatically generated">
            <a:extLst>
              <a:ext uri="{FF2B5EF4-FFF2-40B4-BE49-F238E27FC236}">
                <a16:creationId xmlns:a16="http://schemas.microsoft.com/office/drawing/2014/main" xmlns="" id="{08AAB9DD-1384-4F56-AC75-C0CB0189CB79}"/>
              </a:ext>
            </a:extLst>
          </p:cNvPr>
          <p:cNvPicPr>
            <a:picLocks noChangeAspect="1"/>
          </p:cNvPicPr>
          <p:nvPr/>
        </p:nvPicPr>
        <p:blipFill>
          <a:blip r:embed="rId5" cstate="print">
            <a:extLst>
              <a:ext uri="{28A0092B-C50C-407E-A947-70E740481C1C}">
                <a14:useLocalDpi xmlns:a14="http://schemas.microsoft.com/office/drawing/2010/main" xmlns="" val="0"/>
              </a:ext>
            </a:extLst>
          </a:blip>
          <a:stretch>
            <a:fillRect/>
          </a:stretch>
        </p:blipFill>
        <p:spPr>
          <a:xfrm>
            <a:off x="670904" y="3389713"/>
            <a:ext cx="4235668" cy="3176751"/>
          </a:xfrm>
          <a:prstGeom prst="rect">
            <a:avLst/>
          </a:prstGeom>
          <a:ln>
            <a:solidFill>
              <a:schemeClr val="tx1"/>
            </a:solidFill>
          </a:ln>
        </p:spPr>
      </p:pic>
      <p:sp>
        <p:nvSpPr>
          <p:cNvPr id="6" name="Oval 5">
            <a:extLst>
              <a:ext uri="{FF2B5EF4-FFF2-40B4-BE49-F238E27FC236}">
                <a16:creationId xmlns:a16="http://schemas.microsoft.com/office/drawing/2014/main" xmlns="" id="{4AC2387A-ACA3-4ED7-AFD6-2C1F50C2A1FD}"/>
              </a:ext>
            </a:extLst>
          </p:cNvPr>
          <p:cNvSpPr/>
          <p:nvPr/>
        </p:nvSpPr>
        <p:spPr>
          <a:xfrm>
            <a:off x="10072589" y="3746602"/>
            <a:ext cx="432000" cy="432000"/>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xmlns="" id="{BE267774-7757-4E6E-931D-084E8B2460AD}"/>
              </a:ext>
            </a:extLst>
          </p:cNvPr>
          <p:cNvSpPr txBox="1"/>
          <p:nvPr/>
        </p:nvSpPr>
        <p:spPr>
          <a:xfrm>
            <a:off x="4198421" y="1206444"/>
            <a:ext cx="2477729" cy="2308324"/>
          </a:xfrm>
          <a:prstGeom prst="rect">
            <a:avLst/>
          </a:prstGeom>
          <a:solidFill>
            <a:schemeClr val="bg1"/>
          </a:solidFill>
          <a:ln>
            <a:solidFill>
              <a:srgbClr val="FF0000"/>
            </a:solidFill>
          </a:ln>
        </p:spPr>
        <p:txBody>
          <a:bodyPr wrap="square" rtlCol="0">
            <a:spAutoFit/>
          </a:bodyPr>
          <a:lstStyle/>
          <a:p>
            <a:pPr algn="ctr"/>
            <a:r>
              <a:rPr lang="en-GB" dirty="0"/>
              <a:t>The earliest permanent settlers began to leave monuments since the late Neolithic including this massive cairn part of a major complex at the head of the </a:t>
            </a:r>
            <a:r>
              <a:rPr lang="en-GB" dirty="0" err="1"/>
              <a:t>Glasffrwd</a:t>
            </a:r>
            <a:r>
              <a:rPr lang="en-GB" dirty="0"/>
              <a:t> valley</a:t>
            </a:r>
          </a:p>
        </p:txBody>
      </p:sp>
      <p:cxnSp>
        <p:nvCxnSpPr>
          <p:cNvPr id="7" name="Straight Arrow Connector 6">
            <a:extLst>
              <a:ext uri="{FF2B5EF4-FFF2-40B4-BE49-F238E27FC236}">
                <a16:creationId xmlns:a16="http://schemas.microsoft.com/office/drawing/2014/main" xmlns="" id="{AD51AD3A-ACF1-4FBB-9EB8-69E30C09AB49}"/>
              </a:ext>
            </a:extLst>
          </p:cNvPr>
          <p:cNvCxnSpPr>
            <a:stCxn id="2" idx="3"/>
          </p:cNvCxnSpPr>
          <p:nvPr/>
        </p:nvCxnSpPr>
        <p:spPr>
          <a:xfrm>
            <a:off x="6676150" y="2360606"/>
            <a:ext cx="3396439" cy="1483807"/>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xmlns="" id="{97162B72-F992-4ABB-B915-C071E1920901}"/>
              </a:ext>
            </a:extLst>
          </p:cNvPr>
          <p:cNvSpPr txBox="1"/>
          <p:nvPr/>
        </p:nvSpPr>
        <p:spPr>
          <a:xfrm>
            <a:off x="9313327" y="2900272"/>
            <a:ext cx="924232" cy="369332"/>
          </a:xfrm>
          <a:prstGeom prst="rect">
            <a:avLst/>
          </a:prstGeom>
          <a:noFill/>
        </p:spPr>
        <p:txBody>
          <a:bodyPr wrap="square" rtlCol="0">
            <a:spAutoFit/>
          </a:bodyPr>
          <a:lstStyle/>
          <a:p>
            <a:r>
              <a:rPr lang="en-GB" dirty="0"/>
              <a:t>Abbey</a:t>
            </a:r>
          </a:p>
        </p:txBody>
      </p:sp>
      <p:pic>
        <p:nvPicPr>
          <p:cNvPr id="4" name="Audio 3">
            <a:hlinkClick r:id="" action="ppaction://media"/>
          </p:cNvPr>
          <p:cNvPicPr>
            <a:picLocks noChangeAspect="1"/>
          </p:cNvPicPr>
          <p:nvPr>
            <a:audioFile r:link="rId1"/>
            <p:extLst>
              <p:ext uri="{DAA4B4D4-6D71-4841-9C94-3DE7FCFB9230}">
                <p14:media xmlns:p14="http://schemas.microsoft.com/office/powerpoint/2010/main" xmlns="" r:embed="rId6"/>
              </p:ext>
            </p:extLst>
          </p:nvPr>
        </p:nvPicPr>
        <p:blipFill>
          <a:blip r:embed="rId7" cstate="print"/>
          <a:stretch>
            <a:fillRect/>
          </a:stretch>
        </p:blipFill>
        <p:spPr>
          <a:xfrm>
            <a:off x="11366500" y="6032500"/>
            <a:ext cx="609600" cy="609600"/>
          </a:xfrm>
          <a:prstGeom prst="rect">
            <a:avLst/>
          </a:prstGeom>
        </p:spPr>
      </p:pic>
    </p:spTree>
    <p:extLst>
      <p:ext uri="{BB962C8B-B14F-4D97-AF65-F5344CB8AC3E}">
        <p14:creationId xmlns:p14="http://schemas.microsoft.com/office/powerpoint/2010/main" xmlns="" val="2798571042"/>
      </p:ext>
    </p:extLst>
  </p:cSld>
  <p:clrMapOvr>
    <a:masterClrMapping/>
  </p:clrMapOvr>
  <mc:AlternateContent xmlns:mc="http://schemas.openxmlformats.org/markup-compatibility/2006">
    <mc:Choice xmlns:p14="http://schemas.microsoft.com/office/powerpoint/2010/main" xmlns="" Requires="p14">
      <p:transition spd="slow" p14:dur="2000" advTm="38301"/>
    </mc:Choice>
    <mc:Fallback>
      <p:transition spd="slow" advTm="383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map&#10;&#10;Description automatically generated">
            <a:extLst>
              <a:ext uri="{FF2B5EF4-FFF2-40B4-BE49-F238E27FC236}">
                <a16:creationId xmlns:a16="http://schemas.microsoft.com/office/drawing/2014/main" xmlns="" id="{9F8BE7FC-A75F-4AB3-A093-C42F21D7357C}"/>
              </a:ext>
            </a:extLst>
          </p:cNvPr>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5633931" y="291535"/>
            <a:ext cx="5962494" cy="6274929"/>
          </a:xfrm>
          <a:prstGeom prst="rect">
            <a:avLst/>
          </a:prstGeom>
          <a:ln>
            <a:solidFill>
              <a:schemeClr val="tx1"/>
            </a:solidFill>
          </a:ln>
        </p:spPr>
      </p:pic>
      <p:pic>
        <p:nvPicPr>
          <p:cNvPr id="9" name="Picture 8" descr="A view of a mountain&#10;&#10;Description automatically generated">
            <a:extLst>
              <a:ext uri="{FF2B5EF4-FFF2-40B4-BE49-F238E27FC236}">
                <a16:creationId xmlns:a16="http://schemas.microsoft.com/office/drawing/2014/main" xmlns="" id="{E24EBCF1-640C-46B6-8CEC-02193BD25825}"/>
              </a:ext>
            </a:extLst>
          </p:cNvPr>
          <p:cNvPicPr>
            <a:picLocks noChangeAspect="1"/>
          </p:cNvPicPr>
          <p:nvPr/>
        </p:nvPicPr>
        <p:blipFill rotWithShape="1">
          <a:blip r:embed="rId4" cstate="print">
            <a:extLst>
              <a:ext uri="{28A0092B-C50C-407E-A947-70E740481C1C}">
                <a14:useLocalDpi xmlns:a14="http://schemas.microsoft.com/office/drawing/2010/main" xmlns="" val="0"/>
              </a:ext>
            </a:extLst>
          </a:blip>
          <a:srcRect t="20000" r="4725" b="26897"/>
          <a:stretch/>
        </p:blipFill>
        <p:spPr>
          <a:xfrm>
            <a:off x="952499" y="3252121"/>
            <a:ext cx="3895995" cy="3314343"/>
          </a:xfrm>
          <a:prstGeom prst="rect">
            <a:avLst/>
          </a:prstGeom>
          <a:ln>
            <a:solidFill>
              <a:schemeClr val="tx1"/>
            </a:solidFill>
          </a:ln>
        </p:spPr>
      </p:pic>
      <p:pic>
        <p:nvPicPr>
          <p:cNvPr id="4" name="Picture 3" descr="A view of a grassy hill&#10;&#10;Description automatically generated">
            <a:extLst>
              <a:ext uri="{FF2B5EF4-FFF2-40B4-BE49-F238E27FC236}">
                <a16:creationId xmlns:a16="http://schemas.microsoft.com/office/drawing/2014/main" xmlns="" id="{1B18E7C6-5522-4261-8F9F-90815AF8BC0C}"/>
              </a:ext>
            </a:extLst>
          </p:cNvPr>
          <p:cNvPicPr>
            <a:picLocks noChangeAspect="1"/>
          </p:cNvPicPr>
          <p:nvPr/>
        </p:nvPicPr>
        <p:blipFill>
          <a:blip r:embed="rId5" cstate="print">
            <a:extLst>
              <a:ext uri="{28A0092B-C50C-407E-A947-70E740481C1C}">
                <a14:useLocalDpi xmlns:a14="http://schemas.microsoft.com/office/drawing/2010/main" xmlns="" val="0"/>
              </a:ext>
            </a:extLst>
          </a:blip>
          <a:stretch>
            <a:fillRect/>
          </a:stretch>
        </p:blipFill>
        <p:spPr>
          <a:xfrm>
            <a:off x="843097" y="291535"/>
            <a:ext cx="4114800" cy="2743200"/>
          </a:xfrm>
          <a:prstGeom prst="rect">
            <a:avLst/>
          </a:prstGeom>
          <a:ln>
            <a:solidFill>
              <a:schemeClr val="tx1"/>
            </a:solidFill>
          </a:ln>
        </p:spPr>
      </p:pic>
      <p:sp>
        <p:nvSpPr>
          <p:cNvPr id="5" name="Oval 4">
            <a:extLst>
              <a:ext uri="{FF2B5EF4-FFF2-40B4-BE49-F238E27FC236}">
                <a16:creationId xmlns:a16="http://schemas.microsoft.com/office/drawing/2014/main" xmlns="" id="{AB9A5833-AD58-4A25-BDA5-B052BF34DBF1}"/>
              </a:ext>
            </a:extLst>
          </p:cNvPr>
          <p:cNvSpPr/>
          <p:nvPr/>
        </p:nvSpPr>
        <p:spPr>
          <a:xfrm>
            <a:off x="8896350" y="2352675"/>
            <a:ext cx="432000" cy="432000"/>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xmlns="" id="{733C6811-561D-43D1-BA8B-B192E1896E63}"/>
              </a:ext>
            </a:extLst>
          </p:cNvPr>
          <p:cNvSpPr/>
          <p:nvPr/>
        </p:nvSpPr>
        <p:spPr>
          <a:xfrm>
            <a:off x="8636100" y="3212999"/>
            <a:ext cx="432000" cy="432000"/>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xmlns="" id="{DB5D66EE-CDA9-44C6-8625-A538B4042915}"/>
              </a:ext>
            </a:extLst>
          </p:cNvPr>
          <p:cNvSpPr/>
          <p:nvPr/>
        </p:nvSpPr>
        <p:spPr>
          <a:xfrm>
            <a:off x="7639050" y="1663135"/>
            <a:ext cx="432000" cy="432000"/>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xmlns="" id="{42F67AC0-FF51-4DC2-93B3-C37F92F1B2EB}"/>
              </a:ext>
            </a:extLst>
          </p:cNvPr>
          <p:cNvSpPr/>
          <p:nvPr/>
        </p:nvSpPr>
        <p:spPr>
          <a:xfrm>
            <a:off x="5875934" y="2183823"/>
            <a:ext cx="432000" cy="432000"/>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xmlns="" id="{8686D8B6-1D88-4D30-BC8E-B9722574A97C}"/>
              </a:ext>
            </a:extLst>
          </p:cNvPr>
          <p:cNvSpPr/>
          <p:nvPr/>
        </p:nvSpPr>
        <p:spPr>
          <a:xfrm>
            <a:off x="5565938" y="3810178"/>
            <a:ext cx="432000" cy="432000"/>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xmlns="" id="{417CB965-679D-4DE0-AE9D-ADDECFD54C16}"/>
              </a:ext>
            </a:extLst>
          </p:cNvPr>
          <p:cNvSpPr/>
          <p:nvPr/>
        </p:nvSpPr>
        <p:spPr>
          <a:xfrm>
            <a:off x="6833630" y="4947440"/>
            <a:ext cx="432000" cy="432000"/>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xmlns="" id="{F727816E-306C-4164-AE89-D83269EFFF61}"/>
              </a:ext>
            </a:extLst>
          </p:cNvPr>
          <p:cNvSpPr/>
          <p:nvPr/>
        </p:nvSpPr>
        <p:spPr>
          <a:xfrm>
            <a:off x="8581646" y="5027104"/>
            <a:ext cx="432000" cy="432000"/>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xmlns="" id="{BBC7B034-18BA-4616-87F5-6769A4201943}"/>
              </a:ext>
            </a:extLst>
          </p:cNvPr>
          <p:cNvSpPr txBox="1"/>
          <p:nvPr/>
        </p:nvSpPr>
        <p:spPr>
          <a:xfrm>
            <a:off x="3942736" y="442452"/>
            <a:ext cx="2723536" cy="923330"/>
          </a:xfrm>
          <a:prstGeom prst="rect">
            <a:avLst/>
          </a:prstGeom>
          <a:solidFill>
            <a:schemeClr val="bg1"/>
          </a:solidFill>
          <a:ln>
            <a:solidFill>
              <a:schemeClr val="tx1"/>
            </a:solidFill>
          </a:ln>
        </p:spPr>
        <p:txBody>
          <a:bodyPr wrap="square" rtlCol="0">
            <a:spAutoFit/>
          </a:bodyPr>
          <a:lstStyle/>
          <a:p>
            <a:pPr algn="ctr"/>
            <a:r>
              <a:rPr lang="en-GB" dirty="0"/>
              <a:t>The Iron Age: a ring of hill-forts on the high ground around </a:t>
            </a:r>
            <a:r>
              <a:rPr lang="en-GB" dirty="0" err="1"/>
              <a:t>Tregaron</a:t>
            </a:r>
            <a:r>
              <a:rPr lang="en-GB" dirty="0"/>
              <a:t> Bog</a:t>
            </a:r>
          </a:p>
        </p:txBody>
      </p:sp>
      <p:pic>
        <p:nvPicPr>
          <p:cNvPr id="6" name="Audio 5">
            <a:hlinkClick r:id="" action="ppaction://media"/>
          </p:cNvPr>
          <p:cNvPicPr>
            <a:picLocks noChangeAspect="1"/>
          </p:cNvPicPr>
          <p:nvPr>
            <a:audioFile r:link="rId1"/>
            <p:extLst>
              <p:ext uri="{DAA4B4D4-6D71-4841-9C94-3DE7FCFB9230}">
                <p14:media xmlns:p14="http://schemas.microsoft.com/office/powerpoint/2010/main" xmlns="" r:embed="rId6"/>
              </p:ext>
            </p:extLst>
          </p:nvPr>
        </p:nvPicPr>
        <p:blipFill>
          <a:blip r:embed="rId7" cstate="print"/>
          <a:stretch>
            <a:fillRect/>
          </a:stretch>
        </p:blipFill>
        <p:spPr>
          <a:xfrm>
            <a:off x="11366500" y="6032500"/>
            <a:ext cx="609600" cy="609600"/>
          </a:xfrm>
          <a:prstGeom prst="rect">
            <a:avLst/>
          </a:prstGeom>
        </p:spPr>
      </p:pic>
    </p:spTree>
    <p:extLst>
      <p:ext uri="{BB962C8B-B14F-4D97-AF65-F5344CB8AC3E}">
        <p14:creationId xmlns:p14="http://schemas.microsoft.com/office/powerpoint/2010/main" xmlns="" val="2878581529"/>
      </p:ext>
    </p:extLst>
  </p:cSld>
  <p:clrMapOvr>
    <a:masterClrMapping/>
  </p:clrMapOvr>
  <mc:AlternateContent xmlns:mc="http://schemas.openxmlformats.org/markup-compatibility/2006">
    <mc:Choice xmlns:p14="http://schemas.microsoft.com/office/powerpoint/2010/main" xmlns="" Requires="p14">
      <p:transition spd="slow" p14:dur="2000" advTm="43493"/>
    </mc:Choice>
    <mc:Fallback>
      <p:transition spd="slow" advTm="434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tone building&#10;&#10;Description automatically generated">
            <a:extLst>
              <a:ext uri="{FF2B5EF4-FFF2-40B4-BE49-F238E27FC236}">
                <a16:creationId xmlns:a16="http://schemas.microsoft.com/office/drawing/2014/main" xmlns="" id="{88DCB54B-4DAA-4C18-B846-2E658F5CD823}"/>
              </a:ext>
            </a:extLst>
          </p:cNvPr>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8722789" y="448340"/>
            <a:ext cx="1982019" cy="5398617"/>
          </a:xfrm>
          <a:prstGeom prst="rect">
            <a:avLst/>
          </a:prstGeom>
          <a:ln>
            <a:solidFill>
              <a:schemeClr val="tx1"/>
            </a:solidFill>
          </a:ln>
        </p:spPr>
      </p:pic>
      <p:pic>
        <p:nvPicPr>
          <p:cNvPr id="9" name="Picture 8" descr="A person posing for the camera&#10;&#10;Description automatically generated">
            <a:extLst>
              <a:ext uri="{FF2B5EF4-FFF2-40B4-BE49-F238E27FC236}">
                <a16:creationId xmlns:a16="http://schemas.microsoft.com/office/drawing/2014/main" xmlns="" id="{F817EFAB-8EAA-44BE-8E7A-4A6ED2D28936}"/>
              </a:ext>
            </a:extLst>
          </p:cNvPr>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1142196" y="856262"/>
            <a:ext cx="1867545" cy="4830601"/>
          </a:xfrm>
          <a:prstGeom prst="rect">
            <a:avLst/>
          </a:prstGeom>
          <a:ln>
            <a:solidFill>
              <a:schemeClr val="tx1"/>
            </a:solidFill>
          </a:ln>
        </p:spPr>
      </p:pic>
      <p:pic>
        <p:nvPicPr>
          <p:cNvPr id="11" name="Picture 10">
            <a:extLst>
              <a:ext uri="{FF2B5EF4-FFF2-40B4-BE49-F238E27FC236}">
                <a16:creationId xmlns:a16="http://schemas.microsoft.com/office/drawing/2014/main" xmlns="" id="{D50FCE3D-5A8F-48A3-8018-1B4F78756901}"/>
              </a:ext>
            </a:extLst>
          </p:cNvPr>
          <p:cNvPicPr>
            <a:picLocks noChangeAspect="1"/>
          </p:cNvPicPr>
          <p:nvPr/>
        </p:nvPicPr>
        <p:blipFill>
          <a:blip r:embed="rId5" cstate="print">
            <a:extLst>
              <a:ext uri="{28A0092B-C50C-407E-A947-70E740481C1C}">
                <a14:useLocalDpi xmlns:a14="http://schemas.microsoft.com/office/drawing/2010/main" xmlns="" val="0"/>
              </a:ext>
            </a:extLst>
          </a:blip>
          <a:stretch>
            <a:fillRect/>
          </a:stretch>
        </p:blipFill>
        <p:spPr>
          <a:xfrm>
            <a:off x="4165616" y="704728"/>
            <a:ext cx="3401298" cy="5133667"/>
          </a:xfrm>
          <a:prstGeom prst="rect">
            <a:avLst/>
          </a:prstGeom>
          <a:ln>
            <a:solidFill>
              <a:schemeClr val="tx1"/>
            </a:solidFill>
          </a:ln>
        </p:spPr>
      </p:pic>
      <p:sp>
        <p:nvSpPr>
          <p:cNvPr id="2" name="TextBox 1">
            <a:extLst>
              <a:ext uri="{FF2B5EF4-FFF2-40B4-BE49-F238E27FC236}">
                <a16:creationId xmlns:a16="http://schemas.microsoft.com/office/drawing/2014/main" xmlns="" id="{C60F94B7-4467-4C6D-8F12-2092C3B34F10}"/>
              </a:ext>
            </a:extLst>
          </p:cNvPr>
          <p:cNvSpPr txBox="1"/>
          <p:nvPr/>
        </p:nvSpPr>
        <p:spPr>
          <a:xfrm>
            <a:off x="561860" y="175339"/>
            <a:ext cx="3316077" cy="461665"/>
          </a:xfrm>
          <a:prstGeom prst="rect">
            <a:avLst/>
          </a:prstGeom>
          <a:noFill/>
        </p:spPr>
        <p:txBody>
          <a:bodyPr wrap="square" rtlCol="0">
            <a:spAutoFit/>
          </a:bodyPr>
          <a:lstStyle/>
          <a:p>
            <a:pPr algn="ctr"/>
            <a:r>
              <a:rPr lang="en-GB" sz="2400" dirty="0"/>
              <a:t>Dark Age monuments</a:t>
            </a:r>
          </a:p>
        </p:txBody>
      </p:sp>
      <p:sp>
        <p:nvSpPr>
          <p:cNvPr id="4" name="TextBox 3">
            <a:extLst>
              <a:ext uri="{FF2B5EF4-FFF2-40B4-BE49-F238E27FC236}">
                <a16:creationId xmlns:a16="http://schemas.microsoft.com/office/drawing/2014/main" xmlns="" id="{46E9F0B3-0BB6-4AD0-8C38-163E8BC64968}"/>
              </a:ext>
            </a:extLst>
          </p:cNvPr>
          <p:cNvSpPr txBox="1"/>
          <p:nvPr/>
        </p:nvSpPr>
        <p:spPr>
          <a:xfrm>
            <a:off x="1916935" y="6001738"/>
            <a:ext cx="3910988" cy="461665"/>
          </a:xfrm>
          <a:prstGeom prst="rect">
            <a:avLst/>
          </a:prstGeom>
          <a:noFill/>
        </p:spPr>
        <p:txBody>
          <a:bodyPr wrap="square" rtlCol="0">
            <a:spAutoFit/>
          </a:bodyPr>
          <a:lstStyle/>
          <a:p>
            <a:pPr algn="ctr"/>
            <a:r>
              <a:rPr lang="en-GB" sz="2400" dirty="0" err="1"/>
              <a:t>Tregaron</a:t>
            </a:r>
            <a:endParaRPr lang="en-GB" sz="2400" dirty="0"/>
          </a:p>
        </p:txBody>
      </p:sp>
      <p:sp>
        <p:nvSpPr>
          <p:cNvPr id="5" name="TextBox 4">
            <a:extLst>
              <a:ext uri="{FF2B5EF4-FFF2-40B4-BE49-F238E27FC236}">
                <a16:creationId xmlns:a16="http://schemas.microsoft.com/office/drawing/2014/main" xmlns="" id="{FF508FEB-FA6E-41B2-B918-9BC62D3D774A}"/>
              </a:ext>
            </a:extLst>
          </p:cNvPr>
          <p:cNvSpPr txBox="1"/>
          <p:nvPr/>
        </p:nvSpPr>
        <p:spPr>
          <a:xfrm>
            <a:off x="8490925" y="6001738"/>
            <a:ext cx="2445745" cy="461665"/>
          </a:xfrm>
          <a:prstGeom prst="rect">
            <a:avLst/>
          </a:prstGeom>
          <a:noFill/>
        </p:spPr>
        <p:txBody>
          <a:bodyPr wrap="square" rtlCol="0">
            <a:spAutoFit/>
          </a:bodyPr>
          <a:lstStyle/>
          <a:p>
            <a:pPr algn="ctr"/>
            <a:r>
              <a:rPr lang="en-GB" sz="2400" dirty="0" err="1"/>
              <a:t>Llangwnnws</a:t>
            </a:r>
            <a:endParaRPr lang="en-GB" sz="2400" dirty="0"/>
          </a:p>
        </p:txBody>
      </p:sp>
      <p:pic>
        <p:nvPicPr>
          <p:cNvPr id="6" name="Audio 5">
            <a:hlinkClick r:id="" action="ppaction://media"/>
          </p:cNvPr>
          <p:cNvPicPr>
            <a:picLocks noChangeAspect="1"/>
          </p:cNvPicPr>
          <p:nvPr>
            <a:audioFile r:link="rId1"/>
            <p:extLst>
              <p:ext uri="{DAA4B4D4-6D71-4841-9C94-3DE7FCFB9230}">
                <p14:media xmlns:p14="http://schemas.microsoft.com/office/powerpoint/2010/main" xmlns="" r:embed="rId6"/>
              </p:ext>
            </p:extLst>
          </p:nvPr>
        </p:nvPicPr>
        <p:blipFill>
          <a:blip r:embed="rId7" cstate="print"/>
          <a:stretch>
            <a:fillRect/>
          </a:stretch>
        </p:blipFill>
        <p:spPr>
          <a:xfrm>
            <a:off x="11366500" y="6032500"/>
            <a:ext cx="609600" cy="609600"/>
          </a:xfrm>
          <a:prstGeom prst="rect">
            <a:avLst/>
          </a:prstGeom>
        </p:spPr>
      </p:pic>
    </p:spTree>
    <p:extLst>
      <p:ext uri="{BB962C8B-B14F-4D97-AF65-F5344CB8AC3E}">
        <p14:creationId xmlns:p14="http://schemas.microsoft.com/office/powerpoint/2010/main" xmlns="" val="2130201450"/>
      </p:ext>
    </p:extLst>
  </p:cSld>
  <p:clrMapOvr>
    <a:masterClrMapping/>
  </p:clrMapOvr>
  <mc:AlternateContent xmlns:mc="http://schemas.openxmlformats.org/markup-compatibility/2006">
    <mc:Choice xmlns:p14="http://schemas.microsoft.com/office/powerpoint/2010/main" xmlns="" Requires="p14">
      <p:transition spd="slow" p14:dur="2000" advTm="25460"/>
    </mc:Choice>
    <mc:Fallback>
      <p:transition spd="slow" advTm="254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map&#10;&#10;Description automatically generated">
            <a:extLst>
              <a:ext uri="{FF2B5EF4-FFF2-40B4-BE49-F238E27FC236}">
                <a16:creationId xmlns:a16="http://schemas.microsoft.com/office/drawing/2014/main" xmlns="" id="{0D8320F4-7AE5-4217-91A6-DCDD43D6D4B6}"/>
              </a:ext>
            </a:extLst>
          </p:cNvPr>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2896174" y="277954"/>
            <a:ext cx="8905876" cy="6302087"/>
          </a:xfrm>
          <a:prstGeom prst="rect">
            <a:avLst/>
          </a:prstGeom>
          <a:ln>
            <a:solidFill>
              <a:schemeClr val="tx1"/>
            </a:solidFill>
          </a:ln>
        </p:spPr>
      </p:pic>
      <p:pic>
        <p:nvPicPr>
          <p:cNvPr id="5" name="Picture 4" descr="A stone building with a grassy field&#10;&#10;Description automatically generated">
            <a:extLst>
              <a:ext uri="{FF2B5EF4-FFF2-40B4-BE49-F238E27FC236}">
                <a16:creationId xmlns:a16="http://schemas.microsoft.com/office/drawing/2014/main" xmlns="" id="{9267AC18-7A22-4713-9C1D-097F2F1597EC}"/>
              </a:ext>
            </a:extLst>
          </p:cNvPr>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621324" y="756137"/>
            <a:ext cx="3563815" cy="5345723"/>
          </a:xfrm>
          <a:prstGeom prst="rect">
            <a:avLst/>
          </a:prstGeom>
          <a:ln>
            <a:solidFill>
              <a:schemeClr val="tx1"/>
            </a:solidFill>
          </a:ln>
        </p:spPr>
      </p:pic>
      <p:sp>
        <p:nvSpPr>
          <p:cNvPr id="2" name="TextBox 1">
            <a:extLst>
              <a:ext uri="{FF2B5EF4-FFF2-40B4-BE49-F238E27FC236}">
                <a16:creationId xmlns:a16="http://schemas.microsoft.com/office/drawing/2014/main" xmlns="" id="{1E23A5D5-6563-49C8-965A-55B1D0C6AD57}"/>
              </a:ext>
            </a:extLst>
          </p:cNvPr>
          <p:cNvSpPr txBox="1"/>
          <p:nvPr/>
        </p:nvSpPr>
        <p:spPr>
          <a:xfrm>
            <a:off x="3870506" y="3428997"/>
            <a:ext cx="3012074" cy="1754326"/>
          </a:xfrm>
          <a:prstGeom prst="rect">
            <a:avLst/>
          </a:prstGeom>
          <a:solidFill>
            <a:schemeClr val="bg1"/>
          </a:solidFill>
          <a:ln>
            <a:solidFill>
              <a:schemeClr val="tx1"/>
            </a:solidFill>
          </a:ln>
        </p:spPr>
        <p:txBody>
          <a:bodyPr wrap="square" rtlCol="0">
            <a:spAutoFit/>
          </a:bodyPr>
          <a:lstStyle/>
          <a:p>
            <a:pPr algn="ctr"/>
            <a:r>
              <a:rPr lang="en-GB" dirty="0"/>
              <a:t>Tai </a:t>
            </a:r>
            <a:r>
              <a:rPr lang="en-GB" dirty="0" err="1"/>
              <a:t>Gynfelyn</a:t>
            </a:r>
            <a:r>
              <a:rPr lang="en-GB" dirty="0"/>
              <a:t>, The houses of St. </a:t>
            </a:r>
            <a:r>
              <a:rPr lang="en-GB" dirty="0" err="1"/>
              <a:t>Cynfelyn</a:t>
            </a:r>
            <a:r>
              <a:rPr lang="en-GB" dirty="0"/>
              <a:t>, a Celtic monastery under the Cistercian Abbey, its holy well (left) incorporated into the design of the later monastic church</a:t>
            </a:r>
          </a:p>
        </p:txBody>
      </p:sp>
      <p:pic>
        <p:nvPicPr>
          <p:cNvPr id="4" name="Audio 3">
            <a:hlinkClick r:id="" action="ppaction://media"/>
          </p:cNvPr>
          <p:cNvPicPr>
            <a:picLocks noChangeAspect="1"/>
          </p:cNvPicPr>
          <p:nvPr>
            <a:audioFile r:link="rId1"/>
            <p:extLst>
              <p:ext uri="{DAA4B4D4-6D71-4841-9C94-3DE7FCFB9230}">
                <p14:media xmlns:p14="http://schemas.microsoft.com/office/powerpoint/2010/main" xmlns="" r:embed="rId5"/>
              </p:ext>
            </p:extLst>
          </p:nvPr>
        </p:nvPicPr>
        <p:blipFill>
          <a:blip r:embed="rId6" cstate="print"/>
          <a:stretch>
            <a:fillRect/>
          </a:stretch>
        </p:blipFill>
        <p:spPr>
          <a:xfrm>
            <a:off x="11366500" y="6032500"/>
            <a:ext cx="609600" cy="609600"/>
          </a:xfrm>
          <a:prstGeom prst="rect">
            <a:avLst/>
          </a:prstGeom>
        </p:spPr>
      </p:pic>
    </p:spTree>
    <p:extLst>
      <p:ext uri="{BB962C8B-B14F-4D97-AF65-F5344CB8AC3E}">
        <p14:creationId xmlns:p14="http://schemas.microsoft.com/office/powerpoint/2010/main" xmlns="" val="2990051572"/>
      </p:ext>
    </p:extLst>
  </p:cSld>
  <p:clrMapOvr>
    <a:masterClrMapping/>
  </p:clrMapOvr>
  <mc:AlternateContent xmlns:mc="http://schemas.openxmlformats.org/markup-compatibility/2006">
    <mc:Choice xmlns:p14="http://schemas.microsoft.com/office/powerpoint/2010/main" xmlns="" Requires="p14">
      <p:transition spd="slow" p14:dur="2000" advTm="23048"/>
    </mc:Choice>
    <mc:Fallback>
      <p:transition spd="slow" advTm="230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icture containing nature&#10;&#10;Description automatically generated">
            <a:extLst>
              <a:ext uri="{FF2B5EF4-FFF2-40B4-BE49-F238E27FC236}">
                <a16:creationId xmlns:a16="http://schemas.microsoft.com/office/drawing/2014/main" xmlns="" id="{27F07E5C-9069-4DEE-9755-E818A265D7F7}"/>
              </a:ext>
            </a:extLst>
          </p:cNvPr>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2829657" y="400538"/>
            <a:ext cx="9085385" cy="6056923"/>
          </a:xfrm>
          <a:prstGeom prst="rect">
            <a:avLst/>
          </a:prstGeom>
          <a:ln>
            <a:solidFill>
              <a:schemeClr val="tx1"/>
            </a:solidFill>
          </a:ln>
        </p:spPr>
      </p:pic>
      <p:pic>
        <p:nvPicPr>
          <p:cNvPr id="4" name="Picture 3" descr="A stone building&#10;&#10;Description automatically generated">
            <a:extLst>
              <a:ext uri="{FF2B5EF4-FFF2-40B4-BE49-F238E27FC236}">
                <a16:creationId xmlns:a16="http://schemas.microsoft.com/office/drawing/2014/main" xmlns="" id="{1916061F-8CB2-4FCE-9982-61D59D63479C}"/>
              </a:ext>
            </a:extLst>
          </p:cNvPr>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276958" y="1954714"/>
            <a:ext cx="2937417" cy="4220309"/>
          </a:xfrm>
          <a:prstGeom prst="rect">
            <a:avLst/>
          </a:prstGeom>
          <a:ln>
            <a:solidFill>
              <a:schemeClr val="tx1"/>
            </a:solidFill>
          </a:ln>
        </p:spPr>
      </p:pic>
      <p:sp>
        <p:nvSpPr>
          <p:cNvPr id="3" name="TextBox 2">
            <a:extLst>
              <a:ext uri="{FF2B5EF4-FFF2-40B4-BE49-F238E27FC236}">
                <a16:creationId xmlns:a16="http://schemas.microsoft.com/office/drawing/2014/main" xmlns="" id="{CEA7AC32-76B0-421C-9EF5-7AE4A34849F3}"/>
              </a:ext>
            </a:extLst>
          </p:cNvPr>
          <p:cNvSpPr txBox="1"/>
          <p:nvPr/>
        </p:nvSpPr>
        <p:spPr>
          <a:xfrm flipH="1">
            <a:off x="276958" y="471947"/>
            <a:ext cx="2304191" cy="1200329"/>
          </a:xfrm>
          <a:prstGeom prst="rect">
            <a:avLst/>
          </a:prstGeom>
          <a:noFill/>
        </p:spPr>
        <p:txBody>
          <a:bodyPr wrap="square" rtlCol="0">
            <a:spAutoFit/>
          </a:bodyPr>
          <a:lstStyle/>
          <a:p>
            <a:pPr algn="ctr"/>
            <a:r>
              <a:rPr lang="en-GB" dirty="0"/>
              <a:t>In 1184 under the patronage of Lord Rhys they moved to the present site </a:t>
            </a:r>
          </a:p>
        </p:txBody>
      </p:sp>
      <p:pic>
        <p:nvPicPr>
          <p:cNvPr id="5" name="Audio 4">
            <a:hlinkClick r:id="" action="ppaction://media"/>
          </p:cNvPr>
          <p:cNvPicPr>
            <a:picLocks noChangeAspect="1"/>
          </p:cNvPicPr>
          <p:nvPr>
            <a:audioFile r:link="rId1"/>
            <p:extLst>
              <p:ext uri="{DAA4B4D4-6D71-4841-9C94-3DE7FCFB9230}">
                <p14:media xmlns:p14="http://schemas.microsoft.com/office/powerpoint/2010/main" xmlns="" r:embed="rId5"/>
              </p:ext>
            </p:extLst>
          </p:nvPr>
        </p:nvPicPr>
        <p:blipFill>
          <a:blip r:embed="rId6" cstate="print"/>
          <a:stretch>
            <a:fillRect/>
          </a:stretch>
        </p:blipFill>
        <p:spPr>
          <a:xfrm>
            <a:off x="11366500" y="6032500"/>
            <a:ext cx="609600" cy="609600"/>
          </a:xfrm>
          <a:prstGeom prst="rect">
            <a:avLst/>
          </a:prstGeom>
        </p:spPr>
      </p:pic>
    </p:spTree>
    <p:extLst>
      <p:ext uri="{BB962C8B-B14F-4D97-AF65-F5344CB8AC3E}">
        <p14:creationId xmlns:p14="http://schemas.microsoft.com/office/powerpoint/2010/main" xmlns="" val="861854815"/>
      </p:ext>
    </p:extLst>
  </p:cSld>
  <p:clrMapOvr>
    <a:masterClrMapping/>
  </p:clrMapOvr>
  <mc:AlternateContent xmlns:mc="http://schemas.openxmlformats.org/markup-compatibility/2006">
    <mc:Choice xmlns:p14="http://schemas.microsoft.com/office/powerpoint/2010/main" xmlns="" Requires="p14">
      <p:transition spd="slow" p14:dur="2000" advTm="31934"/>
    </mc:Choice>
    <mc:Fallback>
      <p:transition spd="slow" advTm="319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text, map&#10;&#10;Description automatically generated">
            <a:extLst>
              <a:ext uri="{FF2B5EF4-FFF2-40B4-BE49-F238E27FC236}">
                <a16:creationId xmlns:a16="http://schemas.microsoft.com/office/drawing/2014/main" xmlns="" id="{975FAE59-E01E-435F-B98A-A489B18C16CE}"/>
              </a:ext>
            </a:extLst>
          </p:cNvPr>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2298905" y="250996"/>
            <a:ext cx="8982075" cy="6356007"/>
          </a:xfrm>
          <a:prstGeom prst="rect">
            <a:avLst/>
          </a:prstGeom>
          <a:ln>
            <a:solidFill>
              <a:schemeClr val="tx1"/>
            </a:solidFill>
          </a:ln>
        </p:spPr>
      </p:pic>
      <p:sp>
        <p:nvSpPr>
          <p:cNvPr id="2" name="TextBox 1">
            <a:extLst>
              <a:ext uri="{FF2B5EF4-FFF2-40B4-BE49-F238E27FC236}">
                <a16:creationId xmlns:a16="http://schemas.microsoft.com/office/drawing/2014/main" xmlns="" id="{9AF05485-6392-4A08-9DE8-8B05F846BC75}"/>
              </a:ext>
            </a:extLst>
          </p:cNvPr>
          <p:cNvSpPr txBox="1"/>
          <p:nvPr/>
        </p:nvSpPr>
        <p:spPr>
          <a:xfrm>
            <a:off x="344129" y="1160206"/>
            <a:ext cx="1759974" cy="3416320"/>
          </a:xfrm>
          <a:prstGeom prst="rect">
            <a:avLst/>
          </a:prstGeom>
          <a:noFill/>
        </p:spPr>
        <p:txBody>
          <a:bodyPr wrap="square" rtlCol="0">
            <a:spAutoFit/>
          </a:bodyPr>
          <a:lstStyle/>
          <a:p>
            <a:pPr algn="ctr"/>
            <a:r>
              <a:rPr lang="en-GB" dirty="0"/>
              <a:t>They laid out and built a great Abbey with the conventional Cistercian two precincts.</a:t>
            </a:r>
          </a:p>
          <a:p>
            <a:pPr algn="ctr"/>
            <a:endParaRPr lang="en-GB" dirty="0"/>
          </a:p>
          <a:p>
            <a:pPr algn="ctr"/>
            <a:r>
              <a:rPr lang="en-GB" dirty="0"/>
              <a:t>At about 130 acres it is the largest known Cistercian Abbey in Britain</a:t>
            </a:r>
          </a:p>
        </p:txBody>
      </p:sp>
      <p:pic>
        <p:nvPicPr>
          <p:cNvPr id="3" name="Audio 2">
            <a:hlinkClick r:id="" action="ppaction://media"/>
          </p:cNvPr>
          <p:cNvPicPr>
            <a:picLocks noChangeAspect="1"/>
          </p:cNvPicPr>
          <p:nvPr>
            <a:audioFile r:link="rId1"/>
            <p:extLst>
              <p:ext uri="{DAA4B4D4-6D71-4841-9C94-3DE7FCFB9230}">
                <p14:media xmlns:p14="http://schemas.microsoft.com/office/powerpoint/2010/main" xmlns="" r:embed="rId4"/>
              </p:ext>
            </p:extLst>
          </p:nvPr>
        </p:nvPicPr>
        <p:blipFill>
          <a:blip r:embed="rId5" cstate="print"/>
          <a:stretch>
            <a:fillRect/>
          </a:stretch>
        </p:blipFill>
        <p:spPr>
          <a:xfrm>
            <a:off x="11366500" y="6032500"/>
            <a:ext cx="609600" cy="609600"/>
          </a:xfrm>
          <a:prstGeom prst="rect">
            <a:avLst/>
          </a:prstGeom>
        </p:spPr>
      </p:pic>
    </p:spTree>
    <p:extLst>
      <p:ext uri="{BB962C8B-B14F-4D97-AF65-F5344CB8AC3E}">
        <p14:creationId xmlns:p14="http://schemas.microsoft.com/office/powerpoint/2010/main" xmlns="" val="4010732949"/>
      </p:ext>
    </p:extLst>
  </p:cSld>
  <p:clrMapOvr>
    <a:masterClrMapping/>
  </p:clrMapOvr>
  <mc:AlternateContent xmlns:mc="http://schemas.openxmlformats.org/markup-compatibility/2006">
    <mc:Choice xmlns:p14="http://schemas.microsoft.com/office/powerpoint/2010/main" xmlns="" Requires="p14">
      <p:transition spd="slow" p14:dur="2000" advTm="15544"/>
    </mc:Choice>
    <mc:Fallback>
      <p:transition spd="slow" advTm="155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piece of paper&#10;&#10;Description automatically generated">
            <a:extLst>
              <a:ext uri="{FF2B5EF4-FFF2-40B4-BE49-F238E27FC236}">
                <a16:creationId xmlns:a16="http://schemas.microsoft.com/office/drawing/2014/main" xmlns="" id="{AFD2C7CF-CB5A-4BB5-8364-E09E7CB448CC}"/>
              </a:ext>
            </a:extLst>
          </p:cNvPr>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1179872" y="2148435"/>
            <a:ext cx="2677522" cy="4211832"/>
          </a:xfrm>
          <a:prstGeom prst="rect">
            <a:avLst/>
          </a:prstGeom>
        </p:spPr>
      </p:pic>
      <p:pic>
        <p:nvPicPr>
          <p:cNvPr id="5" name="Picture 4" descr="A picture containing indoor, wall, cabinet, binding&#10;&#10;Description automatically generated">
            <a:extLst>
              <a:ext uri="{FF2B5EF4-FFF2-40B4-BE49-F238E27FC236}">
                <a16:creationId xmlns:a16="http://schemas.microsoft.com/office/drawing/2014/main" xmlns="" id="{67850F5F-98F3-41C9-9B41-636FF139F224}"/>
              </a:ext>
            </a:extLst>
          </p:cNvPr>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4581977" y="651880"/>
            <a:ext cx="6954791" cy="5554240"/>
          </a:xfrm>
          <a:prstGeom prst="rect">
            <a:avLst/>
          </a:prstGeom>
          <a:ln>
            <a:solidFill>
              <a:schemeClr val="tx1"/>
            </a:solidFill>
          </a:ln>
        </p:spPr>
      </p:pic>
      <p:sp>
        <p:nvSpPr>
          <p:cNvPr id="2" name="TextBox 1">
            <a:extLst>
              <a:ext uri="{FF2B5EF4-FFF2-40B4-BE49-F238E27FC236}">
                <a16:creationId xmlns:a16="http://schemas.microsoft.com/office/drawing/2014/main" xmlns="" id="{8836D770-30B2-454B-9D12-7063F0ED94E8}"/>
              </a:ext>
            </a:extLst>
          </p:cNvPr>
          <p:cNvSpPr txBox="1"/>
          <p:nvPr/>
        </p:nvSpPr>
        <p:spPr>
          <a:xfrm>
            <a:off x="570271" y="226142"/>
            <a:ext cx="3539613" cy="2031325"/>
          </a:xfrm>
          <a:prstGeom prst="rect">
            <a:avLst/>
          </a:prstGeom>
          <a:noFill/>
        </p:spPr>
        <p:txBody>
          <a:bodyPr wrap="square" rtlCol="0">
            <a:spAutoFit/>
          </a:bodyPr>
          <a:lstStyle/>
          <a:p>
            <a:pPr algn="ctr"/>
            <a:r>
              <a:rPr lang="en-GB" dirty="0"/>
              <a:t>At such a size it was intended to be not only a great political and religious centre for Wales, but also a major cultural power-house generating manuscripts preserving the great oral traditions of Welsh literature</a:t>
            </a:r>
          </a:p>
        </p:txBody>
      </p:sp>
      <p:pic>
        <p:nvPicPr>
          <p:cNvPr id="4" name="Audio 3">
            <a:hlinkClick r:id="" action="ppaction://media"/>
          </p:cNvPr>
          <p:cNvPicPr>
            <a:picLocks noChangeAspect="1"/>
          </p:cNvPicPr>
          <p:nvPr>
            <a:audioFile r:link="rId1"/>
            <p:extLst>
              <p:ext uri="{DAA4B4D4-6D71-4841-9C94-3DE7FCFB9230}">
                <p14:media xmlns:p14="http://schemas.microsoft.com/office/powerpoint/2010/main" xmlns="" r:embed="rId5"/>
              </p:ext>
            </p:extLst>
          </p:nvPr>
        </p:nvPicPr>
        <p:blipFill>
          <a:blip r:embed="rId6" cstate="print"/>
          <a:stretch>
            <a:fillRect/>
          </a:stretch>
        </p:blipFill>
        <p:spPr>
          <a:xfrm>
            <a:off x="11366500" y="6032500"/>
            <a:ext cx="609600" cy="609600"/>
          </a:xfrm>
          <a:prstGeom prst="rect">
            <a:avLst/>
          </a:prstGeom>
        </p:spPr>
      </p:pic>
    </p:spTree>
    <p:extLst>
      <p:ext uri="{BB962C8B-B14F-4D97-AF65-F5344CB8AC3E}">
        <p14:creationId xmlns:p14="http://schemas.microsoft.com/office/powerpoint/2010/main" xmlns="" val="3191289059"/>
      </p:ext>
    </p:extLst>
  </p:cSld>
  <p:clrMapOvr>
    <a:masterClrMapping/>
  </p:clrMapOvr>
  <mc:AlternateContent xmlns:mc="http://schemas.openxmlformats.org/markup-compatibility/2006">
    <mc:Choice xmlns:p14="http://schemas.microsoft.com/office/powerpoint/2010/main" xmlns="" Requires="p14">
      <p:transition spd="slow" p14:dur="2000" advTm="16396"/>
    </mc:Choice>
    <mc:Fallback>
      <p:transition spd="slow" advTm="163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3464187" y="475013"/>
            <a:ext cx="8298583" cy="5872347"/>
          </a:xfrm>
          <a:prstGeom prst="rect">
            <a:avLst/>
          </a:prstGeom>
          <a:ln>
            <a:solidFill>
              <a:schemeClr val="tx1"/>
            </a:solidFill>
          </a:ln>
        </p:spPr>
      </p:pic>
      <p:sp>
        <p:nvSpPr>
          <p:cNvPr id="3" name="TextBox 2"/>
          <p:cNvSpPr txBox="1"/>
          <p:nvPr/>
        </p:nvSpPr>
        <p:spPr>
          <a:xfrm>
            <a:off x="445325" y="771896"/>
            <a:ext cx="2820389" cy="3139321"/>
          </a:xfrm>
          <a:prstGeom prst="rect">
            <a:avLst/>
          </a:prstGeom>
          <a:noFill/>
        </p:spPr>
        <p:txBody>
          <a:bodyPr wrap="square" rtlCol="0">
            <a:spAutoFit/>
          </a:bodyPr>
          <a:lstStyle/>
          <a:p>
            <a:pPr algn="ctr"/>
            <a:r>
              <a:rPr lang="en-GB" dirty="0" smtClean="0"/>
              <a:t>Following the devastation of the Abbey by English armies in pursuit of </a:t>
            </a:r>
            <a:r>
              <a:rPr lang="en-GB" dirty="0" err="1" smtClean="0"/>
              <a:t>Owain</a:t>
            </a:r>
            <a:r>
              <a:rPr lang="en-GB" dirty="0" smtClean="0"/>
              <a:t> </a:t>
            </a:r>
            <a:r>
              <a:rPr lang="en-GB" dirty="0" err="1" smtClean="0"/>
              <a:t>Glyndŵr</a:t>
            </a:r>
            <a:r>
              <a:rPr lang="en-GB" dirty="0" smtClean="0"/>
              <a:t> in the early years of the 15</a:t>
            </a:r>
            <a:r>
              <a:rPr lang="en-GB" baseline="30000" dirty="0" smtClean="0"/>
              <a:t>th</a:t>
            </a:r>
            <a:r>
              <a:rPr lang="en-GB" dirty="0" smtClean="0"/>
              <a:t> century, it was much reduced in size and this is our best guess at the layout of the Abbey at the Dissolution (1539), as seen by John Leland, the King’s Antiquary in 1536-7.</a:t>
            </a:r>
            <a:endParaRPr lang="en-GB" dirty="0"/>
          </a:p>
        </p:txBody>
      </p:sp>
      <p:pic>
        <p:nvPicPr>
          <p:cNvPr id="4" name="Audio 3">
            <a:hlinkClick r:id="" action="ppaction://media"/>
          </p:cNvPr>
          <p:cNvPicPr>
            <a:picLocks noChangeAspect="1"/>
          </p:cNvPicPr>
          <p:nvPr>
            <a:audioFile r:link="rId1"/>
            <p:extLst>
              <p:ext uri="{DAA4B4D4-6D71-4841-9C94-3DE7FCFB9230}">
                <p14:media xmlns:p14="http://schemas.microsoft.com/office/powerpoint/2010/main" xmlns="" r:embed="rId4"/>
              </p:ext>
            </p:extLst>
          </p:nvPr>
        </p:nvPicPr>
        <p:blipFill>
          <a:blip r:embed="rId5" cstate="print"/>
          <a:stretch>
            <a:fillRect/>
          </a:stretch>
        </p:blipFill>
        <p:spPr>
          <a:xfrm>
            <a:off x="11366500" y="6032500"/>
            <a:ext cx="609600" cy="609600"/>
          </a:xfrm>
          <a:prstGeom prst="rect">
            <a:avLst/>
          </a:prstGeom>
        </p:spPr>
      </p:pic>
    </p:spTree>
    <p:extLst>
      <p:ext uri="{BB962C8B-B14F-4D97-AF65-F5344CB8AC3E}">
        <p14:creationId xmlns:p14="http://schemas.microsoft.com/office/powerpoint/2010/main" xmlns="" val="1523966851"/>
      </p:ext>
    </p:extLst>
  </p:cSld>
  <p:clrMapOvr>
    <a:masterClrMapping/>
  </p:clrMapOvr>
  <mc:AlternateContent xmlns:mc="http://schemas.openxmlformats.org/markup-compatibility/2006">
    <mc:Choice xmlns:p14="http://schemas.microsoft.com/office/powerpoint/2010/main" xmlns="" Requires="p14">
      <p:transition spd="slow" p14:dur="2000" advTm="19638"/>
    </mc:Choice>
    <mc:Fallback>
      <p:transition spd="slow" advTm="196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map&#10;&#10;Description automatically generated">
            <a:extLst>
              <a:ext uri="{FF2B5EF4-FFF2-40B4-BE49-F238E27FC236}">
                <a16:creationId xmlns:a16="http://schemas.microsoft.com/office/drawing/2014/main" xmlns="" id="{94B08ABB-1C8D-4E6E-93B5-EDA4B879B943}"/>
              </a:ext>
            </a:extLst>
          </p:cNvPr>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542925" y="512583"/>
            <a:ext cx="5953125" cy="5868311"/>
          </a:xfrm>
          <a:prstGeom prst="rect">
            <a:avLst/>
          </a:prstGeom>
          <a:ln>
            <a:solidFill>
              <a:schemeClr val="tx1"/>
            </a:solidFill>
          </a:ln>
        </p:spPr>
      </p:pic>
      <p:pic>
        <p:nvPicPr>
          <p:cNvPr id="7" name="Picture 6" descr="A picture containing text&#10;&#10;Description automatically generated">
            <a:extLst>
              <a:ext uri="{FF2B5EF4-FFF2-40B4-BE49-F238E27FC236}">
                <a16:creationId xmlns:a16="http://schemas.microsoft.com/office/drawing/2014/main" xmlns="" id="{385AC1BD-71DC-4C4D-A318-943D34FA7C0D}"/>
              </a:ext>
            </a:extLst>
          </p:cNvPr>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5981968" y="2995922"/>
            <a:ext cx="6033665" cy="3384972"/>
          </a:xfrm>
          <a:prstGeom prst="rect">
            <a:avLst/>
          </a:prstGeom>
          <a:ln>
            <a:solidFill>
              <a:schemeClr val="tx1"/>
            </a:solidFill>
          </a:ln>
        </p:spPr>
      </p:pic>
      <p:sp>
        <p:nvSpPr>
          <p:cNvPr id="2" name="TextBox 1">
            <a:extLst>
              <a:ext uri="{FF2B5EF4-FFF2-40B4-BE49-F238E27FC236}">
                <a16:creationId xmlns:a16="http://schemas.microsoft.com/office/drawing/2014/main" xmlns="" id="{3E644901-6B43-4A84-9965-4D5507EA2992}"/>
              </a:ext>
            </a:extLst>
          </p:cNvPr>
          <p:cNvSpPr txBox="1"/>
          <p:nvPr/>
        </p:nvSpPr>
        <p:spPr>
          <a:xfrm>
            <a:off x="6861686" y="591241"/>
            <a:ext cx="4787389" cy="2031325"/>
          </a:xfrm>
          <a:prstGeom prst="rect">
            <a:avLst/>
          </a:prstGeom>
          <a:noFill/>
        </p:spPr>
        <p:txBody>
          <a:bodyPr wrap="square" rtlCol="0">
            <a:spAutoFit/>
          </a:bodyPr>
          <a:lstStyle/>
          <a:p>
            <a:r>
              <a:rPr lang="en-GB" dirty="0"/>
              <a:t>The </a:t>
            </a:r>
            <a:r>
              <a:rPr lang="en-GB" dirty="0" err="1"/>
              <a:t>Stedmans</a:t>
            </a:r>
            <a:r>
              <a:rPr lang="en-GB" dirty="0"/>
              <a:t>, a Staffordshire gentry family took over the Abbey site in the 1540s working for the aristocratic Devereux’s, later Earls of Essex.</a:t>
            </a:r>
          </a:p>
          <a:p>
            <a:endParaRPr lang="en-GB" dirty="0"/>
          </a:p>
          <a:p>
            <a:r>
              <a:rPr lang="en-GB" dirty="0"/>
              <a:t>Their later house of 1670 is depicted on a print of 1741, but earlier they may have lived in the west range of the Abbey cloisters (pink rectangle)</a:t>
            </a:r>
          </a:p>
        </p:txBody>
      </p:sp>
      <p:pic>
        <p:nvPicPr>
          <p:cNvPr id="3" name="Audio 2">
            <a:hlinkClick r:id="" action="ppaction://media"/>
          </p:cNvPr>
          <p:cNvPicPr>
            <a:picLocks noChangeAspect="1"/>
          </p:cNvPicPr>
          <p:nvPr>
            <a:audioFile r:link="rId1"/>
            <p:extLst>
              <p:ext uri="{DAA4B4D4-6D71-4841-9C94-3DE7FCFB9230}">
                <p14:media xmlns:p14="http://schemas.microsoft.com/office/powerpoint/2010/main" xmlns="" r:embed="rId5"/>
              </p:ext>
            </p:extLst>
          </p:nvPr>
        </p:nvPicPr>
        <p:blipFill>
          <a:blip r:embed="rId6" cstate="print"/>
          <a:stretch>
            <a:fillRect/>
          </a:stretch>
        </p:blipFill>
        <p:spPr>
          <a:xfrm>
            <a:off x="11366500" y="6032500"/>
            <a:ext cx="609600" cy="609600"/>
          </a:xfrm>
          <a:prstGeom prst="rect">
            <a:avLst/>
          </a:prstGeom>
        </p:spPr>
      </p:pic>
    </p:spTree>
    <p:extLst>
      <p:ext uri="{BB962C8B-B14F-4D97-AF65-F5344CB8AC3E}">
        <p14:creationId xmlns:p14="http://schemas.microsoft.com/office/powerpoint/2010/main" xmlns="" val="2485192650"/>
      </p:ext>
    </p:extLst>
  </p:cSld>
  <p:clrMapOvr>
    <a:masterClrMapping/>
  </p:clrMapOvr>
  <mc:AlternateContent xmlns:mc="http://schemas.openxmlformats.org/markup-compatibility/2006">
    <mc:Choice xmlns:p14="http://schemas.microsoft.com/office/powerpoint/2010/main" xmlns="" Requires="p14">
      <p:transition spd="slow" p14:dur="2000" advTm="41411"/>
    </mc:Choice>
    <mc:Fallback>
      <p:transition spd="slow" advTm="414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D766181F-4A7B-4999-8A93-A1C2427E4C0B}"/>
              </a:ext>
            </a:extLst>
          </p:cNvPr>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4498397" y="1576571"/>
            <a:ext cx="6884928" cy="4654429"/>
          </a:xfrm>
          <a:prstGeom prst="rect">
            <a:avLst/>
          </a:prstGeom>
          <a:ln>
            <a:solidFill>
              <a:schemeClr val="tx1"/>
            </a:solidFill>
          </a:ln>
        </p:spPr>
      </p:pic>
      <p:pic>
        <p:nvPicPr>
          <p:cNvPr id="5" name="Picture 4" descr="A vintage photo of a person&#10;&#10;Description automatically generated">
            <a:extLst>
              <a:ext uri="{FF2B5EF4-FFF2-40B4-BE49-F238E27FC236}">
                <a16:creationId xmlns:a16="http://schemas.microsoft.com/office/drawing/2014/main" xmlns="" id="{D33B34FD-047A-4407-AED0-3508D3366C59}"/>
              </a:ext>
            </a:extLst>
          </p:cNvPr>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899195" y="264179"/>
            <a:ext cx="1910679" cy="3164821"/>
          </a:xfrm>
          <a:prstGeom prst="rect">
            <a:avLst/>
          </a:prstGeom>
          <a:ln>
            <a:solidFill>
              <a:schemeClr val="tx1"/>
            </a:solidFill>
          </a:ln>
        </p:spPr>
      </p:pic>
      <p:pic>
        <p:nvPicPr>
          <p:cNvPr id="7" name="Picture 6" descr="A group of people standing in front of a building&#10;&#10;Description automatically generated">
            <a:extLst>
              <a:ext uri="{FF2B5EF4-FFF2-40B4-BE49-F238E27FC236}">
                <a16:creationId xmlns:a16="http://schemas.microsoft.com/office/drawing/2014/main" xmlns="" id="{087BA872-6903-421B-97B5-8B505D181BCF}"/>
              </a:ext>
            </a:extLst>
          </p:cNvPr>
          <p:cNvPicPr>
            <a:picLocks noChangeAspect="1"/>
          </p:cNvPicPr>
          <p:nvPr/>
        </p:nvPicPr>
        <p:blipFill rotWithShape="1">
          <a:blip r:embed="rId5" cstate="print">
            <a:extLst>
              <a:ext uri="{28A0092B-C50C-407E-A947-70E740481C1C}">
                <a14:useLocalDpi xmlns:a14="http://schemas.microsoft.com/office/drawing/2010/main" xmlns="" val="0"/>
              </a:ext>
            </a:extLst>
          </a:blip>
          <a:srcRect l="11020" t="17919" r="23795" b="25883"/>
          <a:stretch/>
        </p:blipFill>
        <p:spPr>
          <a:xfrm>
            <a:off x="326871" y="3903786"/>
            <a:ext cx="3064061" cy="1981200"/>
          </a:xfrm>
          <a:prstGeom prst="rect">
            <a:avLst/>
          </a:prstGeom>
          <a:ln>
            <a:solidFill>
              <a:schemeClr val="tx1"/>
            </a:solidFill>
          </a:ln>
        </p:spPr>
      </p:pic>
      <p:sp>
        <p:nvSpPr>
          <p:cNvPr id="2" name="TextBox 1">
            <a:extLst>
              <a:ext uri="{FF2B5EF4-FFF2-40B4-BE49-F238E27FC236}">
                <a16:creationId xmlns:a16="http://schemas.microsoft.com/office/drawing/2014/main" xmlns="" id="{9DB75573-3280-41FB-9235-758FCC80E4ED}"/>
              </a:ext>
            </a:extLst>
          </p:cNvPr>
          <p:cNvSpPr txBox="1"/>
          <p:nvPr/>
        </p:nvSpPr>
        <p:spPr>
          <a:xfrm>
            <a:off x="4257368" y="295084"/>
            <a:ext cx="7504360" cy="923330"/>
          </a:xfrm>
          <a:prstGeom prst="rect">
            <a:avLst/>
          </a:prstGeom>
          <a:noFill/>
        </p:spPr>
        <p:txBody>
          <a:bodyPr wrap="square" rtlCol="0">
            <a:spAutoFit/>
          </a:bodyPr>
          <a:lstStyle/>
          <a:p>
            <a:r>
              <a:rPr lang="en-GB" dirty="0"/>
              <a:t>Their later house survives, but the direct Stedman line died out in 1746 and it eventually became a tenant farmhouse, leased form 1871 by the Arch family who still farm the land around</a:t>
            </a:r>
          </a:p>
        </p:txBody>
      </p:sp>
      <p:pic>
        <p:nvPicPr>
          <p:cNvPr id="4" name="Audio 3">
            <a:hlinkClick r:id="" action="ppaction://media"/>
          </p:cNvPr>
          <p:cNvPicPr>
            <a:picLocks noChangeAspect="1"/>
          </p:cNvPicPr>
          <p:nvPr>
            <a:audioFile r:link="rId1"/>
            <p:extLst>
              <p:ext uri="{DAA4B4D4-6D71-4841-9C94-3DE7FCFB9230}">
                <p14:media xmlns:p14="http://schemas.microsoft.com/office/powerpoint/2010/main" xmlns="" r:embed="rId6"/>
              </p:ext>
            </p:extLst>
          </p:nvPr>
        </p:nvPicPr>
        <p:blipFill>
          <a:blip r:embed="rId7" cstate="print"/>
          <a:stretch>
            <a:fillRect/>
          </a:stretch>
        </p:blipFill>
        <p:spPr>
          <a:xfrm>
            <a:off x="11366500" y="6032500"/>
            <a:ext cx="609600" cy="609600"/>
          </a:xfrm>
          <a:prstGeom prst="rect">
            <a:avLst/>
          </a:prstGeom>
        </p:spPr>
      </p:pic>
    </p:spTree>
    <p:extLst>
      <p:ext uri="{BB962C8B-B14F-4D97-AF65-F5344CB8AC3E}">
        <p14:creationId xmlns:p14="http://schemas.microsoft.com/office/powerpoint/2010/main" xmlns="" val="2283019098"/>
      </p:ext>
    </p:extLst>
  </p:cSld>
  <p:clrMapOvr>
    <a:masterClrMapping/>
  </p:clrMapOvr>
  <mc:AlternateContent xmlns:mc="http://schemas.openxmlformats.org/markup-compatibility/2006">
    <mc:Choice xmlns:p14="http://schemas.microsoft.com/office/powerpoint/2010/main" xmlns="" Requires="p14">
      <p:transition spd="slow" p14:dur="2000" advTm="31936"/>
    </mc:Choice>
    <mc:Fallback>
      <p:transition spd="slow" advTm="319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27E9DF1D-C28E-40A7-A752-A794EB532856}"/>
              </a:ext>
            </a:extLst>
          </p:cNvPr>
          <p:cNvSpPr txBox="1"/>
          <p:nvPr/>
        </p:nvSpPr>
        <p:spPr>
          <a:xfrm>
            <a:off x="776080" y="327991"/>
            <a:ext cx="11246191" cy="738664"/>
          </a:xfrm>
          <a:prstGeom prst="rect">
            <a:avLst/>
          </a:prstGeom>
          <a:noFill/>
        </p:spPr>
        <p:txBody>
          <a:bodyPr wrap="square" rtlCol="0">
            <a:spAutoFit/>
          </a:bodyPr>
          <a:lstStyle/>
          <a:p>
            <a:r>
              <a:rPr lang="en-GB" sz="2400" b="1" dirty="0"/>
              <a:t>AHRC &amp; UKRI: The Sacred Landscapes of Medieval Monasteries Project</a:t>
            </a:r>
          </a:p>
          <a:p>
            <a:endParaRPr lang="en-GB" dirty="0"/>
          </a:p>
        </p:txBody>
      </p:sp>
      <p:pic>
        <p:nvPicPr>
          <p:cNvPr id="4" name="Picture 3" descr="A picture containing text, map&#10;&#10;Description automatically generated">
            <a:extLst>
              <a:ext uri="{FF2B5EF4-FFF2-40B4-BE49-F238E27FC236}">
                <a16:creationId xmlns:a16="http://schemas.microsoft.com/office/drawing/2014/main" xmlns="" id="{D969660F-1A64-46A2-9ADA-392B8466FD78}"/>
              </a:ext>
            </a:extLst>
          </p:cNvPr>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4167980" y="1066655"/>
            <a:ext cx="7854291" cy="5533291"/>
          </a:xfrm>
          <a:prstGeom prst="rect">
            <a:avLst/>
          </a:prstGeom>
          <a:ln>
            <a:solidFill>
              <a:schemeClr val="tx1"/>
            </a:solidFill>
          </a:ln>
        </p:spPr>
      </p:pic>
      <p:pic>
        <p:nvPicPr>
          <p:cNvPr id="6" name="Picture 5" descr="A close up of a rock&#10;&#10;Description automatically generated">
            <a:extLst>
              <a:ext uri="{FF2B5EF4-FFF2-40B4-BE49-F238E27FC236}">
                <a16:creationId xmlns:a16="http://schemas.microsoft.com/office/drawing/2014/main" xmlns="" id="{941FC1E1-2554-4540-AC37-27E85976D182}"/>
              </a:ext>
            </a:extLst>
          </p:cNvPr>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513661" y="3354727"/>
            <a:ext cx="4693980" cy="3123438"/>
          </a:xfrm>
          <a:prstGeom prst="rect">
            <a:avLst/>
          </a:prstGeom>
          <a:ln>
            <a:solidFill>
              <a:schemeClr val="tx1"/>
            </a:solidFill>
          </a:ln>
        </p:spPr>
      </p:pic>
      <p:sp>
        <p:nvSpPr>
          <p:cNvPr id="3" name="TextBox 2">
            <a:extLst>
              <a:ext uri="{FF2B5EF4-FFF2-40B4-BE49-F238E27FC236}">
                <a16:creationId xmlns:a16="http://schemas.microsoft.com/office/drawing/2014/main" xmlns="" id="{C5EDABF1-EEEB-4D96-8340-D1FD712B79F8}"/>
              </a:ext>
            </a:extLst>
          </p:cNvPr>
          <p:cNvSpPr txBox="1"/>
          <p:nvPr/>
        </p:nvSpPr>
        <p:spPr>
          <a:xfrm>
            <a:off x="442451" y="1341958"/>
            <a:ext cx="3470787" cy="1200329"/>
          </a:xfrm>
          <a:prstGeom prst="rect">
            <a:avLst/>
          </a:prstGeom>
          <a:noFill/>
        </p:spPr>
        <p:txBody>
          <a:bodyPr wrap="square" rtlCol="0">
            <a:spAutoFit/>
          </a:bodyPr>
          <a:lstStyle/>
          <a:p>
            <a:r>
              <a:rPr lang="en-GB" dirty="0"/>
              <a:t>The Sacred Valley of the </a:t>
            </a:r>
            <a:r>
              <a:rPr lang="en-GB" dirty="0" err="1"/>
              <a:t>Afon</a:t>
            </a:r>
            <a:r>
              <a:rPr lang="en-GB" dirty="0"/>
              <a:t> </a:t>
            </a:r>
            <a:r>
              <a:rPr lang="en-GB" dirty="0" err="1"/>
              <a:t>Glasffrwd</a:t>
            </a:r>
            <a:r>
              <a:rPr lang="en-GB" dirty="0"/>
              <a:t> with 5 holy wells and a source surrounded by 26 early Bronze Age monuments.</a:t>
            </a:r>
          </a:p>
        </p:txBody>
      </p:sp>
      <p:pic>
        <p:nvPicPr>
          <p:cNvPr id="5" name="Audio 4">
            <a:hlinkClick r:id="" action="ppaction://media"/>
          </p:cNvPr>
          <p:cNvPicPr>
            <a:picLocks noChangeAspect="1"/>
          </p:cNvPicPr>
          <p:nvPr>
            <a:audioFile r:link="rId1"/>
            <p:extLst>
              <p:ext uri="{DAA4B4D4-6D71-4841-9C94-3DE7FCFB9230}">
                <p14:media xmlns:p14="http://schemas.microsoft.com/office/powerpoint/2010/main" xmlns="" r:embed="rId5"/>
              </p:ext>
            </p:extLst>
          </p:nvPr>
        </p:nvPicPr>
        <p:blipFill>
          <a:blip r:embed="rId6" cstate="print"/>
          <a:stretch>
            <a:fillRect/>
          </a:stretch>
        </p:blipFill>
        <p:spPr>
          <a:xfrm>
            <a:off x="11366500" y="6032500"/>
            <a:ext cx="609600" cy="609600"/>
          </a:xfrm>
          <a:prstGeom prst="rect">
            <a:avLst/>
          </a:prstGeom>
        </p:spPr>
      </p:pic>
    </p:spTree>
    <p:extLst>
      <p:ext uri="{BB962C8B-B14F-4D97-AF65-F5344CB8AC3E}">
        <p14:creationId xmlns:p14="http://schemas.microsoft.com/office/powerpoint/2010/main" xmlns="" val="430645725"/>
      </p:ext>
    </p:extLst>
  </p:cSld>
  <p:clrMapOvr>
    <a:masterClrMapping/>
  </p:clrMapOvr>
  <mc:AlternateContent xmlns:mc="http://schemas.openxmlformats.org/markup-compatibility/2006">
    <mc:Choice xmlns:p14="http://schemas.microsoft.com/office/powerpoint/2010/main" xmlns="" Requires="p14">
      <p:transition spd="slow" p14:dur="2000" advTm="43480"/>
    </mc:Choice>
    <mc:Fallback>
      <p:transition spd="slow" advTm="434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899</TotalTime>
  <Words>1060</Words>
  <Application>Microsoft Office PowerPoint</Application>
  <PresentationFormat>Custom</PresentationFormat>
  <Paragraphs>156</Paragraphs>
  <Slides>37</Slides>
  <Notes>0</Notes>
  <HiddenSlides>0</HiddenSlides>
  <MMClips>37</MMClips>
  <ScaleCrop>false</ScaleCrop>
  <HeadingPairs>
    <vt:vector size="4" baseType="variant">
      <vt:variant>
        <vt:lpstr>Theme</vt:lpstr>
      </vt:variant>
      <vt:variant>
        <vt:i4>1</vt:i4>
      </vt:variant>
      <vt:variant>
        <vt:lpstr>Slide Titles</vt:lpstr>
      </vt:variant>
      <vt:variant>
        <vt:i4>37</vt:i4>
      </vt:variant>
    </vt:vector>
  </HeadingPairs>
  <TitlesOfParts>
    <vt:vector size="38" baseType="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lpstr>Slide 26</vt:lpstr>
      <vt:lpstr>Slide 27</vt:lpstr>
      <vt:lpstr>Slide 28</vt:lpstr>
      <vt:lpstr>Slide 29</vt:lpstr>
      <vt:lpstr>Slide 30</vt:lpstr>
      <vt:lpstr>Slide 31</vt:lpstr>
      <vt:lpstr>Slide 32</vt:lpstr>
      <vt:lpstr>Slide 33</vt:lpstr>
      <vt:lpstr>Slide 34</vt:lpstr>
      <vt:lpstr>Slide 35</vt:lpstr>
      <vt:lpstr>Slide 36</vt:lpstr>
      <vt:lpstr>Slide 37</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Professor Austin</dc:creator>
  <cp:lastModifiedBy>Quentin</cp:lastModifiedBy>
  <cp:revision>72</cp:revision>
  <dcterms:created xsi:type="dcterms:W3CDTF">2019-06-24T12:05:38Z</dcterms:created>
  <dcterms:modified xsi:type="dcterms:W3CDTF">2020-05-28T15:38:01Z</dcterms:modified>
</cp:coreProperties>
</file>