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2"/>
  </p:notesMasterIdLst>
  <p:handoutMasterIdLst>
    <p:handoutMasterId r:id="rId43"/>
  </p:handoutMasterIdLst>
  <p:sldIdLst>
    <p:sldId id="256" r:id="rId5"/>
    <p:sldId id="286" r:id="rId6"/>
    <p:sldId id="786" r:id="rId7"/>
    <p:sldId id="969" r:id="rId8"/>
    <p:sldId id="906" r:id="rId9"/>
    <p:sldId id="1255" r:id="rId10"/>
    <p:sldId id="963" r:id="rId11"/>
    <p:sldId id="953" r:id="rId12"/>
    <p:sldId id="954" r:id="rId13"/>
    <p:sldId id="964" r:id="rId14"/>
    <p:sldId id="955" r:id="rId15"/>
    <p:sldId id="1256" r:id="rId16"/>
    <p:sldId id="967" r:id="rId17"/>
    <p:sldId id="923" r:id="rId18"/>
    <p:sldId id="965" r:id="rId19"/>
    <p:sldId id="958" r:id="rId20"/>
    <p:sldId id="959" r:id="rId21"/>
    <p:sldId id="1257" r:id="rId22"/>
    <p:sldId id="968" r:id="rId23"/>
    <p:sldId id="960" r:id="rId24"/>
    <p:sldId id="966" r:id="rId25"/>
    <p:sldId id="961" r:id="rId26"/>
    <p:sldId id="1245" r:id="rId27"/>
    <p:sldId id="1173" r:id="rId28"/>
    <p:sldId id="1238" r:id="rId29"/>
    <p:sldId id="1239" r:id="rId30"/>
    <p:sldId id="1240" r:id="rId31"/>
    <p:sldId id="1241" r:id="rId32"/>
    <p:sldId id="1242" r:id="rId33"/>
    <p:sldId id="1243" r:id="rId34"/>
    <p:sldId id="1254" r:id="rId35"/>
    <p:sldId id="1174" r:id="rId36"/>
    <p:sldId id="1247" r:id="rId37"/>
    <p:sldId id="1248" r:id="rId38"/>
    <p:sldId id="1249" r:id="rId39"/>
    <p:sldId id="1250" r:id="rId40"/>
    <p:sldId id="291" r:id="rId4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85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notesMaster" Target="notesMasters/notesMaster1.xml"/><Relationship Id="rId47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6DCF09-0E90-4C3D-86BD-107889708DC1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30EE0A-5FB1-4C46-A986-4778E44D46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2245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3</a:t>
            </a:fld>
            <a:endParaRPr lang="en-US" sz="800" b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38055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2.1 - </a:t>
            </a:r>
            <a:r>
              <a:rPr lang="en-US" dirty="0"/>
              <a:t>VTP, Extended VLANs, and DTP</a:t>
            </a:r>
            <a:endParaRPr lang="en-US" sz="1200" kern="1200" baseline="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 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VTP Concepts and Operation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75632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2.1 - </a:t>
            </a:r>
            <a:r>
              <a:rPr lang="en-US" dirty="0"/>
              <a:t>VTP, Extended VLANs, and DTP</a:t>
            </a:r>
            <a:endParaRPr lang="en-US" sz="1200" kern="1200" baseline="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 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VTP Concepts and Operation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8319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2.1 - </a:t>
            </a:r>
            <a:r>
              <a:rPr lang="en-US" dirty="0"/>
              <a:t>VTP, Extended VLANs, and DTP</a:t>
            </a:r>
            <a:endParaRPr lang="en-US" sz="1200" kern="1200" baseline="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2.1.1 –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VTP Concepts and Operation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271485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2.1 - </a:t>
            </a:r>
            <a:r>
              <a:rPr lang="en-US" dirty="0"/>
              <a:t>VTP, Extended VLANs, and DTP</a:t>
            </a:r>
            <a:endParaRPr lang="en-US" sz="1200" kern="1200" baseline="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– VTP Configuration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82632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2.1 - </a:t>
            </a:r>
            <a:r>
              <a:rPr lang="en-US" dirty="0"/>
              <a:t>VTP, Extended VLANs, and DTP</a:t>
            </a:r>
            <a:endParaRPr lang="en-US" sz="1200" kern="1200" baseline="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– Extended VLANs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48796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2.1 - </a:t>
            </a:r>
            <a:r>
              <a:rPr lang="en-US" dirty="0"/>
              <a:t>VTP, Extended VLANs, and DTP</a:t>
            </a:r>
            <a:endParaRPr lang="en-US" sz="1200" kern="1200" baseline="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2.1.3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– Extended VLANs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21201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2.1 - </a:t>
            </a:r>
            <a:r>
              <a:rPr lang="en-US" dirty="0"/>
              <a:t>VTP, Extended VLANs, and DTP</a:t>
            </a:r>
            <a:endParaRPr lang="en-US" sz="1200" kern="1200" baseline="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2.1.4 – Dynamic Trunking Protocol</a:t>
            </a:r>
          </a:p>
        </p:txBody>
      </p:sp>
    </p:spTree>
    <p:extLst>
      <p:ext uri="{BB962C8B-B14F-4D97-AF65-F5344CB8AC3E}">
        <p14:creationId xmlns:p14="http://schemas.microsoft.com/office/powerpoint/2010/main" val="31353661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112713" marR="0" lvl="0" indent="-112713" algn="l" defTabSz="1020763" rtl="0" eaLnBrk="0" fontAlgn="base" latinLnBrk="0" hangingPunct="0">
              <a:lnSpc>
                <a:spcPct val="80000"/>
              </a:lnSpc>
              <a:spcBef>
                <a:spcPct val="50000"/>
              </a:spcBef>
              <a:spcAft>
                <a:spcPct val="0"/>
              </a:spcAft>
              <a:buClrTx/>
              <a:buSzPct val="100000"/>
              <a:buFontTx/>
              <a:buNone/>
              <a:tabLst/>
              <a:defRPr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2.1 - </a:t>
            </a:r>
            <a:r>
              <a:rPr lang="en-US" dirty="0"/>
              <a:t>VTP, Extended VLANs, and DTP</a:t>
            </a:r>
            <a:endParaRPr lang="en-US" sz="1200" kern="1200" baseline="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2.1.4 – Dynamic Trunking Protocol</a:t>
            </a:r>
          </a:p>
        </p:txBody>
      </p:sp>
    </p:spTree>
    <p:extLst>
      <p:ext uri="{BB962C8B-B14F-4D97-AF65-F5344CB8AC3E}">
        <p14:creationId xmlns:p14="http://schemas.microsoft.com/office/powerpoint/2010/main" val="335530727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2.2 -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2.2.1 - </a:t>
            </a:r>
            <a:r>
              <a:rPr lang="en-US" sz="1200" dirty="0"/>
              <a:t>Inter-VLAN Configuration Issues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823862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2.2 -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2.2.1 - </a:t>
            </a:r>
            <a:r>
              <a:rPr lang="en-US" sz="1200" dirty="0"/>
              <a:t>Inter-VLAN Configuration Issues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0222046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2.2 -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2.2.2</a:t>
            </a:r>
            <a:r>
              <a:rPr lang="en-US" baseline="0" dirty="0">
                <a:latin typeface="Arial" charset="0"/>
              </a:rPr>
              <a:t> – IP Addressing Issues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33686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2.2 -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2.2.3 – VTP</a:t>
            </a:r>
            <a:r>
              <a:rPr lang="en-US" baseline="0" dirty="0">
                <a:latin typeface="Arial" charset="0"/>
              </a:rPr>
              <a:t> and DTP Issues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16337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2.2 - Troubleshoot Multi-VLAN Issues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2.2.3 – VTP</a:t>
            </a:r>
            <a:r>
              <a:rPr lang="en-US" baseline="0" dirty="0">
                <a:latin typeface="Arial" charset="0"/>
              </a:rPr>
              <a:t> and DTP Issues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75545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2.3 –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– Layer 3 Switching Operation and Configuration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07501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21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2.3 –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2.3.1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– Layer 3 Switching Operation and Configuration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876409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22</a:t>
            </a:fld>
            <a:endParaRPr lang="en-US" sz="80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dirty="0"/>
              <a:t>2.3 – Layer 3 Switching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2.3.2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– </a:t>
            </a:r>
            <a:r>
              <a:rPr lang="en-US" dirty="0"/>
              <a:t>Troubleshoot Layer 3 Switching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944746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4.3 – Inter-VLAN Routing using Layer 3 Switches</a:t>
            </a:r>
          </a:p>
          <a:p>
            <a:r>
              <a:rPr lang="en-US" dirty="0"/>
              <a:t>4.3.1 – Layer 3 Switch Inter-VLAN Routing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11151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4.3 – Inter-VLAN Routing using Layer 3 Switches</a:t>
            </a:r>
          </a:p>
          <a:p>
            <a:r>
              <a:rPr lang="en-US" dirty="0"/>
              <a:t>4.3.2 – Layer 3 Switch Scenario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51428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4.3 – Inter-VLAN Routing using Layer 3 Switches</a:t>
            </a:r>
          </a:p>
          <a:p>
            <a:r>
              <a:rPr lang="en-US" dirty="0"/>
              <a:t>4.3.3 – Layer 3 Switch Configuration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742742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4.3 – Inter-VLAN Routing using Layer 3 Switches</a:t>
            </a:r>
          </a:p>
          <a:p>
            <a:r>
              <a:rPr lang="en-US" dirty="0"/>
              <a:t>4.3.4 – Layer 3 Switch Inter-VLAN Routing Verification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13147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4.3 – Inter-VLAN Routing using Layer 3 Switches</a:t>
            </a:r>
          </a:p>
          <a:p>
            <a:r>
              <a:rPr lang="en-US" dirty="0"/>
              <a:t>4.3.5 - Routing on a Layer 3 Switch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71586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4.3 – Inter-VLAN Routing using Layer 3 Switches</a:t>
            </a:r>
          </a:p>
          <a:p>
            <a:r>
              <a:rPr lang="en-US" dirty="0"/>
              <a:t>4.3.6 - Routing Scenario on a Layer 3 Switch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81212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4.3 – Inter-VLAN Routing using Layer 3 Switches</a:t>
            </a:r>
          </a:p>
          <a:p>
            <a:r>
              <a:rPr lang="en-US" dirty="0"/>
              <a:t>4.3.7 – Routing Configuration on a Layer 3 Switch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041596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4.4 - Troubleshoot Inter-VLAN Routing</a:t>
            </a:r>
          </a:p>
          <a:p>
            <a:r>
              <a:rPr lang="en-US" dirty="0"/>
              <a:t>4.4.1 – Common Inter-VLAN Issues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721178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4.4 - Troubleshoot Inter-VLAN Routing</a:t>
            </a:r>
          </a:p>
          <a:p>
            <a:r>
              <a:rPr lang="en-US" dirty="0"/>
              <a:t>4.4.2 – Troubleshoot Inter-VLAN Routing Scenario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63126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4.4 - Troubleshoot Inter-VLAN Routing</a:t>
            </a:r>
          </a:p>
          <a:p>
            <a:r>
              <a:rPr lang="en-US" dirty="0"/>
              <a:t>4.4.3 – Missing VLANs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980874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4.4 - Troubleshoot Inter-VLAN Routing</a:t>
            </a:r>
          </a:p>
          <a:p>
            <a:r>
              <a:rPr lang="en-US" dirty="0"/>
              <a:t>4.4.4 – Switch Trunk Port Issues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31659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 – Inter-VLAN Routing</a:t>
            </a:r>
          </a:p>
          <a:p>
            <a:r>
              <a:rPr lang="en-US" dirty="0"/>
              <a:t>4.4 - Troubleshoot Inter-VLAN Routing</a:t>
            </a:r>
          </a:p>
          <a:p>
            <a:r>
              <a:rPr lang="en-US" dirty="0"/>
              <a:t>4.4.5 – Switch Access Port Issues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3277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Relationship Id="rId4" Type="http://schemas.openxmlformats.org/officeDocument/2006/relationships/image" Target="cid:image005.png@01CEBADB.7545DCC0" TargetMode="Externa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 descr="cid:image005.png@01CEBADB.7545DCC0">
            <a:extLst>
              <a:ext uri="{FF2B5EF4-FFF2-40B4-BE49-F238E27FC236}">
                <a16:creationId xmlns:a16="http://schemas.microsoft.com/office/drawing/2014/main" id="{4093723E-D7A0-4BAF-8DF5-80757F8BA826}"/>
              </a:ext>
            </a:extLst>
          </p:cNvPr>
          <p:cNvPicPr/>
          <p:nvPr userDrawn="1"/>
        </p:nvPicPr>
        <p:blipFill>
          <a:blip r:embed="rId3" r:link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093" y="0"/>
            <a:ext cx="2405380" cy="8636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3" y="1797051"/>
            <a:ext cx="8280057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455085"/>
            <a:ext cx="8345488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4512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cid:image005.png@01CEBADB.7545DCC0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 descr="cid:image005.png@01CEBADB.7545DCC0">
            <a:extLst>
              <a:ext uri="{FF2B5EF4-FFF2-40B4-BE49-F238E27FC236}">
                <a16:creationId xmlns:a16="http://schemas.microsoft.com/office/drawing/2014/main" id="{AE8832EC-70D6-43FF-AEEA-2FC709F1F25A}"/>
              </a:ext>
            </a:extLst>
          </p:cNvPr>
          <p:cNvPicPr/>
          <p:nvPr userDrawn="1"/>
        </p:nvPicPr>
        <p:blipFill>
          <a:blip r:embed="rId15" r:link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938923"/>
            <a:ext cx="1872208" cy="7500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992888" cy="1470025"/>
          </a:xfrm>
        </p:spPr>
        <p:txBody>
          <a:bodyPr>
            <a:normAutofit/>
          </a:bodyPr>
          <a:lstStyle/>
          <a:p>
            <a:pPr algn="r"/>
            <a:r>
              <a:rPr lang="en-GB" sz="3600" dirty="0">
                <a:solidFill>
                  <a:schemeClr val="bg1"/>
                </a:solidFill>
              </a:rPr>
              <a:t>Scaling Local Area Networks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Applied Computing</a:t>
            </a:r>
            <a:br>
              <a:rPr lang="en-GB" sz="2400" dirty="0">
                <a:solidFill>
                  <a:schemeClr val="bg1"/>
                </a:solidFill>
              </a:rPr>
            </a:br>
            <a:r>
              <a:rPr lang="en-GB" sz="2400" dirty="0">
                <a:solidFill>
                  <a:schemeClr val="bg1"/>
                </a:solidFill>
              </a:rPr>
              <a:t>Wales Institute of Science and Art (WISA)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0557E-EDA5-479F-A94C-1095FEAF69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672" y="2066925"/>
            <a:ext cx="5904656" cy="136207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Scaling VLANs</a:t>
            </a:r>
          </a:p>
        </p:txBody>
      </p:sp>
    </p:spTree>
    <p:extLst>
      <p:ext uri="{BB962C8B-B14F-4D97-AF65-F5344CB8AC3E}">
        <p14:creationId xmlns:p14="http://schemas.microsoft.com/office/powerpoint/2010/main" val="41160475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Scaling VLANs</a:t>
            </a:r>
          </a:p>
        </p:txBody>
      </p:sp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xfrm>
            <a:off x="470942" y="1417638"/>
            <a:ext cx="8229600" cy="3917032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VTP, Extended VLANs, and DTP</a:t>
            </a:r>
          </a:p>
          <a:p>
            <a:r>
              <a:rPr lang="en-US" dirty="0"/>
              <a:t>Configure enhanced inter-switch connectivity technologies.</a:t>
            </a:r>
          </a:p>
          <a:p>
            <a:r>
              <a:rPr lang="en-US" dirty="0"/>
              <a:t>Troubleshoot Multi-VLAN Issues</a:t>
            </a:r>
          </a:p>
          <a:p>
            <a:r>
              <a:rPr lang="en-US" dirty="0"/>
              <a:t>Troubleshoot issues in an inter-VLAN routing environment.</a:t>
            </a:r>
          </a:p>
          <a:p>
            <a:r>
              <a:rPr lang="en-US" dirty="0"/>
              <a:t>Layer 3 Switching</a:t>
            </a:r>
          </a:p>
          <a:p>
            <a:r>
              <a:rPr lang="en-US" dirty="0"/>
              <a:t>Implement inter-VLAN routing using Layer 3 switching to forward data in a small to medium-sized business LAN.</a:t>
            </a:r>
          </a:p>
        </p:txBody>
      </p:sp>
    </p:spTree>
    <p:extLst>
      <p:ext uri="{BB962C8B-B14F-4D97-AF65-F5344CB8AC3E}">
        <p14:creationId xmlns:p14="http://schemas.microsoft.com/office/powerpoint/2010/main" val="10657108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4C9285-888F-4849-996F-AB64BE3ED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664" y="2066925"/>
            <a:ext cx="5904656" cy="1362075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VTP, Extended VLANs, and DTP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3143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VTP Concepts and Operation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228776"/>
            <a:ext cx="8733677" cy="5309676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VLAN </a:t>
            </a:r>
            <a:r>
              <a:rPr lang="en-US" sz="2000" dirty="0" err="1"/>
              <a:t>trunking</a:t>
            </a:r>
            <a:r>
              <a:rPr lang="en-US" sz="2000" dirty="0"/>
              <a:t> protocol (VTP) allows a network administrator to manage VLANs on a switch configured as a VTP server.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VTP stores VLAN configurations in a database called vlan.dat.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A switch can be configured in one of three VTP modes:</a:t>
            </a:r>
          </a:p>
          <a:p>
            <a:pPr lvl="2"/>
            <a:r>
              <a:rPr lang="en-US" sz="2000" dirty="0"/>
              <a:t>Server</a:t>
            </a:r>
          </a:p>
          <a:p>
            <a:pPr lvl="2"/>
            <a:r>
              <a:rPr lang="en-US" sz="2000" dirty="0"/>
              <a:t>Client</a:t>
            </a:r>
          </a:p>
          <a:p>
            <a:pPr lvl="2"/>
            <a:r>
              <a:rPr lang="en-US" sz="2000" dirty="0"/>
              <a:t>Transparent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VTP includes three types of advertisements:</a:t>
            </a:r>
          </a:p>
          <a:p>
            <a:pPr lvl="2"/>
            <a:r>
              <a:rPr lang="en-US" sz="2000" dirty="0"/>
              <a:t>Summary</a:t>
            </a:r>
          </a:p>
          <a:p>
            <a:pPr lvl="2"/>
            <a:r>
              <a:rPr lang="en-US" sz="2000" dirty="0"/>
              <a:t>Advertisement request</a:t>
            </a:r>
          </a:p>
          <a:p>
            <a:pPr lvl="2"/>
            <a:r>
              <a:rPr lang="en-US" sz="2000" dirty="0"/>
              <a:t>Subset advertisements</a:t>
            </a:r>
          </a:p>
        </p:txBody>
      </p:sp>
    </p:spTree>
    <p:extLst>
      <p:ext uri="{BB962C8B-B14F-4D97-AF65-F5344CB8AC3E}">
        <p14:creationId xmlns:p14="http://schemas.microsoft.com/office/powerpoint/2010/main" val="2189958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VTP Concepts and Operation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3568" y="1196752"/>
            <a:ext cx="7632848" cy="433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092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VTP Concepts and Operation (Cont.)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228776"/>
            <a:ext cx="8733677" cy="5309676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VTP has 3 versions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The show </a:t>
            </a:r>
            <a:r>
              <a:rPr lang="en-US" sz="1800" dirty="0" err="1"/>
              <a:t>vtp</a:t>
            </a:r>
            <a:r>
              <a:rPr lang="en-US" sz="1800" dirty="0"/>
              <a:t> status privileged EXEC command displays the VTP status.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1"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1"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1"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1"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1"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1">
              <a:buFont typeface="Arial" panose="020B0604020202020204" pitchFamily="34" charset="0"/>
              <a:buChar char="•"/>
            </a:pPr>
            <a:endParaRPr lang="en-US" sz="1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The configuration revision number is used when determining whether a switch should keep its existing VLAN database, or overwrite it with the VTP update sent by another switch.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1800" dirty="0"/>
              <a:t>When a switch is added to a network, ensure that it has a default VTP configuration.</a:t>
            </a:r>
          </a:p>
          <a:p>
            <a:pPr lvl="1"/>
            <a:endParaRPr lang="en-US" sz="1800" dirty="0"/>
          </a:p>
          <a:p>
            <a:pPr lvl="1"/>
            <a:endParaRPr lang="en-US" sz="1800" dirty="0"/>
          </a:p>
          <a:p>
            <a:pPr lvl="1"/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712" y="2060848"/>
            <a:ext cx="4805869" cy="2059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604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VTP Configuration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39552" y="1232592"/>
            <a:ext cx="8387993" cy="5309676"/>
          </a:xfrm>
        </p:spPr>
        <p:txBody>
          <a:bodyPr>
            <a:normAutofit/>
          </a:bodyPr>
          <a:lstStyle/>
          <a:p>
            <a:r>
              <a:rPr lang="en-US" sz="2000" dirty="0"/>
              <a:t>There are 5 steps to VTP configuration:</a:t>
            </a:r>
          </a:p>
          <a:p>
            <a:r>
              <a:rPr lang="en-US" sz="2000" dirty="0"/>
              <a:t>Configure the VTP Server.</a:t>
            </a:r>
          </a:p>
          <a:p>
            <a:r>
              <a:rPr lang="en-US" sz="2000" dirty="0"/>
              <a:t>Configure the VTP Domain Name and Password.</a:t>
            </a:r>
          </a:p>
          <a:p>
            <a:r>
              <a:rPr lang="en-US" sz="2000" dirty="0"/>
              <a:t>Configure the VTP Clients.</a:t>
            </a:r>
          </a:p>
          <a:p>
            <a:r>
              <a:rPr lang="en-US" sz="2000" dirty="0"/>
              <a:t>Configure VLANs on the VTP Server.</a:t>
            </a:r>
          </a:p>
          <a:p>
            <a:r>
              <a:rPr lang="en-US" sz="2000" dirty="0"/>
              <a:t>Verify the VTP Clients have received the new VLAN information.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t="854"/>
          <a:stretch/>
        </p:blipFill>
        <p:spPr>
          <a:xfrm>
            <a:off x="2555776" y="3552959"/>
            <a:ext cx="4104456" cy="2103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031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Extended VLANs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228776"/>
            <a:ext cx="8733677" cy="5309676"/>
          </a:xfrm>
        </p:spPr>
        <p:txBody>
          <a:bodyPr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Normal range VLANs are identified by a VLAN ID between 1 and 1005.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Extended range VLANs are identified by a VLAN ID between 1006 and 4094.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VTP does not learn extended range VLANs.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Creating a VLAN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In addition to entering a single VLAN ID, a series of VLAN IDs can be entered that are separated by commas, or as range of VLAN IDs separated by hyphens.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277" y="4331160"/>
            <a:ext cx="7573339" cy="2252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214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Extended VLANs (Cont.)</a:t>
            </a:r>
            <a:endParaRPr lang="en-US" sz="60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24744"/>
            <a:ext cx="8335226" cy="5309676"/>
          </a:xfrm>
        </p:spPr>
        <p:txBody>
          <a:bodyPr>
            <a:normAutofit/>
          </a:bodyPr>
          <a:lstStyle/>
          <a:p>
            <a:r>
              <a:rPr lang="en-US" sz="2000" dirty="0"/>
              <a:t>Assigning Ports to VLANs</a:t>
            </a:r>
          </a:p>
          <a:p>
            <a:r>
              <a:rPr lang="en-US" sz="2000" dirty="0"/>
              <a:t>After creating a VLAN, the next step is to assign ports to the VLAN.</a:t>
            </a:r>
          </a:p>
          <a:p>
            <a:r>
              <a:rPr lang="en-US" sz="2000" dirty="0"/>
              <a:t>Verifying VLAN Information</a:t>
            </a:r>
          </a:p>
          <a:p>
            <a:r>
              <a:rPr lang="en-US" sz="2000" dirty="0"/>
              <a:t>VLAN configurations can be validated using Cisco IOS show commands.</a:t>
            </a:r>
          </a:p>
          <a:p>
            <a:r>
              <a:rPr lang="en-US" sz="2000" dirty="0"/>
              <a:t>Configuring Extended VLANs</a:t>
            </a:r>
          </a:p>
          <a:p>
            <a:r>
              <a:rPr lang="en-US" sz="2000" dirty="0"/>
              <a:t>To configure an extended VLAN on a 2960 switch it must be set to VTP transparent mode.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016" y="3645024"/>
            <a:ext cx="3629025" cy="2120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5792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Dynamic </a:t>
            </a:r>
            <a:r>
              <a:rPr lang="en-US" dirty="0" err="1">
                <a:solidFill>
                  <a:schemeClr val="accent1">
                    <a:lumMod val="50000"/>
                  </a:schemeClr>
                </a:solidFill>
              </a:rPr>
              <a:t>Trunking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 Protocol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09" y="1228776"/>
            <a:ext cx="8733677" cy="4288456"/>
          </a:xfrm>
        </p:spPr>
        <p:txBody>
          <a:bodyPr>
            <a:normAutofit/>
          </a:bodyPr>
          <a:lstStyle/>
          <a:p>
            <a:r>
              <a:rPr lang="en-US" sz="2000" dirty="0"/>
              <a:t>DTP manages trunk negotiation only if the port on the neighbor switch is configured in a trunk mode that supports DTP.</a:t>
            </a:r>
          </a:p>
          <a:p>
            <a:r>
              <a:rPr lang="en-US" sz="2000" dirty="0"/>
              <a:t>Turn off DTP on interfaces on a Cisco switch that is connected to devices that do not support DTP.</a:t>
            </a:r>
          </a:p>
          <a:p>
            <a:r>
              <a:rPr lang="en-US" sz="2000" dirty="0"/>
              <a:t>To enable </a:t>
            </a:r>
            <a:r>
              <a:rPr lang="en-US" sz="2000" dirty="0" err="1"/>
              <a:t>trunking</a:t>
            </a:r>
            <a:r>
              <a:rPr lang="en-US" sz="2000" dirty="0"/>
              <a:t> from a Cisco switch to a device that does not support DTP, use the switchport mode trunk and switchport </a:t>
            </a:r>
            <a:r>
              <a:rPr lang="en-US" sz="2000" dirty="0" err="1"/>
              <a:t>nonegotiate</a:t>
            </a:r>
            <a:r>
              <a:rPr lang="en-US" sz="2000" dirty="0"/>
              <a:t> interface configuration mode commands.</a:t>
            </a:r>
          </a:p>
          <a:p>
            <a:r>
              <a:rPr lang="en-US" sz="2000" dirty="0"/>
              <a:t>There are 5 commands to support different </a:t>
            </a:r>
            <a:r>
              <a:rPr lang="en-US" sz="2000" dirty="0" err="1"/>
              <a:t>trunking</a:t>
            </a:r>
            <a:r>
              <a:rPr lang="en-US" sz="2000" dirty="0"/>
              <a:t> modes:</a:t>
            </a:r>
          </a:p>
          <a:p>
            <a:pPr lvl="1"/>
            <a:r>
              <a:rPr lang="en-US" sz="1600" dirty="0"/>
              <a:t>switchport mode access</a:t>
            </a:r>
          </a:p>
          <a:p>
            <a:pPr lvl="1"/>
            <a:r>
              <a:rPr lang="en-US" sz="1600" dirty="0"/>
              <a:t>switchport mode dynamic auto</a:t>
            </a:r>
          </a:p>
          <a:p>
            <a:pPr lvl="1"/>
            <a:r>
              <a:rPr lang="en-US" sz="1600" dirty="0"/>
              <a:t>switchport mode dynamic desirable</a:t>
            </a:r>
          </a:p>
          <a:p>
            <a:pPr lvl="1"/>
            <a:r>
              <a:rPr lang="en-US" sz="1600" dirty="0"/>
              <a:t>switchport mode trunk</a:t>
            </a:r>
          </a:p>
          <a:p>
            <a:pPr lvl="1"/>
            <a:r>
              <a:rPr lang="en-US" sz="1600" dirty="0"/>
              <a:t>switchport </a:t>
            </a:r>
            <a:r>
              <a:rPr lang="en-US" sz="1600" dirty="0" err="1"/>
              <a:t>nonegotiate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2924285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Dynamic </a:t>
            </a:r>
            <a:r>
              <a:rPr lang="en-US" dirty="0" err="1">
                <a:solidFill>
                  <a:schemeClr val="accent1">
                    <a:lumMod val="50000"/>
                  </a:schemeClr>
                </a:solidFill>
              </a:rPr>
              <a:t>Trunking</a:t>
            </a:r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 Protocol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1772816"/>
            <a:ext cx="7272808" cy="3328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8995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03F36-0B98-4AF3-BCD2-BFD814A5F0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672" y="1916832"/>
            <a:ext cx="5904656" cy="1362075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Troubleshoot Multi-VLAN Issues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3071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5598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Inter-VLAN Configuration Issues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344431"/>
            <a:ext cx="8540747" cy="2264402"/>
          </a:xfrm>
        </p:spPr>
        <p:txBody>
          <a:bodyPr>
            <a:normAutofit fontScale="85000" lnSpcReduction="10000"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400" dirty="0"/>
              <a:t>To delete a VLAN, use the </a:t>
            </a:r>
            <a:r>
              <a:rPr lang="en-US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no </a:t>
            </a:r>
            <a:r>
              <a:rPr lang="en-US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vlan</a:t>
            </a:r>
            <a:r>
              <a:rPr lang="en-US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24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vlan</a:t>
            </a:r>
            <a:r>
              <a:rPr lang="en-US" sz="2400" b="1" dirty="0">
                <a:latin typeface="Courier New" panose="02070309020205020404" pitchFamily="49" charset="0"/>
                <a:cs typeface="Courier New" panose="02070309020205020404" pitchFamily="49" charset="0"/>
              </a:rPr>
              <a:t>-id </a:t>
            </a:r>
            <a:r>
              <a:rPr lang="en-US" sz="2400" dirty="0"/>
              <a:t>global configuration mode command.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dirty="0"/>
              <a:t>If a switch port is not configured for the correct VLAN, devices configured on that VLAN cannot connect to the router interface.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400" dirty="0"/>
              <a:t>When a problem is suspected with a switch configuration, use the various verification commands to examine the configuration and identify the problem.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5656" y="3501008"/>
            <a:ext cx="6082198" cy="2912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344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5598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Inter-VLAN Configuration Issues (Cont.)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7840" y="1222785"/>
            <a:ext cx="8540747" cy="3339330"/>
          </a:xfrm>
        </p:spPr>
        <p:txBody>
          <a:bodyPr>
            <a:normAutofit/>
          </a:bodyPr>
          <a:lstStyle/>
          <a:p>
            <a:r>
              <a:rPr lang="en-US" sz="2000" dirty="0"/>
              <a:t>When enabling inter-VLAN routing on a router, one of the most common configuration errors is to connect the physical router interface to the wrong switch port.</a:t>
            </a:r>
          </a:p>
          <a:p>
            <a:r>
              <a:rPr lang="en-US" sz="2000" dirty="0"/>
              <a:t>Verify Routing Configuration</a:t>
            </a:r>
          </a:p>
          <a:p>
            <a:r>
              <a:rPr lang="en-US" sz="2000" dirty="0"/>
              <a:t>With router-on-a-stick configurations, a common problem is assigning the wrong VLAN ID to the </a:t>
            </a:r>
            <a:r>
              <a:rPr lang="en-US" sz="2000" dirty="0" err="1"/>
              <a:t>subinterface</a:t>
            </a:r>
            <a:r>
              <a:rPr lang="en-US" sz="2000" dirty="0"/>
              <a:t>.</a:t>
            </a:r>
          </a:p>
          <a:p>
            <a:r>
              <a:rPr lang="en-US" sz="2000" dirty="0"/>
              <a:t>Using the show interfaces and the show running-config commands can be useful in troubleshooting this type of issue.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963314" y="3933056"/>
            <a:ext cx="7009798" cy="2115271"/>
            <a:chOff x="1071074" y="847365"/>
            <a:chExt cx="7009798" cy="2115271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3"/>
            <a:srcRect b="63651"/>
            <a:stretch/>
          </p:blipFill>
          <p:spPr>
            <a:xfrm>
              <a:off x="1071074" y="847365"/>
              <a:ext cx="7001852" cy="1876786"/>
            </a:xfrm>
            <a:prstGeom prst="rect">
              <a:avLst/>
            </a:prstGeom>
          </p:spPr>
        </p:pic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3"/>
            <a:srcRect t="95381"/>
            <a:stretch/>
          </p:blipFill>
          <p:spPr>
            <a:xfrm>
              <a:off x="1079020" y="2724151"/>
              <a:ext cx="7001852" cy="23848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8273121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5598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IP Addressing Issues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344430"/>
            <a:ext cx="4666163" cy="4316818"/>
          </a:xfrm>
        </p:spPr>
        <p:txBody>
          <a:bodyPr>
            <a:normAutofit/>
          </a:bodyPr>
          <a:lstStyle/>
          <a:p>
            <a:r>
              <a:rPr lang="en-US" sz="2000" dirty="0"/>
              <a:t>IP Addresses and Subnet Masks</a:t>
            </a:r>
          </a:p>
          <a:p>
            <a:r>
              <a:rPr lang="en-US" sz="2000" dirty="0"/>
              <a:t>For inter-VLAN routing to operate, a router must be connected to all VLANs, either by separate physical interfaces or by </a:t>
            </a:r>
            <a:r>
              <a:rPr lang="en-US" sz="2000" dirty="0" err="1"/>
              <a:t>subinterfaces</a:t>
            </a:r>
            <a:r>
              <a:rPr lang="en-US" sz="2000" dirty="0"/>
              <a:t>.</a:t>
            </a:r>
          </a:p>
          <a:p>
            <a:r>
              <a:rPr lang="en-US" sz="2000" dirty="0"/>
              <a:t>Each interface, or </a:t>
            </a:r>
            <a:r>
              <a:rPr lang="en-US" sz="2000" dirty="0" err="1"/>
              <a:t>subinterface</a:t>
            </a:r>
            <a:r>
              <a:rPr lang="en-US" sz="2000" dirty="0"/>
              <a:t>, must be assigned an IP address that corresponds to the subnet to which it is connected.</a:t>
            </a:r>
          </a:p>
          <a:p>
            <a:r>
              <a:rPr lang="en-US" sz="2000" dirty="0"/>
              <a:t>Use the show running-config and 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show </a:t>
            </a:r>
            <a:r>
              <a:rPr lang="en-US" sz="2000" b="1" dirty="0" err="1">
                <a:latin typeface="Courier New" panose="02070309020205020404" pitchFamily="49" charset="0"/>
                <a:cs typeface="Courier New" panose="02070309020205020404" pitchFamily="49" charset="0"/>
              </a:rPr>
              <a:t>ip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 interface </a:t>
            </a:r>
            <a:r>
              <a:rPr lang="en-US" sz="2000" dirty="0"/>
              <a:t>commands to verify IP address and subnet masks.</a:t>
            </a:r>
          </a:p>
          <a:p>
            <a:pPr lvl="1"/>
            <a:endParaRPr lang="en-US" sz="1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1" y="1672234"/>
            <a:ext cx="4029543" cy="2724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28484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5598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VTP and DTP Issues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27584" y="1150374"/>
            <a:ext cx="7835023" cy="5389744"/>
          </a:xfrm>
        </p:spPr>
        <p:txBody>
          <a:bodyPr>
            <a:normAutofit/>
          </a:bodyPr>
          <a:lstStyle/>
          <a:p>
            <a:r>
              <a:rPr lang="en-US" sz="2000" dirty="0"/>
              <a:t>Troubleshoot VTP Issues: There are 5 common problems with VTP</a:t>
            </a:r>
          </a:p>
          <a:p>
            <a:pPr lvl="1"/>
            <a:r>
              <a:rPr lang="en-US" sz="1600" dirty="0"/>
              <a:t>Incompatible VTP Versions</a:t>
            </a:r>
          </a:p>
          <a:p>
            <a:pPr lvl="1"/>
            <a:r>
              <a:rPr lang="en-US" sz="1600" dirty="0"/>
              <a:t>VTP Password Issues</a:t>
            </a:r>
          </a:p>
          <a:p>
            <a:pPr lvl="1"/>
            <a:r>
              <a:rPr lang="en-US" sz="1600" dirty="0"/>
              <a:t>Incorrect VTP Domain Name</a:t>
            </a:r>
          </a:p>
          <a:p>
            <a:pPr lvl="1"/>
            <a:r>
              <a:rPr lang="en-US" sz="1600" dirty="0"/>
              <a:t>All Switches Set to Client Mode</a:t>
            </a:r>
          </a:p>
          <a:p>
            <a:pPr lvl="1"/>
            <a:r>
              <a:rPr lang="en-US" sz="1600" dirty="0"/>
              <a:t>Incorrect Configuration Revision    Number</a:t>
            </a:r>
          </a:p>
          <a:p>
            <a:r>
              <a:rPr lang="en-US" sz="2000" dirty="0"/>
              <a:t>Troubleshoot DTP Issues: there are three common problems associated with trunks</a:t>
            </a:r>
          </a:p>
          <a:p>
            <a:pPr lvl="1"/>
            <a:r>
              <a:rPr lang="en-US" sz="1600" dirty="0"/>
              <a:t>Trunk mode mismatches</a:t>
            </a:r>
          </a:p>
          <a:p>
            <a:pPr lvl="1"/>
            <a:r>
              <a:rPr lang="en-US" sz="1600" dirty="0"/>
              <a:t>Allowed VLANs on trunks</a:t>
            </a:r>
          </a:p>
          <a:p>
            <a:pPr lvl="1"/>
            <a:r>
              <a:rPr lang="en-US" sz="1600" dirty="0"/>
              <a:t>Native VLAN mismatches</a:t>
            </a:r>
          </a:p>
          <a:p>
            <a:pPr lvl="1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153261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5598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Common Problems with Trunks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1340768"/>
            <a:ext cx="7200800" cy="4176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147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40716-1569-4654-9B28-165AA5D557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35696" y="2276872"/>
            <a:ext cx="5472608" cy="1362075"/>
          </a:xfrm>
        </p:spPr>
        <p:txBody>
          <a:bodyPr/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Layer 3 Switching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0946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85921" y="267662"/>
            <a:ext cx="8772157" cy="115449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Layer 3 Switching Operation and Configuration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412776"/>
            <a:ext cx="8540747" cy="4808570"/>
          </a:xfrm>
        </p:spPr>
        <p:txBody>
          <a:bodyPr>
            <a:normAutofit/>
          </a:bodyPr>
          <a:lstStyle/>
          <a:p>
            <a:r>
              <a:rPr lang="en-US" sz="2000" dirty="0"/>
              <a:t>Modern enterprise networks use multilayer switches to achieve high-packet processing rates using hardware-based switching.</a:t>
            </a:r>
          </a:p>
          <a:p>
            <a:r>
              <a:rPr lang="en-US" sz="2000" dirty="0"/>
              <a:t>Catalyst multilayer switches support the following types of Layer 3 interfaces:</a:t>
            </a:r>
          </a:p>
          <a:p>
            <a:pPr lvl="1"/>
            <a:r>
              <a:rPr lang="en-US" sz="1600" dirty="0"/>
              <a:t>Routed port</a:t>
            </a:r>
          </a:p>
          <a:p>
            <a:pPr lvl="1"/>
            <a:r>
              <a:rPr lang="en-US" sz="1600" dirty="0"/>
              <a:t>Switch virtual interface (SVI)</a:t>
            </a:r>
          </a:p>
          <a:p>
            <a:r>
              <a:rPr lang="en-US" sz="2000" dirty="0"/>
              <a:t>Inter-VLAN Routing and SVIs</a:t>
            </a:r>
          </a:p>
          <a:p>
            <a:r>
              <a:rPr lang="en-US" sz="2000" dirty="0"/>
              <a:t>Routing can be transferred to the core and the distribution layers (and sometimes even the access layer) without impacting network performance.</a:t>
            </a:r>
          </a:p>
          <a:p>
            <a:r>
              <a:rPr lang="en-US" sz="2000" dirty="0"/>
              <a:t>An SVI can be created for any VLAN that exists on the switch.</a:t>
            </a:r>
          </a:p>
          <a:p>
            <a:r>
              <a:rPr lang="en-US" sz="2000" dirty="0"/>
              <a:t>SVIs are created the first time the VLAN interface configuration mode is entered for a particular VLAN SVI.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3836958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1154490"/>
          </a:xfrm>
        </p:spPr>
        <p:txBody>
          <a:bodyPr>
            <a:no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Layer 3 Switching Operation and Configuration (Cont.)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754155"/>
            <a:ext cx="5962307" cy="3835085"/>
          </a:xfrm>
        </p:spPr>
        <p:txBody>
          <a:bodyPr>
            <a:normAutofit/>
          </a:bodyPr>
          <a:lstStyle/>
          <a:p>
            <a:r>
              <a:rPr lang="en-US" sz="2000" dirty="0"/>
              <a:t>Inter-VLAN Routing with Routed Ports</a:t>
            </a:r>
          </a:p>
          <a:p>
            <a:r>
              <a:rPr lang="en-US" sz="2000" dirty="0"/>
              <a:t>A routed port is a physical port that acts similarly to an interface on a router. </a:t>
            </a:r>
          </a:p>
          <a:p>
            <a:r>
              <a:rPr lang="en-US" sz="2000" dirty="0"/>
              <a:t>A routed port is not associated with a particular VLAN.</a:t>
            </a:r>
          </a:p>
          <a:p>
            <a:r>
              <a:rPr lang="en-US" sz="2000" dirty="0"/>
              <a:t>Routed ports on a Cisco IOS switch do not support </a:t>
            </a:r>
            <a:r>
              <a:rPr lang="en-US" sz="2000" dirty="0" err="1"/>
              <a:t>subinterfaces</a:t>
            </a:r>
            <a:r>
              <a:rPr lang="en-US" sz="2000" dirty="0"/>
              <a:t>.</a:t>
            </a:r>
          </a:p>
          <a:p>
            <a:r>
              <a:rPr lang="en-US" sz="2000" dirty="0"/>
              <a:t>Routed ports are used for point-to-point links.</a:t>
            </a:r>
          </a:p>
          <a:p>
            <a:r>
              <a:rPr lang="en-US" sz="2000" dirty="0"/>
              <a:t>To configure routed ports, use the </a:t>
            </a:r>
            <a:r>
              <a:rPr lang="en-US" sz="2000" b="1" dirty="0">
                <a:latin typeface="Courier New" panose="02070309020205020404" pitchFamily="49" charset="0"/>
                <a:cs typeface="Courier New" panose="02070309020205020404" pitchFamily="49" charset="0"/>
              </a:rPr>
              <a:t>no switchport interface</a:t>
            </a:r>
            <a:r>
              <a:rPr lang="en-US" sz="2000" dirty="0"/>
              <a:t> configuration mode command on the appropriate ports.</a:t>
            </a:r>
          </a:p>
          <a:p>
            <a:endParaRPr lang="en-US" sz="1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8184" y="1628800"/>
            <a:ext cx="2592288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048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78126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Troubleshoot Layer 3 Switching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366224"/>
            <a:ext cx="8540747" cy="4125552"/>
          </a:xfrm>
        </p:spPr>
        <p:txBody>
          <a:bodyPr>
            <a:normAutofit/>
          </a:bodyPr>
          <a:lstStyle/>
          <a:p>
            <a:r>
              <a:rPr lang="en-US" sz="2000" dirty="0"/>
              <a:t>VLANs - VLANs must be defined across all the switches. VLANs must be enabled on the trunk ports. Ports must be in the right VLANs.</a:t>
            </a:r>
          </a:p>
          <a:p>
            <a:r>
              <a:rPr lang="en-US" sz="2000" dirty="0"/>
              <a:t>SVIs - SVIs must have the correct IP address or subnet mask. SVIs must be up. Each SVI must match with the VLAN number.</a:t>
            </a:r>
          </a:p>
          <a:p>
            <a:r>
              <a:rPr lang="en-US" sz="2000" dirty="0"/>
              <a:t>Routing - Routing must be enabled. Each interface or network should be added to the routing protocol, or static routes entered, where appropriate.</a:t>
            </a:r>
          </a:p>
          <a:p>
            <a:r>
              <a:rPr lang="en-US" sz="2000" dirty="0"/>
              <a:t>Hosts - Hosts must have the correct IP address or subnet mask. Hosts must have a default gateway associated with an SVI or routed port.</a:t>
            </a:r>
          </a:p>
          <a:p>
            <a:pPr marL="457200" lvl="1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50246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EFA469-E6DC-4F06-938B-01EDD2F64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2066925"/>
            <a:ext cx="7772400" cy="1362075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Inter-VLAN Routing using Layer 3 Switches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864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4090" y="548680"/>
            <a:ext cx="8345488" cy="731837"/>
          </a:xfrm>
        </p:spPr>
        <p:txBody>
          <a:bodyPr>
            <a:normAutofit/>
          </a:bodyPr>
          <a:lstStyle/>
          <a:p>
            <a:r>
              <a:rPr lang="en-US" dirty="0"/>
              <a:t>Layer 3 Switch Inter-VLAN Routing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7A7547-D335-B140-B7E0-0DED20AE56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521" y="1280517"/>
            <a:ext cx="8280057" cy="3689897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Inter-VLAN routing using the router-on-a-stick method is simple to implement for a small to medium-sized organization. However, a large enterprise requires a faster, much more scalable method to provide inter-VLAN routing.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Enterprise campus LANs use Layer 3 switches to provide inter-VLAN routing. Layer 3 switches use hardware-based switching to achieve higher-packet processing rates than routers. Layer 3 switches are also commonly implemented in enterprise distribution layer wiring closets.</a:t>
            </a:r>
          </a:p>
          <a:p>
            <a:pPr marL="0" indent="0" algn="l"/>
            <a:endParaRPr lang="en-US" sz="1600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Capabilities of a Layer 3 switch include the ability to do the following: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Route from one VLAN to another using multiple switched virtual interfaces (SVIs).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Convert a Layer 2 switchport to a Layer 3 interface (i.e., a routed port). A routed port is similar to a physical interface on a Cisco IOS router.</a:t>
            </a:r>
          </a:p>
          <a:p>
            <a:pPr marL="415985" lvl="1" indent="-34290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To provide inter-VLAN routing, Layer 3 switches use SVIs. SVIs are configured using the same 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 vlan </a:t>
            </a:r>
            <a:r>
              <a:rPr lang="en-US" sz="1600" b="1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vlan-id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 </a:t>
            </a:r>
            <a:r>
              <a:rPr lang="en-US" sz="1600" dirty="0">
                <a:solidFill>
                  <a:srgbClr val="000000"/>
                </a:solidFill>
              </a:rPr>
              <a:t>command used to create the management SVI on a Layer 2 switch. A Layer 3 SVI must be created for each of the routable VLANs.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3886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5656" y="404664"/>
            <a:ext cx="6797824" cy="731837"/>
          </a:xfrm>
        </p:spPr>
        <p:txBody>
          <a:bodyPr>
            <a:normAutofit/>
          </a:bodyPr>
          <a:lstStyle/>
          <a:p>
            <a:r>
              <a:rPr lang="en-US" dirty="0"/>
              <a:t>Layer 3 Switch Scenario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6B4CA7F-BDD6-D141-A5B9-E7D11B35E7F2}"/>
              </a:ext>
            </a:extLst>
          </p:cNvPr>
          <p:cNvSpPr/>
          <p:nvPr/>
        </p:nvSpPr>
        <p:spPr>
          <a:xfrm>
            <a:off x="372140" y="2008112"/>
            <a:ext cx="319763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>
                <a:solidFill>
                  <a:srgbClr val="000000"/>
                </a:solidFill>
              </a:rPr>
              <a:t>In the figure, the Layer 3 switch, D1, is connected to two hosts on different VLANs. PC1 is in VLAN 10 and PC2 is in VLAN 20, as shown. The Layer 3 switch will provide inter-VLAN routing services to the two hosts.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F200AF4B-9C61-394A-8EBD-1788F10362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69770" y="1589087"/>
            <a:ext cx="4775718" cy="3689350"/>
          </a:xfrm>
        </p:spPr>
      </p:pic>
    </p:spTree>
    <p:extLst>
      <p:ext uri="{BB962C8B-B14F-4D97-AF65-F5344CB8AC3E}">
        <p14:creationId xmlns:p14="http://schemas.microsoft.com/office/powerpoint/2010/main" val="3224786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648" y="476672"/>
            <a:ext cx="6725816" cy="73183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Layer 3 Switch Configuration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DB1600-FC68-DC40-94DE-015293322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556792"/>
            <a:ext cx="5472608" cy="3689897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Complete the following steps to configure S1 with VLANs and trunking: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Step 1</a:t>
            </a:r>
            <a:r>
              <a:rPr lang="en-US" sz="1600" dirty="0">
                <a:solidFill>
                  <a:srgbClr val="000000"/>
                </a:solidFill>
              </a:rPr>
              <a:t>. Create the VLANs. In the example, VLANs 10 and 20 are used.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Step 2</a:t>
            </a:r>
            <a:r>
              <a:rPr lang="en-US" sz="1600" dirty="0">
                <a:solidFill>
                  <a:srgbClr val="000000"/>
                </a:solidFill>
              </a:rPr>
              <a:t>. Create the SVI VLAN interfaces. The IP address configured will serve as the default gateway for hosts in the respective VLAN.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Step 3</a:t>
            </a:r>
            <a:r>
              <a:rPr lang="en-US" sz="1600" dirty="0">
                <a:solidFill>
                  <a:srgbClr val="000000"/>
                </a:solidFill>
              </a:rPr>
              <a:t>. Configure access ports. Assign the appropriate port to the required VLAN.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Step 4</a:t>
            </a:r>
            <a:r>
              <a:rPr lang="en-US" sz="1600" dirty="0">
                <a:solidFill>
                  <a:srgbClr val="000000"/>
                </a:solidFill>
              </a:rPr>
              <a:t>. Enable IP routing.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1600" dirty="0">
                <a:solidFill>
                  <a:srgbClr val="000000"/>
                </a:solidFill>
              </a:rPr>
              <a:t>Issue the 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routing </a:t>
            </a:r>
            <a:r>
              <a:rPr lang="en-US" sz="1600" dirty="0">
                <a:solidFill>
                  <a:srgbClr val="000000"/>
                </a:solidFill>
              </a:rPr>
              <a:t>global configuration command to allow traffic to be exchanged between VLANs 10 and 20. This command must be configured to enable inter-VAN routing on a Layer 3 switch for IPv4.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  <p:pic>
        <p:nvPicPr>
          <p:cNvPr id="9" name="Content Placeholder 6">
            <a:extLst>
              <a:ext uri="{FF2B5EF4-FFF2-40B4-BE49-F238E27FC236}">
                <a16:creationId xmlns:a16="http://schemas.microsoft.com/office/drawing/2014/main" id="{45BAC85C-7253-2642-B45C-B3B7416770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128" y="1844824"/>
            <a:ext cx="3328216" cy="2571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851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57251"/>
            <a:ext cx="8345488" cy="731837"/>
          </a:xfrm>
        </p:spPr>
        <p:txBody>
          <a:bodyPr>
            <a:noAutofit/>
          </a:bodyPr>
          <a:lstStyle/>
          <a:p>
            <a:r>
              <a:rPr lang="en-US" dirty="0"/>
              <a:t>Layer 3 Switch Inter-VLAN Routing Verification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8DE5B7-FE89-524B-80C4-04C2BB9E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1916832"/>
            <a:ext cx="8280057" cy="3362153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Inter-VLAN routing using a Layer 3 switch is simpler to configure than the router-on-a-stick method. After the configuration is complete, the configuration can be verified by testing connectivity between the hosts.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From a host, verify connectivity to a host in another VLAN using the </a:t>
            </a:r>
            <a:r>
              <a:rPr lang="en-US" sz="18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ping</a:t>
            </a:r>
            <a:r>
              <a:rPr lang="en-US" sz="1800" dirty="0">
                <a:solidFill>
                  <a:srgbClr val="000000"/>
                </a:solidFill>
              </a:rPr>
              <a:t> command. It is a good idea to first verify the current host IP configuration using the </a:t>
            </a:r>
            <a:r>
              <a:rPr lang="en-US" sz="18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ipconfig</a:t>
            </a:r>
            <a:r>
              <a:rPr lang="en-US" sz="1800" dirty="0">
                <a:solidFill>
                  <a:srgbClr val="000000"/>
                </a:solidFill>
              </a:rPr>
              <a:t> Windows host command. 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Next, verify connectivity with PC2 using the </a:t>
            </a:r>
            <a:r>
              <a:rPr lang="en-US" sz="18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ping</a:t>
            </a:r>
            <a:r>
              <a:rPr lang="en-US" sz="1800" dirty="0">
                <a:solidFill>
                  <a:srgbClr val="000000"/>
                </a:solidFill>
              </a:rPr>
              <a:t> Windows host command. The successful </a:t>
            </a:r>
            <a:r>
              <a:rPr lang="en-US" sz="18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ping</a:t>
            </a:r>
            <a:r>
              <a:rPr lang="en-US" sz="1800" dirty="0">
                <a:solidFill>
                  <a:srgbClr val="000000"/>
                </a:solidFill>
              </a:rPr>
              <a:t> output confirms inter-VLAN routing is operating.</a:t>
            </a:r>
          </a:p>
        </p:txBody>
      </p:sp>
    </p:spTree>
    <p:extLst>
      <p:ext uri="{BB962C8B-B14F-4D97-AF65-F5344CB8AC3E}">
        <p14:creationId xmlns:p14="http://schemas.microsoft.com/office/powerpoint/2010/main" val="21523523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755" y="620688"/>
            <a:ext cx="7229872" cy="731837"/>
          </a:xfrm>
        </p:spPr>
        <p:txBody>
          <a:bodyPr>
            <a:normAutofit/>
          </a:bodyPr>
          <a:lstStyle/>
          <a:p>
            <a:r>
              <a:rPr lang="en-US" dirty="0"/>
              <a:t>Routing on a Layer 3 Switch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8DE5B7-FE89-524B-80C4-04C2BB9E6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1589088"/>
            <a:ext cx="8280057" cy="3689897"/>
          </a:xfrm>
        </p:spPr>
        <p:txBody>
          <a:bodyPr/>
          <a:lstStyle/>
          <a:p>
            <a:pPr marL="0" indent="0" algn="l"/>
            <a:r>
              <a:rPr lang="en-US" dirty="0">
                <a:solidFill>
                  <a:srgbClr val="000000"/>
                </a:solidFill>
              </a:rPr>
              <a:t>If VLANs are to be reachable by other Layer 3 devices, then they must be advertised using static or dynamic routing. To enable routing on a Layer 3 switch, a routed port must be configured.</a:t>
            </a:r>
          </a:p>
          <a:p>
            <a:pPr marL="0" indent="0" algn="l"/>
            <a:endParaRPr lang="en-US" dirty="0">
              <a:solidFill>
                <a:srgbClr val="000000"/>
              </a:solidFill>
            </a:endParaRPr>
          </a:p>
          <a:p>
            <a:pPr marL="0" indent="0" algn="l"/>
            <a:r>
              <a:rPr lang="en-US" dirty="0">
                <a:solidFill>
                  <a:srgbClr val="000000"/>
                </a:solidFill>
              </a:rPr>
              <a:t>A routed port is created on a Layer 3 switch by disabling the switchport feature on a Layer 2 port that is connected to another Layer 3 device. Specifically, configuring the </a:t>
            </a:r>
            <a:r>
              <a:rPr lang="en-US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no switchport</a:t>
            </a:r>
            <a:r>
              <a:rPr lang="en-US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 </a:t>
            </a:r>
            <a:r>
              <a:rPr lang="en-US" dirty="0">
                <a:solidFill>
                  <a:srgbClr val="000000"/>
                </a:solidFill>
              </a:rPr>
              <a:t>interface configuration command on a Layer 2 port converts it into a Layer 3 interface. Then the interface can be configured with an IPv4 configuration to connect to a router or another Layer 3 switch.</a:t>
            </a:r>
          </a:p>
        </p:txBody>
      </p:sp>
    </p:spTree>
    <p:extLst>
      <p:ext uri="{BB962C8B-B14F-4D97-AF65-F5344CB8AC3E}">
        <p14:creationId xmlns:p14="http://schemas.microsoft.com/office/powerpoint/2010/main" val="3756074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511662"/>
            <a:ext cx="8345488" cy="731837"/>
          </a:xfrm>
        </p:spPr>
        <p:txBody>
          <a:bodyPr>
            <a:normAutofit/>
          </a:bodyPr>
          <a:lstStyle/>
          <a:p>
            <a:r>
              <a:rPr lang="en-US" dirty="0"/>
              <a:t>Routing Scenario on a Layer 3 Switch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BE907D-22DC-CE46-9701-6E6F9EB326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700808"/>
            <a:ext cx="4320481" cy="3578177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In the figure, the previously configured D1 Layer 3 switch is now connected to R1. R1 and D1 are both in an Open Shortest Path First (OSPF) routing protocol domain. Assume inter-VLAN has been successfully implemented on D1. The G0/0/1 interface of R1 has also been configured and enabled. Additionally, R1 is using OSPF to advertise its two networks, 10.10.10.0/24 and 10.20.20.0/24.</a:t>
            </a:r>
          </a:p>
          <a:p>
            <a:pPr marL="0" indent="0" algn="l"/>
            <a:endParaRPr lang="en-US" sz="1400" dirty="0">
              <a:solidFill>
                <a:srgbClr val="00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E91F2CC-3A1B-9547-A7F6-E740EF8DDA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6697" y="2090627"/>
            <a:ext cx="4475664" cy="2341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208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57251"/>
            <a:ext cx="8345488" cy="731837"/>
          </a:xfrm>
        </p:spPr>
        <p:txBody>
          <a:bodyPr>
            <a:noAutofit/>
          </a:bodyPr>
          <a:lstStyle/>
          <a:p>
            <a:r>
              <a:rPr lang="en-US" dirty="0"/>
              <a:t>Routing Configuration on a Layer 3 Switch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A2B5FC7-C385-2B42-B85D-E691E00BE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663" y="1916832"/>
            <a:ext cx="8280057" cy="3362153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Complete the following steps to configure D1 to route with R1: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Step 1</a:t>
            </a:r>
            <a:r>
              <a:rPr lang="en-US" sz="1600" dirty="0">
                <a:solidFill>
                  <a:srgbClr val="000000"/>
                </a:solidFill>
              </a:rPr>
              <a:t>. Configure the routed port. Use the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no switchport </a:t>
            </a:r>
            <a:r>
              <a:rPr lang="en-US" sz="1600" dirty="0">
                <a:solidFill>
                  <a:srgbClr val="000000"/>
                </a:solidFill>
              </a:rPr>
              <a:t>command to convert the port to a routed port, then assign an IP address and subnet mask. Enable the port.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Step 2</a:t>
            </a:r>
            <a:r>
              <a:rPr lang="en-US" sz="1600" dirty="0">
                <a:solidFill>
                  <a:srgbClr val="000000"/>
                </a:solidFill>
              </a:rPr>
              <a:t>. Enable routing. Use the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ip routing </a:t>
            </a:r>
            <a:r>
              <a:rPr lang="en-US" sz="1600" dirty="0">
                <a:solidFill>
                  <a:srgbClr val="000000"/>
                </a:solidFill>
              </a:rPr>
              <a:t>global configuration command to enable routing.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Step 3</a:t>
            </a:r>
            <a:r>
              <a:rPr lang="en-US" sz="1600" dirty="0">
                <a:solidFill>
                  <a:srgbClr val="000000"/>
                </a:solidFill>
              </a:rPr>
              <a:t>. Configure routing. Use an appropriate routing method. In this example, Single-Area OSPFv2 is configured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Step 4</a:t>
            </a:r>
            <a:r>
              <a:rPr lang="en-US" sz="1600" dirty="0">
                <a:solidFill>
                  <a:srgbClr val="000000"/>
                </a:solidFill>
              </a:rPr>
              <a:t>. Verify routing. Use the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ip route </a:t>
            </a:r>
            <a:r>
              <a:rPr lang="en-US" sz="1600" dirty="0">
                <a:solidFill>
                  <a:srgbClr val="000000"/>
                </a:solidFill>
              </a:rPr>
              <a:t>command.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rgbClr val="000000"/>
                </a:solidFill>
              </a:rPr>
              <a:t>Step 5</a:t>
            </a:r>
            <a:r>
              <a:rPr lang="en-US" sz="1600" dirty="0">
                <a:solidFill>
                  <a:srgbClr val="000000"/>
                </a:solidFill>
              </a:rPr>
              <a:t>. Verify connectivity. Use the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ping</a:t>
            </a:r>
            <a:r>
              <a:rPr lang="en-US" sz="1600" b="1" dirty="0">
                <a:solidFill>
                  <a:srgbClr val="000000"/>
                </a:solidFill>
              </a:rPr>
              <a:t> </a:t>
            </a:r>
            <a:r>
              <a:rPr lang="en-US" sz="1600" dirty="0">
                <a:solidFill>
                  <a:srgbClr val="000000"/>
                </a:solidFill>
              </a:rPr>
              <a:t>command to verify reachability.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40265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2EA88-8404-400E-A222-B5BC619EB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7664" y="2066925"/>
            <a:ext cx="5832648" cy="1362075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accent1">
                    <a:lumMod val="50000"/>
                  </a:schemeClr>
                </a:solidFill>
              </a:rPr>
              <a:t>Troubleshoot Inter-VLAN Routing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962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404664"/>
            <a:ext cx="7301880" cy="731837"/>
          </a:xfrm>
        </p:spPr>
        <p:txBody>
          <a:bodyPr>
            <a:normAutofit/>
          </a:bodyPr>
          <a:lstStyle/>
          <a:p>
            <a:r>
              <a:rPr lang="en-US" dirty="0"/>
              <a:t>Common Inter-VLAN Issues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8EB83A5-D0D7-764A-A699-0344677771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0132261"/>
              </p:ext>
            </p:extLst>
          </p:nvPr>
        </p:nvGraphicFramePr>
        <p:xfrm>
          <a:off x="539552" y="1556792"/>
          <a:ext cx="8064237" cy="360039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7669">
                  <a:extLst>
                    <a:ext uri="{9D8B030D-6E8A-4147-A177-3AD203B41FA5}">
                      <a16:colId xmlns:a16="http://schemas.microsoft.com/office/drawing/2014/main" val="3444611650"/>
                    </a:ext>
                  </a:extLst>
                </a:gridCol>
                <a:gridCol w="3638709">
                  <a:extLst>
                    <a:ext uri="{9D8B030D-6E8A-4147-A177-3AD203B41FA5}">
                      <a16:colId xmlns:a16="http://schemas.microsoft.com/office/drawing/2014/main" val="3664335541"/>
                    </a:ext>
                  </a:extLst>
                </a:gridCol>
                <a:gridCol w="2447859">
                  <a:extLst>
                    <a:ext uri="{9D8B030D-6E8A-4147-A177-3AD203B41FA5}">
                      <a16:colId xmlns:a16="http://schemas.microsoft.com/office/drawing/2014/main" val="98388774"/>
                    </a:ext>
                  </a:extLst>
                </a:gridCol>
              </a:tblGrid>
              <a:tr h="403112"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b="1" dirty="0">
                          <a:effectLst/>
                        </a:rPr>
                        <a:t>Issue Type</a:t>
                      </a:r>
                      <a:endParaRPr lang="en-US" sz="1200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b="1" dirty="0">
                          <a:effectLst/>
                        </a:rPr>
                        <a:t>How to Fix</a:t>
                      </a:r>
                      <a:endParaRPr lang="en-US" sz="1200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sz="1200" b="1" dirty="0">
                          <a:effectLst/>
                        </a:rPr>
                        <a:t>How to Verify</a:t>
                      </a:r>
                      <a:endParaRPr lang="en-US" sz="1200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778780134"/>
                  </a:ext>
                </a:extLst>
              </a:tr>
              <a:tr h="898719">
                <a:tc>
                  <a:txBody>
                    <a:bodyPr/>
                    <a:lstStyle/>
                    <a:p>
                      <a:pPr fontAlgn="ctr"/>
                      <a:r>
                        <a:rPr lang="en-US" sz="1200" b="0" dirty="0">
                          <a:effectLst/>
                        </a:rPr>
                        <a:t>Missing VLANs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>
                        <a:buFont typeface="Arial" panose="020B0604020202020204" pitchFamily="34" charset="0"/>
                        <a:buNone/>
                      </a:pPr>
                      <a:r>
                        <a:rPr lang="en-US" sz="1200" b="0" dirty="0">
                          <a:effectLst/>
                        </a:rPr>
                        <a:t>Create (or re-create) the VLAN if it does not exist.</a:t>
                      </a:r>
                    </a:p>
                    <a:p>
                      <a:pPr fontAlgn="ctr">
                        <a:buFont typeface="Arial" panose="020B0604020202020204" pitchFamily="34" charset="0"/>
                        <a:buNone/>
                      </a:pPr>
                      <a:r>
                        <a:rPr lang="en-US" sz="1200" b="0" dirty="0">
                          <a:effectLst/>
                        </a:rPr>
                        <a:t>Ensure host port is assigned to the correct VLAN.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US" sz="12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vlan [brief]</a:t>
                      </a:r>
                      <a:br>
                        <a:rPr lang="en-US" sz="12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US" sz="12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interfaces switchport</a:t>
                      </a:r>
                      <a:br>
                        <a:rPr lang="en-US" sz="12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US" sz="12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ping</a:t>
                      </a:r>
                      <a:endParaRPr lang="en-US" sz="1200" b="0" dirty="0">
                        <a:effectLst/>
                        <a:latin typeface="Courier New" panose="02070309020205020404" pitchFamily="49" charset="0"/>
                        <a:cs typeface="Courier New" panose="02070309020205020404" pitchFamily="49" charset="0"/>
                      </a:endParaRP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3833033599"/>
                  </a:ext>
                </a:extLst>
              </a:tr>
              <a:tr h="501129">
                <a:tc>
                  <a:txBody>
                    <a:bodyPr/>
                    <a:lstStyle/>
                    <a:p>
                      <a:pPr fontAlgn="ctr"/>
                      <a:r>
                        <a:rPr lang="en-US" sz="1200" b="0" dirty="0">
                          <a:effectLst/>
                        </a:rPr>
                        <a:t>Switch Trunk Port Issues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>
                        <a:buFont typeface="Arial" panose="020B0604020202020204" pitchFamily="34" charset="0"/>
                        <a:buNone/>
                      </a:pPr>
                      <a:r>
                        <a:rPr lang="en-US" sz="1200" b="0" dirty="0">
                          <a:effectLst/>
                        </a:rPr>
                        <a:t>Ensure trunks are configured correctly.</a:t>
                      </a:r>
                    </a:p>
                    <a:p>
                      <a:pPr fontAlgn="ctr">
                        <a:buFont typeface="Arial" panose="020B0604020202020204" pitchFamily="34" charset="0"/>
                        <a:buNone/>
                      </a:pPr>
                      <a:r>
                        <a:rPr lang="en-US" sz="1200" b="0" dirty="0">
                          <a:effectLst/>
                        </a:rPr>
                        <a:t>Ensure port is a trunk port and enabled.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US" sz="12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interface trunk</a:t>
                      </a:r>
                      <a:br>
                        <a:rPr lang="en-US" sz="12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US" sz="12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running-config</a:t>
                      </a:r>
                      <a:endParaRPr lang="en-US" sz="1200" b="0" dirty="0">
                        <a:effectLst/>
                        <a:latin typeface="Courier New" panose="02070309020205020404" pitchFamily="49" charset="0"/>
                        <a:cs typeface="Courier New" panose="02070309020205020404" pitchFamily="49" charset="0"/>
                      </a:endParaRP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3645173122"/>
                  </a:ext>
                </a:extLst>
              </a:tr>
              <a:tr h="1097515">
                <a:tc>
                  <a:txBody>
                    <a:bodyPr/>
                    <a:lstStyle/>
                    <a:p>
                      <a:pPr fontAlgn="ctr"/>
                      <a:r>
                        <a:rPr lang="en-US" sz="1200" b="0" dirty="0">
                          <a:effectLst/>
                        </a:rPr>
                        <a:t>Switch Access Port Issues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>
                        <a:buFont typeface="Arial" panose="020B0604020202020204" pitchFamily="34" charset="0"/>
                        <a:buNone/>
                      </a:pPr>
                      <a:r>
                        <a:rPr lang="en-US" sz="1200" b="0" dirty="0">
                          <a:effectLst/>
                        </a:rPr>
                        <a:t>Assign correct VLAN to access port.</a:t>
                      </a:r>
                    </a:p>
                    <a:p>
                      <a:pPr fontAlgn="ctr">
                        <a:buFont typeface="Arial" panose="020B0604020202020204" pitchFamily="34" charset="0"/>
                        <a:buNone/>
                      </a:pPr>
                      <a:r>
                        <a:rPr lang="en-US" sz="1200" b="0" dirty="0">
                          <a:effectLst/>
                        </a:rPr>
                        <a:t>Ensure port is an access port and enabled.</a:t>
                      </a:r>
                    </a:p>
                    <a:p>
                      <a:pPr fontAlgn="ctr">
                        <a:buFont typeface="Arial" panose="020B0604020202020204" pitchFamily="34" charset="0"/>
                        <a:buNone/>
                      </a:pPr>
                      <a:r>
                        <a:rPr lang="en-US" sz="1200" b="0" dirty="0">
                          <a:effectLst/>
                        </a:rPr>
                        <a:t>Host is incorrectly configured in the wrong subnet.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rtl="0" fontAlgn="ctr"/>
                      <a:r>
                        <a:rPr lang="en-US" sz="12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interfaces switchport</a:t>
                      </a:r>
                      <a:br>
                        <a:rPr lang="en-US" sz="12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US" sz="12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running-config interface</a:t>
                      </a:r>
                      <a:br>
                        <a:rPr lang="en-US" sz="12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US" sz="12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ipconfig</a:t>
                      </a:r>
                      <a:endParaRPr lang="en-US" sz="1200" b="0" dirty="0">
                        <a:effectLst/>
                        <a:latin typeface="Courier New" panose="02070309020205020404" pitchFamily="49" charset="0"/>
                        <a:cs typeface="Courier New" panose="02070309020205020404" pitchFamily="49" charset="0"/>
                      </a:endParaRP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924430848"/>
                  </a:ext>
                </a:extLst>
              </a:tr>
              <a:tr h="699924">
                <a:tc>
                  <a:txBody>
                    <a:bodyPr/>
                    <a:lstStyle/>
                    <a:p>
                      <a:pPr fontAlgn="ctr"/>
                      <a:r>
                        <a:rPr lang="en-US" sz="1200" b="0" dirty="0">
                          <a:effectLst/>
                        </a:rPr>
                        <a:t>Router Configuration Issues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>
                        <a:buFont typeface="Arial" panose="020B0604020202020204" pitchFamily="34" charset="0"/>
                        <a:buNone/>
                      </a:pPr>
                      <a:r>
                        <a:rPr lang="en-US" sz="1200" b="0" dirty="0">
                          <a:effectLst/>
                        </a:rPr>
                        <a:t>Router subinterface IPv4 address is incorrectly configured.</a:t>
                      </a:r>
                    </a:p>
                    <a:p>
                      <a:pPr fontAlgn="ctr">
                        <a:buFont typeface="Arial" panose="020B0604020202020204" pitchFamily="34" charset="0"/>
                        <a:buNone/>
                      </a:pPr>
                      <a:r>
                        <a:rPr lang="en-US" sz="1200" b="0" dirty="0">
                          <a:effectLst/>
                        </a:rPr>
                        <a:t>Router subinterface is assigned to the VLAN ID.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sz="12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ip interface brief</a:t>
                      </a:r>
                      <a:br>
                        <a:rPr lang="en-US" sz="1200" b="0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</a:br>
                      <a:r>
                        <a:rPr lang="en-US" sz="1200" b="1" dirty="0">
                          <a:effectLst/>
                          <a:latin typeface="Courier New" panose="02070309020205020404" pitchFamily="49" charset="0"/>
                          <a:cs typeface="Courier New" panose="02070309020205020404" pitchFamily="49" charset="0"/>
                        </a:rPr>
                        <a:t>show interfaces</a:t>
                      </a:r>
                      <a:endParaRPr lang="en-US" sz="1200" b="0" dirty="0">
                        <a:effectLst/>
                        <a:latin typeface="Courier New" panose="02070309020205020404" pitchFamily="49" charset="0"/>
                        <a:cs typeface="Courier New" panose="02070309020205020404" pitchFamily="49" charset="0"/>
                      </a:endParaRP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6867225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1563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663" y="583779"/>
            <a:ext cx="8345488" cy="731837"/>
          </a:xfrm>
        </p:spPr>
        <p:txBody>
          <a:bodyPr>
            <a:noAutofit/>
          </a:bodyPr>
          <a:lstStyle/>
          <a:p>
            <a:r>
              <a:rPr lang="en-US" dirty="0"/>
              <a:t>Troubleshoot Inter-VLAN Routing Scenario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B7E334E-9723-7447-9243-5333D300CF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9874038"/>
              </p:ext>
            </p:extLst>
          </p:nvPr>
        </p:nvGraphicFramePr>
        <p:xfrm>
          <a:off x="448023" y="2601037"/>
          <a:ext cx="4097337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73584">
                  <a:extLst>
                    <a:ext uri="{9D8B030D-6E8A-4147-A177-3AD203B41FA5}">
                      <a16:colId xmlns:a16="http://schemas.microsoft.com/office/drawing/2014/main" val="1064177793"/>
                    </a:ext>
                  </a:extLst>
                </a:gridCol>
                <a:gridCol w="759466">
                  <a:extLst>
                    <a:ext uri="{9D8B030D-6E8A-4147-A177-3AD203B41FA5}">
                      <a16:colId xmlns:a16="http://schemas.microsoft.com/office/drawing/2014/main" val="133967715"/>
                    </a:ext>
                  </a:extLst>
                </a:gridCol>
                <a:gridCol w="1864287">
                  <a:extLst>
                    <a:ext uri="{9D8B030D-6E8A-4147-A177-3AD203B41FA5}">
                      <a16:colId xmlns:a16="http://schemas.microsoft.com/office/drawing/2014/main" val="2509370421"/>
                    </a:ext>
                  </a:extLst>
                </a:gridCol>
              </a:tblGrid>
              <a:tr h="370840">
                <a:tc gridSpan="3">
                  <a:txBody>
                    <a:bodyPr/>
                    <a:lstStyle/>
                    <a:p>
                      <a:r>
                        <a:rPr lang="en-US" dirty="0"/>
                        <a:t>Router R1 Subinterfaces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91190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 fontAlgn="ctr"/>
                      <a:r>
                        <a:rPr lang="en-US" b="1" dirty="0">
                          <a:effectLst/>
                        </a:rPr>
                        <a:t>Subinterface</a:t>
                      </a:r>
                      <a:endParaRPr lang="en-US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b="1" dirty="0">
                          <a:effectLst/>
                        </a:rPr>
                        <a:t>VLAN</a:t>
                      </a:r>
                      <a:endParaRPr lang="en-US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en-US" b="1" dirty="0">
                          <a:effectLst/>
                        </a:rPr>
                        <a:t>IP Address</a:t>
                      </a:r>
                      <a:endParaRPr lang="en-US" dirty="0">
                        <a:effectLst/>
                      </a:endParaRP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3554507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effectLst/>
                        </a:rPr>
                        <a:t>G0/0/0.10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effectLst/>
                        </a:rPr>
                        <a:t>10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effectLst/>
                        </a:rPr>
                        <a:t>192.168.10.1/24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14149353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effectLst/>
                        </a:rPr>
                        <a:t>G0/0/0.20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effectLst/>
                        </a:rPr>
                        <a:t>20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effectLst/>
                        </a:rPr>
                        <a:t>192.168.20.1/24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30049464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effectLst/>
                        </a:rPr>
                        <a:t>G0/0/0.30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effectLst/>
                        </a:rPr>
                        <a:t>99</a:t>
                      </a:r>
                    </a:p>
                  </a:txBody>
                  <a:tcPr marL="47625" marR="47625" marT="47625" marB="47625" anchor="ctr"/>
                </a:tc>
                <a:tc>
                  <a:txBody>
                    <a:bodyPr/>
                    <a:lstStyle/>
                    <a:p>
                      <a:pPr fontAlgn="ctr"/>
                      <a:r>
                        <a:rPr lang="en-US" b="0" dirty="0">
                          <a:effectLst/>
                        </a:rPr>
                        <a:t>192.168.99.1/24</a:t>
                      </a:r>
                    </a:p>
                  </a:txBody>
                  <a:tcPr marL="47625" marR="47625" marT="47625" marB="47625" anchor="ctr"/>
                </a:tc>
                <a:extLst>
                  <a:ext uri="{0D108BD9-81ED-4DB2-BD59-A6C34878D82A}">
                    <a16:rowId xmlns:a16="http://schemas.microsoft.com/office/drawing/2014/main" val="3357790694"/>
                  </a:ext>
                </a:extLst>
              </a:tr>
            </a:tbl>
          </a:graphicData>
        </a:graphic>
      </p:graphicFrame>
      <p:pic>
        <p:nvPicPr>
          <p:cNvPr id="10" name="Picture 9">
            <a:extLst>
              <a:ext uri="{FF2B5EF4-FFF2-40B4-BE49-F238E27FC236}">
                <a16:creationId xmlns:a16="http://schemas.microsoft.com/office/drawing/2014/main" id="{C9FE3784-2A30-B644-805D-7B4D8F94E2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1556792"/>
            <a:ext cx="3499138" cy="3942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5086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342282"/>
            <a:ext cx="8345488" cy="731837"/>
          </a:xfrm>
        </p:spPr>
        <p:txBody>
          <a:bodyPr>
            <a:normAutofit/>
          </a:bodyPr>
          <a:lstStyle/>
          <a:p>
            <a:r>
              <a:rPr lang="en-US" dirty="0"/>
              <a:t>Missing VLANs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D1E904-51FB-AE4A-A175-2BD635783D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498" y="1124744"/>
            <a:ext cx="5076055" cy="4464496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An inter-VLAN connectivity issue could be caused by a missing VLAN. The VLAN could be missing if it was not created, it was accidently deleted, or it is not allowed on the trunk link.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When a VLAN is deleted, any ports assigned to that VLAN become inactive. They remain associated with the VLAN (and thus inactive) until you assign them to a new VLAN or recreate the missing VLAN. Recreating the missing VLAN would automatically reassign the hosts to it.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000000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Use the 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interface </a:t>
            </a:r>
            <a:r>
              <a:rPr lang="en-US" sz="1600" b="1" i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interface-id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 switchport </a:t>
            </a:r>
            <a:r>
              <a:rPr lang="en-US" sz="1600" dirty="0">
                <a:solidFill>
                  <a:srgbClr val="000000"/>
                </a:solidFill>
              </a:rPr>
              <a:t>command to verify the VLAN membership of the port.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B19872-2E37-FA49-BC68-9D1DAFF1C51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8064" y="2280754"/>
            <a:ext cx="3838724" cy="26168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2722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104" y="476672"/>
            <a:ext cx="6509792" cy="731837"/>
          </a:xfrm>
        </p:spPr>
        <p:txBody>
          <a:bodyPr>
            <a:normAutofit/>
          </a:bodyPr>
          <a:lstStyle/>
          <a:p>
            <a:r>
              <a:rPr lang="en-US" dirty="0"/>
              <a:t>Switch Trunk Port Issues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FC1BFF7-A6AE-E44B-8FB1-E7A3710468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87772"/>
            <a:ext cx="8555214" cy="1637290"/>
          </a:xfrm>
        </p:spPr>
        <p:txBody>
          <a:bodyPr/>
          <a:lstStyle/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Another issue for inter-VLAN routing includes misconfigured switch ports. In a legacy inter-VLAN solution, this could be caused when the connecting router port is not assigned to the correct VLAN.</a:t>
            </a:r>
          </a:p>
          <a:p>
            <a:pPr marL="0" indent="0" algn="l"/>
            <a:r>
              <a:rPr lang="en-US" sz="1600" dirty="0">
                <a:solidFill>
                  <a:srgbClr val="000000"/>
                </a:solidFill>
              </a:rPr>
              <a:t>However, with a router-on-a-stick solution, the most common cause is a misconfigured trunk port.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Verify that the port connecting to the router is correctly configured as a trunk link using the 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interface trunk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 </a:t>
            </a:r>
            <a:r>
              <a:rPr lang="en-US" sz="1600" dirty="0">
                <a:solidFill>
                  <a:srgbClr val="000000"/>
                </a:solidFill>
              </a:rPr>
              <a:t>command.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000000"/>
                </a:solidFill>
              </a:rPr>
              <a:t>If that port is missing from the output, examine the configuration of the port with the </a:t>
            </a:r>
            <a:r>
              <a:rPr lang="en-US" sz="16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running-config interface X</a:t>
            </a:r>
            <a:r>
              <a:rPr lang="en-US" sz="1600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  <a:r>
              <a:rPr lang="en-US" sz="1600" dirty="0">
                <a:solidFill>
                  <a:srgbClr val="000000"/>
                </a:solidFill>
              </a:rPr>
              <a:t>command to see how the port is configured.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1061775-9A68-8143-B96C-E5F6ED67C2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35696" y="3789040"/>
            <a:ext cx="4737868" cy="1839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8638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548680"/>
            <a:ext cx="6869832" cy="731837"/>
          </a:xfrm>
        </p:spPr>
        <p:txBody>
          <a:bodyPr>
            <a:normAutofit/>
          </a:bodyPr>
          <a:lstStyle/>
          <a:p>
            <a:r>
              <a:rPr lang="en-US" dirty="0"/>
              <a:t>Switch Access Port Issues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29960-FBF1-9A41-B350-216A46057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589088"/>
            <a:ext cx="4968552" cy="3689897"/>
          </a:xfrm>
        </p:spPr>
        <p:txBody>
          <a:bodyPr/>
          <a:lstStyle/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When a problem is suspected with a switch access port configuration, use verification commands to examine the configuration and identify the problem.</a:t>
            </a:r>
          </a:p>
          <a:p>
            <a:pPr marL="0" indent="0" algn="l"/>
            <a:endParaRPr lang="en-US" sz="1800" dirty="0">
              <a:solidFill>
                <a:srgbClr val="000000"/>
              </a:solidFill>
            </a:endParaRPr>
          </a:p>
          <a:p>
            <a:pPr marL="0" indent="0" algn="l"/>
            <a:r>
              <a:rPr lang="en-US" sz="1800" dirty="0">
                <a:solidFill>
                  <a:srgbClr val="000000"/>
                </a:solidFill>
              </a:rPr>
              <a:t>A common indicator of this issue is the PC having the correct address configuration (IP Address, Subnet Mask, Default Gateway), but being unable to ping its default gateway.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000000"/>
                </a:solidFill>
              </a:rPr>
              <a:t>Use the </a:t>
            </a:r>
            <a:r>
              <a:rPr lang="en-US" sz="18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show vlan brief, show interface X switchport </a:t>
            </a:r>
            <a:r>
              <a:rPr lang="en-US" sz="1800" dirty="0">
                <a:solidFill>
                  <a:srgbClr val="000000"/>
                </a:solidFill>
                <a:latin typeface="+mj-lt"/>
                <a:cs typeface="Courier New" panose="02070309020205020404" pitchFamily="49" charset="0"/>
              </a:rPr>
              <a:t>or</a:t>
            </a:r>
            <a:r>
              <a:rPr lang="en-US" sz="1800" b="1" dirty="0">
                <a:solidFill>
                  <a:srgbClr val="000000"/>
                </a:solidFill>
                <a:latin typeface="Courier New" panose="02070309020205020404" pitchFamily="49" charset="0"/>
                <a:cs typeface="Courier New" panose="02070309020205020404" pitchFamily="49" charset="0"/>
              </a:rPr>
              <a:t> show running-config interface X </a:t>
            </a:r>
            <a:r>
              <a:rPr lang="en-US" sz="1800" dirty="0">
                <a:solidFill>
                  <a:srgbClr val="000000"/>
                </a:solidFill>
              </a:rPr>
              <a:t>command to verify the interface VLAN assignment.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00000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464A65E-F98A-3D4F-91C8-CD5294D4EF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2060848"/>
            <a:ext cx="4134519" cy="2412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3789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EAD5A-42EE-4E57-829C-FFEA33277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3730426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chemeClr val="accent1">
                    <a:lumMod val="50000"/>
                  </a:schemeClr>
                </a:solidFill>
              </a:rPr>
              <a:t>Summary and Questions?</a:t>
            </a:r>
          </a:p>
        </p:txBody>
      </p:sp>
    </p:spTree>
    <p:extLst>
      <p:ext uri="{BB962C8B-B14F-4D97-AF65-F5344CB8AC3E}">
        <p14:creationId xmlns:p14="http://schemas.microsoft.com/office/powerpoint/2010/main" val="12678781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customXml/itemProps3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430</TotalTime>
  <Words>2751</Words>
  <Application>Microsoft Office PowerPoint</Application>
  <PresentationFormat>On-screen Show (4:3)</PresentationFormat>
  <Paragraphs>300</Paragraphs>
  <Slides>37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42" baseType="lpstr">
      <vt:lpstr>Myriad Pro</vt:lpstr>
      <vt:lpstr>Arial</vt:lpstr>
      <vt:lpstr>Calibri</vt:lpstr>
      <vt:lpstr>Courier New</vt:lpstr>
      <vt:lpstr>20140311PresentationUWTSDTemplate</vt:lpstr>
      <vt:lpstr>Scaling Local Area Networks Applied Computing Wales Institute of Science and Art (WISA)</vt:lpstr>
      <vt:lpstr>Scaling VLANs</vt:lpstr>
      <vt:lpstr>Scaling VLANs</vt:lpstr>
      <vt:lpstr>VTP, Extended VLANs, and DTP</vt:lpstr>
      <vt:lpstr>VTP Concepts and Operation</vt:lpstr>
      <vt:lpstr>VTP Concepts and Operation</vt:lpstr>
      <vt:lpstr>VTP Concepts and Operation (Cont.)</vt:lpstr>
      <vt:lpstr>VTP Configuration</vt:lpstr>
      <vt:lpstr>Extended VLANs</vt:lpstr>
      <vt:lpstr>Extended VLANs (Cont.)</vt:lpstr>
      <vt:lpstr>Dynamic Trunking Protocol</vt:lpstr>
      <vt:lpstr>Dynamic Trunking Protocol</vt:lpstr>
      <vt:lpstr>Troubleshoot Multi-VLAN Issues</vt:lpstr>
      <vt:lpstr>Inter-VLAN Configuration Issues</vt:lpstr>
      <vt:lpstr>Inter-VLAN Configuration Issues (Cont.)</vt:lpstr>
      <vt:lpstr>IP Addressing Issues</vt:lpstr>
      <vt:lpstr>VTP and DTP Issues</vt:lpstr>
      <vt:lpstr>Common Problems with Trunks</vt:lpstr>
      <vt:lpstr>Layer 3 Switching</vt:lpstr>
      <vt:lpstr>Layer 3 Switching Operation and Configuration</vt:lpstr>
      <vt:lpstr>Layer 3 Switching Operation and Configuration (Cont.)</vt:lpstr>
      <vt:lpstr>Troubleshoot Layer 3 Switching</vt:lpstr>
      <vt:lpstr>Inter-VLAN Routing using Layer 3 Switches</vt:lpstr>
      <vt:lpstr>Layer 3 Switch Inter-VLAN Routing</vt:lpstr>
      <vt:lpstr>Layer 3 Switch Scenario</vt:lpstr>
      <vt:lpstr>Layer 3 Switch Configuration</vt:lpstr>
      <vt:lpstr>Layer 3 Switch Inter-VLAN Routing Verification</vt:lpstr>
      <vt:lpstr>Routing on a Layer 3 Switch</vt:lpstr>
      <vt:lpstr>Routing Scenario on a Layer 3 Switch</vt:lpstr>
      <vt:lpstr>Routing Configuration on a Layer 3 Switch</vt:lpstr>
      <vt:lpstr>Troubleshoot Inter-VLAN Routing</vt:lpstr>
      <vt:lpstr>Common Inter-VLAN Issues</vt:lpstr>
      <vt:lpstr>Troubleshoot Inter-VLAN Routing Scenario</vt:lpstr>
      <vt:lpstr>Missing VLANs</vt:lpstr>
      <vt:lpstr>Switch Trunk Port Issues</vt:lpstr>
      <vt:lpstr>Switch Access Port Issues</vt:lpstr>
      <vt:lpstr>Summary and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Kapilan Radhakrishnan</cp:lastModifiedBy>
  <cp:revision>199</cp:revision>
  <dcterms:created xsi:type="dcterms:W3CDTF">2015-04-14T15:21:28Z</dcterms:created>
  <dcterms:modified xsi:type="dcterms:W3CDTF">2020-10-11T19:39:26Z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