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099" r:id="rId4"/>
    <p:sldMasterId id="2147484111" r:id="rId5"/>
  </p:sldMasterIdLst>
  <p:notesMasterIdLst>
    <p:notesMasterId r:id="rId39"/>
  </p:notesMasterIdLst>
  <p:handoutMasterIdLst>
    <p:handoutMasterId r:id="rId40"/>
  </p:handoutMasterIdLst>
  <p:sldIdLst>
    <p:sldId id="313" r:id="rId6"/>
    <p:sldId id="366" r:id="rId7"/>
    <p:sldId id="397" r:id="rId8"/>
    <p:sldId id="378" r:id="rId9"/>
    <p:sldId id="386" r:id="rId10"/>
    <p:sldId id="391" r:id="rId11"/>
    <p:sldId id="379" r:id="rId12"/>
    <p:sldId id="383" r:id="rId13"/>
    <p:sldId id="387" r:id="rId14"/>
    <p:sldId id="388" r:id="rId15"/>
    <p:sldId id="389" r:id="rId16"/>
    <p:sldId id="390" r:id="rId17"/>
    <p:sldId id="394" r:id="rId18"/>
    <p:sldId id="395" r:id="rId19"/>
    <p:sldId id="396" r:id="rId20"/>
    <p:sldId id="384" r:id="rId21"/>
    <p:sldId id="385" r:id="rId22"/>
    <p:sldId id="380" r:id="rId23"/>
    <p:sldId id="381" r:id="rId24"/>
    <p:sldId id="382" r:id="rId25"/>
    <p:sldId id="368" r:id="rId26"/>
    <p:sldId id="365" r:id="rId27"/>
    <p:sldId id="284" r:id="rId28"/>
    <p:sldId id="279" r:id="rId29"/>
    <p:sldId id="360" r:id="rId30"/>
    <p:sldId id="359" r:id="rId31"/>
    <p:sldId id="392" r:id="rId32"/>
    <p:sldId id="393" r:id="rId33"/>
    <p:sldId id="339" r:id="rId34"/>
    <p:sldId id="337" r:id="rId35"/>
    <p:sldId id="371" r:id="rId36"/>
    <p:sldId id="398" r:id="rId37"/>
    <p:sldId id="362" r:id="rId38"/>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p15:clr>
            <a:srgbClr val="A4A3A4"/>
          </p15:clr>
        </p15:guide>
        <p15:guide id="2" pos="211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547" autoAdjust="0"/>
  </p:normalViewPr>
  <p:slideViewPr>
    <p:cSldViewPr snapToGrid="0">
      <p:cViewPr varScale="1">
        <p:scale>
          <a:sx n="84" d="100"/>
          <a:sy n="84" d="100"/>
        </p:scale>
        <p:origin x="1348" y="5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53BA6DD-F3E2-FE46-7D00-3FE52236A297}"/>
              </a:ext>
            </a:extLst>
          </p:cNvPr>
          <p:cNvSpPr>
            <a:spLocks noGrp="1" noChangeArrowheads="1"/>
          </p:cNvSpPr>
          <p:nvPr>
            <p:ph type="hdr" sz="quarter"/>
          </p:nvPr>
        </p:nvSpPr>
        <p:spPr bwMode="auto">
          <a:xfrm>
            <a:off x="0" y="0"/>
            <a:ext cx="2914650" cy="488950"/>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1E62047C-6D78-A4C6-095D-59A81CB13014}"/>
              </a:ext>
            </a:extLst>
          </p:cNvPr>
          <p:cNvSpPr>
            <a:spLocks noGrp="1" noChangeArrowheads="1"/>
          </p:cNvSpPr>
          <p:nvPr>
            <p:ph type="dt" sz="quarter" idx="1"/>
          </p:nvPr>
        </p:nvSpPr>
        <p:spPr bwMode="auto">
          <a:xfrm>
            <a:off x="3808413" y="0"/>
            <a:ext cx="2914650" cy="488950"/>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5696D18B-26B3-B33C-11FE-F41B21C4F5B5}"/>
              </a:ext>
            </a:extLst>
          </p:cNvPr>
          <p:cNvSpPr>
            <a:spLocks noGrp="1" noChangeArrowheads="1"/>
          </p:cNvSpPr>
          <p:nvPr>
            <p:ph type="ftr" sz="quarter" idx="2"/>
          </p:nvPr>
        </p:nvSpPr>
        <p:spPr bwMode="auto">
          <a:xfrm>
            <a:off x="0" y="9283700"/>
            <a:ext cx="2914650" cy="488950"/>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B0374773-1965-A111-0E94-36BFD311C845}"/>
              </a:ext>
            </a:extLst>
          </p:cNvPr>
          <p:cNvSpPr>
            <a:spLocks noGrp="1" noChangeArrowheads="1"/>
          </p:cNvSpPr>
          <p:nvPr>
            <p:ph type="sldNum" sz="quarter" idx="3"/>
          </p:nvPr>
        </p:nvSpPr>
        <p:spPr bwMode="auto">
          <a:xfrm>
            <a:off x="3808413" y="9283700"/>
            <a:ext cx="2914650" cy="488950"/>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3F829390-1B69-4888-A521-C07729723765}"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BD20471-686B-937B-B86C-1A6F185BBBF7}"/>
              </a:ext>
            </a:extLst>
          </p:cNvPr>
          <p:cNvSpPr>
            <a:spLocks noGrp="1" noChangeArrowheads="1"/>
          </p:cNvSpPr>
          <p:nvPr>
            <p:ph type="hdr" sz="quarter"/>
          </p:nvPr>
        </p:nvSpPr>
        <p:spPr bwMode="auto">
          <a:xfrm>
            <a:off x="0" y="0"/>
            <a:ext cx="2914650" cy="488950"/>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83FF6B05-B3E1-0CA2-BBA9-F0D03C1AC404}"/>
              </a:ext>
            </a:extLst>
          </p:cNvPr>
          <p:cNvSpPr>
            <a:spLocks noGrp="1" noChangeArrowheads="1"/>
          </p:cNvSpPr>
          <p:nvPr>
            <p:ph type="dt" idx="1"/>
          </p:nvPr>
        </p:nvSpPr>
        <p:spPr bwMode="auto">
          <a:xfrm>
            <a:off x="3808413" y="0"/>
            <a:ext cx="2914650" cy="488950"/>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51D802E2-115F-8D44-F943-C85B60352BBA}"/>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D1C4FD08-E4CC-40C0-BC80-7564D158A07D}"/>
              </a:ext>
            </a:extLst>
          </p:cNvPr>
          <p:cNvSpPr>
            <a:spLocks noGrp="1" noChangeArrowheads="1"/>
          </p:cNvSpPr>
          <p:nvPr>
            <p:ph type="body" sz="quarter" idx="3"/>
          </p:nvPr>
        </p:nvSpPr>
        <p:spPr bwMode="auto">
          <a:xfrm>
            <a:off x="671513" y="4641850"/>
            <a:ext cx="5381625" cy="4398963"/>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3A367996-5486-BB95-3CE9-05C857CB25E3}"/>
              </a:ext>
            </a:extLst>
          </p:cNvPr>
          <p:cNvSpPr>
            <a:spLocks noGrp="1" noChangeArrowheads="1"/>
          </p:cNvSpPr>
          <p:nvPr>
            <p:ph type="ftr" sz="quarter" idx="4"/>
          </p:nvPr>
        </p:nvSpPr>
        <p:spPr bwMode="auto">
          <a:xfrm>
            <a:off x="0" y="9283700"/>
            <a:ext cx="2914650" cy="488950"/>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D0D499E8-FB20-2EBA-3569-8232D5C261BF}"/>
              </a:ext>
            </a:extLst>
          </p:cNvPr>
          <p:cNvSpPr>
            <a:spLocks noGrp="1" noChangeArrowheads="1"/>
          </p:cNvSpPr>
          <p:nvPr>
            <p:ph type="sldNum" sz="quarter" idx="5"/>
          </p:nvPr>
        </p:nvSpPr>
        <p:spPr bwMode="auto">
          <a:xfrm>
            <a:off x="3808413" y="9283700"/>
            <a:ext cx="2914650" cy="488950"/>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B644AC5A-736D-4EB5-A731-4B97D4095C64}"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v.uk/government/publications/international-perspectives-on-early-years/international-perspectives-on-early-year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314B952-C8D9-D798-3E6A-C54E796E3B2E}"/>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E7E15CA8-C545-B648-3FBE-40BFCF2F4C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4D1E7F06-644F-DE66-A2D9-FAD7D7E0A3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22797AB-4509-4838-8C7F-29DD95FD8875}"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8897F0BB-35E5-4B14-65CA-CE928CBE7156}"/>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7D3C5F72-F2D4-8E66-DAF4-7FD3243338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solidFill>
                <a:srgbClr val="0070C0"/>
              </a:solidFill>
              <a:latin typeface="Arial" panose="020B0604020202020204" pitchFamily="34" charset="0"/>
              <a:cs typeface="Arial"/>
            </a:endParaRPr>
          </a:p>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6F5A0412-17E4-82B4-88DE-6FB394767B7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858F298-8B20-4205-B7C5-DA0C95BABC10}" type="slidenum">
              <a:rPr lang="cy-GB" altLang="en-US" smtClean="0">
                <a:ea typeface="MS PGothic" panose="020B0600070205080204" pitchFamily="34" charset="-128"/>
              </a:rPr>
              <a:pPr fontAlgn="base">
                <a:spcBef>
                  <a:spcPct val="0"/>
                </a:spcBef>
                <a:spcAft>
                  <a:spcPct val="0"/>
                </a:spcAft>
              </a:pPr>
              <a:t>2</a:t>
            </a:fld>
            <a:endParaRPr lang="cy-GB"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Creative, Social, Exploratory, Rough and Tumble..</a:t>
            </a:r>
            <a:endParaRPr lang="en-US" dirty="0"/>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6</a:t>
            </a:fld>
            <a:endParaRPr lang="cy-GB" altLang="en-US"/>
          </a:p>
        </p:txBody>
      </p:sp>
    </p:spTree>
    <p:extLst>
      <p:ext uri="{BB962C8B-B14F-4D97-AF65-F5344CB8AC3E}">
        <p14:creationId xmlns:p14="http://schemas.microsoft.com/office/powerpoint/2010/main" val="2841603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a:ea typeface="MS PGothic"/>
                <a:cs typeface="Arial"/>
              </a:rPr>
              <a:t>Siren Films (Producer), &amp; . (2014). The Power of Physical Play: Development &amp; effective learning. [Video/DVD] Siren Films. Retrieved from https://video.alexanderstreet.com/watch/the-power-of-physical-play</a:t>
            </a:r>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a:pPr>
                <a:defRPr/>
              </a:pPr>
              <a:t>7</a:t>
            </a:fld>
            <a:endParaRPr lang="cy-GB" altLang="en-US"/>
          </a:p>
        </p:txBody>
      </p:sp>
    </p:spTree>
    <p:extLst>
      <p:ext uri="{BB962C8B-B14F-4D97-AF65-F5344CB8AC3E}">
        <p14:creationId xmlns:p14="http://schemas.microsoft.com/office/powerpoint/2010/main" val="1672240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8A97F895-1926-D79B-DDFD-2A337536A710}"/>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DED243BC-AC67-A721-41C8-0719E968AD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There are acknowledged to be a number of different play types (around 16) which</a:t>
            </a:r>
          </a:p>
          <a:p>
            <a:r>
              <a:rPr lang="en-GB" altLang="en-US" dirty="0">
                <a:latin typeface="Arial"/>
                <a:ea typeface="MS PGothic"/>
                <a:cs typeface="Arial"/>
              </a:rPr>
              <a:t>provide playworkers, managers and trainers with a common language for describing</a:t>
            </a:r>
          </a:p>
          <a:p>
            <a:r>
              <a:rPr lang="en-GB" altLang="en-US" dirty="0">
                <a:latin typeface="Arial"/>
                <a:ea typeface="MS PGothic"/>
                <a:cs typeface="Arial"/>
              </a:rPr>
              <a:t>play.</a:t>
            </a:r>
          </a:p>
          <a:p>
            <a:r>
              <a:rPr lang="en-GB" altLang="en-US" b="1" dirty="0">
                <a:latin typeface="Arial"/>
                <a:ea typeface="MS PGothic"/>
                <a:cs typeface="Arial"/>
              </a:rPr>
              <a:t>1. Symbolic Play </a:t>
            </a:r>
            <a:r>
              <a:rPr lang="en-GB" altLang="en-US" dirty="0">
                <a:latin typeface="Arial"/>
                <a:ea typeface="MS PGothic"/>
                <a:cs typeface="Arial"/>
              </a:rPr>
              <a:t>– play which allows control, gradual exploration and increased</a:t>
            </a:r>
          </a:p>
          <a:p>
            <a:r>
              <a:rPr lang="en-GB" altLang="en-US" dirty="0">
                <a:latin typeface="Arial"/>
                <a:ea typeface="MS PGothic"/>
                <a:cs typeface="Arial"/>
              </a:rPr>
              <a:t>understanding without the risk of being out of depth e.g. using a piece of wood to</a:t>
            </a:r>
          </a:p>
          <a:p>
            <a:r>
              <a:rPr lang="en-GB" altLang="en-US" dirty="0">
                <a:latin typeface="Arial"/>
                <a:ea typeface="MS PGothic"/>
                <a:cs typeface="Arial"/>
              </a:rPr>
              <a:t>symbolise a person or an object, or a piece of string to symbolise a wedding ring.</a:t>
            </a:r>
          </a:p>
          <a:p>
            <a:r>
              <a:rPr lang="en-GB" altLang="en-US" b="1" dirty="0">
                <a:latin typeface="Arial"/>
                <a:ea typeface="MS PGothic"/>
                <a:cs typeface="Arial"/>
              </a:rPr>
              <a:t>2. Rough and Tumble Play </a:t>
            </a:r>
            <a:r>
              <a:rPr lang="en-GB" altLang="en-US" dirty="0">
                <a:latin typeface="Arial"/>
                <a:ea typeface="MS PGothic"/>
                <a:cs typeface="Arial"/>
              </a:rPr>
              <a:t>– close encounter play which is less to do with fighting</a:t>
            </a:r>
          </a:p>
          <a:p>
            <a:r>
              <a:rPr lang="en-GB" altLang="en-US" dirty="0">
                <a:latin typeface="Arial"/>
                <a:ea typeface="MS PGothic"/>
                <a:cs typeface="Arial"/>
              </a:rPr>
              <a:t>and more to do with touching, tickling, gauging relative strength. Discovering physical</a:t>
            </a:r>
          </a:p>
          <a:p>
            <a:r>
              <a:rPr lang="en-GB" altLang="en-US" dirty="0">
                <a:latin typeface="Arial"/>
                <a:ea typeface="MS PGothic"/>
                <a:cs typeface="Arial"/>
              </a:rPr>
              <a:t>flexibility and the exhilaration of display. This type of play allows children to</a:t>
            </a:r>
          </a:p>
          <a:p>
            <a:r>
              <a:rPr lang="en-GB" altLang="en-US" dirty="0">
                <a:latin typeface="Arial"/>
                <a:ea typeface="MS PGothic"/>
                <a:cs typeface="Arial"/>
              </a:rPr>
              <a:t>participate in physical contact that doesn’t involved or result in someone being hurt.</a:t>
            </a:r>
          </a:p>
          <a:p>
            <a:r>
              <a:rPr lang="en-GB" altLang="en-US" dirty="0">
                <a:latin typeface="Arial"/>
                <a:ea typeface="MS PGothic"/>
                <a:cs typeface="Arial"/>
              </a:rPr>
              <a:t>This type of play can use up lots of energy.</a:t>
            </a:r>
          </a:p>
          <a:p>
            <a:r>
              <a:rPr lang="en-GB" altLang="en-US" b="1" dirty="0">
                <a:latin typeface="Arial" panose="020B0604020202020204" pitchFamily="34" charset="0"/>
              </a:rPr>
              <a:t>3. Socio-dramatic Play </a:t>
            </a:r>
            <a:r>
              <a:rPr lang="en-GB" altLang="en-US" dirty="0">
                <a:latin typeface="Arial" panose="020B0604020202020204" pitchFamily="34" charset="0"/>
              </a:rPr>
              <a:t>– the enactment of real and potential experiences of an</a:t>
            </a:r>
          </a:p>
          <a:p>
            <a:r>
              <a:rPr lang="en-GB" altLang="en-US" dirty="0">
                <a:latin typeface="Arial" panose="020B0604020202020204" pitchFamily="34" charset="0"/>
              </a:rPr>
              <a:t>intense personal, social, domestic or interpersonal nature e.g. playing at house, going</a:t>
            </a:r>
          </a:p>
          <a:p>
            <a:r>
              <a:rPr lang="en-GB" altLang="en-US" dirty="0">
                <a:latin typeface="Arial" panose="020B0604020202020204" pitchFamily="34" charset="0"/>
              </a:rPr>
              <a:t>to the shops, being mothers and fathers, organising a meal or even having a row</a:t>
            </a:r>
          </a:p>
          <a:p>
            <a:r>
              <a:rPr lang="en-GB" altLang="en-US" b="1" dirty="0">
                <a:latin typeface="Arial" panose="020B0604020202020204" pitchFamily="34" charset="0"/>
              </a:rPr>
              <a:t>4. Social Play </a:t>
            </a:r>
            <a:r>
              <a:rPr lang="en-GB" altLang="en-US" dirty="0">
                <a:latin typeface="Arial" panose="020B0604020202020204" pitchFamily="34" charset="0"/>
              </a:rPr>
              <a:t>– play during which the rules and criteria for social engagement and</a:t>
            </a:r>
          </a:p>
          <a:p>
            <a:r>
              <a:rPr lang="en-GB" altLang="en-US" dirty="0">
                <a:latin typeface="Arial" panose="020B0604020202020204" pitchFamily="34" charset="0"/>
              </a:rPr>
              <a:t>interaction can be revealed, explored and amended. E.g. any social or interactive</a:t>
            </a:r>
          </a:p>
          <a:p>
            <a:r>
              <a:rPr lang="en-GB" altLang="en-US" dirty="0">
                <a:latin typeface="Arial" panose="020B0604020202020204" pitchFamily="34" charset="0"/>
              </a:rPr>
              <a:t>situation which contains an expectation on all parties that they will abide by the</a:t>
            </a:r>
          </a:p>
          <a:p>
            <a:r>
              <a:rPr lang="en-GB" altLang="en-US" dirty="0">
                <a:latin typeface="Arial" panose="020B0604020202020204" pitchFamily="34" charset="0"/>
              </a:rPr>
              <a:t>rules or protocols, i.e. games, conversations, making something together.</a:t>
            </a:r>
          </a:p>
          <a:p>
            <a:r>
              <a:rPr lang="en-GB" altLang="en-US" b="1" dirty="0">
                <a:latin typeface="Arial" panose="020B0604020202020204" pitchFamily="34" charset="0"/>
              </a:rPr>
              <a:t>5. Creative Play </a:t>
            </a:r>
            <a:r>
              <a:rPr lang="en-GB" altLang="en-US" dirty="0">
                <a:latin typeface="Arial" panose="020B0604020202020204" pitchFamily="34" charset="0"/>
              </a:rPr>
              <a:t>– play which allows a new response, the transformation of</a:t>
            </a:r>
          </a:p>
          <a:p>
            <a:r>
              <a:rPr lang="en-GB" altLang="en-US" dirty="0">
                <a:latin typeface="Arial" panose="020B0604020202020204" pitchFamily="34" charset="0"/>
              </a:rPr>
              <a:t>information, awareness of new connections, with an element of surprise. Allows</a:t>
            </a:r>
          </a:p>
          <a:p>
            <a:r>
              <a:rPr lang="en-GB" altLang="en-US" dirty="0">
                <a:latin typeface="Arial" panose="020B0604020202020204" pitchFamily="34" charset="0"/>
              </a:rPr>
              <a:t>children to design, explore, try out new ideas and use their imagination. They can</a:t>
            </a:r>
          </a:p>
          <a:p>
            <a:r>
              <a:rPr lang="en-GB" altLang="en-US" dirty="0">
                <a:latin typeface="Arial" panose="020B0604020202020204" pitchFamily="34" charset="0"/>
              </a:rPr>
              <a:t>use lots of different tools, props, equipment. It can have a beginning and an end,</a:t>
            </a:r>
          </a:p>
          <a:p>
            <a:r>
              <a:rPr lang="en-GB" altLang="en-US" dirty="0">
                <a:latin typeface="Arial" panose="020B0604020202020204" pitchFamily="34" charset="0"/>
              </a:rPr>
              <a:t>texture and smell. e.g. enjoying creation with a range of materials and tools for its</a:t>
            </a:r>
          </a:p>
          <a:p>
            <a:r>
              <a:rPr lang="en-GB" altLang="en-US" dirty="0">
                <a:latin typeface="Arial" panose="020B0604020202020204" pitchFamily="34" charset="0"/>
              </a:rPr>
              <a:t>own sake. Self expression through any medium, making things, changing things.</a:t>
            </a:r>
          </a:p>
          <a:p>
            <a:r>
              <a:rPr lang="en-GB" altLang="en-US" b="1" dirty="0">
                <a:latin typeface="Arial" panose="020B0604020202020204" pitchFamily="34" charset="0"/>
              </a:rPr>
              <a:t>6. Communication Play </a:t>
            </a:r>
            <a:r>
              <a:rPr lang="en-GB" altLang="en-US" dirty="0">
                <a:latin typeface="Arial" panose="020B0604020202020204" pitchFamily="34" charset="0"/>
              </a:rPr>
              <a:t>– play using words, nuances or gestures e.g. mime / charades,</a:t>
            </a:r>
          </a:p>
          <a:p>
            <a:r>
              <a:rPr lang="en-GB" altLang="en-US" dirty="0">
                <a:latin typeface="Arial" panose="020B0604020202020204" pitchFamily="34" charset="0"/>
              </a:rPr>
              <a:t>jokes, play acting, mickey taking, singing, whispering, pointing, debate, street slang,</a:t>
            </a:r>
          </a:p>
          <a:p>
            <a:r>
              <a:rPr lang="en-GB" altLang="en-US" dirty="0">
                <a:latin typeface="Arial" panose="020B0604020202020204" pitchFamily="34" charset="0"/>
              </a:rPr>
              <a:t>poetry, text messages, talking on mobiles / emails/ internet, skipping games, group</a:t>
            </a:r>
          </a:p>
          <a:p>
            <a:r>
              <a:rPr lang="en-GB" altLang="en-US" dirty="0">
                <a:latin typeface="Arial" panose="020B0604020202020204" pitchFamily="34" charset="0"/>
              </a:rPr>
              <a:t>and ball games.</a:t>
            </a:r>
          </a:p>
          <a:p>
            <a:r>
              <a:rPr lang="en-GB" altLang="en-US" b="1" dirty="0">
                <a:latin typeface="Arial" panose="020B0604020202020204" pitchFamily="34" charset="0"/>
              </a:rPr>
              <a:t>7. Dramatic Play </a:t>
            </a:r>
            <a:r>
              <a:rPr lang="en-GB" altLang="en-US" dirty="0">
                <a:latin typeface="Arial" panose="020B0604020202020204" pitchFamily="34" charset="0"/>
              </a:rPr>
              <a:t>– play which dramatizes events in which the child is not a direct</a:t>
            </a:r>
          </a:p>
          <a:p>
            <a:r>
              <a:rPr lang="en-GB" altLang="en-US" dirty="0">
                <a:latin typeface="Arial" panose="020B0604020202020204" pitchFamily="34" charset="0"/>
              </a:rPr>
              <a:t>participator. For example presentation of a TV show, an event on the street, a</a:t>
            </a:r>
          </a:p>
          <a:p>
            <a:r>
              <a:rPr lang="en-GB" altLang="en-US" dirty="0">
                <a:latin typeface="Arial" panose="020B0604020202020204" pitchFamily="34" charset="0"/>
              </a:rPr>
              <a:t>religious or festive event, even a funeral.</a:t>
            </a:r>
          </a:p>
          <a:p>
            <a:r>
              <a:rPr lang="en-GB" altLang="en-US" b="1" dirty="0">
                <a:latin typeface="Arial" panose="020B0604020202020204" pitchFamily="34" charset="0"/>
              </a:rPr>
              <a:t>8. Locomotor Play </a:t>
            </a:r>
            <a:r>
              <a:rPr lang="en-GB" altLang="en-US" dirty="0">
                <a:latin typeface="Arial" panose="020B0604020202020204" pitchFamily="34" charset="0"/>
              </a:rPr>
              <a:t>– movement in any or every direction for its own sake. E.g. chase,</a:t>
            </a:r>
          </a:p>
          <a:p>
            <a:r>
              <a:rPr lang="en-GB" altLang="en-US" dirty="0">
                <a:latin typeface="Arial" panose="020B0604020202020204" pitchFamily="34" charset="0"/>
              </a:rPr>
              <a:t>tag, hide and seek, tree climbing.</a:t>
            </a:r>
          </a:p>
        </p:txBody>
      </p:sp>
      <p:sp>
        <p:nvSpPr>
          <p:cNvPr id="49156" name="Slide Number Placeholder 3">
            <a:extLst>
              <a:ext uri="{FF2B5EF4-FFF2-40B4-BE49-F238E27FC236}">
                <a16:creationId xmlns:a16="http://schemas.microsoft.com/office/drawing/2014/main" id="{FB957CA9-4A7E-E56C-DE36-1EFAEBD8751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53BE210-E21F-488E-9D13-1389BF3ADF13}" type="slidenum">
              <a:rPr lang="cy-GB" altLang="en-US" smtClean="0">
                <a:ea typeface="MS PGothic" panose="020B0600070205080204" pitchFamily="34" charset="-128"/>
              </a:rPr>
              <a:pPr fontAlgn="base">
                <a:spcBef>
                  <a:spcPct val="0"/>
                </a:spcBef>
                <a:spcAft>
                  <a:spcPct val="0"/>
                </a:spcAft>
              </a:pPr>
              <a:t>11</a:t>
            </a:fld>
            <a:endParaRPr lang="cy-GB" altLang="en-US">
              <a:ea typeface="MS PGothic" panose="020B0600070205080204" pitchFamily="34" charset="-128"/>
            </a:endParaRPr>
          </a:p>
        </p:txBody>
      </p:sp>
    </p:spTree>
    <p:extLst>
      <p:ext uri="{BB962C8B-B14F-4D97-AF65-F5344CB8AC3E}">
        <p14:creationId xmlns:p14="http://schemas.microsoft.com/office/powerpoint/2010/main" val="123678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EFC952DE-A11C-EBC5-F3F6-6F6E79BBF2DE}"/>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6ABC72E9-2F16-62D9-2CEB-40253116697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9. Deep Play </a:t>
            </a:r>
            <a:r>
              <a:rPr lang="en-GB" altLang="en-US">
                <a:latin typeface="Arial" panose="020B0604020202020204" pitchFamily="34" charset="0"/>
              </a:rPr>
              <a:t>– play which allows the child to encounter risky or even potentially life</a:t>
            </a:r>
          </a:p>
          <a:p>
            <a:r>
              <a:rPr lang="en-GB" altLang="en-US">
                <a:latin typeface="Arial" panose="020B0604020202020204" pitchFamily="34" charset="0"/>
              </a:rPr>
              <a:t>threatening experiences, to develop survival skills and conquer fear. E.g. light fires</a:t>
            </a:r>
          </a:p>
          <a:p>
            <a:r>
              <a:rPr lang="en-GB" altLang="en-US">
                <a:latin typeface="Arial" panose="020B0604020202020204" pitchFamily="34" charset="0"/>
              </a:rPr>
              <a:t>with matches, make weapons, conquer fear such as heights, snakes, and creepy</a:t>
            </a:r>
          </a:p>
          <a:p>
            <a:r>
              <a:rPr lang="en-GB" altLang="en-US">
                <a:latin typeface="Arial" panose="020B0604020202020204" pitchFamily="34" charset="0"/>
              </a:rPr>
              <a:t>crawlies. Some find strength they never knew they had to climb obstacles, lift large</a:t>
            </a:r>
          </a:p>
          <a:p>
            <a:r>
              <a:rPr lang="en-GB" altLang="en-US">
                <a:latin typeface="Arial" panose="020B0604020202020204" pitchFamily="34" charset="0"/>
              </a:rPr>
              <a:t>objects, etc.. E.g. leaping onto an aerial runway, riding a bike on a parapet, balancing</a:t>
            </a:r>
          </a:p>
          <a:p>
            <a:r>
              <a:rPr lang="en-GB" altLang="en-US">
                <a:latin typeface="Arial" panose="020B0604020202020204" pitchFamily="34" charset="0"/>
              </a:rPr>
              <a:t>on a high beam, roller skating, assault course, high jump.</a:t>
            </a:r>
          </a:p>
          <a:p>
            <a:r>
              <a:rPr lang="en-GB" altLang="en-US" b="1">
                <a:latin typeface="Arial" panose="020B0604020202020204" pitchFamily="34" charset="0"/>
              </a:rPr>
              <a:t>10. Exploratory Play </a:t>
            </a:r>
            <a:r>
              <a:rPr lang="en-GB" altLang="en-US">
                <a:latin typeface="Arial" panose="020B0604020202020204" pitchFamily="34" charset="0"/>
              </a:rPr>
              <a:t>– play to access factual information consisting of manipulative</a:t>
            </a:r>
          </a:p>
          <a:p>
            <a:r>
              <a:rPr lang="en-GB" altLang="en-US">
                <a:latin typeface="Arial" panose="020B0604020202020204" pitchFamily="34" charset="0"/>
              </a:rPr>
              <a:t>behaviours such as handling, throwing, banging or mouthing objects. E.g. engaging</a:t>
            </a:r>
          </a:p>
          <a:p>
            <a:r>
              <a:rPr lang="en-GB" altLang="en-US">
                <a:latin typeface="Arial" panose="020B0604020202020204" pitchFamily="34" charset="0"/>
              </a:rPr>
              <a:t>with an object or area and, either by manipulation or movement, assessing its</a:t>
            </a:r>
          </a:p>
          <a:p>
            <a:r>
              <a:rPr lang="en-GB" altLang="en-US">
                <a:latin typeface="Arial" panose="020B0604020202020204" pitchFamily="34" charset="0"/>
              </a:rPr>
              <a:t>properties, possibilities and content, such as stacking bricks.</a:t>
            </a:r>
          </a:p>
          <a:p>
            <a:r>
              <a:rPr lang="en-GB" altLang="en-US" b="1">
                <a:latin typeface="Arial" panose="020B0604020202020204" pitchFamily="34" charset="0"/>
              </a:rPr>
              <a:t>11. Fantasy Play –</a:t>
            </a:r>
            <a:r>
              <a:rPr lang="en-GB" altLang="en-US">
                <a:latin typeface="Arial" panose="020B0604020202020204" pitchFamily="34" charset="0"/>
              </a:rPr>
              <a:t>This is the make believe world of children. This type of play is</a:t>
            </a:r>
          </a:p>
          <a:p>
            <a:r>
              <a:rPr lang="en-GB" altLang="en-US">
                <a:latin typeface="Arial" panose="020B0604020202020204" pitchFamily="34" charset="0"/>
              </a:rPr>
              <a:t>where the child’s imagination gets to run wild. Play, which rearranges the world in</a:t>
            </a:r>
          </a:p>
          <a:p>
            <a:r>
              <a:rPr lang="en-GB" altLang="en-US">
                <a:latin typeface="Arial" panose="020B0604020202020204" pitchFamily="34" charset="0"/>
              </a:rPr>
              <a:t>the child's way, a way that is unlikely to occur. E.g. playing at being a pilot flying</a:t>
            </a:r>
          </a:p>
          <a:p>
            <a:r>
              <a:rPr lang="en-GB" altLang="en-US">
                <a:latin typeface="Arial" panose="020B0604020202020204" pitchFamily="34" charset="0"/>
              </a:rPr>
              <a:t>around the world, pretend to be various characters/people, be where ever they want</a:t>
            </a:r>
          </a:p>
          <a:p>
            <a:r>
              <a:rPr lang="en-GB" altLang="en-US">
                <a:latin typeface="Arial" panose="020B0604020202020204" pitchFamily="34" charset="0"/>
              </a:rPr>
              <a:t>to be, drive a car, become be six feet nothing tall or as tiny as they want to be the</a:t>
            </a:r>
          </a:p>
          <a:p>
            <a:r>
              <a:rPr lang="en-GB" altLang="en-US">
                <a:latin typeface="Arial" panose="020B0604020202020204" pitchFamily="34" charset="0"/>
              </a:rPr>
              <a:t>list is endless as is a child’s imagination.</a:t>
            </a:r>
          </a:p>
          <a:p>
            <a:r>
              <a:rPr lang="en-GB" altLang="en-US" b="1">
                <a:latin typeface="Arial" panose="020B0604020202020204" pitchFamily="34" charset="0"/>
              </a:rPr>
              <a:t>12. Imaginative Play </a:t>
            </a:r>
            <a:r>
              <a:rPr lang="en-GB" altLang="en-US">
                <a:latin typeface="Arial" panose="020B0604020202020204" pitchFamily="34" charset="0"/>
              </a:rPr>
              <a:t>– play where the conventional rules, which govern the physical</a:t>
            </a:r>
          </a:p>
          <a:p>
            <a:r>
              <a:rPr lang="en-GB" altLang="en-US">
                <a:latin typeface="Arial" panose="020B0604020202020204" pitchFamily="34" charset="0"/>
              </a:rPr>
              <a:t>world, do not apply. E.g. imagining you are …, or pretending to be, a tree or ship, or</a:t>
            </a:r>
          </a:p>
          <a:p>
            <a:r>
              <a:rPr lang="en-GB" altLang="en-US">
                <a:latin typeface="Arial" panose="020B0604020202020204" pitchFamily="34" charset="0"/>
              </a:rPr>
              <a:t>patting a dog, which isn't there.</a:t>
            </a:r>
          </a:p>
          <a:p>
            <a:r>
              <a:rPr lang="en-GB" altLang="en-US" b="1">
                <a:latin typeface="Arial" panose="020B0604020202020204" pitchFamily="34" charset="0"/>
              </a:rPr>
              <a:t>13. Mastery Play </a:t>
            </a:r>
            <a:r>
              <a:rPr lang="en-GB" altLang="en-US">
                <a:latin typeface="Arial" panose="020B0604020202020204" pitchFamily="34" charset="0"/>
              </a:rPr>
              <a:t>– control of the physical and affective</a:t>
            </a:r>
          </a:p>
        </p:txBody>
      </p:sp>
      <p:sp>
        <p:nvSpPr>
          <p:cNvPr id="51204" name="Slide Number Placeholder 3">
            <a:extLst>
              <a:ext uri="{FF2B5EF4-FFF2-40B4-BE49-F238E27FC236}">
                <a16:creationId xmlns:a16="http://schemas.microsoft.com/office/drawing/2014/main" id="{DE2A9308-CD09-9CA1-54CA-84A1252EDB5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1D4F0ECF-4E12-4C39-9643-47EDE2C7E7ED}" type="slidenum">
              <a:rPr lang="cy-GB" altLang="en-US" smtClean="0">
                <a:ea typeface="MS PGothic" panose="020B0600070205080204" pitchFamily="34" charset="-128"/>
              </a:rPr>
              <a:pPr fontAlgn="base">
                <a:spcBef>
                  <a:spcPct val="0"/>
                </a:spcBef>
                <a:spcAft>
                  <a:spcPct val="0"/>
                </a:spcAft>
              </a:pPr>
              <a:t>12</a:t>
            </a:fld>
            <a:endParaRPr lang="cy-GB" altLang="en-US">
              <a:ea typeface="MS PGothic" panose="020B0600070205080204" pitchFamily="34" charset="-128"/>
            </a:endParaRPr>
          </a:p>
        </p:txBody>
      </p:sp>
    </p:spTree>
    <p:extLst>
      <p:ext uri="{BB962C8B-B14F-4D97-AF65-F5344CB8AC3E}">
        <p14:creationId xmlns:p14="http://schemas.microsoft.com/office/powerpoint/2010/main" val="3120378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Students can choose this as one of the play types in their assignment if they’d like </a:t>
            </a:r>
          </a:p>
          <a:p>
            <a:endParaRPr lang="en-US" dirty="0">
              <a:latin typeface="Calibri"/>
              <a:ea typeface="Calibri"/>
              <a:cs typeface="Calibri"/>
            </a:endParaRPr>
          </a:p>
          <a:p>
            <a:r>
              <a:rPr lang="en-US" dirty="0">
                <a:latin typeface="Calibri"/>
                <a:ea typeface="Calibri"/>
                <a:cs typeface="Calibri"/>
              </a:rPr>
              <a:t>Option to do as practical activity- </a:t>
            </a:r>
            <a:r>
              <a:rPr lang="en-GB" dirty="0">
                <a:latin typeface="Arial"/>
                <a:ea typeface="MS PGothic"/>
                <a:cs typeface="Arial"/>
              </a:rPr>
              <a:t>different types of play can be used to support children in many different ways</a:t>
            </a:r>
            <a:endParaRPr lang="en-US" dirty="0">
              <a:latin typeface="Arial"/>
              <a:ea typeface="MS PGothic"/>
              <a:cs typeface="Arial"/>
            </a:endParaRPr>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a:pPr>
                <a:defRPr/>
              </a:pPr>
              <a:t>13</a:t>
            </a:fld>
            <a:endParaRPr lang="cy-GB" altLang="en-US"/>
          </a:p>
        </p:txBody>
      </p:sp>
    </p:spTree>
    <p:extLst>
      <p:ext uri="{BB962C8B-B14F-4D97-AF65-F5344CB8AC3E}">
        <p14:creationId xmlns:p14="http://schemas.microsoft.com/office/powerpoint/2010/main" val="437716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it a go!</a:t>
            </a:r>
          </a:p>
          <a:p>
            <a:r>
              <a:rPr lang="en-GB" dirty="0"/>
              <a:t>Split into groups of three</a:t>
            </a:r>
          </a:p>
          <a:p>
            <a:r>
              <a:rPr lang="en-GB" dirty="0"/>
              <a:t>The aim; to understand that different types of play can be used to support children in many different ways- children don’t ‘JUST PLAY’</a:t>
            </a:r>
          </a:p>
          <a:p>
            <a:r>
              <a:rPr lang="en-GB" dirty="0"/>
              <a:t>- Step by step guide to be had in </a:t>
            </a:r>
            <a:r>
              <a:rPr lang="en-GB" dirty="0" err="1"/>
              <a:t>Onedrive</a:t>
            </a:r>
            <a:r>
              <a:rPr lang="en-GB" dirty="0"/>
              <a:t> file to create a person out of </a:t>
            </a:r>
            <a:r>
              <a:rPr lang="en-GB" dirty="0" err="1"/>
              <a:t>lego</a:t>
            </a:r>
            <a:endParaRPr lang="en-US" dirty="0"/>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14</a:t>
            </a:fld>
            <a:endParaRPr lang="cy-GB" altLang="en-US"/>
          </a:p>
        </p:txBody>
      </p:sp>
    </p:spTree>
    <p:extLst>
      <p:ext uri="{BB962C8B-B14F-4D97-AF65-F5344CB8AC3E}">
        <p14:creationId xmlns:p14="http://schemas.microsoft.com/office/powerpoint/2010/main" val="1812880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a:ea typeface="MS PGothic"/>
                <a:cs typeface="Arial"/>
              </a:rPr>
              <a:t>What types of play are included?</a:t>
            </a:r>
          </a:p>
          <a:p>
            <a:r>
              <a:rPr lang="en-GB" dirty="0">
                <a:latin typeface="Arial"/>
                <a:ea typeface="MS PGothic"/>
                <a:cs typeface="Arial"/>
              </a:rPr>
              <a:t>Structured play, collaborative play, guided play </a:t>
            </a:r>
          </a:p>
          <a:p>
            <a:endParaRPr lang="en-GB" dirty="0">
              <a:latin typeface="Arial"/>
              <a:ea typeface="MS PGothic"/>
              <a:cs typeface="Arial"/>
            </a:endParaRPr>
          </a:p>
          <a:p>
            <a:r>
              <a:rPr lang="en-GB" dirty="0">
                <a:latin typeface="Arial"/>
                <a:ea typeface="MS PGothic"/>
                <a:cs typeface="Arial"/>
              </a:rPr>
              <a:t>Lego can also be used in therapy,</a:t>
            </a:r>
            <a:endParaRPr lang="en-GB" dirty="0"/>
          </a:p>
          <a:p>
            <a:r>
              <a:rPr lang="en-GB" dirty="0">
                <a:latin typeface="Arial"/>
                <a:ea typeface="MS PGothic"/>
                <a:cs typeface="Arial"/>
              </a:rPr>
              <a:t>Skills; </a:t>
            </a:r>
            <a:r>
              <a:rPr lang="en-US" b="0" i="0" dirty="0">
                <a:solidFill>
                  <a:srgbClr val="000000"/>
                </a:solidFill>
                <a:effectLst/>
                <a:latin typeface="m plus rounded 1c"/>
                <a:ea typeface="MS PGothic"/>
              </a:rPr>
              <a:t>including language skills (in both giving and receiving instructions) turn-taking, negotiating, sharing, problem-solving, social skills, reflection</a:t>
            </a:r>
            <a:endParaRPr lang="en-US" dirty="0">
              <a:ea typeface="MS PGothic"/>
            </a:endParaRPr>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15</a:t>
            </a:fld>
            <a:endParaRPr lang="cy-GB" altLang="en-US"/>
          </a:p>
        </p:txBody>
      </p:sp>
    </p:spTree>
    <p:extLst>
      <p:ext uri="{BB962C8B-B14F-4D97-AF65-F5344CB8AC3E}">
        <p14:creationId xmlns:p14="http://schemas.microsoft.com/office/powerpoint/2010/main" val="1374381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types of play are included?</a:t>
            </a:r>
          </a:p>
          <a:p>
            <a:r>
              <a:rPr lang="en-GB" dirty="0"/>
              <a:t>Play-based learning</a:t>
            </a:r>
          </a:p>
          <a:p>
            <a:r>
              <a:rPr lang="en-GB" dirty="0"/>
              <a:t>Imaginative play, free play, symbolic play</a:t>
            </a:r>
          </a:p>
          <a:p>
            <a:endParaRPr lang="en-GB" dirty="0"/>
          </a:p>
          <a:p>
            <a:r>
              <a:rPr lang="en-GB" dirty="0"/>
              <a:t>Joy Paul Guilford was a United States psychologist, best remembered for his psychometric study of human intelligence, including the distinction between convergent and divergent production</a:t>
            </a:r>
          </a:p>
          <a:p>
            <a:r>
              <a:rPr lang="en-GB" dirty="0"/>
              <a:t>Convergent – logical, standardised testing ‘correct answer’</a:t>
            </a:r>
          </a:p>
          <a:p>
            <a:r>
              <a:rPr lang="en-GB" dirty="0"/>
              <a:t>Divergent – creative – artistic = creative thinker</a:t>
            </a:r>
          </a:p>
        </p:txBody>
      </p:sp>
      <p:sp>
        <p:nvSpPr>
          <p:cNvPr id="4" name="Slide Number Placeholder 3"/>
          <p:cNvSpPr>
            <a:spLocks noGrp="1"/>
          </p:cNvSpPr>
          <p:nvPr>
            <p:ph type="sldNum" sz="quarter" idx="10"/>
          </p:nvPr>
        </p:nvSpPr>
        <p:spPr/>
        <p:txBody>
          <a:bodyPr/>
          <a:lstStyle/>
          <a:p>
            <a:fld id="{5C08AD64-F424-4EB3-83F5-EB905DA2BF11}" type="slidenum">
              <a:rPr lang="en-GB" smtClean="0"/>
              <a:t>16</a:t>
            </a:fld>
            <a:endParaRPr lang="en-GB"/>
          </a:p>
        </p:txBody>
      </p:sp>
    </p:spTree>
    <p:extLst>
      <p:ext uri="{BB962C8B-B14F-4D97-AF65-F5344CB8AC3E}">
        <p14:creationId xmlns:p14="http://schemas.microsoft.com/office/powerpoint/2010/main" val="11955498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a:ea typeface="MS PGothic"/>
                <a:cs typeface="Arial"/>
              </a:rPr>
              <a:t>What type of play is this linked to?- creative play, exploratory play, constructive play</a:t>
            </a:r>
          </a:p>
          <a:p>
            <a:endParaRPr lang="en-GB" dirty="0">
              <a:latin typeface="Arial"/>
              <a:ea typeface="MS PGothic"/>
              <a:cs typeface="Arial"/>
            </a:endParaRPr>
          </a:p>
          <a:p>
            <a:r>
              <a:rPr lang="en-GB" dirty="0">
                <a:latin typeface="Arial"/>
                <a:ea typeface="MS PGothic"/>
                <a:cs typeface="Arial"/>
              </a:rPr>
              <a:t>Two minutes to think of as many uses as possible</a:t>
            </a:r>
            <a:endParaRPr lang="en-GB" dirty="0"/>
          </a:p>
          <a:p>
            <a:r>
              <a:rPr lang="en-GB" dirty="0">
                <a:latin typeface="Arial"/>
                <a:ea typeface="MS PGothic"/>
                <a:cs typeface="Arial"/>
              </a:rPr>
              <a:t>A ruler, a door wedge, a paint brush, a ball, spoon, hat, a weapon, </a:t>
            </a:r>
          </a:p>
          <a:p>
            <a:endParaRPr lang="en-GB" dirty="0">
              <a:cs typeface="Arial"/>
            </a:endParaRPr>
          </a:p>
          <a:p>
            <a:endParaRPr lang="en-GB" dirty="0">
              <a:cs typeface="Arial"/>
            </a:endParaRPr>
          </a:p>
        </p:txBody>
      </p:sp>
      <p:sp>
        <p:nvSpPr>
          <p:cNvPr id="4" name="Slide Number Placeholder 3"/>
          <p:cNvSpPr>
            <a:spLocks noGrp="1"/>
          </p:cNvSpPr>
          <p:nvPr>
            <p:ph type="sldNum" sz="quarter" idx="5"/>
          </p:nvPr>
        </p:nvSpPr>
        <p:spPr/>
        <p:txBody>
          <a:bodyPr/>
          <a:lstStyle/>
          <a:p>
            <a:fld id="{437D1497-9C17-4E26-8FC2-6C9DB590632C}" type="slidenum">
              <a:rPr lang="en-US" smtClean="0"/>
              <a:t>17</a:t>
            </a:fld>
            <a:endParaRPr lang="en-US"/>
          </a:p>
        </p:txBody>
      </p:sp>
    </p:spTree>
    <p:extLst>
      <p:ext uri="{BB962C8B-B14F-4D97-AF65-F5344CB8AC3E}">
        <p14:creationId xmlns:p14="http://schemas.microsoft.com/office/powerpoint/2010/main" val="3770287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Reinforcing the value of play not only for entertainment but as a foundation for discovering, being creative and solving problems</a:t>
            </a:r>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a:pPr>
                <a:defRPr/>
              </a:pPr>
              <a:t>20</a:t>
            </a:fld>
            <a:endParaRPr lang="cy-GB" altLang="en-US"/>
          </a:p>
        </p:txBody>
      </p:sp>
    </p:spTree>
    <p:extLst>
      <p:ext uri="{BB962C8B-B14F-4D97-AF65-F5344CB8AC3E}">
        <p14:creationId xmlns:p14="http://schemas.microsoft.com/office/powerpoint/2010/main" val="39129976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18087E4C-0B22-4E64-7F88-E94C11AD88A7}"/>
              </a:ext>
            </a:extLst>
          </p:cNvPr>
          <p:cNvSpPr>
            <a:spLocks noGrp="1" noRot="1" noChangeAspect="1" noChangeArrowheads="1" noTextEdit="1"/>
          </p:cNvSpPr>
          <p:nvPr>
            <p:ph type="sldImg"/>
          </p:nvPr>
        </p:nvSpPr>
        <p:spPr>
          <a:xfrm>
            <a:off x="917575" y="744538"/>
            <a:ext cx="4962525" cy="3722687"/>
          </a:xfrm>
          <a:ln/>
        </p:spPr>
      </p:sp>
      <p:sp>
        <p:nvSpPr>
          <p:cNvPr id="22531" name="Notes Placeholder 2">
            <a:extLst>
              <a:ext uri="{FF2B5EF4-FFF2-40B4-BE49-F238E27FC236}">
                <a16:creationId xmlns:a16="http://schemas.microsoft.com/office/drawing/2014/main" id="{0D8A1729-EDF7-6181-F79A-0EB298EF4CB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err="1">
                <a:latin typeface="Arial"/>
                <a:ea typeface="MS PGothic"/>
                <a:cs typeface="Arial"/>
              </a:rPr>
              <a:t>Te</a:t>
            </a:r>
            <a:r>
              <a:rPr lang="en-GB" altLang="en-US" dirty="0">
                <a:latin typeface="Arial"/>
                <a:ea typeface="MS PGothic"/>
                <a:cs typeface="Arial"/>
              </a:rPr>
              <a:t> </a:t>
            </a:r>
            <a:r>
              <a:rPr lang="en-GB" altLang="en-US" err="1">
                <a:latin typeface="Arial"/>
                <a:ea typeface="MS PGothic"/>
                <a:cs typeface="Arial"/>
              </a:rPr>
              <a:t>Whariki</a:t>
            </a:r>
            <a:r>
              <a:rPr lang="en-GB" altLang="en-US">
                <a:latin typeface="Arial"/>
                <a:ea typeface="MS PGothic"/>
                <a:cs typeface="Arial"/>
              </a:rPr>
              <a:t>- play based learning, a woven mat</a:t>
            </a:r>
            <a:endParaRPr lang="en-GB" altLang="en-US">
              <a:latin typeface="Arial" panose="020B0604020202020204" pitchFamily="34" charset="0"/>
              <a:cs typeface="Arial"/>
            </a:endParaRPr>
          </a:p>
          <a:p>
            <a:r>
              <a:rPr lang="en-GB" altLang="en-US" dirty="0">
                <a:latin typeface="Arial"/>
                <a:ea typeface="MS PGothic"/>
                <a:cs typeface="Arial"/>
              </a:rPr>
              <a:t>Reggio Emelia- 100 languages</a:t>
            </a:r>
          </a:p>
          <a:p>
            <a:r>
              <a:rPr lang="en-GB" altLang="en-US" dirty="0">
                <a:latin typeface="Arial"/>
                <a:ea typeface="MS PGothic"/>
                <a:cs typeface="Arial"/>
              </a:rPr>
              <a:t>High/Scope- Scaffolding (no direct learning)</a:t>
            </a:r>
          </a:p>
          <a:p>
            <a:r>
              <a:rPr lang="en-GB" altLang="en-US" dirty="0">
                <a:latin typeface="Arial"/>
                <a:ea typeface="MS PGothic"/>
                <a:cs typeface="Arial"/>
              </a:rPr>
              <a:t>Wales- Child centred approach; </a:t>
            </a:r>
            <a:r>
              <a:rPr lang="en-GB" dirty="0">
                <a:latin typeface="Arial"/>
                <a:ea typeface="MS PGothic"/>
                <a:cs typeface="Arial"/>
              </a:rPr>
              <a:t>freely chosen, personally directed and intrinsically motivated</a:t>
            </a:r>
            <a:endParaRPr lang="en-GB" altLang="en-US" dirty="0">
              <a:latin typeface="Arial"/>
              <a:ea typeface="MS PGothic"/>
              <a:cs typeface="Arial"/>
            </a:endParaRPr>
          </a:p>
          <a:p>
            <a:r>
              <a:rPr lang="en-GB" altLang="en-US" dirty="0">
                <a:latin typeface="Arial"/>
                <a:ea typeface="MS PGothic"/>
                <a:cs typeface="Arial"/>
              </a:rPr>
              <a:t>Scandinavia- </a:t>
            </a:r>
            <a:r>
              <a:rPr lang="en-GB" dirty="0">
                <a:latin typeface="Arial"/>
                <a:ea typeface="MS PGothic"/>
                <a:cs typeface="Arial"/>
              </a:rPr>
              <a:t>learning takes place through children's participation in social interaction and processes</a:t>
            </a:r>
            <a:endParaRPr lang="en-GB" altLang="en-US" dirty="0">
              <a:latin typeface="Arial"/>
              <a:ea typeface="MS PGothic"/>
              <a:cs typeface="Arial"/>
            </a:endParaRPr>
          </a:p>
          <a:p>
            <a:endParaRPr lang="en-GB" altLang="en-US" dirty="0">
              <a:latin typeface="Arial" panose="020B0604020202020204" pitchFamily="34" charset="0"/>
              <a:cs typeface="Arial"/>
            </a:endParaRPr>
          </a:p>
        </p:txBody>
      </p:sp>
      <p:sp>
        <p:nvSpPr>
          <p:cNvPr id="22532" name="Slide Number Placeholder 3">
            <a:extLst>
              <a:ext uri="{FF2B5EF4-FFF2-40B4-BE49-F238E27FC236}">
                <a16:creationId xmlns:a16="http://schemas.microsoft.com/office/drawing/2014/main" id="{3428FFB0-E8F6-EE44-E2D8-9A27E8B8D8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934DFEE-279A-4F80-9C68-02E1FC6870FA}" type="slidenum">
              <a:rPr lang="cy-GB" altLang="en-US" smtClean="0">
                <a:ea typeface="MS PGothic" panose="020B0600070205080204" pitchFamily="34" charset="-128"/>
              </a:rPr>
              <a:pPr fontAlgn="base">
                <a:spcBef>
                  <a:spcPct val="0"/>
                </a:spcBef>
                <a:spcAft>
                  <a:spcPct val="0"/>
                </a:spcAft>
              </a:pPr>
              <a:t>21</a:t>
            </a:fld>
            <a:endParaRPr lang="cy-GB" altLang="en-US">
              <a:ea typeface="MS PGothic"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FA8BB16F-0E8C-A746-AE7A-17B9A1A9FF56}"/>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946D6F36-513C-4963-D9A4-9ACA274A32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Real experiences, child centred, child initiated </a:t>
            </a:r>
          </a:p>
          <a:p>
            <a:r>
              <a:rPr lang="en-GB" altLang="en-US" dirty="0">
                <a:latin typeface="Arial"/>
                <a:ea typeface="MS PGothic"/>
                <a:cs typeface="Arial"/>
              </a:rPr>
              <a:t>Reggio Emilia uses play.. How </a:t>
            </a:r>
            <a:endParaRPr lang="en-GB" altLang="en-US" dirty="0">
              <a:latin typeface="Arial" panose="020B0604020202020204" pitchFamily="34" charset="0"/>
              <a:cs typeface="Arial"/>
            </a:endParaRPr>
          </a:p>
          <a:p>
            <a:r>
              <a:rPr lang="en-GB" altLang="en-US" dirty="0">
                <a:latin typeface="Arial"/>
                <a:ea typeface="MS PGothic"/>
                <a:cs typeface="Arial"/>
              </a:rPr>
              <a:t>Warm up exercise, </a:t>
            </a:r>
            <a:endParaRPr lang="en-GB" altLang="en-US" dirty="0">
              <a:latin typeface="Arial" panose="020B0604020202020204" pitchFamily="34" charset="0"/>
              <a:cs typeface="Arial"/>
            </a:endParaRPr>
          </a:p>
          <a:p>
            <a:r>
              <a:rPr lang="en-GB" altLang="en-US" dirty="0">
                <a:latin typeface="Arial"/>
                <a:ea typeface="MS PGothic"/>
                <a:cs typeface="Arial"/>
              </a:rPr>
              <a:t>Consider the spinning tops exercise here </a:t>
            </a:r>
            <a:endParaRPr lang="en-GB" altLang="en-US" dirty="0">
              <a:latin typeface="Arial" panose="020B0604020202020204" pitchFamily="34" charset="0"/>
              <a:cs typeface="Arial"/>
            </a:endParaRPr>
          </a:p>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FBCAC54A-D31A-771E-A896-87E0A52E51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A44ED43-AD4A-412C-AD23-510A04D848A4}" type="slidenum">
              <a:rPr lang="cy-GB" altLang="en-US" smtClean="0">
                <a:ea typeface="MS PGothic" panose="020B0600070205080204" pitchFamily="34" charset="-128"/>
              </a:rPr>
              <a:pPr fontAlgn="base">
                <a:spcBef>
                  <a:spcPct val="0"/>
                </a:spcBef>
                <a:spcAft>
                  <a:spcPct val="0"/>
                </a:spcAft>
              </a:pPr>
              <a:t>22</a:t>
            </a:fld>
            <a:endParaRPr lang="cy-GB" altLang="en-US">
              <a:ea typeface="MS PGothic"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paper and a choice of mark making tools- play the whole video and allow them to draw what they see- the idea being that we/and children are all unique in how we take in information (our own unique language of choice)</a:t>
            </a:r>
            <a:endParaRPr lang="en-US" dirty="0"/>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23</a:t>
            </a:fld>
            <a:endParaRPr lang="cy-GB" altLang="en-US"/>
          </a:p>
        </p:txBody>
      </p:sp>
    </p:spTree>
    <p:extLst>
      <p:ext uri="{BB962C8B-B14F-4D97-AF65-F5344CB8AC3E}">
        <p14:creationId xmlns:p14="http://schemas.microsoft.com/office/powerpoint/2010/main" val="8560433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8BC56A7A-2D24-40A4-3D3D-D0BD532A244E}"/>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1977C1B3-F025-4A63-1AFE-83BC304F8F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6D788F4-BF0D-BF53-7E85-EB0389E664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AF7A8291-DDA3-4E6E-B402-09390D1E3E51}" type="slidenum">
              <a:rPr lang="cy-GB" altLang="en-US" smtClean="0">
                <a:ea typeface="MS PGothic" panose="020B0600070205080204" pitchFamily="34" charset="-128"/>
              </a:rPr>
              <a:pPr fontAlgn="base">
                <a:spcBef>
                  <a:spcPct val="0"/>
                </a:spcBef>
                <a:spcAft>
                  <a:spcPct val="0"/>
                </a:spcAft>
              </a:pPr>
              <a:t>25</a:t>
            </a:fld>
            <a:endParaRPr lang="cy-GB" altLang="en-US">
              <a:ea typeface="MS PGothic"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3AEA8-2E39-290C-4C29-9CA6A99BFFD3}"/>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F32582AB-287A-B939-E741-32C71D7EF99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Wales</a:t>
            </a:r>
          </a:p>
          <a:p>
            <a:r>
              <a:rPr lang="en-GB" altLang="en-US">
                <a:latin typeface="Arial" panose="020B0604020202020204" pitchFamily="34" charset="0"/>
              </a:rPr>
              <a:t>Three key elements of Play regardless of the definition</a:t>
            </a:r>
          </a:p>
          <a:p>
            <a:r>
              <a:rPr lang="en-GB" altLang="en-US">
                <a:latin typeface="Arial" panose="020B0604020202020204" pitchFamily="34" charset="0"/>
              </a:rPr>
              <a:t>What do each of these mean? What do they look like for us personally, what does this mean for children?</a:t>
            </a:r>
          </a:p>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C6D80660-2074-528C-2879-F285A85FD3C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EBF57D5-375E-4BAD-9016-14DCC709EA5D}" type="slidenum">
              <a:rPr lang="cy-GB" altLang="en-US" smtClean="0">
                <a:ea typeface="MS PGothic" panose="020B0600070205080204" pitchFamily="34" charset="-128"/>
              </a:rPr>
              <a:pPr fontAlgn="base">
                <a:spcBef>
                  <a:spcPct val="0"/>
                </a:spcBef>
                <a:spcAft>
                  <a:spcPct val="0"/>
                </a:spcAft>
              </a:pPr>
              <a:t>26</a:t>
            </a:fld>
            <a:endParaRPr lang="cy-GB" altLang="en-US">
              <a:ea typeface="MS PGothic"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5682F90-6FA4-F3D8-EA0E-92CC608B48B6}"/>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816E9E1F-DC72-E172-1DA2-DE475B855E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latin typeface="Arial" panose="020B0604020202020204" pitchFamily="34" charset="0"/>
              </a:rPr>
              <a:t>Jarvis, Brock and Brown  - Perspectives on </a:t>
            </a:r>
            <a:r>
              <a:rPr lang="en-GB" altLang="en-US" b="1" dirty="0" err="1">
                <a:latin typeface="Arial" panose="020B0604020202020204" pitchFamily="34" charset="0"/>
              </a:rPr>
              <a:t>Play:Learning</a:t>
            </a:r>
            <a:r>
              <a:rPr lang="en-GB" altLang="en-US" b="1" dirty="0">
                <a:latin typeface="Arial" panose="020B0604020202020204" pitchFamily="34" charset="0"/>
              </a:rPr>
              <a:t> for Life 2009</a:t>
            </a:r>
          </a:p>
          <a:p>
            <a:r>
              <a:rPr lang="en-GB" altLang="en-US" b="1" dirty="0">
                <a:latin typeface="Arial" panose="020B0604020202020204" pitchFamily="34" charset="0"/>
              </a:rPr>
              <a:t>Chapter 1</a:t>
            </a:r>
          </a:p>
          <a:p>
            <a:r>
              <a:rPr lang="en-GB" altLang="en-US" b="1" dirty="0">
                <a:latin typeface="Arial" panose="020B0604020202020204" pitchFamily="34" charset="0"/>
              </a:rPr>
              <a:t>Page 12</a:t>
            </a:r>
          </a:p>
          <a:p>
            <a:r>
              <a:rPr lang="en-GB" altLang="en-US" b="1" dirty="0">
                <a:latin typeface="Arial" panose="020B0604020202020204" pitchFamily="34" charset="0"/>
              </a:rPr>
              <a:t>It is easy, particularly for early years practitioners, to casually discuss play  - the concept of play – without fully specifying what we mean…</a:t>
            </a:r>
          </a:p>
          <a:p>
            <a:r>
              <a:rPr lang="en-GB" altLang="en-US" b="1" dirty="0">
                <a:latin typeface="Arial" panose="020B0604020202020204" pitchFamily="34" charset="0"/>
              </a:rPr>
              <a:t>So how would solitary play fit into this last quote? </a:t>
            </a:r>
          </a:p>
          <a:p>
            <a:endParaRPr lang="en-GB" altLang="en-US" b="1" dirty="0">
              <a:latin typeface="Arial" panose="020B0604020202020204" pitchFamily="34" charset="0"/>
            </a:endParaRPr>
          </a:p>
          <a:p>
            <a:endParaRPr lang="en-GB" altLang="en-US" dirty="0">
              <a:latin typeface="Arial" panose="020B0604020202020204" pitchFamily="34" charset="0"/>
            </a:endParaRPr>
          </a:p>
          <a:p>
            <a:r>
              <a:rPr lang="en-GB" altLang="en-US" dirty="0">
                <a:latin typeface="Arial" panose="020B0604020202020204" pitchFamily="34" charset="0"/>
              </a:rPr>
              <a:t>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E1127CB9-CE83-41A6-9778-760B681C9B8E}"/>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id="{C3F0D322-234C-8ADF-0F88-634170600B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Both taken from Thinking about Play by Janet Moyles 2010</a:t>
            </a:r>
          </a:p>
          <a:p>
            <a:endParaRPr lang="en-GB" altLang="en-US" dirty="0">
              <a:latin typeface="Arial" panose="020B0604020202020204" pitchFamily="34" charset="0"/>
            </a:endParaRPr>
          </a:p>
          <a:p>
            <a:r>
              <a:rPr lang="en-GB" altLang="en-US" dirty="0">
                <a:latin typeface="Arial" panose="020B0604020202020204" pitchFamily="34" charset="0"/>
              </a:rPr>
              <a:t>DISCUSS – TRAFODWCH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latin typeface="Arial" panose="020B0604020202020204" pitchFamily="34" charset="0"/>
            </a:endParaRPr>
          </a:p>
          <a:p>
            <a:r>
              <a:rPr lang="en-GB" altLang="en-US" dirty="0">
                <a:latin typeface="Arial" panose="020B0604020202020204" pitchFamily="34" charset="0"/>
              </a:rPr>
              <a:t>Should play have specific goals?</a:t>
            </a:r>
          </a:p>
          <a:p>
            <a:r>
              <a:rPr lang="en-GB" altLang="en-US" dirty="0">
                <a:latin typeface="Arial" panose="020B0604020202020204" pitchFamily="34" charset="0"/>
              </a:rPr>
              <a:t>Are sufficient opportunities offered for spontaneous play? – Discuss?</a:t>
            </a:r>
          </a:p>
          <a:p>
            <a:endParaRPr lang="en-US" dirty="0"/>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31</a:t>
            </a:fld>
            <a:endParaRPr lang="cy-GB" altLang="en-US"/>
          </a:p>
        </p:txBody>
      </p:sp>
    </p:spTree>
    <p:extLst>
      <p:ext uri="{BB962C8B-B14F-4D97-AF65-F5344CB8AC3E}">
        <p14:creationId xmlns:p14="http://schemas.microsoft.com/office/powerpoint/2010/main" val="10833852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International perspectives on early years - GOV.UK</a:t>
            </a:r>
            <a:endParaRPr lang="en-US" dirty="0"/>
          </a:p>
        </p:txBody>
      </p:sp>
      <p:sp>
        <p:nvSpPr>
          <p:cNvPr id="4" name="Slide Number Placeholder 3"/>
          <p:cNvSpPr>
            <a:spLocks noGrp="1"/>
          </p:cNvSpPr>
          <p:nvPr>
            <p:ph type="sldNum" sz="quarter" idx="5"/>
          </p:nvPr>
        </p:nvSpPr>
        <p:spPr/>
        <p:txBody>
          <a:bodyPr/>
          <a:lstStyle/>
          <a:p>
            <a:pPr>
              <a:defRPr/>
            </a:pPr>
            <a:fld id="{B644AC5A-736D-4EB5-A731-4B97D4095C64}" type="slidenum">
              <a:rPr lang="cy-GB" altLang="en-US" smtClean="0"/>
              <a:pPr>
                <a:defRPr/>
              </a:pPr>
              <a:t>32</a:t>
            </a:fld>
            <a:endParaRPr lang="cy-GB" altLang="en-US"/>
          </a:p>
        </p:txBody>
      </p:sp>
    </p:spTree>
    <p:extLst>
      <p:ext uri="{BB962C8B-B14F-4D97-AF65-F5344CB8AC3E}">
        <p14:creationId xmlns:p14="http://schemas.microsoft.com/office/powerpoint/2010/main" val="8573463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2FEC4E6-7EE5-B1FD-AF5A-B7FF36F3C792}"/>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C03EAC7F-135A-E968-C7DD-83B59C416A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4276" name="Slide Number Placeholder 3">
            <a:extLst>
              <a:ext uri="{FF2B5EF4-FFF2-40B4-BE49-F238E27FC236}">
                <a16:creationId xmlns:a16="http://schemas.microsoft.com/office/drawing/2014/main" id="{D2542876-3446-1F14-8FB3-47CEFBEC23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28825" indent="-225425">
              <a:defRPr>
                <a:solidFill>
                  <a:schemeClr val="tx1"/>
                </a:solidFill>
                <a:latin typeface="Arial" panose="020B0604020202020204" pitchFamily="34" charset="0"/>
              </a:defRPr>
            </a:lvl5pPr>
            <a:lvl6pPr marL="2486025" indent="-225425" eaLnBrk="0" fontAlgn="base" hangingPunct="0">
              <a:spcBef>
                <a:spcPct val="0"/>
              </a:spcBef>
              <a:spcAft>
                <a:spcPct val="0"/>
              </a:spcAft>
              <a:defRPr>
                <a:solidFill>
                  <a:schemeClr val="tx1"/>
                </a:solidFill>
                <a:latin typeface="Arial" panose="020B0604020202020204" pitchFamily="34" charset="0"/>
              </a:defRPr>
            </a:lvl6pPr>
            <a:lvl7pPr marL="2943225" indent="-225425" eaLnBrk="0" fontAlgn="base" hangingPunct="0">
              <a:spcBef>
                <a:spcPct val="0"/>
              </a:spcBef>
              <a:spcAft>
                <a:spcPct val="0"/>
              </a:spcAft>
              <a:defRPr>
                <a:solidFill>
                  <a:schemeClr val="tx1"/>
                </a:solidFill>
                <a:latin typeface="Arial" panose="020B0604020202020204" pitchFamily="34" charset="0"/>
              </a:defRPr>
            </a:lvl7pPr>
            <a:lvl8pPr marL="3400425" indent="-225425" eaLnBrk="0" fontAlgn="base" hangingPunct="0">
              <a:spcBef>
                <a:spcPct val="0"/>
              </a:spcBef>
              <a:spcAft>
                <a:spcPct val="0"/>
              </a:spcAft>
              <a:defRPr>
                <a:solidFill>
                  <a:schemeClr val="tx1"/>
                </a:solidFill>
                <a:latin typeface="Arial" panose="020B0604020202020204" pitchFamily="34" charset="0"/>
              </a:defRPr>
            </a:lvl8pPr>
            <a:lvl9pPr marL="3857625" indent="-225425"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A73C4B52-38EB-4F49-BB9F-9C49BAF4C08F}" type="slidenum">
              <a:rPr lang="cy-GB" altLang="en-US" smtClean="0">
                <a:ea typeface="MS PGothic" panose="020B0600070205080204" pitchFamily="34" charset="-128"/>
              </a:rPr>
              <a:pPr fontAlgn="base">
                <a:spcBef>
                  <a:spcPct val="0"/>
                </a:spcBef>
                <a:spcAft>
                  <a:spcPct val="0"/>
                </a:spcAft>
              </a:pPr>
              <a:t>33</a:t>
            </a:fld>
            <a:endParaRPr lang="cy-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B5E2DB-F0ED-5530-E7D8-0B5AB90A6DF0}"/>
              </a:ext>
            </a:extLst>
          </p:cNvPr>
          <p:cNvSpPr>
            <a:spLocks noGrp="1"/>
          </p:cNvSpPr>
          <p:nvPr>
            <p:ph type="dt" sz="half" idx="10"/>
          </p:nvPr>
        </p:nvSpPr>
        <p:spPr/>
        <p:txBody>
          <a:bodyPr/>
          <a:lstStyle>
            <a:lvl1pPr>
              <a:defRPr/>
            </a:lvl1pPr>
          </a:lstStyle>
          <a:p>
            <a:pPr>
              <a:defRPr/>
            </a:pPr>
            <a:fld id="{37857F2C-209E-4843-B4A4-FAC5C3D65554}" type="datetimeFigureOut">
              <a:rPr lang="en-GB"/>
              <a:pPr>
                <a:defRPr/>
              </a:pPr>
              <a:t>18/12/2025</a:t>
            </a:fld>
            <a:endParaRPr lang="en-GB"/>
          </a:p>
        </p:txBody>
      </p:sp>
      <p:sp>
        <p:nvSpPr>
          <p:cNvPr id="5" name="Footer Placeholder 4">
            <a:extLst>
              <a:ext uri="{FF2B5EF4-FFF2-40B4-BE49-F238E27FC236}">
                <a16:creationId xmlns:a16="http://schemas.microsoft.com/office/drawing/2014/main" id="{84871563-06AC-8705-0497-327AC8C3F67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DE437B8-BD2F-99BE-2AFB-BE38CB40B60D}"/>
              </a:ext>
            </a:extLst>
          </p:cNvPr>
          <p:cNvSpPr>
            <a:spLocks noGrp="1"/>
          </p:cNvSpPr>
          <p:nvPr>
            <p:ph type="sldNum" sz="quarter" idx="12"/>
          </p:nvPr>
        </p:nvSpPr>
        <p:spPr/>
        <p:txBody>
          <a:bodyPr/>
          <a:lstStyle>
            <a:lvl1pPr>
              <a:defRPr/>
            </a:lvl1pPr>
          </a:lstStyle>
          <a:p>
            <a:pPr>
              <a:defRPr/>
            </a:pPr>
            <a:fld id="{33632A03-A3B1-45BF-80C9-E1DBCF86431F}" type="slidenum">
              <a:rPr lang="en-GB" altLang="en-US"/>
              <a:pPr>
                <a:defRPr/>
              </a:pPr>
              <a:t>‹#›</a:t>
            </a:fld>
            <a:endParaRPr lang="en-GB" altLang="en-US"/>
          </a:p>
        </p:txBody>
      </p:sp>
    </p:spTree>
    <p:extLst>
      <p:ext uri="{BB962C8B-B14F-4D97-AF65-F5344CB8AC3E}">
        <p14:creationId xmlns:p14="http://schemas.microsoft.com/office/powerpoint/2010/main" val="1671294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F24DAC-3115-2D91-4711-55DE2E9F2618}"/>
              </a:ext>
            </a:extLst>
          </p:cNvPr>
          <p:cNvSpPr>
            <a:spLocks noGrp="1"/>
          </p:cNvSpPr>
          <p:nvPr>
            <p:ph type="dt" sz="half" idx="10"/>
          </p:nvPr>
        </p:nvSpPr>
        <p:spPr/>
        <p:txBody>
          <a:bodyPr/>
          <a:lstStyle>
            <a:lvl1pPr>
              <a:defRPr/>
            </a:lvl1pPr>
          </a:lstStyle>
          <a:p>
            <a:pPr>
              <a:defRPr/>
            </a:pPr>
            <a:fld id="{53E20B2C-5F4F-4848-8492-E0C479FC185F}" type="datetimeFigureOut">
              <a:rPr lang="en-GB"/>
              <a:pPr>
                <a:defRPr/>
              </a:pPr>
              <a:t>18/12/2025</a:t>
            </a:fld>
            <a:endParaRPr lang="en-GB"/>
          </a:p>
        </p:txBody>
      </p:sp>
      <p:sp>
        <p:nvSpPr>
          <p:cNvPr id="5" name="Footer Placeholder 4">
            <a:extLst>
              <a:ext uri="{FF2B5EF4-FFF2-40B4-BE49-F238E27FC236}">
                <a16:creationId xmlns:a16="http://schemas.microsoft.com/office/drawing/2014/main" id="{2DEC2C3B-F6AF-2549-C992-D376870A9F6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B9138EE-EA76-214A-F6DD-4AD100B70DBF}"/>
              </a:ext>
            </a:extLst>
          </p:cNvPr>
          <p:cNvSpPr>
            <a:spLocks noGrp="1"/>
          </p:cNvSpPr>
          <p:nvPr>
            <p:ph type="sldNum" sz="quarter" idx="12"/>
          </p:nvPr>
        </p:nvSpPr>
        <p:spPr/>
        <p:txBody>
          <a:bodyPr/>
          <a:lstStyle>
            <a:lvl1pPr>
              <a:defRPr/>
            </a:lvl1pPr>
          </a:lstStyle>
          <a:p>
            <a:pPr>
              <a:defRPr/>
            </a:pPr>
            <a:fld id="{18AD3396-6322-4333-B3A3-03907DA9E9B4}" type="slidenum">
              <a:rPr lang="en-GB" altLang="en-US"/>
              <a:pPr>
                <a:defRPr/>
              </a:pPr>
              <a:t>‹#›</a:t>
            </a:fld>
            <a:endParaRPr lang="en-GB" altLang="en-US"/>
          </a:p>
        </p:txBody>
      </p:sp>
    </p:spTree>
    <p:extLst>
      <p:ext uri="{BB962C8B-B14F-4D97-AF65-F5344CB8AC3E}">
        <p14:creationId xmlns:p14="http://schemas.microsoft.com/office/powerpoint/2010/main" val="869968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D11618-FFA6-DCF9-BA15-BBECFFFFC0C9}"/>
              </a:ext>
            </a:extLst>
          </p:cNvPr>
          <p:cNvSpPr>
            <a:spLocks noGrp="1"/>
          </p:cNvSpPr>
          <p:nvPr>
            <p:ph type="dt" sz="half" idx="10"/>
          </p:nvPr>
        </p:nvSpPr>
        <p:spPr/>
        <p:txBody>
          <a:bodyPr/>
          <a:lstStyle>
            <a:lvl1pPr>
              <a:defRPr/>
            </a:lvl1pPr>
          </a:lstStyle>
          <a:p>
            <a:pPr>
              <a:defRPr/>
            </a:pPr>
            <a:fld id="{84A4C5AD-CA32-4732-9710-7547092923BD}" type="datetimeFigureOut">
              <a:rPr lang="en-GB"/>
              <a:pPr>
                <a:defRPr/>
              </a:pPr>
              <a:t>18/12/2025</a:t>
            </a:fld>
            <a:endParaRPr lang="en-GB"/>
          </a:p>
        </p:txBody>
      </p:sp>
      <p:sp>
        <p:nvSpPr>
          <p:cNvPr id="5" name="Footer Placeholder 4">
            <a:extLst>
              <a:ext uri="{FF2B5EF4-FFF2-40B4-BE49-F238E27FC236}">
                <a16:creationId xmlns:a16="http://schemas.microsoft.com/office/drawing/2014/main" id="{0E18EFBC-691C-6F68-A021-D06F08465D0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7F11763-F2BD-669F-A00E-BDA1FC75A8BC}"/>
              </a:ext>
            </a:extLst>
          </p:cNvPr>
          <p:cNvSpPr>
            <a:spLocks noGrp="1"/>
          </p:cNvSpPr>
          <p:nvPr>
            <p:ph type="sldNum" sz="quarter" idx="12"/>
          </p:nvPr>
        </p:nvSpPr>
        <p:spPr/>
        <p:txBody>
          <a:bodyPr/>
          <a:lstStyle>
            <a:lvl1pPr>
              <a:defRPr/>
            </a:lvl1pPr>
          </a:lstStyle>
          <a:p>
            <a:pPr>
              <a:defRPr/>
            </a:pPr>
            <a:fld id="{E8E46221-5348-4F82-AC2B-2651ADD0C88A}" type="slidenum">
              <a:rPr lang="en-GB" altLang="en-US"/>
              <a:pPr>
                <a:defRPr/>
              </a:pPr>
              <a:t>‹#›</a:t>
            </a:fld>
            <a:endParaRPr lang="en-GB" altLang="en-US"/>
          </a:p>
        </p:txBody>
      </p:sp>
    </p:spTree>
    <p:extLst>
      <p:ext uri="{BB962C8B-B14F-4D97-AF65-F5344CB8AC3E}">
        <p14:creationId xmlns:p14="http://schemas.microsoft.com/office/powerpoint/2010/main" val="3779549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3D5C7C7-F52A-C6EB-EA60-E2D2512E649E}"/>
              </a:ext>
            </a:extLst>
          </p:cNvPr>
          <p:cNvSpPr>
            <a:spLocks noGrp="1"/>
          </p:cNvSpPr>
          <p:nvPr>
            <p:ph type="dt" sz="half" idx="10"/>
          </p:nvPr>
        </p:nvSpPr>
        <p:spPr/>
        <p:txBody>
          <a:bodyPr/>
          <a:lstStyle>
            <a:lvl1pPr>
              <a:defRPr/>
            </a:lvl1pPr>
          </a:lstStyle>
          <a:p>
            <a:pPr>
              <a:defRPr/>
            </a:pPr>
            <a:fld id="{D8132004-586D-4887-98F8-A9C55AAAAF10}" type="datetimeFigureOut">
              <a:rPr lang="en-GB"/>
              <a:pPr>
                <a:defRPr/>
              </a:pPr>
              <a:t>18/12/2025</a:t>
            </a:fld>
            <a:endParaRPr lang="en-GB"/>
          </a:p>
        </p:txBody>
      </p:sp>
      <p:sp>
        <p:nvSpPr>
          <p:cNvPr id="6" name="Footer Placeholder 4">
            <a:extLst>
              <a:ext uri="{FF2B5EF4-FFF2-40B4-BE49-F238E27FC236}">
                <a16:creationId xmlns:a16="http://schemas.microsoft.com/office/drawing/2014/main" id="{257AD16B-7C1F-93B8-81B5-CE3DBA9A333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FC6632B-D0A3-BF59-DEA7-346149D0B66B}"/>
              </a:ext>
            </a:extLst>
          </p:cNvPr>
          <p:cNvSpPr>
            <a:spLocks noGrp="1"/>
          </p:cNvSpPr>
          <p:nvPr>
            <p:ph type="sldNum" sz="quarter" idx="12"/>
          </p:nvPr>
        </p:nvSpPr>
        <p:spPr/>
        <p:txBody>
          <a:bodyPr/>
          <a:lstStyle>
            <a:lvl1pPr>
              <a:defRPr/>
            </a:lvl1pPr>
          </a:lstStyle>
          <a:p>
            <a:pPr>
              <a:defRPr/>
            </a:pPr>
            <a:fld id="{F7840B43-5721-481B-9CAB-57681243A181}" type="slidenum">
              <a:rPr lang="en-GB" altLang="en-US"/>
              <a:pPr>
                <a:defRPr/>
              </a:pPr>
              <a:t>‹#›</a:t>
            </a:fld>
            <a:endParaRPr lang="en-GB" altLang="en-US"/>
          </a:p>
        </p:txBody>
      </p:sp>
    </p:spTree>
    <p:extLst>
      <p:ext uri="{BB962C8B-B14F-4D97-AF65-F5344CB8AC3E}">
        <p14:creationId xmlns:p14="http://schemas.microsoft.com/office/powerpoint/2010/main" val="2146227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C011EC5-C7A5-085F-14D1-ABA1926D4864}"/>
              </a:ext>
            </a:extLst>
          </p:cNvPr>
          <p:cNvSpPr>
            <a:spLocks noGrp="1"/>
          </p:cNvSpPr>
          <p:nvPr>
            <p:ph type="dt" sz="half" idx="10"/>
          </p:nvPr>
        </p:nvSpPr>
        <p:spPr/>
        <p:txBody>
          <a:bodyPr/>
          <a:lstStyle>
            <a:lvl1pPr>
              <a:defRPr/>
            </a:lvl1pPr>
          </a:lstStyle>
          <a:p>
            <a:pPr>
              <a:defRPr/>
            </a:pPr>
            <a:fld id="{CB211AA5-3D30-4CDD-AD22-223DFE838588}" type="datetimeFigureOut">
              <a:rPr lang="en-GB"/>
              <a:pPr>
                <a:defRPr/>
              </a:pPr>
              <a:t>18/12/2025</a:t>
            </a:fld>
            <a:endParaRPr lang="en-GB"/>
          </a:p>
        </p:txBody>
      </p:sp>
      <p:sp>
        <p:nvSpPr>
          <p:cNvPr id="8" name="Footer Placeholder 4">
            <a:extLst>
              <a:ext uri="{FF2B5EF4-FFF2-40B4-BE49-F238E27FC236}">
                <a16:creationId xmlns:a16="http://schemas.microsoft.com/office/drawing/2014/main" id="{C0197C4E-0A73-737D-5A69-BB42DFB463EF}"/>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F90EB0E0-AC10-561F-0C7C-FA59C4A6A46A}"/>
              </a:ext>
            </a:extLst>
          </p:cNvPr>
          <p:cNvSpPr>
            <a:spLocks noGrp="1"/>
          </p:cNvSpPr>
          <p:nvPr>
            <p:ph type="sldNum" sz="quarter" idx="12"/>
          </p:nvPr>
        </p:nvSpPr>
        <p:spPr/>
        <p:txBody>
          <a:bodyPr/>
          <a:lstStyle>
            <a:lvl1pPr>
              <a:defRPr/>
            </a:lvl1pPr>
          </a:lstStyle>
          <a:p>
            <a:pPr>
              <a:defRPr/>
            </a:pPr>
            <a:fld id="{6F989C12-4488-49F5-8FAC-24823FB0684B}" type="slidenum">
              <a:rPr lang="en-GB" altLang="en-US"/>
              <a:pPr>
                <a:defRPr/>
              </a:pPr>
              <a:t>‹#›</a:t>
            </a:fld>
            <a:endParaRPr lang="en-GB" altLang="en-US"/>
          </a:p>
        </p:txBody>
      </p:sp>
    </p:spTree>
    <p:extLst>
      <p:ext uri="{BB962C8B-B14F-4D97-AF65-F5344CB8AC3E}">
        <p14:creationId xmlns:p14="http://schemas.microsoft.com/office/powerpoint/2010/main" val="1236233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B90F7F3-D688-3E3A-64CD-33A3E876D337}"/>
              </a:ext>
            </a:extLst>
          </p:cNvPr>
          <p:cNvSpPr>
            <a:spLocks noGrp="1"/>
          </p:cNvSpPr>
          <p:nvPr>
            <p:ph type="dt" sz="half" idx="10"/>
          </p:nvPr>
        </p:nvSpPr>
        <p:spPr/>
        <p:txBody>
          <a:bodyPr/>
          <a:lstStyle>
            <a:lvl1pPr>
              <a:defRPr/>
            </a:lvl1pPr>
          </a:lstStyle>
          <a:p>
            <a:pPr>
              <a:defRPr/>
            </a:pPr>
            <a:fld id="{BFA15C9F-71EE-4069-AE11-D714CED827C5}" type="datetimeFigureOut">
              <a:rPr lang="en-GB"/>
              <a:pPr>
                <a:defRPr/>
              </a:pPr>
              <a:t>18/12/2025</a:t>
            </a:fld>
            <a:endParaRPr lang="en-GB"/>
          </a:p>
        </p:txBody>
      </p:sp>
      <p:sp>
        <p:nvSpPr>
          <p:cNvPr id="4" name="Footer Placeholder 4">
            <a:extLst>
              <a:ext uri="{FF2B5EF4-FFF2-40B4-BE49-F238E27FC236}">
                <a16:creationId xmlns:a16="http://schemas.microsoft.com/office/drawing/2014/main" id="{76FE92A4-9B26-21BE-913C-AD8120E7208E}"/>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C0653175-3F12-E1D6-9E9C-39719FEC1B5A}"/>
              </a:ext>
            </a:extLst>
          </p:cNvPr>
          <p:cNvSpPr>
            <a:spLocks noGrp="1"/>
          </p:cNvSpPr>
          <p:nvPr>
            <p:ph type="sldNum" sz="quarter" idx="12"/>
          </p:nvPr>
        </p:nvSpPr>
        <p:spPr/>
        <p:txBody>
          <a:bodyPr/>
          <a:lstStyle>
            <a:lvl1pPr>
              <a:defRPr/>
            </a:lvl1pPr>
          </a:lstStyle>
          <a:p>
            <a:pPr>
              <a:defRPr/>
            </a:pPr>
            <a:fld id="{30D60391-AD7B-483A-830D-125E601EE3C5}" type="slidenum">
              <a:rPr lang="en-GB" altLang="en-US"/>
              <a:pPr>
                <a:defRPr/>
              </a:pPr>
              <a:t>‹#›</a:t>
            </a:fld>
            <a:endParaRPr lang="en-GB" altLang="en-US"/>
          </a:p>
        </p:txBody>
      </p:sp>
    </p:spTree>
    <p:extLst>
      <p:ext uri="{BB962C8B-B14F-4D97-AF65-F5344CB8AC3E}">
        <p14:creationId xmlns:p14="http://schemas.microsoft.com/office/powerpoint/2010/main" val="2781313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A177E2-1C76-FBE8-85AF-029CB266C3B9}"/>
              </a:ext>
            </a:extLst>
          </p:cNvPr>
          <p:cNvSpPr>
            <a:spLocks noGrp="1"/>
          </p:cNvSpPr>
          <p:nvPr>
            <p:ph type="dt" sz="half" idx="10"/>
          </p:nvPr>
        </p:nvSpPr>
        <p:spPr/>
        <p:txBody>
          <a:bodyPr/>
          <a:lstStyle>
            <a:lvl1pPr>
              <a:defRPr/>
            </a:lvl1pPr>
          </a:lstStyle>
          <a:p>
            <a:pPr>
              <a:defRPr/>
            </a:pPr>
            <a:fld id="{EDADC3CE-29B4-4379-84F1-93A67D763F60}" type="datetimeFigureOut">
              <a:rPr lang="en-GB"/>
              <a:pPr>
                <a:defRPr/>
              </a:pPr>
              <a:t>18/12/2025</a:t>
            </a:fld>
            <a:endParaRPr lang="en-GB"/>
          </a:p>
        </p:txBody>
      </p:sp>
      <p:sp>
        <p:nvSpPr>
          <p:cNvPr id="3" name="Footer Placeholder 4">
            <a:extLst>
              <a:ext uri="{FF2B5EF4-FFF2-40B4-BE49-F238E27FC236}">
                <a16:creationId xmlns:a16="http://schemas.microsoft.com/office/drawing/2014/main" id="{40743B4B-1A5F-0C74-3F2D-5B015FFDE7CE}"/>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F34BDCEB-6000-AA47-D352-DD42BEC0DF55}"/>
              </a:ext>
            </a:extLst>
          </p:cNvPr>
          <p:cNvSpPr>
            <a:spLocks noGrp="1"/>
          </p:cNvSpPr>
          <p:nvPr>
            <p:ph type="sldNum" sz="quarter" idx="12"/>
          </p:nvPr>
        </p:nvSpPr>
        <p:spPr/>
        <p:txBody>
          <a:bodyPr/>
          <a:lstStyle>
            <a:lvl1pPr>
              <a:defRPr/>
            </a:lvl1pPr>
          </a:lstStyle>
          <a:p>
            <a:pPr>
              <a:defRPr/>
            </a:pPr>
            <a:fld id="{662399BB-72D6-46D4-9C3B-440125BAF4BE}" type="slidenum">
              <a:rPr lang="en-GB" altLang="en-US"/>
              <a:pPr>
                <a:defRPr/>
              </a:pPr>
              <a:t>‹#›</a:t>
            </a:fld>
            <a:endParaRPr lang="en-GB" altLang="en-US"/>
          </a:p>
        </p:txBody>
      </p:sp>
    </p:spTree>
    <p:extLst>
      <p:ext uri="{BB962C8B-B14F-4D97-AF65-F5344CB8AC3E}">
        <p14:creationId xmlns:p14="http://schemas.microsoft.com/office/powerpoint/2010/main" val="3457201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57C3AD93-B59F-B6BC-E749-DD88491DEE41}"/>
              </a:ext>
            </a:extLst>
          </p:cNvPr>
          <p:cNvSpPr>
            <a:spLocks noGrp="1"/>
          </p:cNvSpPr>
          <p:nvPr>
            <p:ph type="dt" sz="half" idx="10"/>
          </p:nvPr>
        </p:nvSpPr>
        <p:spPr/>
        <p:txBody>
          <a:bodyPr/>
          <a:lstStyle>
            <a:lvl1pPr>
              <a:defRPr/>
            </a:lvl1pPr>
          </a:lstStyle>
          <a:p>
            <a:pPr>
              <a:defRPr/>
            </a:pPr>
            <a:fld id="{A47F6AFD-3BAE-42F8-B9F1-DCB210968627}" type="datetimeFigureOut">
              <a:rPr lang="en-GB"/>
              <a:pPr>
                <a:defRPr/>
              </a:pPr>
              <a:t>18/12/2025</a:t>
            </a:fld>
            <a:endParaRPr lang="en-GB"/>
          </a:p>
        </p:txBody>
      </p:sp>
      <p:sp>
        <p:nvSpPr>
          <p:cNvPr id="6" name="Footer Placeholder 4">
            <a:extLst>
              <a:ext uri="{FF2B5EF4-FFF2-40B4-BE49-F238E27FC236}">
                <a16:creationId xmlns:a16="http://schemas.microsoft.com/office/drawing/2014/main" id="{D59A5C41-FAAA-8B46-5C56-8A8EE3B4525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A9DC0B7-6585-1039-140A-7CD8A816A3EF}"/>
              </a:ext>
            </a:extLst>
          </p:cNvPr>
          <p:cNvSpPr>
            <a:spLocks noGrp="1"/>
          </p:cNvSpPr>
          <p:nvPr>
            <p:ph type="sldNum" sz="quarter" idx="12"/>
          </p:nvPr>
        </p:nvSpPr>
        <p:spPr/>
        <p:txBody>
          <a:bodyPr/>
          <a:lstStyle>
            <a:lvl1pPr>
              <a:defRPr/>
            </a:lvl1pPr>
          </a:lstStyle>
          <a:p>
            <a:pPr>
              <a:defRPr/>
            </a:pPr>
            <a:fld id="{A4FE55D1-0F07-47A6-8C2D-D7A8D1DBDE6B}" type="slidenum">
              <a:rPr lang="en-GB" altLang="en-US"/>
              <a:pPr>
                <a:defRPr/>
              </a:pPr>
              <a:t>‹#›</a:t>
            </a:fld>
            <a:endParaRPr lang="en-GB" altLang="en-US"/>
          </a:p>
        </p:txBody>
      </p:sp>
    </p:spTree>
    <p:extLst>
      <p:ext uri="{BB962C8B-B14F-4D97-AF65-F5344CB8AC3E}">
        <p14:creationId xmlns:p14="http://schemas.microsoft.com/office/powerpoint/2010/main" val="2491128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02AB5C6E-C155-00CF-E585-1ACB8FFFCF16}"/>
              </a:ext>
            </a:extLst>
          </p:cNvPr>
          <p:cNvSpPr>
            <a:spLocks noGrp="1"/>
          </p:cNvSpPr>
          <p:nvPr>
            <p:ph type="dt" sz="half" idx="10"/>
          </p:nvPr>
        </p:nvSpPr>
        <p:spPr/>
        <p:txBody>
          <a:bodyPr/>
          <a:lstStyle>
            <a:lvl1pPr>
              <a:defRPr/>
            </a:lvl1pPr>
          </a:lstStyle>
          <a:p>
            <a:pPr>
              <a:defRPr/>
            </a:pPr>
            <a:fld id="{D699FEE4-9091-4F43-92C5-A414FA7E2A11}" type="datetimeFigureOut">
              <a:rPr lang="en-GB"/>
              <a:pPr>
                <a:defRPr/>
              </a:pPr>
              <a:t>18/12/2025</a:t>
            </a:fld>
            <a:endParaRPr lang="en-GB"/>
          </a:p>
        </p:txBody>
      </p:sp>
      <p:sp>
        <p:nvSpPr>
          <p:cNvPr id="6" name="Footer Placeholder 4">
            <a:extLst>
              <a:ext uri="{FF2B5EF4-FFF2-40B4-BE49-F238E27FC236}">
                <a16:creationId xmlns:a16="http://schemas.microsoft.com/office/drawing/2014/main" id="{65F8B2A5-9CBC-AFE2-B3A5-C8C6EA6138D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4AE8C0F-036A-B48D-36B0-F3856DA6749E}"/>
              </a:ext>
            </a:extLst>
          </p:cNvPr>
          <p:cNvSpPr>
            <a:spLocks noGrp="1"/>
          </p:cNvSpPr>
          <p:nvPr>
            <p:ph type="sldNum" sz="quarter" idx="12"/>
          </p:nvPr>
        </p:nvSpPr>
        <p:spPr/>
        <p:txBody>
          <a:bodyPr/>
          <a:lstStyle>
            <a:lvl1pPr>
              <a:defRPr/>
            </a:lvl1pPr>
          </a:lstStyle>
          <a:p>
            <a:pPr>
              <a:defRPr/>
            </a:pPr>
            <a:fld id="{6CDDA0DD-245D-450C-8A6E-109C48C22D42}" type="slidenum">
              <a:rPr lang="en-GB" altLang="en-US"/>
              <a:pPr>
                <a:defRPr/>
              </a:pPr>
              <a:t>‹#›</a:t>
            </a:fld>
            <a:endParaRPr lang="en-GB" altLang="en-US"/>
          </a:p>
        </p:txBody>
      </p:sp>
    </p:spTree>
    <p:extLst>
      <p:ext uri="{BB962C8B-B14F-4D97-AF65-F5344CB8AC3E}">
        <p14:creationId xmlns:p14="http://schemas.microsoft.com/office/powerpoint/2010/main" val="2047662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E0F4A2-D9A1-E6BB-2AFF-A1D910DBE469}"/>
              </a:ext>
            </a:extLst>
          </p:cNvPr>
          <p:cNvSpPr>
            <a:spLocks noGrp="1"/>
          </p:cNvSpPr>
          <p:nvPr>
            <p:ph type="dt" sz="half" idx="10"/>
          </p:nvPr>
        </p:nvSpPr>
        <p:spPr/>
        <p:txBody>
          <a:bodyPr/>
          <a:lstStyle>
            <a:lvl1pPr>
              <a:defRPr/>
            </a:lvl1pPr>
          </a:lstStyle>
          <a:p>
            <a:pPr>
              <a:defRPr/>
            </a:pPr>
            <a:fld id="{F0880934-47E5-4D34-8A1A-104CC85EEAE6}" type="datetimeFigureOut">
              <a:rPr lang="en-GB"/>
              <a:pPr>
                <a:defRPr/>
              </a:pPr>
              <a:t>18/12/2025</a:t>
            </a:fld>
            <a:endParaRPr lang="en-GB"/>
          </a:p>
        </p:txBody>
      </p:sp>
      <p:sp>
        <p:nvSpPr>
          <p:cNvPr id="5" name="Footer Placeholder 4">
            <a:extLst>
              <a:ext uri="{FF2B5EF4-FFF2-40B4-BE49-F238E27FC236}">
                <a16:creationId xmlns:a16="http://schemas.microsoft.com/office/drawing/2014/main" id="{E0861365-68B4-0715-DA30-9B15E9ACFC7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C96FBA5-D86C-E00F-E9B4-F4240E106F02}"/>
              </a:ext>
            </a:extLst>
          </p:cNvPr>
          <p:cNvSpPr>
            <a:spLocks noGrp="1"/>
          </p:cNvSpPr>
          <p:nvPr>
            <p:ph type="sldNum" sz="quarter" idx="12"/>
          </p:nvPr>
        </p:nvSpPr>
        <p:spPr/>
        <p:txBody>
          <a:bodyPr/>
          <a:lstStyle>
            <a:lvl1pPr>
              <a:defRPr/>
            </a:lvl1pPr>
          </a:lstStyle>
          <a:p>
            <a:pPr>
              <a:defRPr/>
            </a:pPr>
            <a:fld id="{749AAA79-D96B-496E-9934-A9F4BC04A96D}" type="slidenum">
              <a:rPr lang="en-GB" altLang="en-US"/>
              <a:pPr>
                <a:defRPr/>
              </a:pPr>
              <a:t>‹#›</a:t>
            </a:fld>
            <a:endParaRPr lang="en-GB" altLang="en-US"/>
          </a:p>
        </p:txBody>
      </p:sp>
    </p:spTree>
    <p:extLst>
      <p:ext uri="{BB962C8B-B14F-4D97-AF65-F5344CB8AC3E}">
        <p14:creationId xmlns:p14="http://schemas.microsoft.com/office/powerpoint/2010/main" val="1742035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B52263-EE20-A742-DACD-12302C51AB18}"/>
              </a:ext>
            </a:extLst>
          </p:cNvPr>
          <p:cNvSpPr>
            <a:spLocks noGrp="1"/>
          </p:cNvSpPr>
          <p:nvPr>
            <p:ph type="dt" sz="half" idx="10"/>
          </p:nvPr>
        </p:nvSpPr>
        <p:spPr/>
        <p:txBody>
          <a:bodyPr/>
          <a:lstStyle>
            <a:lvl1pPr>
              <a:defRPr/>
            </a:lvl1pPr>
          </a:lstStyle>
          <a:p>
            <a:pPr>
              <a:defRPr/>
            </a:pPr>
            <a:fld id="{AE938D28-6AD1-4826-A0C5-F10D0CDC7165}" type="datetimeFigureOut">
              <a:rPr lang="en-GB"/>
              <a:pPr>
                <a:defRPr/>
              </a:pPr>
              <a:t>18/12/2025</a:t>
            </a:fld>
            <a:endParaRPr lang="en-GB"/>
          </a:p>
        </p:txBody>
      </p:sp>
      <p:sp>
        <p:nvSpPr>
          <p:cNvPr id="5" name="Footer Placeholder 4">
            <a:extLst>
              <a:ext uri="{FF2B5EF4-FFF2-40B4-BE49-F238E27FC236}">
                <a16:creationId xmlns:a16="http://schemas.microsoft.com/office/drawing/2014/main" id="{289BDAEC-8834-47B9-C8B7-E287A5DA1D0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A5A10F7-0C88-3DEC-8090-B2CE64CD688A}"/>
              </a:ext>
            </a:extLst>
          </p:cNvPr>
          <p:cNvSpPr>
            <a:spLocks noGrp="1"/>
          </p:cNvSpPr>
          <p:nvPr>
            <p:ph type="sldNum" sz="quarter" idx="12"/>
          </p:nvPr>
        </p:nvSpPr>
        <p:spPr/>
        <p:txBody>
          <a:bodyPr/>
          <a:lstStyle>
            <a:lvl1pPr>
              <a:defRPr/>
            </a:lvl1pPr>
          </a:lstStyle>
          <a:p>
            <a:pPr>
              <a:defRPr/>
            </a:pPr>
            <a:fld id="{01745D5C-C834-4D6C-8C82-0F08EDDCF045}" type="slidenum">
              <a:rPr lang="en-GB" altLang="en-US"/>
              <a:pPr>
                <a:defRPr/>
              </a:pPr>
              <a:t>‹#›</a:t>
            </a:fld>
            <a:endParaRPr lang="en-GB" altLang="en-US"/>
          </a:p>
        </p:txBody>
      </p:sp>
    </p:spTree>
    <p:extLst>
      <p:ext uri="{BB962C8B-B14F-4D97-AF65-F5344CB8AC3E}">
        <p14:creationId xmlns:p14="http://schemas.microsoft.com/office/powerpoint/2010/main" val="3123879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7C2DA2-F7DA-51BA-AC6A-E5286F32E007}"/>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569D5A5-5DC0-4775-99A3-B7C65C51A9D4}" type="datetimeFigureOut">
              <a:rPr lang="en-GB"/>
              <a:pPr>
                <a:defRPr/>
              </a:pPr>
              <a:t>18/12/2025</a:t>
            </a:fld>
            <a:endParaRPr lang="en-GB"/>
          </a:p>
        </p:txBody>
      </p:sp>
      <p:sp>
        <p:nvSpPr>
          <p:cNvPr id="5" name="Footer Placeholder 4">
            <a:extLst>
              <a:ext uri="{FF2B5EF4-FFF2-40B4-BE49-F238E27FC236}">
                <a16:creationId xmlns:a16="http://schemas.microsoft.com/office/drawing/2014/main" id="{C508E488-34C1-71D0-061D-36D37F9D867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DDCF1268-4857-2166-DB4C-F97F46E6D7BC}"/>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196A70B-E653-4BE2-A4CA-F97E6EFF96D0}" type="slidenum">
              <a:rPr lang="en-GB" altLang="en-US"/>
              <a:pPr>
                <a:defRPr/>
              </a:pPr>
              <a:t>‹#›</a:t>
            </a:fld>
            <a:endParaRPr lang="en-GB" altLang="en-US"/>
          </a:p>
        </p:txBody>
      </p:sp>
    </p:spTree>
    <p:extLst>
      <p:ext uri="{BB962C8B-B14F-4D97-AF65-F5344CB8AC3E}">
        <p14:creationId xmlns:p14="http://schemas.microsoft.com/office/powerpoint/2010/main" val="1432966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7BE1A0-9910-86EC-186F-6BC2B37157C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8C1D308-4B1E-4C7D-BF52-1FB1CDC4D103}" type="datetimeFigureOut">
              <a:rPr lang="en-GB"/>
              <a:pPr>
                <a:defRPr/>
              </a:pPr>
              <a:t>18/12/2025</a:t>
            </a:fld>
            <a:endParaRPr lang="en-GB"/>
          </a:p>
        </p:txBody>
      </p:sp>
      <p:sp>
        <p:nvSpPr>
          <p:cNvPr id="5" name="Footer Placeholder 4">
            <a:extLst>
              <a:ext uri="{FF2B5EF4-FFF2-40B4-BE49-F238E27FC236}">
                <a16:creationId xmlns:a16="http://schemas.microsoft.com/office/drawing/2014/main" id="{52E75B6E-9761-94A9-7407-A3721EAD759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3CCCB3C6-4ADB-E2C0-6F68-2C9AC6AD749B}"/>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EB581F35-9FD5-4339-ABD3-C4FE7C8EC68A}" type="slidenum">
              <a:rPr lang="en-GB" altLang="en-US"/>
              <a:pPr>
                <a:defRPr/>
              </a:pPr>
              <a:t>‹#›</a:t>
            </a:fld>
            <a:endParaRPr lang="en-GB" altLang="en-US"/>
          </a:p>
        </p:txBody>
      </p:sp>
    </p:spTree>
    <p:extLst>
      <p:ext uri="{BB962C8B-B14F-4D97-AF65-F5344CB8AC3E}">
        <p14:creationId xmlns:p14="http://schemas.microsoft.com/office/powerpoint/2010/main" val="491853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C9E6E6-A465-0529-6BD3-47C8662B8EC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85ADAE-A455-431C-ABC8-1F71E02C725D}"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57DEA1E3-8B84-C65E-83D9-6805FFD0DDC8}"/>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AD2EDD4-9E4F-4801-96B0-96132268C352}" type="slidenum">
              <a:rPr lang="en-GB" altLang="en-US"/>
              <a:pPr>
                <a:defRPr/>
              </a:pPr>
              <a:t>‹#›</a:t>
            </a:fld>
            <a:endParaRPr lang="en-GB" altLang="en-US"/>
          </a:p>
        </p:txBody>
      </p:sp>
    </p:spTree>
    <p:extLst>
      <p:ext uri="{BB962C8B-B14F-4D97-AF65-F5344CB8AC3E}">
        <p14:creationId xmlns:p14="http://schemas.microsoft.com/office/powerpoint/2010/main" val="4271611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7EC2C0-17CD-4FA9-AC17-FEBB134D97B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BDFEA23-877C-4A3A-87F7-DF2FAD2E9C6E}"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53EB1849-F13B-433B-3374-0D21B884B23D}"/>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C7FD3A5-1892-4D01-AF19-BC9D2CBC0601}" type="slidenum">
              <a:rPr lang="en-GB" altLang="en-US"/>
              <a:pPr>
                <a:defRPr/>
              </a:pPr>
              <a:t>‹#›</a:t>
            </a:fld>
            <a:endParaRPr lang="en-GB" altLang="en-US"/>
          </a:p>
        </p:txBody>
      </p:sp>
    </p:spTree>
    <p:extLst>
      <p:ext uri="{BB962C8B-B14F-4D97-AF65-F5344CB8AC3E}">
        <p14:creationId xmlns:p14="http://schemas.microsoft.com/office/powerpoint/2010/main" val="35101409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9C4D5B-346B-7D3F-9FA9-AEA7F493298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891B4E8-A766-4692-917B-6777121D2E9D}" type="datetimeFigureOut">
              <a:rPr lang="en-GB"/>
              <a:pPr>
                <a:defRPr/>
              </a:pPr>
              <a:t>18/12/2025</a:t>
            </a:fld>
            <a:endParaRPr lang="en-GB"/>
          </a:p>
        </p:txBody>
      </p:sp>
      <p:sp>
        <p:nvSpPr>
          <p:cNvPr id="8" name="Slide Number Placeholder 8">
            <a:extLst>
              <a:ext uri="{FF2B5EF4-FFF2-40B4-BE49-F238E27FC236}">
                <a16:creationId xmlns:a16="http://schemas.microsoft.com/office/drawing/2014/main" id="{B86FD8AF-C1A1-0F4C-58DE-7CA1E11E0974}"/>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724BDBF-5EAF-4438-B746-361743BEE875}" type="slidenum">
              <a:rPr lang="en-GB" altLang="en-US"/>
              <a:pPr>
                <a:defRPr/>
              </a:pPr>
              <a:t>‹#›</a:t>
            </a:fld>
            <a:endParaRPr lang="en-GB" altLang="en-US"/>
          </a:p>
        </p:txBody>
      </p:sp>
    </p:spTree>
    <p:extLst>
      <p:ext uri="{BB962C8B-B14F-4D97-AF65-F5344CB8AC3E}">
        <p14:creationId xmlns:p14="http://schemas.microsoft.com/office/powerpoint/2010/main" val="1600913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018B05-6238-E3F5-340F-2421271BCD4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0B1B801-05ED-4EB5-B9C2-2728862799B6}" type="datetimeFigureOut">
              <a:rPr lang="en-GB"/>
              <a:pPr>
                <a:defRPr/>
              </a:pPr>
              <a:t>18/12/2025</a:t>
            </a:fld>
            <a:endParaRPr lang="en-GB"/>
          </a:p>
        </p:txBody>
      </p:sp>
      <p:sp>
        <p:nvSpPr>
          <p:cNvPr id="4" name="Slide Number Placeholder 4">
            <a:extLst>
              <a:ext uri="{FF2B5EF4-FFF2-40B4-BE49-F238E27FC236}">
                <a16:creationId xmlns:a16="http://schemas.microsoft.com/office/drawing/2014/main" id="{E66E92A1-0AE3-69BB-64B0-39774C6CF64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64D43D7-9013-4E5B-8115-5858A50A5097}" type="slidenum">
              <a:rPr lang="en-GB" altLang="en-US"/>
              <a:pPr>
                <a:defRPr/>
              </a:pPr>
              <a:t>‹#›</a:t>
            </a:fld>
            <a:endParaRPr lang="en-GB" altLang="en-US"/>
          </a:p>
        </p:txBody>
      </p:sp>
    </p:spTree>
    <p:extLst>
      <p:ext uri="{BB962C8B-B14F-4D97-AF65-F5344CB8AC3E}">
        <p14:creationId xmlns:p14="http://schemas.microsoft.com/office/powerpoint/2010/main" val="11775675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CDAC3-3173-A1D2-5438-BDABA467772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D00F698-4047-4DBD-9D85-D2F68B05995A}" type="datetimeFigureOut">
              <a:rPr lang="en-GB"/>
              <a:pPr>
                <a:defRPr/>
              </a:pPr>
              <a:t>18/12/2025</a:t>
            </a:fld>
            <a:endParaRPr lang="en-GB"/>
          </a:p>
        </p:txBody>
      </p:sp>
      <p:sp>
        <p:nvSpPr>
          <p:cNvPr id="3" name="Slide Number Placeholder 3">
            <a:extLst>
              <a:ext uri="{FF2B5EF4-FFF2-40B4-BE49-F238E27FC236}">
                <a16:creationId xmlns:a16="http://schemas.microsoft.com/office/drawing/2014/main" id="{DCE0A897-11FE-D6C2-BE30-9CBAAB12F81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16EFE7A-57CB-4189-A754-E335CA5EC807}" type="slidenum">
              <a:rPr lang="en-GB" altLang="en-US"/>
              <a:pPr>
                <a:defRPr/>
              </a:pPr>
              <a:t>‹#›</a:t>
            </a:fld>
            <a:endParaRPr lang="en-GB" altLang="en-US"/>
          </a:p>
        </p:txBody>
      </p:sp>
    </p:spTree>
    <p:extLst>
      <p:ext uri="{BB962C8B-B14F-4D97-AF65-F5344CB8AC3E}">
        <p14:creationId xmlns:p14="http://schemas.microsoft.com/office/powerpoint/2010/main" val="37223356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3F74B00C-455F-25A6-1F55-020CFC1E33C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88C60EB-2ACE-4683-8571-527FA1DA7239}"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ECAB50BF-4D44-52D2-2AB7-0FABB3A38587}"/>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B829A4D-B5A5-47D3-9355-DED5FCF0F984}" type="slidenum">
              <a:rPr lang="en-GB" altLang="en-US"/>
              <a:pPr>
                <a:defRPr/>
              </a:pPr>
              <a:t>‹#›</a:t>
            </a:fld>
            <a:endParaRPr lang="en-GB" altLang="en-US"/>
          </a:p>
        </p:txBody>
      </p:sp>
    </p:spTree>
    <p:extLst>
      <p:ext uri="{BB962C8B-B14F-4D97-AF65-F5344CB8AC3E}">
        <p14:creationId xmlns:p14="http://schemas.microsoft.com/office/powerpoint/2010/main" val="11448778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C9FA067F-163C-83F3-9F57-51B7164913D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E48CE8F-34E0-419E-BEBA-EE62F33E1F70}"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5EA268F4-688C-7FB3-6B27-E25356D4ECD5}"/>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7042E0F-C210-4558-AADF-E335E94E8EED}" type="slidenum">
              <a:rPr lang="en-GB" altLang="en-US"/>
              <a:pPr>
                <a:defRPr/>
              </a:pPr>
              <a:t>‹#›</a:t>
            </a:fld>
            <a:endParaRPr lang="en-GB" altLang="en-US"/>
          </a:p>
        </p:txBody>
      </p:sp>
    </p:spTree>
    <p:extLst>
      <p:ext uri="{BB962C8B-B14F-4D97-AF65-F5344CB8AC3E}">
        <p14:creationId xmlns:p14="http://schemas.microsoft.com/office/powerpoint/2010/main" val="29281128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1DCAC-185A-D2A7-205C-B241186BE4F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33FED85-2A19-4653-80B2-C650BAB1D8C7}"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DDD9303F-8C28-C827-4C02-CBB3FBC92665}"/>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59605B6-CE9D-4599-84F8-14EFA65B339C}" type="slidenum">
              <a:rPr lang="en-GB" altLang="en-US"/>
              <a:pPr>
                <a:defRPr/>
              </a:pPr>
              <a:t>‹#›</a:t>
            </a:fld>
            <a:endParaRPr lang="en-GB" altLang="en-US"/>
          </a:p>
        </p:txBody>
      </p:sp>
    </p:spTree>
    <p:extLst>
      <p:ext uri="{BB962C8B-B14F-4D97-AF65-F5344CB8AC3E}">
        <p14:creationId xmlns:p14="http://schemas.microsoft.com/office/powerpoint/2010/main" val="19486446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7715F5-0214-7198-C632-8F6F565B6D5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44F650-CE96-4054-B67C-2F31E63628FE}"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ABF219F7-72C5-5E60-0ACF-05091AA6A64C}"/>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7690A27-1865-4308-BBF7-D92B07FC39E9}" type="slidenum">
              <a:rPr lang="en-GB" altLang="en-US"/>
              <a:pPr>
                <a:defRPr/>
              </a:pPr>
              <a:t>‹#›</a:t>
            </a:fld>
            <a:endParaRPr lang="en-GB" altLang="en-US"/>
          </a:p>
        </p:txBody>
      </p:sp>
    </p:spTree>
    <p:extLst>
      <p:ext uri="{BB962C8B-B14F-4D97-AF65-F5344CB8AC3E}">
        <p14:creationId xmlns:p14="http://schemas.microsoft.com/office/powerpoint/2010/main" val="2474427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94B572B-1401-E4A9-BC9C-D4C08CBF2F12}"/>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2BDE54F-1B35-B276-CF4E-009FB7FBF9E6}"/>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069F1F7-73D7-5F4B-FDD9-5997DF9F8A95}"/>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CFBB6068-F730-4B22-8C8E-38C6C5B8F74C}" type="datetimeFigureOut">
              <a:rPr lang="en-GB"/>
              <a:pPr>
                <a:defRPr/>
              </a:pPr>
              <a:t>18/12/2025</a:t>
            </a:fld>
            <a:endParaRPr lang="en-GB"/>
          </a:p>
        </p:txBody>
      </p:sp>
      <p:sp>
        <p:nvSpPr>
          <p:cNvPr id="5" name="Footer Placeholder 4">
            <a:extLst>
              <a:ext uri="{FF2B5EF4-FFF2-40B4-BE49-F238E27FC236}">
                <a16:creationId xmlns:a16="http://schemas.microsoft.com/office/drawing/2014/main" id="{5E85E4AA-E686-28BD-392D-FF576DD7D03C}"/>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E0C68A48-7909-5209-0F5D-20712CF2CC48}"/>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2E98D891-4D09-41AF-B55F-DD51A59ED93B}" type="slidenum">
              <a:rPr lang="en-GB" altLang="en-US"/>
              <a:pPr>
                <a:defRPr/>
              </a:pPr>
              <a:t>‹#›</a:t>
            </a:fld>
            <a:endParaRPr lang="en-GB" altLang="en-US"/>
          </a:p>
        </p:txBody>
      </p:sp>
      <p:sp>
        <p:nvSpPr>
          <p:cNvPr id="8" name="TextBox 7">
            <a:extLst>
              <a:ext uri="{FF2B5EF4-FFF2-40B4-BE49-F238E27FC236}">
                <a16:creationId xmlns:a16="http://schemas.microsoft.com/office/drawing/2014/main" id="{63806C15-26F5-390F-7513-575F670CEA2A}"/>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565531BC-0AA8-A5B2-99B6-91D78018E1B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235" r:id="rId1"/>
    <p:sldLayoutId id="2147484236" r:id="rId2"/>
    <p:sldLayoutId id="2147484237" r:id="rId3"/>
    <p:sldLayoutId id="2147484238" r:id="rId4"/>
    <p:sldLayoutId id="2147484239" r:id="rId5"/>
    <p:sldLayoutId id="2147484240" r:id="rId6"/>
    <p:sldLayoutId id="2147484241" r:id="rId7"/>
    <p:sldLayoutId id="2147484242" r:id="rId8"/>
    <p:sldLayoutId id="2147484243" r:id="rId9"/>
    <p:sldLayoutId id="2147484244" r:id="rId10"/>
    <p:sldLayoutId id="2147484245"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8238F819-8416-A1A7-0F25-674F61103F0E}"/>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4FBFE94E-FCEB-71DB-5A35-3FE8DEA5C04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3D00147-06DF-1A64-A198-7C688675EF6D}"/>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A9A949E4-C266-40C2-AF6B-7AD05CC77E19}" type="datetimeFigureOut">
              <a:rPr lang="en-GB"/>
              <a:pPr>
                <a:defRPr/>
              </a:pPr>
              <a:t>18/12/2025</a:t>
            </a:fld>
            <a:endParaRPr lang="en-GB"/>
          </a:p>
        </p:txBody>
      </p:sp>
      <p:sp>
        <p:nvSpPr>
          <p:cNvPr id="6" name="Slide Number Placeholder 5">
            <a:extLst>
              <a:ext uri="{FF2B5EF4-FFF2-40B4-BE49-F238E27FC236}">
                <a16:creationId xmlns:a16="http://schemas.microsoft.com/office/drawing/2014/main" id="{C71F46ED-D103-602E-58F2-E3658C1737C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C75601A5-1BD0-41EA-892B-E0534353D2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46" r:id="rId1"/>
    <p:sldLayoutId id="2147484247" r:id="rId2"/>
    <p:sldLayoutId id="2147484248" r:id="rId3"/>
    <p:sldLayoutId id="2147484249" r:id="rId4"/>
    <p:sldLayoutId id="2147484250" r:id="rId5"/>
    <p:sldLayoutId id="2147484251" r:id="rId6"/>
    <p:sldLayoutId id="2147484252" r:id="rId7"/>
    <p:sldLayoutId id="2147484253" r:id="rId8"/>
    <p:sldLayoutId id="2147484254" r:id="rId9"/>
    <p:sldLayoutId id="2147484255" r:id="rId10"/>
    <p:sldLayoutId id="2147484256"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play.wales/wp-content/uploads/2023/08/play-types_2023.pdf"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play.wales/wp-content/uploads/2023/08/play-types_2023.pdf"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video" Target="https://www.youtube.com/embed/qrl9XKKouos?feature=oembed" TargetMode="Externa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ODA9qAsRB80?feature=oembed" TargetMode="External"/><Relationship Id="rId4" Type="http://schemas.openxmlformats.org/officeDocument/2006/relationships/image" Target="../media/image9.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gov.uk/government/publications/international-perspectives-on-early-years/international-perspectives-on-early-years"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8" Type="http://schemas.openxmlformats.org/officeDocument/2006/relationships/hyperlink" Target="https://view.officeapps.live.com/op/view.aspx?src=https%3A%2F%2Fwww.oxfordhealth.nhs.uk%2Fwp-content%2Fuploads%2Fsites%2F22%2F2021%2F08%2FLEGO-Therapy.docx&amp;wdOrigin=BROWSELINK" TargetMode="External"/><Relationship Id="rId13" Type="http://schemas.openxmlformats.org/officeDocument/2006/relationships/hyperlink" Target="https://www.gov.uk/government/publications/international-perspectives-on-early-years/international-perspectives-on-early-years" TargetMode="External"/><Relationship Id="rId3" Type="http://schemas.openxmlformats.org/officeDocument/2006/relationships/hyperlink" Target="http://www.playwales.org.uk/login/uploaded/documents/INFORMATION%20SHEETS/play%20and%20early%20years.pdf" TargetMode="External"/><Relationship Id="rId7" Type="http://schemas.openxmlformats.org/officeDocument/2006/relationships/hyperlink" Target="https://video.alexanderstreet.com/watch/the-power-of-physical-play" TargetMode="External"/><Relationship Id="rId12" Type="http://schemas.openxmlformats.org/officeDocument/2006/relationships/hyperlink" Target="https://www.greengladeforestschool.com/pages/why-forest-school"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hyperlink" Target="https://www.earlyyears.tv/mildred-parten-newhalls-6-stages-of-play-in-early-years/" TargetMode="External"/><Relationship Id="rId11" Type="http://schemas.openxmlformats.org/officeDocument/2006/relationships/hyperlink" Target="https://playaotearoa.org.nz/our-work/education" TargetMode="External"/><Relationship Id="rId5" Type="http://schemas.openxmlformats.org/officeDocument/2006/relationships/hyperlink" Target="https://therapyfocus.org.au/on-the-blog/what-is-lego-therapy/" TargetMode="External"/><Relationship Id="rId10" Type="http://schemas.openxmlformats.org/officeDocument/2006/relationships/hyperlink" Target="https://doi.org/10.4324/9781315121703" TargetMode="External"/><Relationship Id="rId4" Type="http://schemas.openxmlformats.org/officeDocument/2006/relationships/hyperlink" Target="http://www.playwales.org.uk/eng/playinghangingout" TargetMode="External"/><Relationship Id="rId9" Type="http://schemas.openxmlformats.org/officeDocument/2006/relationships/hyperlink" Target="https://www.creativehuddle.co.uk/post/the-alternative-uses-test#:~:text=or%20a%20paperclip.-,Designed%20by%20J.P.%20Guilford%20in%201967%2C%20the%20Alternative%20Uses%20Test,your%20ability%20to%20think%20creative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7D5F68FA-10A6-5258-D6C1-8EE707A67DEA}"/>
              </a:ext>
            </a:extLst>
          </p:cNvPr>
          <p:cNvSpPr>
            <a:spLocks noGrp="1"/>
          </p:cNvSpPr>
          <p:nvPr>
            <p:ph type="ctrTitle"/>
          </p:nvPr>
        </p:nvSpPr>
        <p:spPr>
          <a:xfrm>
            <a:off x="420688" y="779817"/>
            <a:ext cx="8301566" cy="4381500"/>
          </a:xfrm>
        </p:spPr>
        <p:txBody>
          <a:bodyPr rtlCol="0">
            <a:normAutofit fontScale="90000"/>
          </a:bodyPr>
          <a:lstStyle/>
          <a:p>
            <a:pPr eaLnBrk="1" fontAlgn="auto" hangingPunct="1">
              <a:spcAft>
                <a:spcPts val="0"/>
              </a:spcAft>
              <a:defRPr/>
            </a:pPr>
            <a:r>
              <a:rPr lang="en-US" sz="4000" b="1" dirty="0">
                <a:latin typeface="Arial"/>
                <a:cs typeface="Arial"/>
              </a:rPr>
              <a:t>ECEY4003/C</a:t>
            </a:r>
            <a:br>
              <a:rPr lang="en-US" sz="4000" b="1" dirty="0">
                <a:latin typeface="Arial"/>
                <a:cs typeface="Arial"/>
              </a:rPr>
            </a:br>
            <a:r>
              <a:rPr lang="en-US" sz="4000" b="1" err="1">
                <a:latin typeface="Arial"/>
                <a:cs typeface="Arial"/>
              </a:rPr>
              <a:t>Chwarae</a:t>
            </a:r>
            <a:r>
              <a:rPr lang="en-US" sz="4000" b="1" dirty="0">
                <a:latin typeface="Arial"/>
                <a:cs typeface="Arial"/>
              </a:rPr>
              <a:t> plant: </a:t>
            </a:r>
            <a:r>
              <a:rPr lang="en-US" sz="4000" b="1" err="1">
                <a:latin typeface="Arial"/>
                <a:cs typeface="Arial"/>
              </a:rPr>
              <a:t>egwyddorion</a:t>
            </a:r>
            <a:r>
              <a:rPr lang="en-US" sz="4000" b="1" dirty="0">
                <a:latin typeface="Arial"/>
                <a:cs typeface="Arial"/>
              </a:rPr>
              <a:t> ac </a:t>
            </a:r>
            <a:r>
              <a:rPr lang="en-US" sz="4000" b="1" err="1">
                <a:latin typeface="Arial"/>
                <a:cs typeface="Arial"/>
              </a:rPr>
              <a:t>arfer</a:t>
            </a:r>
            <a:br>
              <a:rPr lang="en-US" sz="4000" b="1" dirty="0">
                <a:latin typeface="Arial"/>
                <a:cs typeface="Arial"/>
              </a:rPr>
            </a:br>
            <a:r>
              <a:rPr lang="en-US" sz="4000" b="1" err="1">
                <a:latin typeface="Arial"/>
                <a:cs typeface="Arial"/>
              </a:rPr>
              <a:t>Darlith</a:t>
            </a:r>
            <a:r>
              <a:rPr lang="en-US" sz="4000" b="1" dirty="0">
                <a:latin typeface="Arial"/>
                <a:cs typeface="Arial"/>
              </a:rPr>
              <a:t> 2 – </a:t>
            </a:r>
            <a:r>
              <a:rPr lang="en-US" sz="4000" b="1" err="1">
                <a:latin typeface="Arial"/>
                <a:cs typeface="Arial"/>
              </a:rPr>
              <a:t>Mathau</a:t>
            </a:r>
            <a:r>
              <a:rPr lang="en-US" sz="4000" b="1" dirty="0">
                <a:latin typeface="Arial"/>
                <a:cs typeface="Arial"/>
              </a:rPr>
              <a:t> o </a:t>
            </a:r>
            <a:r>
              <a:rPr lang="en-US" sz="4000" b="1" err="1">
                <a:latin typeface="Arial"/>
                <a:cs typeface="Arial"/>
              </a:rPr>
              <a:t>chwarae</a:t>
            </a:r>
            <a:br>
              <a:rPr lang="en-US" altLang="en-US" sz="3600" b="1" dirty="0">
                <a:latin typeface="Calibri" panose="020F0502020204030204" pitchFamily="34" charset="0"/>
                <a:cs typeface="Calibri" panose="020F0502020204030204" pitchFamily="34" charset="0"/>
              </a:rPr>
            </a:br>
            <a:br>
              <a:rPr lang="en-US" altLang="en-US" sz="3600" b="1" dirty="0">
                <a:latin typeface="Calibri"/>
                <a:cs typeface="Calibri" panose="020F0502020204030204" pitchFamily="34" charset="0"/>
              </a:rPr>
            </a:br>
            <a:r>
              <a:rPr lang="en-US" sz="4000" b="1" dirty="0">
                <a:solidFill>
                  <a:srgbClr val="0070C0"/>
                </a:solidFill>
                <a:latin typeface="Arial"/>
                <a:cs typeface="Arial"/>
              </a:rPr>
              <a:t>ECEY4003</a:t>
            </a:r>
            <a:br>
              <a:rPr lang="en-US" altLang="en-US" sz="3600" b="1" dirty="0">
                <a:latin typeface="Arial"/>
                <a:cs typeface="Calibri"/>
              </a:rPr>
            </a:br>
            <a:r>
              <a:rPr lang="en-US" altLang="en-US" sz="3600" b="1" dirty="0">
                <a:solidFill>
                  <a:srgbClr val="0070C0"/>
                </a:solidFill>
                <a:latin typeface="Arial"/>
                <a:ea typeface="Calibri"/>
                <a:cs typeface="Calibri"/>
              </a:rPr>
              <a:t>Children’s play: principles and practice</a:t>
            </a:r>
            <a:br>
              <a:rPr lang="en-US" altLang="en-US" sz="3600" b="1" dirty="0">
                <a:latin typeface="Arial"/>
                <a:cs typeface="Calibri" panose="020F0502020204030204" pitchFamily="34" charset="0"/>
              </a:rPr>
            </a:br>
            <a:r>
              <a:rPr lang="en-GB" altLang="en-US" sz="3600" b="1" dirty="0">
                <a:solidFill>
                  <a:srgbClr val="0070C0"/>
                </a:solidFill>
                <a:latin typeface="Arial"/>
                <a:ea typeface="Calibri"/>
                <a:cs typeface="Calibri"/>
              </a:rPr>
              <a:t>Lecture 2 - Types of Play</a:t>
            </a:r>
            <a:br>
              <a:rPr lang="en-GB" altLang="en-US" sz="4000" b="1" dirty="0"/>
            </a:br>
            <a:endParaRPr lang="en-GB" altLang="en-US" sz="4000"/>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C4E8ED7-C565-C4B7-ACDE-051E15A93A6A}"/>
              </a:ext>
            </a:extLst>
          </p:cNvPr>
          <p:cNvSpPr>
            <a:spLocks noGrp="1" noChangeArrowheads="1"/>
          </p:cNvSpPr>
          <p:nvPr>
            <p:ph type="title"/>
          </p:nvPr>
        </p:nvSpPr>
        <p:spPr/>
        <p:txBody>
          <a:bodyPr/>
          <a:lstStyle/>
          <a:p>
            <a:pPr eaLnBrk="1" hangingPunct="1"/>
            <a:r>
              <a:rPr lang="en-GB" altLang="en-US"/>
              <a:t>Crynodeb o’r darlith diwethaf</a:t>
            </a:r>
            <a:br>
              <a:rPr lang="en-GB" altLang="en-US"/>
            </a:br>
            <a:r>
              <a:rPr lang="en-GB" altLang="en-US">
                <a:solidFill>
                  <a:srgbClr val="0070C0"/>
                </a:solidFill>
              </a:rPr>
              <a:t>Recap of previous lecture</a:t>
            </a:r>
            <a:endParaRPr lang="en-US" altLang="en-US">
              <a:solidFill>
                <a:srgbClr val="0070C0"/>
              </a:solidFill>
            </a:endParaRPr>
          </a:p>
        </p:txBody>
      </p:sp>
      <p:sp>
        <p:nvSpPr>
          <p:cNvPr id="18435" name="Title 1">
            <a:extLst>
              <a:ext uri="{FF2B5EF4-FFF2-40B4-BE49-F238E27FC236}">
                <a16:creationId xmlns:a16="http://schemas.microsoft.com/office/drawing/2014/main" id="{04AC02C3-2B9C-9701-8DFF-ACD6843FC0C4}"/>
              </a:ext>
            </a:extLst>
          </p:cNvPr>
          <p:cNvSpPr>
            <a:spLocks noGrp="1" noChangeArrowheads="1"/>
          </p:cNvSpPr>
          <p:nvPr>
            <p:ph sz="half" idx="1"/>
          </p:nvPr>
        </p:nvSpPr>
        <p:spPr/>
        <p:txBody>
          <a:bodyPr/>
          <a:lstStyle/>
          <a:p>
            <a:pPr eaLnBrk="1" hangingPunct="1">
              <a:defRPr/>
            </a:pPr>
            <a:r>
              <a:rPr lang="cy-GB" altLang="en-US" sz="2800" dirty="0">
                <a:latin typeface="Calibri"/>
                <a:ea typeface="Calibri"/>
                <a:cs typeface="Calibri"/>
              </a:rPr>
              <a:t>Beth yw Chwarae?</a:t>
            </a:r>
            <a:endParaRPr lang="en-GB" altLang="en-US" sz="2800" dirty="0">
              <a:solidFill>
                <a:srgbClr val="0070C0"/>
              </a:solidFill>
              <a:latin typeface="Calibri"/>
              <a:ea typeface="Calibri"/>
              <a:cs typeface="Calibri"/>
            </a:endParaRPr>
          </a:p>
          <a:p>
            <a:pPr eaLnBrk="1" hangingPunct="1">
              <a:defRPr/>
            </a:pPr>
            <a:r>
              <a:rPr lang="en-GB" altLang="en-US" sz="2800" dirty="0" err="1">
                <a:latin typeface="Calibri"/>
                <a:cs typeface="Calibri"/>
              </a:rPr>
              <a:t>Adrodd</a:t>
            </a:r>
            <a:r>
              <a:rPr lang="en-GB" altLang="en-US" sz="2800" dirty="0">
                <a:latin typeface="Calibri"/>
                <a:cs typeface="Calibri"/>
              </a:rPr>
              <a:t> </a:t>
            </a:r>
            <a:r>
              <a:rPr lang="en-GB" altLang="en-US" sz="2800" dirty="0" err="1">
                <a:latin typeface="Calibri"/>
                <a:cs typeface="Calibri"/>
              </a:rPr>
              <a:t>eich</a:t>
            </a:r>
            <a:r>
              <a:rPr lang="en-GB" altLang="en-US" sz="2800" dirty="0">
                <a:latin typeface="Calibri"/>
                <a:cs typeface="Calibri"/>
              </a:rPr>
              <a:t> </a:t>
            </a:r>
            <a:r>
              <a:rPr lang="en-GB" altLang="en-US" sz="2800" dirty="0" err="1">
                <a:latin typeface="Calibri"/>
                <a:cs typeface="Calibri"/>
              </a:rPr>
              <a:t>ymchwil</a:t>
            </a:r>
            <a:r>
              <a:rPr lang="en-GB" altLang="en-US" sz="2800" dirty="0">
                <a:latin typeface="Calibri"/>
                <a:cs typeface="Calibri"/>
              </a:rPr>
              <a:t> </a:t>
            </a:r>
            <a:r>
              <a:rPr lang="en-GB" altLang="en-US" sz="2800" dirty="0" err="1">
                <a:latin typeface="Calibri"/>
                <a:cs typeface="Calibri"/>
              </a:rPr>
              <a:t>i</a:t>
            </a:r>
            <a:r>
              <a:rPr lang="en-GB" altLang="en-US" sz="2800" dirty="0">
                <a:latin typeface="Calibri"/>
                <a:cs typeface="Calibri"/>
              </a:rPr>
              <a:t> </a:t>
            </a:r>
            <a:r>
              <a:rPr lang="en-GB" altLang="en-US" sz="2800" dirty="0" err="1">
                <a:latin typeface="Calibri"/>
                <a:cs typeface="Calibri"/>
              </a:rPr>
              <a:t>fewn</a:t>
            </a:r>
            <a:r>
              <a:rPr lang="en-GB" altLang="en-US" sz="2800" dirty="0">
                <a:latin typeface="Calibri"/>
                <a:cs typeface="Calibri"/>
              </a:rPr>
              <a:t> </a:t>
            </a:r>
            <a:r>
              <a:rPr lang="en-GB" altLang="en-US" sz="2800" dirty="0" err="1">
                <a:latin typeface="Calibri"/>
                <a:cs typeface="Calibri"/>
              </a:rPr>
              <a:t>I'r</a:t>
            </a:r>
            <a:r>
              <a:rPr lang="en-GB" altLang="en-US" sz="2800" dirty="0">
                <a:latin typeface="Calibri"/>
                <a:cs typeface="Calibri"/>
              </a:rPr>
              <a:t> </a:t>
            </a:r>
            <a:r>
              <a:rPr lang="en-GB" altLang="en-US" sz="2800" dirty="0" err="1">
                <a:latin typeface="Calibri"/>
                <a:cs typeface="Calibri"/>
              </a:rPr>
              <a:t>gwahanol</a:t>
            </a:r>
            <a:r>
              <a:rPr lang="en-GB" altLang="en-US" sz="2800" dirty="0">
                <a:latin typeface="Calibri"/>
                <a:cs typeface="Calibri"/>
              </a:rPr>
              <a:t> </a:t>
            </a:r>
            <a:r>
              <a:rPr lang="en-GB" altLang="en-US" sz="2800" dirty="0" err="1">
                <a:latin typeface="Calibri"/>
                <a:cs typeface="Calibri"/>
              </a:rPr>
              <a:t>damcaniaethau</a:t>
            </a:r>
            <a:endParaRPr lang="en-GB" altLang="en-US" sz="2800" dirty="0" err="1">
              <a:latin typeface="Calibri" panose="020F0502020204030204" pitchFamily="34" charset="0"/>
              <a:cs typeface="Calibri" panose="020F0502020204030204" pitchFamily="34" charset="0"/>
            </a:endParaRPr>
          </a:p>
          <a:p>
            <a:pPr marL="0" indent="0" eaLnBrk="1" hangingPunct="1">
              <a:buFont typeface="Arial" panose="020B0604020202020204" pitchFamily="34" charset="0"/>
              <a:buNone/>
              <a:defRPr/>
            </a:pPr>
            <a:endParaRPr lang="en-GB" altLang="en-US" sz="2400">
              <a:solidFill>
                <a:srgbClr val="0070C0"/>
              </a:solidFill>
            </a:endParaRPr>
          </a:p>
        </p:txBody>
      </p:sp>
      <p:sp>
        <p:nvSpPr>
          <p:cNvPr id="19460" name="Content Placeholder 1">
            <a:extLst>
              <a:ext uri="{FF2B5EF4-FFF2-40B4-BE49-F238E27FC236}">
                <a16:creationId xmlns:a16="http://schemas.microsoft.com/office/drawing/2014/main" id="{B97F0F5C-B977-3F9E-BCF7-21D56A83F0E5}"/>
              </a:ext>
            </a:extLst>
          </p:cNvPr>
          <p:cNvSpPr>
            <a:spLocks noGrp="1" noChangeArrowheads="1"/>
          </p:cNvSpPr>
          <p:nvPr>
            <p:ph sz="half" idx="2"/>
          </p:nvPr>
        </p:nvSpPr>
        <p:spPr>
          <a:xfrm>
            <a:off x="4629150" y="1825625"/>
            <a:ext cx="3886200" cy="2459038"/>
          </a:xfrm>
        </p:spPr>
        <p:txBody>
          <a:bodyPr/>
          <a:lstStyle/>
          <a:p>
            <a:r>
              <a:rPr lang="en-GB" altLang="en-US" sz="2800" dirty="0">
                <a:solidFill>
                  <a:srgbClr val="0070C0"/>
                </a:solidFill>
                <a:latin typeface="Calibri"/>
                <a:cs typeface="Calibri"/>
              </a:rPr>
              <a:t>What is Play?</a:t>
            </a:r>
          </a:p>
          <a:p>
            <a:r>
              <a:rPr lang="en-GB" altLang="en-US" sz="2800" dirty="0">
                <a:solidFill>
                  <a:srgbClr val="0070C0"/>
                </a:solidFill>
                <a:latin typeface="Calibri"/>
                <a:cs typeface="Calibri"/>
              </a:rPr>
              <a:t>Feedback research into the different play theories</a:t>
            </a:r>
            <a:endParaRPr lang="en-GB" altLang="en-US" sz="2800" dirty="0">
              <a:solidFill>
                <a:srgbClr val="0070C0"/>
              </a:solidFill>
              <a:latin typeface="Calibri" panose="020F0502020204030204" pitchFamily="34" charset="0"/>
              <a:cs typeface="Calibri" panose="020F0502020204030204" pitchFamily="34" charset="0"/>
            </a:endParaRPr>
          </a:p>
          <a:p>
            <a:endParaRPr lang="en-US" altLang="en-US"/>
          </a:p>
        </p:txBody>
      </p:sp>
      <p:sp>
        <p:nvSpPr>
          <p:cNvPr id="3" name="Speech Bubble: Rectangle 2">
            <a:extLst>
              <a:ext uri="{FF2B5EF4-FFF2-40B4-BE49-F238E27FC236}">
                <a16:creationId xmlns:a16="http://schemas.microsoft.com/office/drawing/2014/main" id="{24B9F033-D8CB-6667-7C70-D0779A777EE3}"/>
              </a:ext>
            </a:extLst>
          </p:cNvPr>
          <p:cNvSpPr/>
          <p:nvPr/>
        </p:nvSpPr>
        <p:spPr>
          <a:xfrm>
            <a:off x="1116013" y="3716338"/>
            <a:ext cx="6911975" cy="1693862"/>
          </a:xfrm>
          <a:prstGeom prst="wedgeRectCallou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anchor="ctr"/>
          <a:lstStyle/>
          <a:p>
            <a:pPr algn="ctr">
              <a:defRPr/>
            </a:pPr>
            <a:r>
              <a:rPr lang="en-US" altLang="en-US" b="1" dirty="0">
                <a:solidFill>
                  <a:srgbClr val="0070C0"/>
                </a:solidFill>
                <a:latin typeface="Calibri"/>
                <a:cs typeface="Calibri"/>
              </a:rPr>
              <a:t>What do each of the theorists contribute to your understanding of the importance of play? </a:t>
            </a:r>
            <a:endParaRPr lang="en-GB" altLang="en-US" dirty="0">
              <a:solidFill>
                <a:srgbClr val="0070C0"/>
              </a:solidFill>
              <a:latin typeface="Calibri"/>
              <a:cs typeface="Calibri"/>
            </a:endParaRPr>
          </a:p>
          <a:p>
            <a:pPr algn="ctr">
              <a:defRPr/>
            </a:pPr>
            <a:r>
              <a:rPr lang="en-US" altLang="en-US" b="1" dirty="0">
                <a:solidFill>
                  <a:srgbClr val="0070C0"/>
                </a:solidFill>
                <a:latin typeface="Calibri"/>
                <a:cs typeface="Calibri"/>
              </a:rPr>
              <a:t>Write a summary paragraph outlining why play is important and how these theorists support that view. Remember to reference your sources.</a:t>
            </a:r>
            <a:endParaRPr lang="en-GB" altLang="en-US" dirty="0">
              <a:solidFill>
                <a:srgbClr val="0070C0"/>
              </a:solidFill>
              <a:latin typeface="Calibri"/>
              <a:ea typeface="Calibri"/>
              <a:cs typeface="Calibri"/>
            </a:endParaRPr>
          </a:p>
          <a:p>
            <a:pPr algn="ctr">
              <a:defRPr/>
            </a:pP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3CE743-4F38-C6A6-9AA8-B1B5DF306FC3}"/>
              </a:ext>
            </a:extLst>
          </p:cNvPr>
          <p:cNvSpPr>
            <a:spLocks noGrp="1"/>
          </p:cNvSpPr>
          <p:nvPr>
            <p:ph sz="half" idx="1"/>
          </p:nvPr>
        </p:nvSpPr>
        <p:spPr/>
        <p:txBody>
          <a:bodyPr/>
          <a:lstStyle/>
          <a:p>
            <a:r>
              <a:rPr lang="en-US" err="1">
                <a:cs typeface="Arial"/>
              </a:rPr>
              <a:t>Archwilio</a:t>
            </a:r>
            <a:r>
              <a:rPr lang="en-US" dirty="0">
                <a:cs typeface="Arial"/>
              </a:rPr>
              <a:t> </a:t>
            </a:r>
            <a:r>
              <a:rPr lang="en-US" err="1">
                <a:cs typeface="Arial"/>
              </a:rPr>
              <a:t>gwahanol</a:t>
            </a:r>
            <a:r>
              <a:rPr lang="en-US" dirty="0">
                <a:cs typeface="Arial"/>
              </a:rPr>
              <a:t> </a:t>
            </a:r>
            <a:r>
              <a:rPr lang="en-US" err="1">
                <a:cs typeface="Arial"/>
              </a:rPr>
              <a:t>mathau</a:t>
            </a:r>
            <a:r>
              <a:rPr lang="en-US" dirty="0">
                <a:cs typeface="Arial"/>
              </a:rPr>
              <a:t> o </a:t>
            </a:r>
            <a:r>
              <a:rPr lang="en-US" err="1">
                <a:cs typeface="Arial"/>
              </a:rPr>
              <a:t>chwarae</a:t>
            </a:r>
            <a:endParaRPr lang="en-US">
              <a:cs typeface="Arial"/>
            </a:endParaRPr>
          </a:p>
          <a:p>
            <a:r>
              <a:rPr lang="en-US" dirty="0" err="1">
                <a:cs typeface="Arial"/>
              </a:rPr>
              <a:t>Camau</a:t>
            </a:r>
            <a:r>
              <a:rPr lang="en-US" dirty="0">
                <a:cs typeface="Arial"/>
              </a:rPr>
              <a:t> </a:t>
            </a:r>
            <a:r>
              <a:rPr lang="en-US" dirty="0" err="1">
                <a:cs typeface="Arial"/>
              </a:rPr>
              <a:t>chwarae</a:t>
            </a:r>
            <a:r>
              <a:rPr lang="en-US" dirty="0">
                <a:cs typeface="Arial"/>
              </a:rPr>
              <a:t> Parten</a:t>
            </a:r>
          </a:p>
          <a:p>
            <a:r>
              <a:rPr lang="en-US" dirty="0" err="1">
                <a:cs typeface="Arial"/>
              </a:rPr>
              <a:t>Fel</a:t>
            </a:r>
            <a:r>
              <a:rPr lang="en-US" dirty="0">
                <a:cs typeface="Arial"/>
              </a:rPr>
              <a:t> gall </a:t>
            </a:r>
            <a:r>
              <a:rPr lang="en-US" dirty="0" err="1">
                <a:cs typeface="Arial"/>
              </a:rPr>
              <a:t>gwahanol</a:t>
            </a:r>
            <a:r>
              <a:rPr lang="en-US" dirty="0">
                <a:cs typeface="Arial"/>
              </a:rPr>
              <a:t> </a:t>
            </a:r>
            <a:r>
              <a:rPr lang="en-US" dirty="0" err="1">
                <a:cs typeface="Arial"/>
              </a:rPr>
              <a:t>mathau</a:t>
            </a:r>
            <a:r>
              <a:rPr lang="en-US" dirty="0">
                <a:cs typeface="Arial"/>
              </a:rPr>
              <a:t> o </a:t>
            </a:r>
            <a:r>
              <a:rPr lang="en-US" dirty="0" err="1">
                <a:cs typeface="Arial"/>
              </a:rPr>
              <a:t>chwarae</a:t>
            </a:r>
            <a:r>
              <a:rPr lang="en-US" dirty="0">
                <a:cs typeface="Arial"/>
              </a:rPr>
              <a:t> </a:t>
            </a:r>
            <a:r>
              <a:rPr lang="en-US" dirty="0" err="1">
                <a:cs typeface="Arial"/>
              </a:rPr>
              <a:t>cael</a:t>
            </a:r>
            <a:r>
              <a:rPr lang="en-US" dirty="0">
                <a:cs typeface="Arial"/>
              </a:rPr>
              <a:t> </a:t>
            </a:r>
            <a:r>
              <a:rPr lang="en-US" dirty="0" err="1">
                <a:cs typeface="Arial"/>
              </a:rPr>
              <a:t>ei</a:t>
            </a:r>
            <a:r>
              <a:rPr lang="en-US" dirty="0">
                <a:cs typeface="Arial"/>
              </a:rPr>
              <a:t> </a:t>
            </a:r>
            <a:r>
              <a:rPr lang="en-US" dirty="0" err="1">
                <a:cs typeface="Arial"/>
              </a:rPr>
              <a:t>defnyddio</a:t>
            </a:r>
            <a:r>
              <a:rPr lang="en-US" dirty="0">
                <a:cs typeface="Arial"/>
              </a:rPr>
              <a:t> I </a:t>
            </a:r>
            <a:r>
              <a:rPr lang="en-US" dirty="0" err="1">
                <a:cs typeface="Arial"/>
              </a:rPr>
              <a:t>cefnogi</a:t>
            </a:r>
            <a:r>
              <a:rPr lang="en-US" dirty="0">
                <a:cs typeface="Arial"/>
              </a:rPr>
              <a:t> plant </a:t>
            </a:r>
          </a:p>
        </p:txBody>
      </p:sp>
      <p:sp>
        <p:nvSpPr>
          <p:cNvPr id="4" name="Content Placeholder 3">
            <a:extLst>
              <a:ext uri="{FF2B5EF4-FFF2-40B4-BE49-F238E27FC236}">
                <a16:creationId xmlns:a16="http://schemas.microsoft.com/office/drawing/2014/main" id="{C6483121-F5EA-A0E3-3853-6B2FF4DCCCBE}"/>
              </a:ext>
            </a:extLst>
          </p:cNvPr>
          <p:cNvSpPr>
            <a:spLocks noGrp="1"/>
          </p:cNvSpPr>
          <p:nvPr>
            <p:ph sz="half" idx="2"/>
          </p:nvPr>
        </p:nvSpPr>
        <p:spPr/>
        <p:txBody>
          <a:bodyPr/>
          <a:lstStyle/>
          <a:p>
            <a:r>
              <a:rPr lang="en-US" dirty="0">
                <a:solidFill>
                  <a:srgbClr val="0070C0"/>
                </a:solidFill>
                <a:cs typeface="Arial"/>
              </a:rPr>
              <a:t>Explore different types of play</a:t>
            </a:r>
          </a:p>
          <a:p>
            <a:r>
              <a:rPr lang="en-US" dirty="0">
                <a:solidFill>
                  <a:srgbClr val="0070C0"/>
                </a:solidFill>
                <a:cs typeface="Arial"/>
              </a:rPr>
              <a:t>Parten's stages of play</a:t>
            </a:r>
          </a:p>
          <a:p>
            <a:r>
              <a:rPr lang="en-US" dirty="0">
                <a:solidFill>
                  <a:srgbClr val="0070C0"/>
                </a:solidFill>
                <a:cs typeface="Arial"/>
              </a:rPr>
              <a:t>How different types of play can be used to support children </a:t>
            </a:r>
          </a:p>
          <a:p>
            <a:endParaRPr lang="en-GB" sz="1200" dirty="0">
              <a:solidFill>
                <a:srgbClr val="000000"/>
              </a:solidFill>
              <a:cs typeface="Arial"/>
            </a:endParaRPr>
          </a:p>
          <a:p>
            <a:endParaRPr lang="en-US" dirty="0">
              <a:solidFill>
                <a:srgbClr val="0070C0"/>
              </a:solidFill>
              <a:cs typeface="Arial"/>
            </a:endParaRPr>
          </a:p>
        </p:txBody>
      </p:sp>
      <p:sp>
        <p:nvSpPr>
          <p:cNvPr id="5" name="TextBox 1">
            <a:extLst>
              <a:ext uri="{FF2B5EF4-FFF2-40B4-BE49-F238E27FC236}">
                <a16:creationId xmlns:a16="http://schemas.microsoft.com/office/drawing/2014/main" id="{C6C70484-557C-E462-864F-C9C36A2906F4}"/>
              </a:ext>
            </a:extLst>
          </p:cNvPr>
          <p:cNvSpPr txBox="1"/>
          <p:nvPr/>
        </p:nvSpPr>
        <p:spPr>
          <a:xfrm>
            <a:off x="4716016" y="620688"/>
            <a:ext cx="2416111" cy="707886"/>
          </a:xfrm>
          <a:prstGeom prst="rect">
            <a:avLst/>
          </a:prstGeom>
          <a:noFill/>
        </p:spPr>
        <p:txBody>
          <a:bodyPr wrap="none" lIns="91440" tIns="45720" rIns="91440" bIns="45720" rtlCol="0" anchor="t">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r>
              <a:rPr lang="en-GB" altLang="en-US" sz="4000" dirty="0">
                <a:solidFill>
                  <a:srgbClr val="0070C0"/>
                </a:solidFill>
                <a:latin typeface="Calibri"/>
                <a:ea typeface="Calibri"/>
                <a:cs typeface="Calibri"/>
              </a:rPr>
              <a:t>Objectives</a:t>
            </a:r>
            <a:endParaRPr lang="en-US" sz="4000" dirty="0">
              <a:latin typeface="Calibri"/>
              <a:ea typeface="Calibri"/>
              <a:cs typeface="Calibri"/>
            </a:endParaRPr>
          </a:p>
        </p:txBody>
      </p:sp>
      <p:sp>
        <p:nvSpPr>
          <p:cNvPr id="6" name="Title 1">
            <a:extLst>
              <a:ext uri="{FF2B5EF4-FFF2-40B4-BE49-F238E27FC236}">
                <a16:creationId xmlns:a16="http://schemas.microsoft.com/office/drawing/2014/main" id="{8E7A2289-D3FA-2ED6-98D3-2871EF6650B7}"/>
              </a:ext>
            </a:extLst>
          </p:cNvPr>
          <p:cNvSpPr>
            <a:spLocks noGrp="1" noChangeArrowheads="1"/>
          </p:cNvSpPr>
          <p:nvPr/>
        </p:nvSpPr>
        <p:spPr bwMode="auto">
          <a:xfrm>
            <a:off x="628650" y="365125"/>
            <a:ext cx="3713163" cy="1191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marL="4572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2pPr>
            <a:lvl3pPr marL="9144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3pPr>
            <a:lvl4pPr marL="13716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4pPr>
            <a:lvl5pPr marL="18288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5pPr>
            <a:lvl6pPr marL="4572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6pPr>
            <a:lvl7pPr marL="9144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7pPr>
            <a:lvl8pPr marL="13716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8pPr>
            <a:lvl9pPr marL="18288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9pPr>
          </a:lstStyle>
          <a:p>
            <a:pPr eaLnBrk="1" hangingPunct="1"/>
            <a:r>
              <a:rPr lang="en-GB" altLang="en-US" sz="4000" b="1">
                <a:latin typeface="Calibri" panose="020F0502020204030204" pitchFamily="34" charset="0"/>
                <a:cs typeface="Calibri" panose="020F0502020204030204" pitchFamily="34" charset="0"/>
              </a:rPr>
              <a:t>Nod</a:t>
            </a:r>
            <a:endParaRPr lang="en-US" altLang="en-US" sz="4000" b="1">
              <a:solidFill>
                <a:srgbClr val="0070C0"/>
              </a:solidFill>
              <a:latin typeface="Calibri" panose="020F0502020204030204" pitchFamily="34" charset="0"/>
              <a:cs typeface="Calibri" panose="020F0502020204030204" pitchFamily="34" charset="0"/>
            </a:endParaRPr>
          </a:p>
        </p:txBody>
      </p:sp>
      <p:sp>
        <p:nvSpPr>
          <p:cNvPr id="7" name="Title 1">
            <a:extLst>
              <a:ext uri="{FF2B5EF4-FFF2-40B4-BE49-F238E27FC236}">
                <a16:creationId xmlns:a16="http://schemas.microsoft.com/office/drawing/2014/main" id="{8E7A2289-D3FA-2ED6-98D3-2871EF6650B7}"/>
              </a:ext>
            </a:extLst>
          </p:cNvPr>
          <p:cNvSpPr>
            <a:spLocks noGrp="1" noChangeArrowheads="1"/>
          </p:cNvSpPr>
          <p:nvPr/>
        </p:nvSpPr>
        <p:spPr bwMode="auto">
          <a:xfrm>
            <a:off x="628650" y="365125"/>
            <a:ext cx="3713163" cy="1191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marL="4572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2pPr>
            <a:lvl3pPr marL="9144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3pPr>
            <a:lvl4pPr marL="13716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4pPr>
            <a:lvl5pPr marL="1828800" algn="l" defTabSz="685800" rtl="0" eaLnBrk="0" fontAlgn="base" hangingPunct="0">
              <a:lnSpc>
                <a:spcPct val="90000"/>
              </a:lnSpc>
              <a:spcBef>
                <a:spcPct val="0"/>
              </a:spcBef>
              <a:spcAft>
                <a:spcPct val="0"/>
              </a:spcAft>
              <a:defRPr sz="3300" kern="1200">
                <a:solidFill>
                  <a:schemeClr val="tx1"/>
                </a:solidFill>
                <a:latin typeface="Arial" panose="020B0604020202020204" pitchFamily="34" charset="0"/>
                <a:ea typeface="+mn-ea"/>
                <a:cs typeface="+mn-cs"/>
              </a:defRPr>
            </a:lvl5pPr>
            <a:lvl6pPr marL="4572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6pPr>
            <a:lvl7pPr marL="9144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7pPr>
            <a:lvl8pPr marL="13716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8pPr>
            <a:lvl9pPr marL="1828800" algn="l" defTabSz="685800" rtl="0" eaLnBrk="1" fontAlgn="base" latinLnBrk="0" hangingPunct="1">
              <a:lnSpc>
                <a:spcPct val="90000"/>
              </a:lnSpc>
              <a:spcBef>
                <a:spcPct val="0"/>
              </a:spcBef>
              <a:spcAft>
                <a:spcPct val="0"/>
              </a:spcAft>
              <a:defRPr sz="3300" kern="1200">
                <a:solidFill>
                  <a:schemeClr val="tx1"/>
                </a:solidFill>
                <a:latin typeface="Arial" panose="020B0604020202020204" pitchFamily="34" charset="0"/>
                <a:ea typeface="+mn-ea"/>
                <a:cs typeface="+mn-cs"/>
              </a:defRPr>
            </a:lvl9pPr>
          </a:lstStyle>
          <a:p>
            <a:pPr eaLnBrk="1" hangingPunct="1"/>
            <a:r>
              <a:rPr lang="en-GB" altLang="en-US" sz="4000" dirty="0">
                <a:latin typeface="Calibri"/>
                <a:ea typeface="Calibri"/>
                <a:cs typeface="Calibri"/>
              </a:rPr>
              <a:t>Nod</a:t>
            </a:r>
            <a:endParaRPr lang="en-US" altLang="en-US" sz="4000" dirty="0">
              <a:solidFill>
                <a:srgbClr val="0070C0"/>
              </a:solidFill>
              <a:latin typeface="Calibri"/>
              <a:ea typeface="Calibri"/>
              <a:cs typeface="Calibri"/>
            </a:endParaRPr>
          </a:p>
        </p:txBody>
      </p:sp>
    </p:spTree>
    <p:extLst>
      <p:ext uri="{BB962C8B-B14F-4D97-AF65-F5344CB8AC3E}">
        <p14:creationId xmlns:p14="http://schemas.microsoft.com/office/powerpoint/2010/main" val="1321837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2CD9-A8F2-5404-EFE5-120425F37D14}"/>
              </a:ext>
            </a:extLst>
          </p:cNvPr>
          <p:cNvSpPr>
            <a:spLocks noGrp="1"/>
          </p:cNvSpPr>
          <p:nvPr>
            <p:ph type="title"/>
          </p:nvPr>
        </p:nvSpPr>
        <p:spPr/>
        <p:txBody>
          <a:bodyPr/>
          <a:lstStyle/>
          <a:p>
            <a:r>
              <a:rPr lang="en-US" err="1">
                <a:cs typeface="Arial"/>
              </a:rPr>
              <a:t>Camau</a:t>
            </a:r>
            <a:r>
              <a:rPr lang="en-US" dirty="0">
                <a:cs typeface="Arial"/>
              </a:rPr>
              <a:t> </a:t>
            </a:r>
            <a:r>
              <a:rPr lang="en-US" err="1">
                <a:cs typeface="Arial"/>
              </a:rPr>
              <a:t>chwarae</a:t>
            </a:r>
            <a:r>
              <a:rPr lang="en-US" dirty="0">
                <a:cs typeface="Arial"/>
              </a:rPr>
              <a:t> Parten</a:t>
            </a:r>
            <a:br>
              <a:rPr lang="en-US" dirty="0"/>
            </a:br>
            <a:r>
              <a:rPr lang="en-US" dirty="0">
                <a:solidFill>
                  <a:srgbClr val="0070C0"/>
                </a:solidFill>
                <a:cs typeface="Arial"/>
              </a:rPr>
              <a:t>Parten's Stages of Play</a:t>
            </a:r>
            <a:endParaRPr lang="en-US">
              <a:solidFill>
                <a:srgbClr val="0070C0"/>
              </a:solidFill>
              <a:cs typeface="Arial"/>
            </a:endParaRPr>
          </a:p>
        </p:txBody>
      </p:sp>
      <p:sp>
        <p:nvSpPr>
          <p:cNvPr id="3" name="Content Placeholder 2">
            <a:extLst>
              <a:ext uri="{FF2B5EF4-FFF2-40B4-BE49-F238E27FC236}">
                <a16:creationId xmlns:a16="http://schemas.microsoft.com/office/drawing/2014/main" id="{3C7606D2-0ACB-9CDD-352E-D5B0E6F7B34C}"/>
              </a:ext>
            </a:extLst>
          </p:cNvPr>
          <p:cNvSpPr>
            <a:spLocks noGrp="1"/>
          </p:cNvSpPr>
          <p:nvPr>
            <p:ph sz="half" idx="1"/>
          </p:nvPr>
        </p:nvSpPr>
        <p:spPr/>
        <p:txBody>
          <a:bodyPr/>
          <a:lstStyle/>
          <a:p>
            <a:r>
              <a:rPr lang="en-US" sz="2000" err="1">
                <a:latin typeface="Calibri"/>
                <a:ea typeface="Calibri"/>
                <a:cs typeface="Calibri"/>
              </a:rPr>
              <a:t>Chwarae</a:t>
            </a:r>
            <a:r>
              <a:rPr lang="en-US" sz="2000">
                <a:latin typeface="Calibri"/>
                <a:ea typeface="Calibri"/>
                <a:cs typeface="Calibri"/>
              </a:rPr>
              <a:t> </a:t>
            </a:r>
            <a:r>
              <a:rPr lang="en-US" sz="2000" err="1">
                <a:latin typeface="Calibri"/>
                <a:ea typeface="Calibri"/>
                <a:cs typeface="Calibri"/>
              </a:rPr>
              <a:t>heb</a:t>
            </a:r>
            <a:r>
              <a:rPr lang="en-US" sz="2000">
                <a:latin typeface="Calibri"/>
                <a:ea typeface="Calibri"/>
                <a:cs typeface="Calibri"/>
              </a:rPr>
              <a:t> </a:t>
            </a:r>
            <a:r>
              <a:rPr lang="en-US" sz="2000" err="1">
                <a:latin typeface="Calibri"/>
                <a:ea typeface="Calibri"/>
                <a:cs typeface="Calibri"/>
              </a:rPr>
              <a:t>cymorth</a:t>
            </a:r>
            <a:r>
              <a:rPr lang="en-US" sz="2000">
                <a:latin typeface="Calibri"/>
                <a:ea typeface="Calibri"/>
                <a:cs typeface="Calibri"/>
              </a:rPr>
              <a:t> (</a:t>
            </a:r>
            <a:r>
              <a:rPr lang="en-US" sz="2000" err="1">
                <a:latin typeface="Calibri"/>
                <a:ea typeface="Calibri"/>
                <a:cs typeface="Calibri"/>
              </a:rPr>
              <a:t>Genedigaeth</a:t>
            </a:r>
            <a:r>
              <a:rPr lang="en-US" sz="2000">
                <a:latin typeface="Calibri"/>
                <a:ea typeface="Calibri"/>
                <a:cs typeface="Calibri"/>
              </a:rPr>
              <a:t> - 3 Mis </a:t>
            </a:r>
            <a:r>
              <a:rPr lang="en-US" sz="2000" err="1">
                <a:latin typeface="Calibri"/>
                <a:ea typeface="Calibri"/>
                <a:cs typeface="Calibri"/>
              </a:rPr>
              <a:t>Oed</a:t>
            </a:r>
            <a:r>
              <a:rPr lang="en-US" sz="2000">
                <a:latin typeface="Calibri"/>
                <a:ea typeface="Calibri"/>
                <a:cs typeface="Calibri"/>
              </a:rPr>
              <a:t>).</a:t>
            </a:r>
            <a:endParaRPr lang="en-US" sz="2000" dirty="0">
              <a:latin typeface="Calibri"/>
              <a:ea typeface="Calibri"/>
              <a:cs typeface="Calibri"/>
            </a:endParaRPr>
          </a:p>
          <a:p>
            <a:r>
              <a:rPr lang="en-US" sz="2000" dirty="0" err="1">
                <a:latin typeface="Calibri"/>
                <a:ea typeface="Calibri"/>
                <a:cs typeface="Calibri"/>
              </a:rPr>
              <a:t>Chwarae</a:t>
            </a:r>
            <a:r>
              <a:rPr lang="en-US" sz="2000" dirty="0">
                <a:latin typeface="Calibri"/>
                <a:ea typeface="Calibri"/>
                <a:cs typeface="Calibri"/>
              </a:rPr>
              <a:t> </a:t>
            </a:r>
            <a:r>
              <a:rPr lang="en-US" sz="2000" dirty="0" err="1">
                <a:latin typeface="Calibri"/>
                <a:ea typeface="Calibri"/>
                <a:cs typeface="Calibri"/>
              </a:rPr>
              <a:t>unigol</a:t>
            </a:r>
            <a:r>
              <a:rPr lang="en-US" sz="2000" dirty="0">
                <a:latin typeface="Calibri"/>
                <a:ea typeface="Calibri"/>
                <a:cs typeface="Calibri"/>
              </a:rPr>
              <a:t> (3 Mis </a:t>
            </a:r>
            <a:r>
              <a:rPr lang="en-US" sz="2000" dirty="0" err="1">
                <a:latin typeface="Calibri"/>
                <a:ea typeface="Calibri"/>
                <a:cs typeface="Calibri"/>
              </a:rPr>
              <a:t>Oed</a:t>
            </a:r>
            <a:r>
              <a:rPr lang="en-US" sz="2000" dirty="0">
                <a:latin typeface="Calibri"/>
                <a:ea typeface="Calibri"/>
                <a:cs typeface="Calibri"/>
              </a:rPr>
              <a:t> - 2 </a:t>
            </a:r>
            <a:r>
              <a:rPr lang="en-US" sz="2000" dirty="0" err="1">
                <a:latin typeface="Calibri"/>
                <a:ea typeface="Calibri"/>
                <a:cs typeface="Calibri"/>
              </a:rPr>
              <a:t>Flynedd</a:t>
            </a:r>
            <a:r>
              <a:rPr lang="en-US" sz="2000" dirty="0">
                <a:latin typeface="Calibri"/>
                <a:ea typeface="Calibri"/>
                <a:cs typeface="Calibri"/>
              </a:rPr>
              <a:t> </a:t>
            </a:r>
            <a:r>
              <a:rPr lang="en-US" sz="2000" dirty="0" err="1">
                <a:latin typeface="Calibri"/>
                <a:ea typeface="Calibri"/>
                <a:cs typeface="Calibri"/>
              </a:rPr>
              <a:t>Oed</a:t>
            </a:r>
            <a:r>
              <a:rPr lang="en-US" sz="2000" dirty="0">
                <a:latin typeface="Calibri"/>
                <a:ea typeface="Calibri"/>
                <a:cs typeface="Calibri"/>
              </a:rPr>
              <a:t>).</a:t>
            </a:r>
          </a:p>
          <a:p>
            <a:r>
              <a:rPr lang="en-US" sz="2000" dirty="0" err="1">
                <a:latin typeface="Calibri"/>
                <a:ea typeface="Calibri"/>
                <a:cs typeface="Calibri"/>
              </a:rPr>
              <a:t>Chwarae</a:t>
            </a:r>
            <a:r>
              <a:rPr lang="en-US" sz="2000" dirty="0">
                <a:latin typeface="Calibri"/>
                <a:ea typeface="Calibri"/>
                <a:cs typeface="Calibri"/>
              </a:rPr>
              <a:t> </a:t>
            </a:r>
            <a:r>
              <a:rPr lang="en-US" sz="2000" dirty="0" err="1">
                <a:latin typeface="Calibri"/>
                <a:ea typeface="Calibri"/>
                <a:cs typeface="Calibri"/>
              </a:rPr>
              <a:t>Gwyliwr</a:t>
            </a:r>
            <a:r>
              <a:rPr lang="en-US" sz="2000" dirty="0">
                <a:latin typeface="Calibri"/>
                <a:ea typeface="Calibri"/>
                <a:cs typeface="Calibri"/>
              </a:rPr>
              <a:t> (2 </a:t>
            </a:r>
            <a:r>
              <a:rPr lang="en-US" sz="2000" dirty="0" err="1">
                <a:latin typeface="Calibri"/>
                <a:ea typeface="Calibri"/>
                <a:cs typeface="Calibri"/>
              </a:rPr>
              <a:t>Flynedd</a:t>
            </a:r>
            <a:r>
              <a:rPr lang="en-US" sz="2000" dirty="0">
                <a:latin typeface="Calibri"/>
                <a:ea typeface="Calibri"/>
                <a:cs typeface="Calibri"/>
              </a:rPr>
              <a:t> </a:t>
            </a:r>
            <a:r>
              <a:rPr lang="en-US" sz="2000" dirty="0" err="1">
                <a:latin typeface="Calibri"/>
                <a:ea typeface="Calibri"/>
                <a:cs typeface="Calibri"/>
              </a:rPr>
              <a:t>Oed</a:t>
            </a:r>
            <a:r>
              <a:rPr lang="en-US" sz="2000" dirty="0">
                <a:latin typeface="Calibri"/>
                <a:ea typeface="Calibri"/>
                <a:cs typeface="Calibri"/>
              </a:rPr>
              <a:t>).</a:t>
            </a:r>
          </a:p>
          <a:p>
            <a:r>
              <a:rPr lang="en-US" sz="2000" dirty="0" err="1">
                <a:latin typeface="Calibri"/>
                <a:ea typeface="Calibri"/>
                <a:cs typeface="Calibri"/>
              </a:rPr>
              <a:t>Chwarae</a:t>
            </a:r>
            <a:r>
              <a:rPr lang="en-US" sz="2000" dirty="0">
                <a:latin typeface="Calibri"/>
                <a:ea typeface="Calibri"/>
                <a:cs typeface="Calibri"/>
              </a:rPr>
              <a:t> </a:t>
            </a:r>
            <a:r>
              <a:rPr lang="en-US" sz="2000" dirty="0" err="1">
                <a:latin typeface="Calibri"/>
                <a:ea typeface="Calibri"/>
                <a:cs typeface="Calibri"/>
              </a:rPr>
              <a:t>Paralel</a:t>
            </a:r>
            <a:r>
              <a:rPr lang="en-US" sz="2000" dirty="0">
                <a:latin typeface="Calibri"/>
                <a:ea typeface="Calibri"/>
                <a:cs typeface="Calibri"/>
              </a:rPr>
              <a:t> (2 </a:t>
            </a:r>
            <a:r>
              <a:rPr lang="en-US" sz="2000" dirty="0" err="1">
                <a:latin typeface="Calibri"/>
                <a:ea typeface="Calibri"/>
                <a:cs typeface="Calibri"/>
              </a:rPr>
              <a:t>Flynedd</a:t>
            </a:r>
            <a:r>
              <a:rPr lang="en-US" sz="2000" dirty="0">
                <a:latin typeface="Calibri"/>
                <a:ea typeface="Calibri"/>
                <a:cs typeface="Calibri"/>
              </a:rPr>
              <a:t> </a:t>
            </a:r>
            <a:r>
              <a:rPr lang="en-US" sz="2000" dirty="0" err="1">
                <a:latin typeface="Calibri"/>
                <a:ea typeface="Calibri"/>
                <a:cs typeface="Calibri"/>
              </a:rPr>
              <a:t>Oed</a:t>
            </a:r>
            <a:r>
              <a:rPr lang="en-US" sz="2000" dirty="0">
                <a:latin typeface="Calibri"/>
                <a:ea typeface="Calibri"/>
                <a:cs typeface="Calibri"/>
              </a:rPr>
              <a:t> a Hyn).</a:t>
            </a:r>
          </a:p>
          <a:p>
            <a:r>
              <a:rPr lang="en-US" sz="2000" dirty="0" err="1">
                <a:latin typeface="Calibri"/>
                <a:ea typeface="Calibri"/>
                <a:cs typeface="Calibri"/>
              </a:rPr>
              <a:t>Chwarae</a:t>
            </a:r>
            <a:r>
              <a:rPr lang="en-US" sz="2000" dirty="0">
                <a:latin typeface="Calibri"/>
                <a:ea typeface="Calibri"/>
                <a:cs typeface="Calibri"/>
              </a:rPr>
              <a:t> </a:t>
            </a:r>
            <a:r>
              <a:rPr lang="en-US" sz="2000" dirty="0" err="1">
                <a:latin typeface="Calibri"/>
                <a:ea typeface="Calibri"/>
                <a:cs typeface="Calibri"/>
              </a:rPr>
              <a:t>Cysylltiedig</a:t>
            </a:r>
            <a:r>
              <a:rPr lang="en-US" sz="2000" dirty="0">
                <a:latin typeface="Calibri"/>
                <a:ea typeface="Calibri"/>
                <a:cs typeface="Calibri"/>
              </a:rPr>
              <a:t> (3-4 </a:t>
            </a:r>
            <a:r>
              <a:rPr lang="en-US" sz="2000" dirty="0" err="1">
                <a:latin typeface="Calibri"/>
                <a:ea typeface="Calibri"/>
                <a:cs typeface="Calibri"/>
              </a:rPr>
              <a:t>Oedran</a:t>
            </a:r>
            <a:r>
              <a:rPr lang="en-US" sz="2000" dirty="0">
                <a:latin typeface="Calibri"/>
                <a:ea typeface="Calibri"/>
                <a:cs typeface="Calibri"/>
              </a:rPr>
              <a:t>).</a:t>
            </a:r>
          </a:p>
          <a:p>
            <a:r>
              <a:rPr lang="en-US" sz="2000" dirty="0" err="1">
                <a:latin typeface="Calibri"/>
                <a:ea typeface="Calibri"/>
                <a:cs typeface="Calibri"/>
              </a:rPr>
              <a:t>Chwarae</a:t>
            </a:r>
            <a:r>
              <a:rPr lang="en-US" sz="2000" dirty="0">
                <a:latin typeface="Calibri"/>
                <a:ea typeface="Calibri"/>
                <a:cs typeface="Calibri"/>
              </a:rPr>
              <a:t> </a:t>
            </a:r>
            <a:r>
              <a:rPr lang="en-US" sz="2000" dirty="0" err="1">
                <a:latin typeface="Calibri"/>
                <a:ea typeface="Calibri"/>
                <a:cs typeface="Calibri"/>
              </a:rPr>
              <a:t>Cydweithredol</a:t>
            </a:r>
            <a:r>
              <a:rPr lang="en-US" sz="2000" dirty="0">
                <a:latin typeface="Calibri"/>
                <a:ea typeface="Calibri"/>
                <a:cs typeface="Calibri"/>
              </a:rPr>
              <a:t> (4+ </a:t>
            </a:r>
            <a:r>
              <a:rPr lang="en-US" sz="2000" dirty="0" err="1">
                <a:latin typeface="Calibri"/>
                <a:ea typeface="Calibri"/>
                <a:cs typeface="Calibri"/>
              </a:rPr>
              <a:t>Oed</a:t>
            </a:r>
            <a:r>
              <a:rPr lang="en-US" sz="2000" dirty="0">
                <a:latin typeface="Calibri"/>
                <a:ea typeface="Calibri"/>
                <a:cs typeface="Calibri"/>
              </a:rPr>
              <a:t>)</a:t>
            </a:r>
            <a:endParaRPr lang="en-US" dirty="0"/>
          </a:p>
        </p:txBody>
      </p:sp>
      <p:sp>
        <p:nvSpPr>
          <p:cNvPr id="4" name="Content Placeholder 3">
            <a:extLst>
              <a:ext uri="{FF2B5EF4-FFF2-40B4-BE49-F238E27FC236}">
                <a16:creationId xmlns:a16="http://schemas.microsoft.com/office/drawing/2014/main" id="{A3CCB271-E182-3B01-EFBA-0B8B6D0CC246}"/>
              </a:ext>
            </a:extLst>
          </p:cNvPr>
          <p:cNvSpPr>
            <a:spLocks noGrp="1"/>
          </p:cNvSpPr>
          <p:nvPr>
            <p:ph sz="half" idx="2"/>
          </p:nvPr>
        </p:nvSpPr>
        <p:spPr/>
        <p:txBody>
          <a:bodyPr/>
          <a:lstStyle/>
          <a:p>
            <a:r>
              <a:rPr lang="en-US" sz="2000" dirty="0">
                <a:solidFill>
                  <a:srgbClr val="0070C0"/>
                </a:solidFill>
                <a:latin typeface="Calibri"/>
                <a:ea typeface="Calibri"/>
                <a:cs typeface="Calibri"/>
              </a:rPr>
              <a:t>Unoccupied play (Birth – 3 Months of Age)</a:t>
            </a:r>
            <a:endParaRPr lang="en-US" sz="2000" dirty="0">
              <a:latin typeface="Calibri"/>
              <a:ea typeface="Calibri"/>
              <a:cs typeface="Calibri"/>
            </a:endParaRPr>
          </a:p>
          <a:p>
            <a:r>
              <a:rPr lang="en-US" sz="2000" dirty="0">
                <a:solidFill>
                  <a:srgbClr val="0070C0"/>
                </a:solidFill>
                <a:latin typeface="Calibri"/>
                <a:ea typeface="Calibri"/>
                <a:cs typeface="Calibri"/>
              </a:rPr>
              <a:t>Solitary play (3 Months of Age – 2 Years of Age)</a:t>
            </a:r>
            <a:endParaRPr lang="en-US" sz="2000" dirty="0">
              <a:latin typeface="Calibri"/>
              <a:ea typeface="Calibri"/>
              <a:cs typeface="Calibri"/>
            </a:endParaRPr>
          </a:p>
          <a:p>
            <a:r>
              <a:rPr lang="en-US" sz="2000" dirty="0">
                <a:solidFill>
                  <a:srgbClr val="0070C0"/>
                </a:solidFill>
                <a:latin typeface="Calibri"/>
                <a:ea typeface="Calibri"/>
                <a:cs typeface="Calibri"/>
              </a:rPr>
              <a:t>Onlooker Play (2 Years of Age)</a:t>
            </a:r>
            <a:endParaRPr lang="en-US" sz="2000" dirty="0">
              <a:latin typeface="Calibri"/>
              <a:ea typeface="Calibri"/>
              <a:cs typeface="Calibri"/>
            </a:endParaRPr>
          </a:p>
          <a:p>
            <a:r>
              <a:rPr lang="en-US" sz="2000" dirty="0">
                <a:solidFill>
                  <a:srgbClr val="0070C0"/>
                </a:solidFill>
                <a:latin typeface="Calibri"/>
                <a:ea typeface="Calibri"/>
                <a:cs typeface="Calibri"/>
              </a:rPr>
              <a:t>Parallel Play (2 Years of Age and Older)</a:t>
            </a:r>
            <a:endParaRPr lang="en-US" sz="2000" dirty="0">
              <a:latin typeface="Calibri"/>
              <a:ea typeface="Calibri"/>
              <a:cs typeface="Calibri"/>
            </a:endParaRPr>
          </a:p>
          <a:p>
            <a:r>
              <a:rPr lang="en-US" sz="2000" dirty="0">
                <a:solidFill>
                  <a:srgbClr val="0070C0"/>
                </a:solidFill>
                <a:latin typeface="Calibri"/>
                <a:ea typeface="Calibri"/>
                <a:cs typeface="Calibri"/>
              </a:rPr>
              <a:t>Associate Play (3-4 Years of Age)</a:t>
            </a:r>
            <a:endParaRPr lang="en-US" sz="2000" dirty="0">
              <a:latin typeface="Calibri"/>
              <a:ea typeface="Calibri"/>
              <a:cs typeface="Calibri"/>
            </a:endParaRPr>
          </a:p>
          <a:p>
            <a:r>
              <a:rPr lang="en-US" sz="2000" dirty="0">
                <a:solidFill>
                  <a:srgbClr val="0070C0"/>
                </a:solidFill>
                <a:latin typeface="Calibri"/>
                <a:ea typeface="Calibri"/>
                <a:cs typeface="Calibri"/>
              </a:rPr>
              <a:t>Cooperative Play (4+ Years of Age)</a:t>
            </a:r>
          </a:p>
          <a:p>
            <a:pPr marL="0" indent="0">
              <a:buNone/>
            </a:pPr>
            <a:r>
              <a:rPr lang="en-US" sz="1800" dirty="0">
                <a:solidFill>
                  <a:srgbClr val="0070C0"/>
                </a:solidFill>
                <a:latin typeface="Arial"/>
                <a:ea typeface="Calibri"/>
                <a:cs typeface="Arial"/>
              </a:rPr>
              <a:t>(Brain and Mukherji, 2005)</a:t>
            </a:r>
            <a:endParaRPr lang="en-US" sz="2000" dirty="0">
              <a:solidFill>
                <a:srgbClr val="0070C0"/>
              </a:solidFill>
              <a:latin typeface="Calibri"/>
              <a:ea typeface="Calibri"/>
              <a:cs typeface="Calibri"/>
            </a:endParaRPr>
          </a:p>
        </p:txBody>
      </p:sp>
    </p:spTree>
    <p:extLst>
      <p:ext uri="{BB962C8B-B14F-4D97-AF65-F5344CB8AC3E}">
        <p14:creationId xmlns:p14="http://schemas.microsoft.com/office/powerpoint/2010/main" val="2143545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Mildred Parten Newhall's 6 Stages of Play in Early Years">
            <a:extLst>
              <a:ext uri="{FF2B5EF4-FFF2-40B4-BE49-F238E27FC236}">
                <a16:creationId xmlns:a16="http://schemas.microsoft.com/office/drawing/2014/main" id="{2CB788F2-BDC6-294E-5559-A2A4BB71181D}"/>
              </a:ext>
            </a:extLst>
          </p:cNvPr>
          <p:cNvPicPr>
            <a:picLocks noGrp="1" noChangeAspect="1"/>
          </p:cNvPicPr>
          <p:nvPr>
            <p:ph sz="half" idx="1"/>
          </p:nvPr>
        </p:nvPicPr>
        <p:blipFill>
          <a:blip r:embed="rId2"/>
          <a:stretch>
            <a:fillRect/>
          </a:stretch>
        </p:blipFill>
        <p:spPr>
          <a:xfrm>
            <a:off x="2103261" y="344975"/>
            <a:ext cx="4937477" cy="4956081"/>
          </a:xfrm>
        </p:spPr>
      </p:pic>
      <p:sp>
        <p:nvSpPr>
          <p:cNvPr id="6" name="TextBox 5">
            <a:extLst>
              <a:ext uri="{FF2B5EF4-FFF2-40B4-BE49-F238E27FC236}">
                <a16:creationId xmlns:a16="http://schemas.microsoft.com/office/drawing/2014/main" id="{92017773-70C9-A608-D9AE-D598094A12C3}"/>
              </a:ext>
            </a:extLst>
          </p:cNvPr>
          <p:cNvSpPr txBox="1"/>
          <p:nvPr/>
        </p:nvSpPr>
        <p:spPr>
          <a:xfrm>
            <a:off x="2099904" y="530056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(Brodie, 2024)</a:t>
            </a:r>
            <a:endParaRPr lang="en-US" dirty="0"/>
          </a:p>
        </p:txBody>
      </p:sp>
    </p:spTree>
    <p:extLst>
      <p:ext uri="{BB962C8B-B14F-4D97-AF65-F5344CB8AC3E}">
        <p14:creationId xmlns:p14="http://schemas.microsoft.com/office/powerpoint/2010/main" val="1290951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673BB-95F9-720C-633F-3D5956EFFD81}"/>
              </a:ext>
            </a:extLst>
          </p:cNvPr>
          <p:cNvSpPr>
            <a:spLocks noGrp="1"/>
          </p:cNvSpPr>
          <p:nvPr>
            <p:ph type="ctrTitle"/>
          </p:nvPr>
        </p:nvSpPr>
        <p:spPr/>
        <p:txBody>
          <a:bodyPr/>
          <a:lstStyle/>
          <a:p>
            <a:r>
              <a:rPr lang="en-US" err="1">
                <a:cs typeface="Arial"/>
              </a:rPr>
              <a:t>Mathau</a:t>
            </a:r>
            <a:r>
              <a:rPr lang="en-US" dirty="0">
                <a:cs typeface="Arial"/>
              </a:rPr>
              <a:t> o </a:t>
            </a:r>
            <a:r>
              <a:rPr lang="en-US" err="1">
                <a:cs typeface="Arial"/>
              </a:rPr>
              <a:t>Chwarae</a:t>
            </a:r>
            <a:br>
              <a:rPr lang="en-US" dirty="0">
                <a:cs typeface="Arial"/>
              </a:rPr>
            </a:br>
            <a:r>
              <a:rPr lang="en-US" dirty="0">
                <a:solidFill>
                  <a:srgbClr val="0070C0"/>
                </a:solidFill>
                <a:cs typeface="Arial"/>
              </a:rPr>
              <a:t>Types of Play</a:t>
            </a:r>
            <a:endParaRPr lang="en-US" dirty="0">
              <a:solidFill>
                <a:srgbClr val="0070C0"/>
              </a:solidFill>
            </a:endParaRPr>
          </a:p>
        </p:txBody>
      </p:sp>
      <p:sp>
        <p:nvSpPr>
          <p:cNvPr id="3" name="Content Placeholder 2">
            <a:extLst>
              <a:ext uri="{FF2B5EF4-FFF2-40B4-BE49-F238E27FC236}">
                <a16:creationId xmlns:a16="http://schemas.microsoft.com/office/drawing/2014/main" id="{AF9FDCBA-3858-584C-E4A2-062FAF780FB5}"/>
              </a:ext>
            </a:extLst>
          </p:cNvPr>
          <p:cNvSpPr>
            <a:spLocks noGrp="1"/>
          </p:cNvSpPr>
          <p:nvPr>
            <p:ph type="subTitle" idx="1"/>
          </p:nvPr>
        </p:nvSpPr>
        <p:spPr/>
        <p:txBody>
          <a:bodyPr/>
          <a:lstStyle/>
          <a:p>
            <a:r>
              <a:rPr lang="en-US" dirty="0" err="1">
                <a:cs typeface="Arial"/>
              </a:rPr>
              <a:t>Fedrwch</a:t>
            </a:r>
            <a:r>
              <a:rPr lang="en-US" dirty="0">
                <a:cs typeface="Arial"/>
              </a:rPr>
              <a:t> chi </a:t>
            </a:r>
            <a:r>
              <a:rPr lang="en-US" dirty="0" err="1">
                <a:cs typeface="Arial"/>
              </a:rPr>
              <a:t>meddwl</a:t>
            </a:r>
            <a:r>
              <a:rPr lang="en-US" dirty="0">
                <a:cs typeface="Arial"/>
              </a:rPr>
              <a:t> am </a:t>
            </a:r>
            <a:r>
              <a:rPr lang="en-US" dirty="0" err="1">
                <a:cs typeface="Arial"/>
              </a:rPr>
              <a:t>enghreifftiau</a:t>
            </a:r>
            <a:r>
              <a:rPr lang="en-US" dirty="0">
                <a:cs typeface="Arial"/>
              </a:rPr>
              <a:t>?</a:t>
            </a:r>
          </a:p>
          <a:p>
            <a:r>
              <a:rPr lang="en-US" dirty="0">
                <a:solidFill>
                  <a:srgbClr val="0070C0"/>
                </a:solidFill>
                <a:cs typeface="Arial"/>
              </a:rPr>
              <a:t>Can you think of examples?</a:t>
            </a:r>
          </a:p>
        </p:txBody>
      </p:sp>
    </p:spTree>
    <p:extLst>
      <p:ext uri="{BB962C8B-B14F-4D97-AF65-F5344CB8AC3E}">
        <p14:creationId xmlns:p14="http://schemas.microsoft.com/office/powerpoint/2010/main" val="3238441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EDFF9-01EA-9427-787C-17EB77E8337E}"/>
              </a:ext>
            </a:extLst>
          </p:cNvPr>
          <p:cNvSpPr>
            <a:spLocks noGrp="1"/>
          </p:cNvSpPr>
          <p:nvPr>
            <p:ph type="title"/>
          </p:nvPr>
        </p:nvSpPr>
        <p:spPr/>
        <p:txBody>
          <a:bodyPr/>
          <a:lstStyle/>
          <a:p>
            <a:r>
              <a:rPr lang="en-US" err="1">
                <a:cs typeface="Arial"/>
              </a:rPr>
              <a:t>Chwarae</a:t>
            </a:r>
            <a:r>
              <a:rPr lang="en-US" dirty="0">
                <a:cs typeface="Arial"/>
              </a:rPr>
              <a:t> </a:t>
            </a:r>
            <a:r>
              <a:rPr lang="en-US" err="1">
                <a:cs typeface="Arial"/>
              </a:rPr>
              <a:t>Corfforol</a:t>
            </a:r>
            <a:br>
              <a:rPr lang="en-US" dirty="0">
                <a:cs typeface="Arial"/>
              </a:rPr>
            </a:br>
            <a:r>
              <a:rPr lang="en-US" dirty="0">
                <a:solidFill>
                  <a:srgbClr val="0070C0"/>
                </a:solidFill>
                <a:cs typeface="Arial"/>
              </a:rPr>
              <a:t>Physical Play</a:t>
            </a:r>
            <a:endParaRPr lang="en-US" dirty="0">
              <a:solidFill>
                <a:srgbClr val="0070C0"/>
              </a:solidFill>
            </a:endParaRPr>
          </a:p>
        </p:txBody>
      </p:sp>
      <p:sp>
        <p:nvSpPr>
          <p:cNvPr id="3" name="Content Placeholder 2">
            <a:extLst>
              <a:ext uri="{FF2B5EF4-FFF2-40B4-BE49-F238E27FC236}">
                <a16:creationId xmlns:a16="http://schemas.microsoft.com/office/drawing/2014/main" id="{0B8516FB-4E65-9185-0B85-30BE6F76EA29}"/>
              </a:ext>
            </a:extLst>
          </p:cNvPr>
          <p:cNvSpPr>
            <a:spLocks noGrp="1"/>
          </p:cNvSpPr>
          <p:nvPr>
            <p:ph sz="half" idx="1"/>
          </p:nvPr>
        </p:nvSpPr>
        <p:spPr/>
        <p:txBody>
          <a:bodyPr/>
          <a:lstStyle/>
          <a:p>
            <a:r>
              <a:rPr lang="en-US" dirty="0" err="1">
                <a:ea typeface="+mn-lt"/>
                <a:cs typeface="+mn-lt"/>
              </a:rPr>
              <a:t>Gweithgareddau</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cael</a:t>
            </a:r>
            <a:r>
              <a:rPr lang="en-US" dirty="0">
                <a:ea typeface="+mn-lt"/>
                <a:cs typeface="+mn-lt"/>
              </a:rPr>
              <a:t> plant </a:t>
            </a:r>
            <a:r>
              <a:rPr lang="en-US" dirty="0" err="1">
                <a:ea typeface="+mn-lt"/>
                <a:cs typeface="+mn-lt"/>
              </a:rPr>
              <a:t>i</a:t>
            </a:r>
            <a:r>
              <a:rPr lang="en-US" dirty="0">
                <a:ea typeface="+mn-lt"/>
                <a:cs typeface="+mn-lt"/>
              </a:rPr>
              <a:t> </a:t>
            </a:r>
            <a:r>
              <a:rPr lang="en-US" dirty="0" err="1">
                <a:ea typeface="+mn-lt"/>
                <a:cs typeface="+mn-lt"/>
              </a:rPr>
              <a:t>symud</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hamgylchedd</a:t>
            </a:r>
            <a:endParaRPr lang="en-US" dirty="0" err="1">
              <a:cs typeface="Arial" panose="020B0604020202020204"/>
            </a:endParaRPr>
          </a:p>
          <a:p>
            <a:r>
              <a:rPr lang="en-US" dirty="0" err="1">
                <a:ea typeface="+mn-lt"/>
                <a:cs typeface="+mn-lt"/>
              </a:rPr>
              <a:t>Enghreifftiau</a:t>
            </a:r>
            <a:r>
              <a:rPr lang="en-US" dirty="0">
                <a:ea typeface="+mn-lt"/>
                <a:cs typeface="+mn-lt"/>
              </a:rPr>
              <a:t> </a:t>
            </a:r>
            <a:r>
              <a:rPr lang="en-US" dirty="0" err="1">
                <a:ea typeface="+mn-lt"/>
                <a:cs typeface="+mn-lt"/>
              </a:rPr>
              <a:t>os</a:t>
            </a:r>
            <a:r>
              <a:rPr lang="en-US" dirty="0">
                <a:ea typeface="+mn-lt"/>
                <a:cs typeface="+mn-lt"/>
              </a:rPr>
              <a:t> </a:t>
            </a:r>
            <a:r>
              <a:rPr lang="en-US" dirty="0" err="1">
                <a:ea typeface="+mn-lt"/>
                <a:cs typeface="+mn-lt"/>
              </a:rPr>
              <a:t>yw</a:t>
            </a:r>
            <a:r>
              <a:rPr lang="en-US" dirty="0">
                <a:ea typeface="+mn-lt"/>
                <a:cs typeface="+mn-lt"/>
              </a:rPr>
              <a:t> </a:t>
            </a:r>
            <a:r>
              <a:rPr lang="en-US" dirty="0" err="1">
                <a:ea typeface="+mn-lt"/>
                <a:cs typeface="+mn-lt"/>
              </a:rPr>
              <a:t>hyn</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cynnwys</a:t>
            </a:r>
            <a:r>
              <a:rPr lang="en-US" dirty="0">
                <a:ea typeface="+mn-lt"/>
                <a:cs typeface="+mn-lt"/>
              </a:rPr>
              <a:t> </a:t>
            </a:r>
            <a:r>
              <a:rPr lang="en-US" dirty="0" err="1">
                <a:ea typeface="+mn-lt"/>
                <a:cs typeface="+mn-lt"/>
              </a:rPr>
              <a:t>neidio</a:t>
            </a:r>
            <a:r>
              <a:rPr lang="en-US" dirty="0">
                <a:ea typeface="+mn-lt"/>
                <a:cs typeface="+mn-lt"/>
              </a:rPr>
              <a:t>, </a:t>
            </a:r>
            <a:r>
              <a:rPr lang="en-US" dirty="0" err="1">
                <a:ea typeface="+mn-lt"/>
                <a:cs typeface="+mn-lt"/>
              </a:rPr>
              <a:t>rhedeg</a:t>
            </a:r>
            <a:r>
              <a:rPr lang="en-US" dirty="0">
                <a:ea typeface="+mn-lt"/>
                <a:cs typeface="+mn-lt"/>
              </a:rPr>
              <a:t>, </a:t>
            </a:r>
            <a:r>
              <a:rPr lang="en-US" dirty="0" err="1">
                <a:ea typeface="+mn-lt"/>
                <a:cs typeface="+mn-lt"/>
              </a:rPr>
              <a:t>dringo</a:t>
            </a:r>
            <a:endParaRPr lang="en-US" dirty="0" err="1"/>
          </a:p>
          <a:p>
            <a:r>
              <a:rPr lang="en-US" dirty="0" err="1">
                <a:ea typeface="+mn-lt"/>
                <a:cs typeface="+mn-lt"/>
              </a:rPr>
              <a:t>Manteision</a:t>
            </a:r>
            <a:r>
              <a:rPr lang="en-US" dirty="0">
                <a:ea typeface="+mn-lt"/>
                <a:cs typeface="+mn-lt"/>
              </a:rPr>
              <a:t> </a:t>
            </a:r>
            <a:r>
              <a:rPr lang="en-US" dirty="0" err="1">
                <a:ea typeface="+mn-lt"/>
                <a:cs typeface="+mn-lt"/>
              </a:rPr>
              <a:t>chwarae</a:t>
            </a:r>
            <a:r>
              <a:rPr lang="en-US" dirty="0">
                <a:ea typeface="+mn-lt"/>
                <a:cs typeface="+mn-lt"/>
              </a:rPr>
              <a:t> </a:t>
            </a:r>
            <a:r>
              <a:rPr lang="en-US" dirty="0" err="1">
                <a:ea typeface="+mn-lt"/>
                <a:cs typeface="+mn-lt"/>
              </a:rPr>
              <a:t>corfforol</a:t>
            </a:r>
            <a:r>
              <a:rPr lang="en-US" dirty="0">
                <a:ea typeface="+mn-lt"/>
                <a:cs typeface="+mn-lt"/>
              </a:rPr>
              <a:t> </a:t>
            </a:r>
            <a:r>
              <a:rPr lang="en-US" dirty="0" err="1">
                <a:ea typeface="+mn-lt"/>
                <a:cs typeface="+mn-lt"/>
              </a:rPr>
              <a:t>yw</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fod</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gwella</a:t>
            </a:r>
            <a:r>
              <a:rPr lang="en-US" dirty="0">
                <a:ea typeface="+mn-lt"/>
                <a:cs typeface="+mn-lt"/>
              </a:rPr>
              <a:t> iechyd, </a:t>
            </a:r>
            <a:r>
              <a:rPr lang="en-US" dirty="0" err="1">
                <a:ea typeface="+mn-lt"/>
                <a:cs typeface="+mn-lt"/>
              </a:rPr>
              <a:t>ffitrwydd</a:t>
            </a:r>
            <a:r>
              <a:rPr lang="en-US" dirty="0">
                <a:ea typeface="+mn-lt"/>
                <a:cs typeface="+mn-lt"/>
              </a:rPr>
              <a:t>, </a:t>
            </a:r>
            <a:r>
              <a:rPr lang="en-US" dirty="0" err="1">
                <a:ea typeface="+mn-lt"/>
                <a:cs typeface="+mn-lt"/>
              </a:rPr>
              <a:t>cydsymud</a:t>
            </a:r>
            <a:r>
              <a:rPr lang="en-US" dirty="0">
                <a:ea typeface="+mn-lt"/>
                <a:cs typeface="+mn-lt"/>
              </a:rPr>
              <a:t> a </a:t>
            </a:r>
            <a:r>
              <a:rPr lang="en-US" dirty="0" err="1">
                <a:ea typeface="+mn-lt"/>
                <a:cs typeface="+mn-lt"/>
              </a:rPr>
              <a:t>lles</a:t>
            </a:r>
            <a:endParaRPr lang="en-US" dirty="0" err="1"/>
          </a:p>
        </p:txBody>
      </p:sp>
      <p:sp>
        <p:nvSpPr>
          <p:cNvPr id="4" name="Content Placeholder 3">
            <a:extLst>
              <a:ext uri="{FF2B5EF4-FFF2-40B4-BE49-F238E27FC236}">
                <a16:creationId xmlns:a16="http://schemas.microsoft.com/office/drawing/2014/main" id="{B8DEF90A-27C8-5BF1-80DD-55CD85AEE4AB}"/>
              </a:ext>
            </a:extLst>
          </p:cNvPr>
          <p:cNvSpPr>
            <a:spLocks noGrp="1"/>
          </p:cNvSpPr>
          <p:nvPr>
            <p:ph sz="half" idx="2"/>
          </p:nvPr>
        </p:nvSpPr>
        <p:spPr/>
        <p:txBody>
          <a:bodyPr/>
          <a:lstStyle/>
          <a:p>
            <a:r>
              <a:rPr lang="en-US" dirty="0">
                <a:solidFill>
                  <a:srgbClr val="0070C0"/>
                </a:solidFill>
                <a:cs typeface="Arial"/>
              </a:rPr>
              <a:t>Physical play includes activities that get children moving in their environment </a:t>
            </a:r>
          </a:p>
          <a:p>
            <a:r>
              <a:rPr lang="en-US" dirty="0">
                <a:solidFill>
                  <a:srgbClr val="0070C0"/>
                </a:solidFill>
                <a:cs typeface="Arial"/>
              </a:rPr>
              <a:t>Examples of this are jumping, running, climbing</a:t>
            </a:r>
          </a:p>
          <a:p>
            <a:r>
              <a:rPr lang="en-US" dirty="0">
                <a:solidFill>
                  <a:srgbClr val="0070C0"/>
                </a:solidFill>
                <a:cs typeface="Arial"/>
              </a:rPr>
              <a:t>Benefits of physical play are that it improves health, fitness, coordination and well-being</a:t>
            </a:r>
          </a:p>
          <a:p>
            <a:pPr marL="0" indent="0">
              <a:buNone/>
            </a:pPr>
            <a:r>
              <a:rPr lang="en-US" sz="1800" dirty="0">
                <a:solidFill>
                  <a:srgbClr val="0070C0"/>
                </a:solidFill>
                <a:cs typeface="Arial"/>
              </a:rPr>
              <a:t>(Siren Films, 2014)</a:t>
            </a:r>
            <a:endParaRPr lang="en-US" dirty="0">
              <a:solidFill>
                <a:srgbClr val="0070C0"/>
              </a:solidFill>
              <a:cs typeface="Arial"/>
            </a:endParaRPr>
          </a:p>
        </p:txBody>
      </p:sp>
    </p:spTree>
    <p:extLst>
      <p:ext uri="{BB962C8B-B14F-4D97-AF65-F5344CB8AC3E}">
        <p14:creationId xmlns:p14="http://schemas.microsoft.com/office/powerpoint/2010/main" val="3736559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41045-8906-59E9-8456-35905CD79383}"/>
              </a:ext>
            </a:extLst>
          </p:cNvPr>
          <p:cNvSpPr>
            <a:spLocks noGrp="1"/>
          </p:cNvSpPr>
          <p:nvPr>
            <p:ph type="title"/>
          </p:nvPr>
        </p:nvSpPr>
        <p:spPr/>
        <p:txBody>
          <a:bodyPr/>
          <a:lstStyle/>
          <a:p>
            <a:r>
              <a:rPr lang="en-US" err="1">
                <a:cs typeface="Arial"/>
              </a:rPr>
              <a:t>Chwarae</a:t>
            </a:r>
            <a:r>
              <a:rPr lang="en-US" dirty="0">
                <a:cs typeface="Arial"/>
              </a:rPr>
              <a:t> </a:t>
            </a:r>
            <a:r>
              <a:rPr lang="en-US" err="1">
                <a:cs typeface="Arial"/>
              </a:rPr>
              <a:t>Creadigol</a:t>
            </a:r>
            <a:br>
              <a:rPr lang="en-US" dirty="0">
                <a:cs typeface="Arial"/>
              </a:rPr>
            </a:br>
            <a:r>
              <a:rPr lang="en-US" dirty="0">
                <a:solidFill>
                  <a:srgbClr val="0070C0"/>
                </a:solidFill>
                <a:cs typeface="Arial"/>
              </a:rPr>
              <a:t>Creative Play</a:t>
            </a:r>
            <a:endParaRPr lang="en-US" dirty="0">
              <a:solidFill>
                <a:srgbClr val="0070C0"/>
              </a:solidFill>
            </a:endParaRPr>
          </a:p>
        </p:txBody>
      </p:sp>
      <p:sp>
        <p:nvSpPr>
          <p:cNvPr id="3" name="Content Placeholder 2">
            <a:extLst>
              <a:ext uri="{FF2B5EF4-FFF2-40B4-BE49-F238E27FC236}">
                <a16:creationId xmlns:a16="http://schemas.microsoft.com/office/drawing/2014/main" id="{B99D576E-2533-A9CE-931E-24694F91785B}"/>
              </a:ext>
            </a:extLst>
          </p:cNvPr>
          <p:cNvSpPr>
            <a:spLocks noGrp="1"/>
          </p:cNvSpPr>
          <p:nvPr>
            <p:ph sz="half" idx="1"/>
          </p:nvPr>
        </p:nvSpPr>
        <p:spPr>
          <a:xfrm>
            <a:off x="628650" y="1719074"/>
            <a:ext cx="3924945" cy="4351338"/>
          </a:xfrm>
        </p:spPr>
        <p:txBody>
          <a:bodyPr/>
          <a:lstStyle/>
          <a:p>
            <a:r>
              <a:rPr lang="en-US" sz="2000" dirty="0">
                <a:ea typeface="+mn-lt"/>
                <a:cs typeface="+mn-lt"/>
              </a:rPr>
              <a:t>Mae </a:t>
            </a:r>
            <a:r>
              <a:rPr lang="en-US" sz="2000" dirty="0" err="1">
                <a:ea typeface="+mn-lt"/>
                <a:cs typeface="+mn-lt"/>
              </a:rPr>
              <a:t>chwarae</a:t>
            </a:r>
            <a:r>
              <a:rPr lang="en-US" sz="2000" dirty="0">
                <a:ea typeface="+mn-lt"/>
                <a:cs typeface="+mn-lt"/>
              </a:rPr>
              <a:t> </a:t>
            </a:r>
            <a:r>
              <a:rPr lang="en-US" sz="2000" dirty="0" err="1">
                <a:ea typeface="+mn-lt"/>
                <a:cs typeface="+mn-lt"/>
              </a:rPr>
              <a:t>creadigol</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cynnwys</a:t>
            </a:r>
            <a:r>
              <a:rPr lang="en-US" sz="2000" dirty="0">
                <a:ea typeface="+mn-lt"/>
                <a:cs typeface="+mn-lt"/>
              </a:rPr>
              <a:t> plant </a:t>
            </a:r>
            <a:r>
              <a:rPr lang="en-US" sz="2000" dirty="0" err="1">
                <a:ea typeface="+mn-lt"/>
                <a:cs typeface="+mn-lt"/>
              </a:rPr>
              <a:t>yn</a:t>
            </a:r>
            <a:r>
              <a:rPr lang="en-US" sz="2000" dirty="0">
                <a:ea typeface="+mn-lt"/>
                <a:cs typeface="+mn-lt"/>
              </a:rPr>
              <a:t> </a:t>
            </a:r>
            <a:r>
              <a:rPr lang="en-US" sz="2000" dirty="0" err="1">
                <a:ea typeface="+mn-lt"/>
                <a:cs typeface="+mn-lt"/>
              </a:rPr>
              <a:t>fynegi</a:t>
            </a:r>
            <a:r>
              <a:rPr lang="en-US" sz="2000" dirty="0">
                <a:ea typeface="+mn-lt"/>
                <a:cs typeface="+mn-lt"/>
              </a:rPr>
              <a:t> </a:t>
            </a:r>
            <a:r>
              <a:rPr lang="en-US" sz="2000" dirty="0" err="1">
                <a:ea typeface="+mn-lt"/>
                <a:cs typeface="+mn-lt"/>
              </a:rPr>
              <a:t>eu</a:t>
            </a:r>
            <a:r>
              <a:rPr lang="en-US" sz="2000" dirty="0">
                <a:ea typeface="+mn-lt"/>
                <a:cs typeface="+mn-lt"/>
              </a:rPr>
              <a:t> </a:t>
            </a:r>
            <a:r>
              <a:rPr lang="en-US" sz="2000" dirty="0" err="1">
                <a:ea typeface="+mn-lt"/>
                <a:cs typeface="+mn-lt"/>
              </a:rPr>
              <a:t>hunain</a:t>
            </a:r>
            <a:endParaRPr lang="en-US" sz="2000" dirty="0" err="1">
              <a:cs typeface="Arial" panose="020B0604020202020204"/>
            </a:endParaRPr>
          </a:p>
          <a:p>
            <a:r>
              <a:rPr lang="en-US" sz="2000" err="1">
                <a:ea typeface="+mn-lt"/>
                <a:cs typeface="+mn-lt"/>
              </a:rPr>
              <a:t>Enghreifftiau</a:t>
            </a:r>
            <a:r>
              <a:rPr lang="en-US" sz="2000" dirty="0">
                <a:ea typeface="+mn-lt"/>
                <a:cs typeface="+mn-lt"/>
              </a:rPr>
              <a:t> o </a:t>
            </a:r>
            <a:r>
              <a:rPr lang="en-US" sz="2000" err="1">
                <a:ea typeface="+mn-lt"/>
                <a:cs typeface="+mn-lt"/>
              </a:rPr>
              <a:t>hyn</a:t>
            </a:r>
            <a:r>
              <a:rPr lang="en-US" sz="2000" dirty="0">
                <a:ea typeface="+mn-lt"/>
                <a:cs typeface="+mn-lt"/>
              </a:rPr>
              <a:t> </a:t>
            </a:r>
            <a:r>
              <a:rPr lang="en-US" sz="2000" err="1">
                <a:ea typeface="+mn-lt"/>
                <a:cs typeface="+mn-lt"/>
              </a:rPr>
              <a:t>yw</a:t>
            </a:r>
            <a:r>
              <a:rPr lang="en-US" sz="2000" dirty="0">
                <a:ea typeface="+mn-lt"/>
                <a:cs typeface="+mn-lt"/>
              </a:rPr>
              <a:t> </a:t>
            </a:r>
            <a:r>
              <a:rPr lang="en-US" sz="2000" err="1">
                <a:ea typeface="+mn-lt"/>
                <a:cs typeface="+mn-lt"/>
              </a:rPr>
              <a:t>peintio</a:t>
            </a:r>
            <a:r>
              <a:rPr lang="en-US" sz="2000" dirty="0">
                <a:ea typeface="+mn-lt"/>
                <a:cs typeface="+mn-lt"/>
              </a:rPr>
              <a:t>, </a:t>
            </a:r>
            <a:r>
              <a:rPr lang="en-US" sz="2000" err="1">
                <a:ea typeface="+mn-lt"/>
                <a:cs typeface="+mn-lt"/>
              </a:rPr>
              <a:t>modelu</a:t>
            </a:r>
            <a:r>
              <a:rPr lang="en-US" sz="2000" dirty="0">
                <a:ea typeface="+mn-lt"/>
                <a:cs typeface="+mn-lt"/>
              </a:rPr>
              <a:t>, </a:t>
            </a:r>
            <a:r>
              <a:rPr lang="en-US" sz="2000" err="1">
                <a:ea typeface="+mn-lt"/>
                <a:cs typeface="+mn-lt"/>
              </a:rPr>
              <a:t>dawnsio</a:t>
            </a:r>
            <a:endParaRPr lang="en-US" sz="2000">
              <a:cs typeface="Arial"/>
            </a:endParaRPr>
          </a:p>
          <a:p>
            <a:r>
              <a:rPr lang="en-US" sz="2000" dirty="0">
                <a:ea typeface="+mn-lt"/>
                <a:cs typeface="+mn-lt"/>
              </a:rPr>
              <a:t>Mae </a:t>
            </a:r>
            <a:r>
              <a:rPr lang="en-US" sz="2000" err="1">
                <a:ea typeface="+mn-lt"/>
                <a:cs typeface="+mn-lt"/>
              </a:rPr>
              <a:t>manteision</a:t>
            </a:r>
            <a:r>
              <a:rPr lang="en-US" sz="2000" dirty="0">
                <a:ea typeface="+mn-lt"/>
                <a:cs typeface="+mn-lt"/>
              </a:rPr>
              <a:t> </a:t>
            </a:r>
            <a:r>
              <a:rPr lang="en-US" sz="2000" err="1">
                <a:ea typeface="+mn-lt"/>
                <a:cs typeface="+mn-lt"/>
              </a:rPr>
              <a:t>i</a:t>
            </a:r>
            <a:r>
              <a:rPr lang="en-US" sz="2000" dirty="0">
                <a:ea typeface="+mn-lt"/>
                <a:cs typeface="+mn-lt"/>
              </a:rPr>
              <a:t> </a:t>
            </a:r>
            <a:r>
              <a:rPr lang="en-US" sz="2000" err="1">
                <a:ea typeface="+mn-lt"/>
                <a:cs typeface="+mn-lt"/>
              </a:rPr>
              <a:t>hyn</a:t>
            </a:r>
            <a:r>
              <a:rPr lang="en-US" sz="2000" dirty="0">
                <a:ea typeface="+mn-lt"/>
                <a:cs typeface="+mn-lt"/>
              </a:rPr>
              <a:t> </a:t>
            </a:r>
            <a:r>
              <a:rPr lang="en-US" sz="2000" err="1">
                <a:ea typeface="+mn-lt"/>
                <a:cs typeface="+mn-lt"/>
              </a:rPr>
              <a:t>yn</a:t>
            </a:r>
            <a:r>
              <a:rPr lang="en-US" sz="2000" dirty="0">
                <a:ea typeface="+mn-lt"/>
                <a:cs typeface="+mn-lt"/>
              </a:rPr>
              <a:t> </a:t>
            </a:r>
            <a:r>
              <a:rPr lang="en-US" sz="2000" err="1">
                <a:ea typeface="+mn-lt"/>
                <a:cs typeface="+mn-lt"/>
              </a:rPr>
              <a:t>cynnwys</a:t>
            </a:r>
            <a:r>
              <a:rPr lang="en-US" sz="2000" dirty="0">
                <a:ea typeface="+mn-lt"/>
                <a:cs typeface="+mn-lt"/>
              </a:rPr>
              <a:t> </a:t>
            </a:r>
            <a:r>
              <a:rPr lang="en-US" sz="2000" err="1">
                <a:ea typeface="+mn-lt"/>
                <a:cs typeface="+mn-lt"/>
              </a:rPr>
              <a:t>magu</a:t>
            </a:r>
            <a:r>
              <a:rPr lang="en-US" sz="2000" dirty="0">
                <a:ea typeface="+mn-lt"/>
                <a:cs typeface="+mn-lt"/>
              </a:rPr>
              <a:t> </a:t>
            </a:r>
            <a:r>
              <a:rPr lang="en-US" sz="2000" err="1">
                <a:ea typeface="+mn-lt"/>
                <a:cs typeface="+mn-lt"/>
              </a:rPr>
              <a:t>hyder</a:t>
            </a:r>
            <a:r>
              <a:rPr lang="en-US" sz="2000" dirty="0">
                <a:ea typeface="+mn-lt"/>
                <a:cs typeface="+mn-lt"/>
              </a:rPr>
              <a:t>, </a:t>
            </a:r>
            <a:r>
              <a:rPr lang="en-US" sz="2000" err="1">
                <a:ea typeface="+mn-lt"/>
                <a:cs typeface="+mn-lt"/>
              </a:rPr>
              <a:t>datrys</a:t>
            </a:r>
            <a:r>
              <a:rPr lang="en-US" sz="2000" dirty="0">
                <a:ea typeface="+mn-lt"/>
                <a:cs typeface="+mn-lt"/>
              </a:rPr>
              <a:t> </a:t>
            </a:r>
            <a:r>
              <a:rPr lang="en-US" sz="2000" err="1">
                <a:ea typeface="+mn-lt"/>
                <a:cs typeface="+mn-lt"/>
              </a:rPr>
              <a:t>problemau</a:t>
            </a:r>
            <a:r>
              <a:rPr lang="en-US" sz="2000" dirty="0">
                <a:ea typeface="+mn-lt"/>
                <a:cs typeface="+mn-lt"/>
              </a:rPr>
              <a:t> a </a:t>
            </a:r>
            <a:r>
              <a:rPr lang="en-US" sz="2000" err="1">
                <a:ea typeface="+mn-lt"/>
                <a:cs typeface="+mn-lt"/>
              </a:rPr>
              <a:t>sgiliau</a:t>
            </a:r>
            <a:r>
              <a:rPr lang="en-US" sz="2000" dirty="0">
                <a:ea typeface="+mn-lt"/>
                <a:cs typeface="+mn-lt"/>
              </a:rPr>
              <a:t> </a:t>
            </a:r>
            <a:r>
              <a:rPr lang="en-US" sz="2000" err="1">
                <a:ea typeface="+mn-lt"/>
                <a:cs typeface="+mn-lt"/>
              </a:rPr>
              <a:t>meddwl</a:t>
            </a:r>
            <a:r>
              <a:rPr lang="en-US" sz="2000" dirty="0">
                <a:ea typeface="+mn-lt"/>
                <a:cs typeface="+mn-lt"/>
              </a:rPr>
              <a:t> </a:t>
            </a:r>
            <a:r>
              <a:rPr lang="en-US" sz="2000" err="1">
                <a:ea typeface="+mn-lt"/>
                <a:cs typeface="+mn-lt"/>
              </a:rPr>
              <a:t>yn</a:t>
            </a:r>
            <a:r>
              <a:rPr lang="en-US" sz="2000" dirty="0">
                <a:ea typeface="+mn-lt"/>
                <a:cs typeface="+mn-lt"/>
              </a:rPr>
              <a:t> </a:t>
            </a:r>
            <a:r>
              <a:rPr lang="en-US" sz="2000" err="1">
                <a:ea typeface="+mn-lt"/>
                <a:cs typeface="+mn-lt"/>
              </a:rPr>
              <a:t>feirniadol</a:t>
            </a:r>
            <a:endParaRPr lang="en-US" sz="2000" err="1"/>
          </a:p>
        </p:txBody>
      </p:sp>
      <p:sp>
        <p:nvSpPr>
          <p:cNvPr id="4" name="Content Placeholder 3">
            <a:extLst>
              <a:ext uri="{FF2B5EF4-FFF2-40B4-BE49-F238E27FC236}">
                <a16:creationId xmlns:a16="http://schemas.microsoft.com/office/drawing/2014/main" id="{AEC82B7D-7B12-81B0-2343-B0E66F0C1DE8}"/>
              </a:ext>
            </a:extLst>
          </p:cNvPr>
          <p:cNvSpPr>
            <a:spLocks noGrp="1"/>
          </p:cNvSpPr>
          <p:nvPr>
            <p:ph sz="half" idx="2"/>
          </p:nvPr>
        </p:nvSpPr>
        <p:spPr>
          <a:xfrm>
            <a:off x="4629150" y="1719074"/>
            <a:ext cx="3886200" cy="4351338"/>
          </a:xfrm>
        </p:spPr>
        <p:txBody>
          <a:bodyPr/>
          <a:lstStyle/>
          <a:p>
            <a:r>
              <a:rPr lang="en-US" dirty="0">
                <a:solidFill>
                  <a:srgbClr val="0070C0"/>
                </a:solidFill>
                <a:cs typeface="Arial"/>
              </a:rPr>
              <a:t>Creative play involves children being able to express themselves </a:t>
            </a:r>
          </a:p>
          <a:p>
            <a:r>
              <a:rPr lang="en-US" dirty="0">
                <a:solidFill>
                  <a:srgbClr val="0070C0"/>
                </a:solidFill>
                <a:cs typeface="Arial"/>
              </a:rPr>
              <a:t>Examples of this are painting, modelling, dancing</a:t>
            </a:r>
          </a:p>
          <a:p>
            <a:r>
              <a:rPr lang="en-US" dirty="0">
                <a:solidFill>
                  <a:srgbClr val="0070C0"/>
                </a:solidFill>
                <a:cs typeface="Arial"/>
              </a:rPr>
              <a:t>Benefits to this include building confidence, problem solving and critical thinking skills</a:t>
            </a:r>
          </a:p>
          <a:p>
            <a:pPr marL="0" indent="0">
              <a:buNone/>
            </a:pPr>
            <a:r>
              <a:rPr lang="en-US" sz="2000">
                <a:solidFill>
                  <a:srgbClr val="0070C0"/>
                </a:solidFill>
                <a:cs typeface="Arial"/>
              </a:rPr>
              <a:t>(Wilson, 2018)</a:t>
            </a:r>
            <a:endParaRPr lang="en-US" dirty="0">
              <a:solidFill>
                <a:srgbClr val="0070C0"/>
              </a:solidFill>
              <a:cs typeface="Arial"/>
            </a:endParaRPr>
          </a:p>
          <a:p>
            <a:endParaRPr lang="en-US" dirty="0">
              <a:cs typeface="Arial"/>
            </a:endParaRPr>
          </a:p>
          <a:p>
            <a:endParaRPr lang="en-US" dirty="0">
              <a:cs typeface="Arial"/>
            </a:endParaRPr>
          </a:p>
        </p:txBody>
      </p:sp>
    </p:spTree>
    <p:extLst>
      <p:ext uri="{BB962C8B-B14F-4D97-AF65-F5344CB8AC3E}">
        <p14:creationId xmlns:p14="http://schemas.microsoft.com/office/powerpoint/2010/main" val="3071173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98C1-4136-E653-CD6B-60AD4AFC6E2A}"/>
              </a:ext>
            </a:extLst>
          </p:cNvPr>
          <p:cNvSpPr>
            <a:spLocks noGrp="1"/>
          </p:cNvSpPr>
          <p:nvPr>
            <p:ph type="title"/>
          </p:nvPr>
        </p:nvSpPr>
        <p:spPr>
          <a:xfrm>
            <a:off x="628650" y="181083"/>
            <a:ext cx="7886700" cy="1325563"/>
          </a:xfrm>
        </p:spPr>
        <p:txBody>
          <a:bodyPr/>
          <a:lstStyle/>
          <a:p>
            <a:r>
              <a:rPr lang="en-US" err="1">
                <a:cs typeface="Arial"/>
              </a:rPr>
              <a:t>Chwarae</a:t>
            </a:r>
            <a:r>
              <a:rPr lang="en-US" dirty="0">
                <a:cs typeface="Arial"/>
              </a:rPr>
              <a:t> </a:t>
            </a:r>
            <a:r>
              <a:rPr lang="en-US" err="1">
                <a:cs typeface="Arial"/>
              </a:rPr>
              <a:t>Cymdeithasol</a:t>
            </a:r>
            <a:br>
              <a:rPr lang="en-US" dirty="0">
                <a:cs typeface="Arial"/>
              </a:rPr>
            </a:br>
            <a:r>
              <a:rPr lang="en-US" dirty="0">
                <a:solidFill>
                  <a:srgbClr val="0070C0"/>
                </a:solidFill>
                <a:cs typeface="Arial"/>
              </a:rPr>
              <a:t>Social Play</a:t>
            </a:r>
            <a:endParaRPr lang="en-US" dirty="0">
              <a:solidFill>
                <a:srgbClr val="0070C0"/>
              </a:solidFill>
            </a:endParaRPr>
          </a:p>
        </p:txBody>
      </p:sp>
      <p:sp>
        <p:nvSpPr>
          <p:cNvPr id="3" name="Content Placeholder 2">
            <a:extLst>
              <a:ext uri="{FF2B5EF4-FFF2-40B4-BE49-F238E27FC236}">
                <a16:creationId xmlns:a16="http://schemas.microsoft.com/office/drawing/2014/main" id="{397B2EE6-7CCB-BC3F-B110-35CF11F60EE5}"/>
              </a:ext>
            </a:extLst>
          </p:cNvPr>
          <p:cNvSpPr>
            <a:spLocks noGrp="1"/>
          </p:cNvSpPr>
          <p:nvPr>
            <p:ph sz="half" idx="1"/>
          </p:nvPr>
        </p:nvSpPr>
        <p:spPr>
          <a:xfrm>
            <a:off x="454212" y="1711209"/>
            <a:ext cx="4108987" cy="4361024"/>
          </a:xfrm>
        </p:spPr>
        <p:txBody>
          <a:bodyPr/>
          <a:lstStyle/>
          <a:p>
            <a:r>
              <a:rPr lang="en-US" sz="2000" dirty="0">
                <a:ea typeface="+mn-lt"/>
                <a:cs typeface="+mn-lt"/>
              </a:rPr>
              <a:t>Mae </a:t>
            </a:r>
            <a:r>
              <a:rPr lang="en-US" sz="2000" dirty="0" err="1">
                <a:ea typeface="+mn-lt"/>
                <a:cs typeface="+mn-lt"/>
              </a:rPr>
              <a:t>chwarae</a:t>
            </a:r>
            <a:r>
              <a:rPr lang="en-US" sz="2000" dirty="0">
                <a:ea typeface="+mn-lt"/>
                <a:cs typeface="+mn-lt"/>
              </a:rPr>
              <a:t> </a:t>
            </a:r>
            <a:r>
              <a:rPr lang="en-US" sz="2000" dirty="0" err="1">
                <a:ea typeface="+mn-lt"/>
                <a:cs typeface="+mn-lt"/>
              </a:rPr>
              <a:t>cymdeithasol</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cynnwys</a:t>
            </a:r>
            <a:r>
              <a:rPr lang="en-US" sz="2000" dirty="0">
                <a:ea typeface="+mn-lt"/>
                <a:cs typeface="+mn-lt"/>
              </a:rPr>
              <a:t> </a:t>
            </a:r>
            <a:r>
              <a:rPr lang="en-US" sz="2000" dirty="0" err="1">
                <a:ea typeface="+mn-lt"/>
                <a:cs typeface="+mn-lt"/>
              </a:rPr>
              <a:t>rhyngweithio</a:t>
            </a:r>
            <a:r>
              <a:rPr lang="en-US" sz="2000" dirty="0">
                <a:ea typeface="+mn-lt"/>
                <a:cs typeface="+mn-lt"/>
              </a:rPr>
              <a:t> ag </a:t>
            </a:r>
            <a:r>
              <a:rPr lang="en-US" sz="2000" dirty="0" err="1">
                <a:ea typeface="+mn-lt"/>
                <a:cs typeface="+mn-lt"/>
              </a:rPr>
              <a:t>eraill</a:t>
            </a:r>
            <a:endParaRPr lang="en-US" sz="2000" dirty="0" err="1">
              <a:cs typeface="Arial" panose="020B0604020202020204"/>
            </a:endParaRPr>
          </a:p>
          <a:p>
            <a:r>
              <a:rPr lang="en-US" sz="2000" dirty="0">
                <a:ea typeface="+mn-lt"/>
                <a:cs typeface="+mn-lt"/>
              </a:rPr>
              <a:t>Gall </a:t>
            </a:r>
            <a:r>
              <a:rPr lang="en-US" sz="2000" err="1">
                <a:ea typeface="+mn-lt"/>
                <a:cs typeface="+mn-lt"/>
              </a:rPr>
              <a:t>enghreifftiau</a:t>
            </a:r>
            <a:r>
              <a:rPr lang="en-US" sz="2000" dirty="0">
                <a:ea typeface="+mn-lt"/>
                <a:cs typeface="+mn-lt"/>
              </a:rPr>
              <a:t> o </a:t>
            </a:r>
            <a:r>
              <a:rPr lang="en-US" sz="2000" err="1">
                <a:ea typeface="+mn-lt"/>
                <a:cs typeface="+mn-lt"/>
              </a:rPr>
              <a:t>chwarae’n</a:t>
            </a:r>
            <a:r>
              <a:rPr lang="en-US" sz="2000" dirty="0">
                <a:ea typeface="+mn-lt"/>
                <a:cs typeface="+mn-lt"/>
              </a:rPr>
              <a:t> </a:t>
            </a:r>
            <a:r>
              <a:rPr lang="en-US" sz="2000" err="1">
                <a:ea typeface="+mn-lt"/>
                <a:cs typeface="+mn-lt"/>
              </a:rPr>
              <a:t>gymdeithasol</a:t>
            </a:r>
            <a:r>
              <a:rPr lang="en-US" sz="2000" dirty="0">
                <a:ea typeface="+mn-lt"/>
                <a:cs typeface="+mn-lt"/>
              </a:rPr>
              <a:t> </a:t>
            </a:r>
            <a:r>
              <a:rPr lang="en-US" sz="2000" err="1">
                <a:ea typeface="+mn-lt"/>
                <a:cs typeface="+mn-lt"/>
              </a:rPr>
              <a:t>gynnwys</a:t>
            </a:r>
            <a:r>
              <a:rPr lang="en-US" sz="2000" dirty="0">
                <a:ea typeface="+mn-lt"/>
                <a:cs typeface="+mn-lt"/>
              </a:rPr>
              <a:t> </a:t>
            </a:r>
            <a:r>
              <a:rPr lang="en-US" sz="2000" err="1">
                <a:ea typeface="+mn-lt"/>
                <a:cs typeface="+mn-lt"/>
              </a:rPr>
              <a:t>adeiladu</a:t>
            </a:r>
            <a:r>
              <a:rPr lang="en-US" sz="2000" dirty="0">
                <a:ea typeface="+mn-lt"/>
                <a:cs typeface="+mn-lt"/>
              </a:rPr>
              <a:t> </a:t>
            </a:r>
            <a:r>
              <a:rPr lang="en-US" sz="2000" err="1">
                <a:ea typeface="+mn-lt"/>
                <a:cs typeface="+mn-lt"/>
              </a:rPr>
              <a:t>gyda</a:t>
            </a:r>
            <a:r>
              <a:rPr lang="en-US" sz="2000" dirty="0">
                <a:ea typeface="+mn-lt"/>
                <a:cs typeface="+mn-lt"/>
              </a:rPr>
              <a:t> </a:t>
            </a:r>
            <a:r>
              <a:rPr lang="en-US" sz="2000" err="1">
                <a:ea typeface="+mn-lt"/>
                <a:cs typeface="+mn-lt"/>
              </a:rPr>
              <a:t>blociau</a:t>
            </a:r>
            <a:r>
              <a:rPr lang="en-US" sz="2000" dirty="0">
                <a:ea typeface="+mn-lt"/>
                <a:cs typeface="+mn-lt"/>
              </a:rPr>
              <a:t>, </a:t>
            </a:r>
            <a:r>
              <a:rPr lang="en-US" sz="2000" err="1">
                <a:ea typeface="+mn-lt"/>
                <a:cs typeface="+mn-lt"/>
              </a:rPr>
              <a:t>gemau</a:t>
            </a:r>
            <a:r>
              <a:rPr lang="en-US" sz="2000" dirty="0">
                <a:ea typeface="+mn-lt"/>
                <a:cs typeface="+mn-lt"/>
              </a:rPr>
              <a:t> </a:t>
            </a:r>
            <a:r>
              <a:rPr lang="en-US" sz="2000" err="1">
                <a:ea typeface="+mn-lt"/>
                <a:cs typeface="+mn-lt"/>
              </a:rPr>
              <a:t>bwrdd</a:t>
            </a:r>
            <a:r>
              <a:rPr lang="en-US" sz="2000" dirty="0">
                <a:ea typeface="+mn-lt"/>
                <a:cs typeface="+mn-lt"/>
              </a:rPr>
              <a:t>, </a:t>
            </a:r>
            <a:r>
              <a:rPr lang="en-US" sz="2000" err="1">
                <a:ea typeface="+mn-lt"/>
                <a:cs typeface="+mn-lt"/>
              </a:rPr>
              <a:t>chwarae</a:t>
            </a:r>
            <a:r>
              <a:rPr lang="en-US" sz="2000" dirty="0">
                <a:ea typeface="+mn-lt"/>
                <a:cs typeface="+mn-lt"/>
              </a:rPr>
              <a:t> </a:t>
            </a:r>
            <a:r>
              <a:rPr lang="en-US" sz="2000" err="1">
                <a:ea typeface="+mn-lt"/>
                <a:cs typeface="+mn-lt"/>
              </a:rPr>
              <a:t>siop</a:t>
            </a:r>
            <a:endParaRPr lang="en-US" sz="2000">
              <a:cs typeface="Arial"/>
            </a:endParaRPr>
          </a:p>
          <a:p>
            <a:r>
              <a:rPr lang="en-US" sz="2000" dirty="0">
                <a:ea typeface="+mn-lt"/>
                <a:cs typeface="+mn-lt"/>
              </a:rPr>
              <a:t>Mae </a:t>
            </a:r>
            <a:r>
              <a:rPr lang="en-US" sz="2000" err="1">
                <a:ea typeface="+mn-lt"/>
                <a:cs typeface="+mn-lt"/>
              </a:rPr>
              <a:t>manteision</a:t>
            </a:r>
            <a:r>
              <a:rPr lang="en-US" sz="2000" dirty="0">
                <a:ea typeface="+mn-lt"/>
                <a:cs typeface="+mn-lt"/>
              </a:rPr>
              <a:t> y math </a:t>
            </a:r>
            <a:r>
              <a:rPr lang="en-US" sz="2000" err="1">
                <a:ea typeface="+mn-lt"/>
                <a:cs typeface="+mn-lt"/>
              </a:rPr>
              <a:t>hwn</a:t>
            </a:r>
            <a:r>
              <a:rPr lang="en-US" sz="2000" dirty="0">
                <a:ea typeface="+mn-lt"/>
                <a:cs typeface="+mn-lt"/>
              </a:rPr>
              <a:t> o </a:t>
            </a:r>
            <a:r>
              <a:rPr lang="en-US" sz="2000" err="1">
                <a:ea typeface="+mn-lt"/>
                <a:cs typeface="+mn-lt"/>
              </a:rPr>
              <a:t>chwarae</a:t>
            </a:r>
            <a:r>
              <a:rPr lang="en-US" sz="2000" dirty="0">
                <a:ea typeface="+mn-lt"/>
                <a:cs typeface="+mn-lt"/>
              </a:rPr>
              <a:t> </a:t>
            </a:r>
            <a:r>
              <a:rPr lang="en-US" sz="2000" err="1">
                <a:ea typeface="+mn-lt"/>
                <a:cs typeface="+mn-lt"/>
              </a:rPr>
              <a:t>yn</a:t>
            </a:r>
            <a:r>
              <a:rPr lang="en-US" sz="2000" dirty="0">
                <a:ea typeface="+mn-lt"/>
                <a:cs typeface="+mn-lt"/>
              </a:rPr>
              <a:t> </a:t>
            </a:r>
            <a:r>
              <a:rPr lang="en-US" sz="2000" err="1">
                <a:ea typeface="+mn-lt"/>
                <a:cs typeface="+mn-lt"/>
              </a:rPr>
              <a:t>cynnwys</a:t>
            </a:r>
            <a:r>
              <a:rPr lang="en-US" sz="2000" dirty="0">
                <a:ea typeface="+mn-lt"/>
                <a:cs typeface="+mn-lt"/>
              </a:rPr>
              <a:t> </a:t>
            </a:r>
            <a:r>
              <a:rPr lang="en-US" sz="2000" err="1">
                <a:ea typeface="+mn-lt"/>
                <a:cs typeface="+mn-lt"/>
              </a:rPr>
              <a:t>datblygu</a:t>
            </a:r>
            <a:r>
              <a:rPr lang="en-US" sz="2000" dirty="0">
                <a:ea typeface="+mn-lt"/>
                <a:cs typeface="+mn-lt"/>
              </a:rPr>
              <a:t> </a:t>
            </a:r>
            <a:r>
              <a:rPr lang="en-US" sz="2000" err="1">
                <a:ea typeface="+mn-lt"/>
                <a:cs typeface="+mn-lt"/>
              </a:rPr>
              <a:t>sgiliau</a:t>
            </a:r>
            <a:r>
              <a:rPr lang="en-US" sz="2000" dirty="0">
                <a:ea typeface="+mn-lt"/>
                <a:cs typeface="+mn-lt"/>
              </a:rPr>
              <a:t> </a:t>
            </a:r>
            <a:r>
              <a:rPr lang="en-US" sz="2000" err="1">
                <a:ea typeface="+mn-lt"/>
                <a:cs typeface="+mn-lt"/>
              </a:rPr>
              <a:t>cyfathrebu</a:t>
            </a:r>
            <a:r>
              <a:rPr lang="en-US" sz="2000" dirty="0">
                <a:ea typeface="+mn-lt"/>
                <a:cs typeface="+mn-lt"/>
              </a:rPr>
              <a:t> a </a:t>
            </a:r>
            <a:r>
              <a:rPr lang="en-US" sz="2000" err="1">
                <a:ea typeface="+mn-lt"/>
                <a:cs typeface="+mn-lt"/>
              </a:rPr>
              <a:t>gwrando</a:t>
            </a:r>
            <a:r>
              <a:rPr lang="en-US" sz="2000" dirty="0">
                <a:ea typeface="+mn-lt"/>
                <a:cs typeface="+mn-lt"/>
              </a:rPr>
              <a:t>, </a:t>
            </a:r>
            <a:r>
              <a:rPr lang="en-US" sz="2000" err="1">
                <a:ea typeface="+mn-lt"/>
                <a:cs typeface="+mn-lt"/>
              </a:rPr>
              <a:t>yn</a:t>
            </a:r>
            <a:r>
              <a:rPr lang="en-US" sz="2000" dirty="0">
                <a:ea typeface="+mn-lt"/>
                <a:cs typeface="+mn-lt"/>
              </a:rPr>
              <a:t> </a:t>
            </a:r>
            <a:r>
              <a:rPr lang="en-US" sz="2000" err="1">
                <a:ea typeface="+mn-lt"/>
                <a:cs typeface="+mn-lt"/>
              </a:rPr>
              <a:t>ogystal</a:t>
            </a:r>
            <a:r>
              <a:rPr lang="en-US" sz="2000" dirty="0">
                <a:ea typeface="+mn-lt"/>
                <a:cs typeface="+mn-lt"/>
              </a:rPr>
              <a:t> â </a:t>
            </a:r>
            <a:r>
              <a:rPr lang="en-US" sz="2000" err="1">
                <a:ea typeface="+mn-lt"/>
                <a:cs typeface="+mn-lt"/>
              </a:rPr>
              <a:t>gwella</a:t>
            </a:r>
            <a:r>
              <a:rPr lang="en-US" sz="2000" dirty="0">
                <a:ea typeface="+mn-lt"/>
                <a:cs typeface="+mn-lt"/>
              </a:rPr>
              <a:t> </a:t>
            </a:r>
            <a:r>
              <a:rPr lang="en-US" sz="2000" err="1">
                <a:ea typeface="+mn-lt"/>
                <a:cs typeface="+mn-lt"/>
              </a:rPr>
              <a:t>sgiliau</a:t>
            </a:r>
            <a:r>
              <a:rPr lang="en-US" sz="2000" dirty="0">
                <a:ea typeface="+mn-lt"/>
                <a:cs typeface="+mn-lt"/>
              </a:rPr>
              <a:t> </a:t>
            </a:r>
            <a:r>
              <a:rPr lang="en-US" sz="2000" err="1">
                <a:ea typeface="+mn-lt"/>
                <a:cs typeface="+mn-lt"/>
              </a:rPr>
              <a:t>gweithio</a:t>
            </a:r>
            <a:r>
              <a:rPr lang="en-US" sz="2000" dirty="0">
                <a:ea typeface="+mn-lt"/>
                <a:cs typeface="+mn-lt"/>
              </a:rPr>
              <a:t> </a:t>
            </a:r>
            <a:r>
              <a:rPr lang="en-US" sz="2000" err="1">
                <a:ea typeface="+mn-lt"/>
                <a:cs typeface="+mn-lt"/>
              </a:rPr>
              <a:t>mewn</a:t>
            </a:r>
            <a:r>
              <a:rPr lang="en-US" sz="2000" dirty="0">
                <a:ea typeface="+mn-lt"/>
                <a:cs typeface="+mn-lt"/>
              </a:rPr>
              <a:t> </a:t>
            </a:r>
            <a:r>
              <a:rPr lang="en-US" sz="2000" err="1">
                <a:ea typeface="+mn-lt"/>
                <a:cs typeface="+mn-lt"/>
              </a:rPr>
              <a:t>tîm</a:t>
            </a:r>
            <a:endParaRPr lang="en-US" sz="2000" err="1"/>
          </a:p>
        </p:txBody>
      </p:sp>
      <p:sp>
        <p:nvSpPr>
          <p:cNvPr id="4" name="Content Placeholder 3">
            <a:extLst>
              <a:ext uri="{FF2B5EF4-FFF2-40B4-BE49-F238E27FC236}">
                <a16:creationId xmlns:a16="http://schemas.microsoft.com/office/drawing/2014/main" id="{0A46B88D-EF30-9897-9D45-558F4596BED5}"/>
              </a:ext>
            </a:extLst>
          </p:cNvPr>
          <p:cNvSpPr>
            <a:spLocks noGrp="1"/>
          </p:cNvSpPr>
          <p:nvPr>
            <p:ph sz="half" idx="2"/>
          </p:nvPr>
        </p:nvSpPr>
        <p:spPr>
          <a:xfrm>
            <a:off x="4571032" y="1720895"/>
            <a:ext cx="4118673" cy="4351338"/>
          </a:xfrm>
        </p:spPr>
        <p:txBody>
          <a:bodyPr/>
          <a:lstStyle/>
          <a:p>
            <a:r>
              <a:rPr lang="en-US" sz="2000" dirty="0">
                <a:solidFill>
                  <a:srgbClr val="0070C0"/>
                </a:solidFill>
                <a:cs typeface="Arial"/>
              </a:rPr>
              <a:t>Social play involves interacting with others</a:t>
            </a:r>
          </a:p>
          <a:p>
            <a:r>
              <a:rPr lang="en-US" sz="2000" dirty="0">
                <a:solidFill>
                  <a:srgbClr val="0070C0"/>
                </a:solidFill>
                <a:cs typeface="Arial"/>
              </a:rPr>
              <a:t>Examples of playing socially may include building with blocks, board games, playing shop</a:t>
            </a:r>
          </a:p>
          <a:p>
            <a:r>
              <a:rPr lang="en-US" sz="2000" dirty="0">
                <a:solidFill>
                  <a:srgbClr val="0070C0"/>
                </a:solidFill>
                <a:cs typeface="Arial"/>
              </a:rPr>
              <a:t>Benefits of this type of play include the development of communication and listening skills, as well as enhancing teamworking skills</a:t>
            </a:r>
          </a:p>
          <a:p>
            <a:pPr marL="0" indent="0">
              <a:buNone/>
            </a:pPr>
            <a:r>
              <a:rPr lang="en-US" sz="1800">
                <a:solidFill>
                  <a:srgbClr val="0070C0"/>
                </a:solidFill>
                <a:cs typeface="Arial"/>
              </a:rPr>
              <a:t>(Play Wales, 2017)</a:t>
            </a:r>
            <a:endParaRPr lang="en-US" sz="1800" dirty="0">
              <a:solidFill>
                <a:srgbClr val="0070C0"/>
              </a:solidFill>
              <a:cs typeface="Arial"/>
            </a:endParaRPr>
          </a:p>
          <a:p>
            <a:endParaRPr lang="en-US" dirty="0">
              <a:cs typeface="Arial"/>
            </a:endParaRPr>
          </a:p>
          <a:p>
            <a:endParaRPr lang="en-US" dirty="0">
              <a:cs typeface="Arial"/>
            </a:endParaRPr>
          </a:p>
        </p:txBody>
      </p:sp>
    </p:spTree>
    <p:extLst>
      <p:ext uri="{BB962C8B-B14F-4D97-AF65-F5344CB8AC3E}">
        <p14:creationId xmlns:p14="http://schemas.microsoft.com/office/powerpoint/2010/main" val="3041921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EDAD7-6D65-CCDD-BADA-D46F154AEB90}"/>
              </a:ext>
            </a:extLst>
          </p:cNvPr>
          <p:cNvSpPr>
            <a:spLocks noGrp="1"/>
          </p:cNvSpPr>
          <p:nvPr>
            <p:ph type="title"/>
          </p:nvPr>
        </p:nvSpPr>
        <p:spPr/>
        <p:txBody>
          <a:bodyPr/>
          <a:lstStyle/>
          <a:p>
            <a:r>
              <a:rPr lang="en-US" err="1">
                <a:cs typeface="Arial"/>
              </a:rPr>
              <a:t>Chwarae</a:t>
            </a:r>
            <a:r>
              <a:rPr lang="en-US" dirty="0">
                <a:cs typeface="Arial"/>
              </a:rPr>
              <a:t> </a:t>
            </a:r>
            <a:r>
              <a:rPr lang="en-US" err="1">
                <a:cs typeface="Arial"/>
              </a:rPr>
              <a:t>Archwiliadol</a:t>
            </a:r>
            <a:br>
              <a:rPr lang="en-US" dirty="0">
                <a:cs typeface="Arial"/>
              </a:rPr>
            </a:br>
            <a:r>
              <a:rPr lang="en-US" dirty="0">
                <a:solidFill>
                  <a:srgbClr val="0070C0"/>
                </a:solidFill>
                <a:cs typeface="Arial"/>
              </a:rPr>
              <a:t>Exploratory Play</a:t>
            </a:r>
            <a:endParaRPr lang="en-US" dirty="0">
              <a:solidFill>
                <a:srgbClr val="0070C0"/>
              </a:solidFill>
            </a:endParaRPr>
          </a:p>
        </p:txBody>
      </p:sp>
      <p:sp>
        <p:nvSpPr>
          <p:cNvPr id="3" name="Content Placeholder 2">
            <a:extLst>
              <a:ext uri="{FF2B5EF4-FFF2-40B4-BE49-F238E27FC236}">
                <a16:creationId xmlns:a16="http://schemas.microsoft.com/office/drawing/2014/main" id="{32AA3D2B-8238-E3C7-DC44-ECAEF9A10DA8}"/>
              </a:ext>
            </a:extLst>
          </p:cNvPr>
          <p:cNvSpPr>
            <a:spLocks noGrp="1"/>
          </p:cNvSpPr>
          <p:nvPr>
            <p:ph sz="half" idx="1"/>
          </p:nvPr>
        </p:nvSpPr>
        <p:spPr>
          <a:xfrm>
            <a:off x="628650" y="1933087"/>
            <a:ext cx="3886200" cy="4351338"/>
          </a:xfrm>
        </p:spPr>
        <p:txBody>
          <a:bodyPr/>
          <a:lstStyle/>
          <a:p>
            <a:r>
              <a:rPr lang="en-US" sz="1800" dirty="0">
                <a:ea typeface="+mn-lt"/>
                <a:cs typeface="+mn-lt"/>
              </a:rPr>
              <a:t>Mae </a:t>
            </a:r>
            <a:r>
              <a:rPr lang="en-US" sz="1800" err="1">
                <a:ea typeface="+mn-lt"/>
                <a:cs typeface="+mn-lt"/>
              </a:rPr>
              <a:t>chwarae</a:t>
            </a:r>
            <a:r>
              <a:rPr lang="en-US" sz="1800" dirty="0">
                <a:ea typeface="+mn-lt"/>
                <a:cs typeface="+mn-lt"/>
              </a:rPr>
              <a:t> </a:t>
            </a:r>
            <a:r>
              <a:rPr lang="en-US" sz="1800" err="1">
                <a:ea typeface="+mn-lt"/>
                <a:cs typeface="+mn-lt"/>
              </a:rPr>
              <a:t>archwiliadol</a:t>
            </a:r>
            <a:r>
              <a:rPr lang="en-US" sz="1800" dirty="0">
                <a:ea typeface="+mn-lt"/>
                <a:cs typeface="+mn-lt"/>
              </a:rPr>
              <a:t> </a:t>
            </a:r>
            <a:r>
              <a:rPr lang="en-US" sz="1800" err="1">
                <a:ea typeface="+mn-lt"/>
                <a:cs typeface="+mn-lt"/>
              </a:rPr>
              <a:t>yn</a:t>
            </a:r>
            <a:r>
              <a:rPr lang="en-US" sz="1800" dirty="0">
                <a:ea typeface="+mn-lt"/>
                <a:cs typeface="+mn-lt"/>
              </a:rPr>
              <a:t> </a:t>
            </a:r>
            <a:r>
              <a:rPr lang="en-US" sz="1800" err="1">
                <a:ea typeface="+mn-lt"/>
                <a:cs typeface="+mn-lt"/>
              </a:rPr>
              <a:t>cynnwys</a:t>
            </a:r>
            <a:r>
              <a:rPr lang="en-US" sz="1800" dirty="0">
                <a:ea typeface="+mn-lt"/>
                <a:cs typeface="+mn-lt"/>
              </a:rPr>
              <a:t> </a:t>
            </a:r>
            <a:r>
              <a:rPr lang="en-US" sz="1800" err="1">
                <a:ea typeface="+mn-lt"/>
                <a:cs typeface="+mn-lt"/>
              </a:rPr>
              <a:t>plentyn</a:t>
            </a:r>
            <a:r>
              <a:rPr lang="en-US" sz="1800" dirty="0">
                <a:ea typeface="+mn-lt"/>
                <a:cs typeface="+mn-lt"/>
              </a:rPr>
              <a:t> </a:t>
            </a:r>
            <a:r>
              <a:rPr lang="en-US" sz="1800" err="1">
                <a:ea typeface="+mn-lt"/>
                <a:cs typeface="+mn-lt"/>
              </a:rPr>
              <a:t>yn</a:t>
            </a:r>
            <a:r>
              <a:rPr lang="en-US" sz="1800" dirty="0">
                <a:ea typeface="+mn-lt"/>
                <a:cs typeface="+mn-lt"/>
              </a:rPr>
              <a:t> </a:t>
            </a:r>
            <a:r>
              <a:rPr lang="en-US" sz="1800" err="1">
                <a:ea typeface="+mn-lt"/>
                <a:cs typeface="+mn-lt"/>
              </a:rPr>
              <a:t>defnyddio</a:t>
            </a:r>
            <a:r>
              <a:rPr lang="en-US" sz="1800" dirty="0">
                <a:ea typeface="+mn-lt"/>
                <a:cs typeface="+mn-lt"/>
              </a:rPr>
              <a:t> </a:t>
            </a:r>
            <a:r>
              <a:rPr lang="en-US" sz="1800" err="1">
                <a:ea typeface="+mn-lt"/>
                <a:cs typeface="+mn-lt"/>
              </a:rPr>
              <a:t>ei</a:t>
            </a:r>
            <a:r>
              <a:rPr lang="en-US" sz="1800" dirty="0">
                <a:ea typeface="+mn-lt"/>
                <a:cs typeface="+mn-lt"/>
              </a:rPr>
              <a:t> </a:t>
            </a:r>
            <a:r>
              <a:rPr lang="en-US" sz="1800" err="1">
                <a:ea typeface="+mn-lt"/>
                <a:cs typeface="+mn-lt"/>
              </a:rPr>
              <a:t>synhwyrau</a:t>
            </a:r>
            <a:r>
              <a:rPr lang="en-US" sz="1800" dirty="0">
                <a:ea typeface="+mn-lt"/>
                <a:cs typeface="+mn-lt"/>
              </a:rPr>
              <a:t> I </a:t>
            </a:r>
            <a:r>
              <a:rPr lang="en-US" sz="1800" err="1">
                <a:ea typeface="+mn-lt"/>
                <a:cs typeface="+mn-lt"/>
              </a:rPr>
              <a:t>archwilio</a:t>
            </a:r>
            <a:r>
              <a:rPr lang="en-US" sz="1800" dirty="0">
                <a:ea typeface="+mn-lt"/>
                <a:cs typeface="+mn-lt"/>
              </a:rPr>
              <a:t> ac I </a:t>
            </a:r>
            <a:r>
              <a:rPr lang="en-US" sz="1800" err="1">
                <a:ea typeface="+mn-lt"/>
                <a:cs typeface="+mn-lt"/>
              </a:rPr>
              <a:t>creu</a:t>
            </a:r>
            <a:r>
              <a:rPr lang="en-US" sz="1800" dirty="0">
                <a:ea typeface="+mn-lt"/>
                <a:cs typeface="+mn-lt"/>
              </a:rPr>
              <a:t> </a:t>
            </a:r>
            <a:r>
              <a:rPr lang="en-US" sz="1800" err="1">
                <a:ea typeface="+mn-lt"/>
                <a:cs typeface="+mn-lt"/>
              </a:rPr>
              <a:t>synnwyr</a:t>
            </a:r>
            <a:r>
              <a:rPr lang="en-US" sz="1800" dirty="0">
                <a:ea typeface="+mn-lt"/>
                <a:cs typeface="+mn-lt"/>
              </a:rPr>
              <a:t> 'r </a:t>
            </a:r>
            <a:r>
              <a:rPr lang="en-US" sz="1800" err="1">
                <a:ea typeface="+mn-lt"/>
                <a:cs typeface="+mn-lt"/>
              </a:rPr>
              <a:t>byd</a:t>
            </a:r>
            <a:r>
              <a:rPr lang="en-US" sz="1800" dirty="0">
                <a:ea typeface="+mn-lt"/>
                <a:cs typeface="+mn-lt"/>
              </a:rPr>
              <a:t> </a:t>
            </a:r>
            <a:r>
              <a:rPr lang="en-US" sz="1800" err="1">
                <a:ea typeface="+mn-lt"/>
                <a:cs typeface="+mn-lt"/>
              </a:rPr>
              <a:t>o'I</a:t>
            </a:r>
            <a:r>
              <a:rPr lang="en-US" sz="1800" dirty="0">
                <a:ea typeface="+mn-lt"/>
                <a:cs typeface="+mn-lt"/>
              </a:rPr>
              <a:t> </a:t>
            </a:r>
            <a:r>
              <a:rPr lang="en-US" sz="1800" err="1">
                <a:ea typeface="+mn-lt"/>
                <a:cs typeface="+mn-lt"/>
              </a:rPr>
              <a:t>gwmpas</a:t>
            </a:r>
            <a:endParaRPr lang="en-US" sz="1800" err="1">
              <a:cs typeface="Arial" panose="020B0604020202020204"/>
            </a:endParaRPr>
          </a:p>
          <a:p>
            <a:r>
              <a:rPr lang="en-US" sz="1800" err="1">
                <a:ea typeface="+mn-lt"/>
                <a:cs typeface="+mn-lt"/>
              </a:rPr>
              <a:t>Byddai</a:t>
            </a:r>
            <a:r>
              <a:rPr lang="en-US" sz="1800" dirty="0">
                <a:ea typeface="+mn-lt"/>
                <a:cs typeface="+mn-lt"/>
              </a:rPr>
              <a:t> </a:t>
            </a:r>
            <a:r>
              <a:rPr lang="en-US" sz="1800" err="1">
                <a:ea typeface="+mn-lt"/>
                <a:cs typeface="+mn-lt"/>
              </a:rPr>
              <a:t>enghreifftiau</a:t>
            </a:r>
            <a:r>
              <a:rPr lang="en-US" sz="1800" dirty="0">
                <a:ea typeface="+mn-lt"/>
                <a:cs typeface="+mn-lt"/>
              </a:rPr>
              <a:t> o </a:t>
            </a:r>
            <a:r>
              <a:rPr lang="en-US" sz="1800" err="1">
                <a:ea typeface="+mn-lt"/>
                <a:cs typeface="+mn-lt"/>
              </a:rPr>
              <a:t>chwarae</a:t>
            </a:r>
            <a:r>
              <a:rPr lang="en-US" sz="1800" dirty="0">
                <a:ea typeface="+mn-lt"/>
                <a:cs typeface="+mn-lt"/>
              </a:rPr>
              <a:t> </a:t>
            </a:r>
            <a:r>
              <a:rPr lang="en-US" sz="1800" err="1">
                <a:ea typeface="+mn-lt"/>
                <a:cs typeface="+mn-lt"/>
              </a:rPr>
              <a:t>archwiliadol</a:t>
            </a:r>
            <a:r>
              <a:rPr lang="en-US" sz="1800" dirty="0">
                <a:ea typeface="+mn-lt"/>
                <a:cs typeface="+mn-lt"/>
              </a:rPr>
              <a:t> </a:t>
            </a:r>
            <a:r>
              <a:rPr lang="en-US" sz="1800" err="1">
                <a:ea typeface="+mn-lt"/>
                <a:cs typeface="+mn-lt"/>
              </a:rPr>
              <a:t>yn</a:t>
            </a:r>
            <a:r>
              <a:rPr lang="en-US" sz="1800" dirty="0">
                <a:ea typeface="+mn-lt"/>
                <a:cs typeface="+mn-lt"/>
              </a:rPr>
              <a:t> </a:t>
            </a:r>
            <a:r>
              <a:rPr lang="en-US" sz="1800" err="1">
                <a:ea typeface="+mn-lt"/>
                <a:cs typeface="+mn-lt"/>
              </a:rPr>
              <a:t>cynnwys</a:t>
            </a:r>
            <a:r>
              <a:rPr lang="en-US" sz="1800" dirty="0">
                <a:ea typeface="+mn-lt"/>
                <a:cs typeface="+mn-lt"/>
              </a:rPr>
              <a:t> </a:t>
            </a:r>
            <a:r>
              <a:rPr lang="en-US" sz="1800" err="1">
                <a:ea typeface="+mn-lt"/>
                <a:cs typeface="+mn-lt"/>
              </a:rPr>
              <a:t>tywod</a:t>
            </a:r>
            <a:r>
              <a:rPr lang="en-US" sz="1800" dirty="0">
                <a:ea typeface="+mn-lt"/>
                <a:cs typeface="+mn-lt"/>
              </a:rPr>
              <a:t>, </a:t>
            </a:r>
            <a:r>
              <a:rPr lang="en-US" sz="1800" err="1">
                <a:ea typeface="+mn-lt"/>
                <a:cs typeface="+mn-lt"/>
              </a:rPr>
              <a:t>dŵr</a:t>
            </a:r>
            <a:r>
              <a:rPr lang="en-US" sz="1800" dirty="0">
                <a:ea typeface="+mn-lt"/>
                <a:cs typeface="+mn-lt"/>
              </a:rPr>
              <a:t>, </a:t>
            </a:r>
            <a:r>
              <a:rPr lang="en-US" sz="1800" err="1">
                <a:ea typeface="+mn-lt"/>
                <a:cs typeface="+mn-lt"/>
              </a:rPr>
              <a:t>teithiau</a:t>
            </a:r>
            <a:r>
              <a:rPr lang="en-US" sz="1800" dirty="0">
                <a:ea typeface="+mn-lt"/>
                <a:cs typeface="+mn-lt"/>
              </a:rPr>
              <a:t> </a:t>
            </a:r>
            <a:r>
              <a:rPr lang="en-US" sz="1800" err="1">
                <a:ea typeface="+mn-lt"/>
                <a:cs typeface="+mn-lt"/>
              </a:rPr>
              <a:t>natur</a:t>
            </a:r>
            <a:r>
              <a:rPr lang="en-US" sz="1800" dirty="0">
                <a:ea typeface="+mn-lt"/>
                <a:cs typeface="+mn-lt"/>
              </a:rPr>
              <a:t> a </a:t>
            </a:r>
            <a:r>
              <a:rPr lang="en-US" sz="1800" err="1">
                <a:ea typeface="+mn-lt"/>
                <a:cs typeface="+mn-lt"/>
              </a:rPr>
              <a:t>hyd</a:t>
            </a:r>
            <a:r>
              <a:rPr lang="en-US" sz="1800" dirty="0">
                <a:ea typeface="+mn-lt"/>
                <a:cs typeface="+mn-lt"/>
              </a:rPr>
              <a:t> </a:t>
            </a:r>
            <a:r>
              <a:rPr lang="en-US" sz="1800" err="1">
                <a:ea typeface="+mn-lt"/>
                <a:cs typeface="+mn-lt"/>
              </a:rPr>
              <a:t>yn</a:t>
            </a:r>
            <a:r>
              <a:rPr lang="en-US" sz="1800" dirty="0">
                <a:ea typeface="+mn-lt"/>
                <a:cs typeface="+mn-lt"/>
              </a:rPr>
              <a:t> </a:t>
            </a:r>
            <a:r>
              <a:rPr lang="en-US" sz="1800" err="1">
                <a:ea typeface="+mn-lt"/>
                <a:cs typeface="+mn-lt"/>
              </a:rPr>
              <a:t>oed</a:t>
            </a:r>
            <a:r>
              <a:rPr lang="en-US" sz="1800" dirty="0">
                <a:ea typeface="+mn-lt"/>
                <a:cs typeface="+mn-lt"/>
              </a:rPr>
              <a:t> </a:t>
            </a:r>
            <a:r>
              <a:rPr lang="en-US" sz="1800" err="1">
                <a:ea typeface="+mn-lt"/>
                <a:cs typeface="+mn-lt"/>
              </a:rPr>
              <a:t>chwarae</a:t>
            </a:r>
            <a:r>
              <a:rPr lang="en-US" sz="1800" dirty="0">
                <a:ea typeface="+mn-lt"/>
                <a:cs typeface="+mn-lt"/>
              </a:rPr>
              <a:t> </a:t>
            </a:r>
            <a:r>
              <a:rPr lang="en-US" sz="1800" err="1">
                <a:ea typeface="+mn-lt"/>
                <a:cs typeface="+mn-lt"/>
              </a:rPr>
              <a:t>blêr</a:t>
            </a:r>
            <a:endParaRPr lang="en-US" sz="1800">
              <a:cs typeface="Arial"/>
            </a:endParaRPr>
          </a:p>
          <a:p>
            <a:r>
              <a:rPr lang="en-US" sz="1800" dirty="0">
                <a:ea typeface="+mn-lt"/>
                <a:cs typeface="+mn-lt"/>
              </a:rPr>
              <a:t>Mae </a:t>
            </a:r>
            <a:r>
              <a:rPr lang="en-US" sz="1800" err="1">
                <a:ea typeface="+mn-lt"/>
                <a:cs typeface="+mn-lt"/>
              </a:rPr>
              <a:t>manteision</a:t>
            </a:r>
            <a:r>
              <a:rPr lang="en-US" sz="1800" dirty="0">
                <a:ea typeface="+mn-lt"/>
                <a:cs typeface="+mn-lt"/>
              </a:rPr>
              <a:t> </a:t>
            </a:r>
            <a:r>
              <a:rPr lang="en-US" sz="1800" err="1">
                <a:ea typeface="+mn-lt"/>
                <a:cs typeface="+mn-lt"/>
              </a:rPr>
              <a:t>hyn</a:t>
            </a:r>
            <a:r>
              <a:rPr lang="en-US" sz="1800" dirty="0">
                <a:ea typeface="+mn-lt"/>
                <a:cs typeface="+mn-lt"/>
              </a:rPr>
              <a:t> </a:t>
            </a:r>
            <a:r>
              <a:rPr lang="en-US" sz="1800" err="1">
                <a:ea typeface="+mn-lt"/>
                <a:cs typeface="+mn-lt"/>
              </a:rPr>
              <a:t>yn</a:t>
            </a:r>
            <a:r>
              <a:rPr lang="en-US" sz="1800" dirty="0">
                <a:ea typeface="+mn-lt"/>
                <a:cs typeface="+mn-lt"/>
              </a:rPr>
              <a:t> </a:t>
            </a:r>
            <a:r>
              <a:rPr lang="en-US" sz="1800" err="1">
                <a:ea typeface="+mn-lt"/>
                <a:cs typeface="+mn-lt"/>
              </a:rPr>
              <a:t>cynnwys</a:t>
            </a:r>
            <a:r>
              <a:rPr lang="en-US" sz="1800" dirty="0">
                <a:ea typeface="+mn-lt"/>
                <a:cs typeface="+mn-lt"/>
              </a:rPr>
              <a:t> </a:t>
            </a:r>
            <a:r>
              <a:rPr lang="en-US" sz="1800" err="1">
                <a:ea typeface="+mn-lt"/>
                <a:cs typeface="+mn-lt"/>
              </a:rPr>
              <a:t>adeiladu</a:t>
            </a:r>
            <a:r>
              <a:rPr lang="en-US" sz="1800" dirty="0">
                <a:ea typeface="+mn-lt"/>
                <a:cs typeface="+mn-lt"/>
              </a:rPr>
              <a:t> </a:t>
            </a:r>
            <a:r>
              <a:rPr lang="en-US" sz="1800" err="1">
                <a:ea typeface="+mn-lt"/>
                <a:cs typeface="+mn-lt"/>
              </a:rPr>
              <a:t>chwilfrydedd</a:t>
            </a:r>
            <a:r>
              <a:rPr lang="en-US" sz="1800" dirty="0">
                <a:ea typeface="+mn-lt"/>
                <a:cs typeface="+mn-lt"/>
              </a:rPr>
              <a:t> </a:t>
            </a:r>
            <a:r>
              <a:rPr lang="en-US" sz="1800" err="1">
                <a:ea typeface="+mn-lt"/>
                <a:cs typeface="+mn-lt"/>
              </a:rPr>
              <a:t>trwy</a:t>
            </a:r>
            <a:r>
              <a:rPr lang="en-US" sz="1800" dirty="0">
                <a:ea typeface="+mn-lt"/>
                <a:cs typeface="+mn-lt"/>
              </a:rPr>
              <a:t> </a:t>
            </a:r>
            <a:r>
              <a:rPr lang="en-US" sz="1800" err="1">
                <a:ea typeface="+mn-lt"/>
                <a:cs typeface="+mn-lt"/>
              </a:rPr>
              <a:t>ymchwilio</a:t>
            </a:r>
            <a:r>
              <a:rPr lang="en-US" sz="1800" dirty="0">
                <a:ea typeface="+mn-lt"/>
                <a:cs typeface="+mn-lt"/>
              </a:rPr>
              <a:t> ac </a:t>
            </a:r>
            <a:r>
              <a:rPr lang="en-US" sz="1800" err="1">
                <a:ea typeface="+mn-lt"/>
                <a:cs typeface="+mn-lt"/>
              </a:rPr>
              <a:t>arbrofi</a:t>
            </a:r>
            <a:r>
              <a:rPr lang="en-US" sz="1800" dirty="0">
                <a:ea typeface="+mn-lt"/>
                <a:cs typeface="+mn-lt"/>
              </a:rPr>
              <a:t> </a:t>
            </a:r>
            <a:r>
              <a:rPr lang="en-US" sz="1800" err="1">
                <a:ea typeface="+mn-lt"/>
                <a:cs typeface="+mn-lt"/>
              </a:rPr>
              <a:t>gyda'r</a:t>
            </a:r>
            <a:r>
              <a:rPr lang="en-US" sz="1800" dirty="0">
                <a:ea typeface="+mn-lt"/>
                <a:cs typeface="+mn-lt"/>
              </a:rPr>
              <a:t> </a:t>
            </a:r>
            <a:r>
              <a:rPr lang="en-US" sz="1800" err="1">
                <a:ea typeface="+mn-lt"/>
                <a:cs typeface="+mn-lt"/>
              </a:rPr>
              <a:t>byd</a:t>
            </a:r>
            <a:r>
              <a:rPr lang="en-US" sz="1800" dirty="0">
                <a:ea typeface="+mn-lt"/>
                <a:cs typeface="+mn-lt"/>
              </a:rPr>
              <a:t> </a:t>
            </a:r>
            <a:r>
              <a:rPr lang="en-US" sz="1800" err="1">
                <a:ea typeface="+mn-lt"/>
                <a:cs typeface="+mn-lt"/>
              </a:rPr>
              <a:t>o'u</a:t>
            </a:r>
            <a:r>
              <a:rPr lang="en-US" sz="1800" dirty="0">
                <a:ea typeface="+mn-lt"/>
                <a:cs typeface="+mn-lt"/>
              </a:rPr>
              <a:t> </a:t>
            </a:r>
            <a:r>
              <a:rPr lang="en-US" sz="1800" err="1">
                <a:ea typeface="+mn-lt"/>
                <a:cs typeface="+mn-lt"/>
              </a:rPr>
              <a:t>cwmpas</a:t>
            </a:r>
            <a:endParaRPr lang="en-US" sz="1800" err="1"/>
          </a:p>
        </p:txBody>
      </p:sp>
      <p:sp>
        <p:nvSpPr>
          <p:cNvPr id="4" name="Content Placeholder 3">
            <a:extLst>
              <a:ext uri="{FF2B5EF4-FFF2-40B4-BE49-F238E27FC236}">
                <a16:creationId xmlns:a16="http://schemas.microsoft.com/office/drawing/2014/main" id="{8A8B425A-EC73-B73C-BFA1-BD37926A7205}"/>
              </a:ext>
            </a:extLst>
          </p:cNvPr>
          <p:cNvSpPr>
            <a:spLocks noGrp="1"/>
          </p:cNvSpPr>
          <p:nvPr>
            <p:ph sz="half" idx="2"/>
          </p:nvPr>
        </p:nvSpPr>
        <p:spPr>
          <a:xfrm>
            <a:off x="4629150" y="1933087"/>
            <a:ext cx="3886200" cy="4351338"/>
          </a:xfrm>
        </p:spPr>
        <p:txBody>
          <a:bodyPr/>
          <a:lstStyle/>
          <a:p>
            <a:r>
              <a:rPr lang="en-US" sz="1800" dirty="0">
                <a:solidFill>
                  <a:srgbClr val="0070C0"/>
                </a:solidFill>
                <a:cs typeface="Arial"/>
              </a:rPr>
              <a:t>Exploratory play involves a child using all their senses to explore and make sense of the world around them</a:t>
            </a:r>
          </a:p>
          <a:p>
            <a:r>
              <a:rPr lang="en-US" sz="1800" dirty="0">
                <a:solidFill>
                  <a:srgbClr val="0070C0"/>
                </a:solidFill>
                <a:cs typeface="Arial"/>
              </a:rPr>
              <a:t>Examples of exploratory play would include sand, water, nature walks and even messy play</a:t>
            </a:r>
          </a:p>
          <a:p>
            <a:r>
              <a:rPr lang="en-US" sz="1800" dirty="0">
                <a:solidFill>
                  <a:srgbClr val="0070C0"/>
                </a:solidFill>
                <a:cs typeface="Arial"/>
              </a:rPr>
              <a:t>Benefits of this include building curiosity through investigating and experimenting with the world </a:t>
            </a:r>
            <a:r>
              <a:rPr lang="en-US" sz="1800">
                <a:solidFill>
                  <a:srgbClr val="0070C0"/>
                </a:solidFill>
                <a:cs typeface="Arial"/>
              </a:rPr>
              <a:t>around them</a:t>
            </a:r>
            <a:endParaRPr lang="en-US" sz="1800" dirty="0">
              <a:solidFill>
                <a:srgbClr val="0070C0"/>
              </a:solidFill>
              <a:cs typeface="Arial"/>
            </a:endParaRPr>
          </a:p>
          <a:p>
            <a:pPr marL="0" indent="0">
              <a:buNone/>
            </a:pPr>
            <a:r>
              <a:rPr lang="en-US" sz="1800" dirty="0">
                <a:solidFill>
                  <a:srgbClr val="0070C0"/>
                </a:solidFill>
                <a:cs typeface="Arial"/>
              </a:rPr>
              <a:t>(Play Wales, 2017)</a:t>
            </a:r>
          </a:p>
        </p:txBody>
      </p:sp>
    </p:spTree>
    <p:extLst>
      <p:ext uri="{BB962C8B-B14F-4D97-AF65-F5344CB8AC3E}">
        <p14:creationId xmlns:p14="http://schemas.microsoft.com/office/powerpoint/2010/main" val="531971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a:extLst>
              <a:ext uri="{FF2B5EF4-FFF2-40B4-BE49-F238E27FC236}">
                <a16:creationId xmlns:a16="http://schemas.microsoft.com/office/drawing/2014/main" id="{D0FBEA90-E454-554D-9C38-587EFFF6DCEB}"/>
              </a:ext>
            </a:extLst>
          </p:cNvPr>
          <p:cNvSpPr>
            <a:spLocks noGrp="1" noChangeArrowheads="1"/>
          </p:cNvSpPr>
          <p:nvPr>
            <p:ph type="title"/>
          </p:nvPr>
        </p:nvSpPr>
        <p:spPr>
          <a:xfrm>
            <a:off x="457200" y="397311"/>
            <a:ext cx="3943350" cy="976312"/>
          </a:xfrm>
        </p:spPr>
        <p:txBody>
          <a:bodyPr/>
          <a:lstStyle/>
          <a:p>
            <a:pPr eaLnBrk="1" hangingPunct="1"/>
            <a:r>
              <a:rPr lang="en-GB" altLang="en-US" sz="4000" err="1">
                <a:latin typeface="Calibri"/>
                <a:ea typeface="Calibri"/>
                <a:cs typeface="Calibri"/>
              </a:rPr>
              <a:t>Mathau</a:t>
            </a:r>
            <a:r>
              <a:rPr lang="en-GB" altLang="en-US" sz="4000" dirty="0">
                <a:latin typeface="Calibri"/>
                <a:ea typeface="Calibri"/>
                <a:cs typeface="Calibri"/>
              </a:rPr>
              <a:t> </a:t>
            </a:r>
            <a:r>
              <a:rPr lang="en-GB" altLang="en-US" sz="4000" err="1">
                <a:latin typeface="Calibri"/>
                <a:ea typeface="Calibri"/>
                <a:cs typeface="Calibri"/>
              </a:rPr>
              <a:t>arall</a:t>
            </a:r>
            <a:r>
              <a:rPr lang="en-GB" altLang="en-US" sz="4000" dirty="0">
                <a:latin typeface="Calibri"/>
                <a:ea typeface="Calibri"/>
                <a:cs typeface="Calibri"/>
              </a:rPr>
              <a:t> o </a:t>
            </a:r>
            <a:r>
              <a:rPr lang="en-GB" altLang="en-US" sz="4000" err="1">
                <a:latin typeface="Calibri"/>
                <a:ea typeface="Calibri"/>
                <a:cs typeface="Calibri"/>
              </a:rPr>
              <a:t>chwarae</a:t>
            </a:r>
            <a:endParaRPr lang="en-GB" altLang="en-US" sz="4000">
              <a:solidFill>
                <a:srgbClr val="0070C0"/>
              </a:solidFill>
              <a:latin typeface="Calibri"/>
              <a:ea typeface="Calibri"/>
              <a:cs typeface="Calibri"/>
            </a:endParaRPr>
          </a:p>
        </p:txBody>
      </p:sp>
      <p:sp>
        <p:nvSpPr>
          <p:cNvPr id="48131" name="Rectangle 5">
            <a:extLst>
              <a:ext uri="{FF2B5EF4-FFF2-40B4-BE49-F238E27FC236}">
                <a16:creationId xmlns:a16="http://schemas.microsoft.com/office/drawing/2014/main" id="{40BED48A-7BD2-5B7B-696F-E878A013AEC9}"/>
              </a:ext>
            </a:extLst>
          </p:cNvPr>
          <p:cNvSpPr>
            <a:spLocks noGrp="1" noChangeArrowheads="1"/>
          </p:cNvSpPr>
          <p:nvPr>
            <p:ph sz="half" idx="1"/>
          </p:nvPr>
        </p:nvSpPr>
        <p:spPr>
          <a:xfrm>
            <a:off x="409575" y="1772816"/>
            <a:ext cx="4038600" cy="3916363"/>
          </a:xfrm>
        </p:spPr>
        <p:txBody>
          <a:bodyPr/>
          <a:lstStyle/>
          <a:p>
            <a:pPr eaLnBrk="1" hangingPunct="1">
              <a:lnSpc>
                <a:spcPct val="80000"/>
              </a:lnSpc>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symbolig</a:t>
            </a:r>
            <a:endParaRPr lang="en-GB" altLang="en-US" sz="2000" dirty="0">
              <a:latin typeface="Calibri"/>
              <a:ea typeface="Calibri"/>
              <a:cs typeface="Calibri"/>
            </a:endParaRPr>
          </a:p>
          <a:p>
            <a:pPr eaLnBrk="1" hangingPunct="1">
              <a:lnSpc>
                <a:spcPct val="80000"/>
              </a:lnSpc>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gwyllt</a:t>
            </a:r>
            <a:r>
              <a:rPr lang="en-GB" altLang="en-US" sz="2000" dirty="0">
                <a:latin typeface="Calibri"/>
                <a:ea typeface="Calibri"/>
                <a:cs typeface="Calibri"/>
              </a:rPr>
              <a:t>, di-</a:t>
            </a:r>
            <a:r>
              <a:rPr lang="en-GB" altLang="en-US" sz="2000" dirty="0" err="1">
                <a:latin typeface="Calibri"/>
                <a:ea typeface="Calibri"/>
                <a:cs typeface="Calibri"/>
              </a:rPr>
              <a:t>drefn</a:t>
            </a:r>
            <a:endParaRPr lang="en-GB" altLang="en-US" sz="2000" dirty="0">
              <a:latin typeface="Calibri"/>
              <a:ea typeface="Calibri"/>
              <a:cs typeface="Calibri"/>
            </a:endParaRPr>
          </a:p>
          <a:p>
            <a:pPr eaLnBrk="1" hangingPunct="1">
              <a:lnSpc>
                <a:spcPct val="80000"/>
              </a:lnSpc>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dramatig-cymdeithasol</a:t>
            </a:r>
            <a:endParaRPr lang="en-GB" altLang="en-US" sz="2000">
              <a:latin typeface="Calibri"/>
              <a:ea typeface="Calibri"/>
              <a:cs typeface="Calibri"/>
            </a:endParaRPr>
          </a:p>
          <a:p>
            <a:pPr eaLnBrk="1" hangingPunct="1">
              <a:lnSpc>
                <a:spcPct val="80000"/>
              </a:lnSpc>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cyfathrebol</a:t>
            </a:r>
            <a:endParaRPr lang="en-GB" altLang="en-US" sz="2000" dirty="0">
              <a:latin typeface="Calibri"/>
              <a:ea typeface="Calibri"/>
              <a:cs typeface="Calibri"/>
            </a:endParaRPr>
          </a:p>
          <a:p>
            <a:pPr eaLnBrk="1" hangingPunct="1">
              <a:lnSpc>
                <a:spcPct val="80000"/>
              </a:lnSpc>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adeiladol</a:t>
            </a:r>
            <a:endParaRPr lang="en-GB" altLang="en-US" sz="2000" dirty="0">
              <a:latin typeface="Calibri"/>
              <a:ea typeface="Calibri"/>
              <a:cs typeface="Calibri"/>
            </a:endParaRPr>
          </a:p>
          <a:p>
            <a:pPr eaLnBrk="1" hangingPunct="1">
              <a:lnSpc>
                <a:spcPct val="80000"/>
              </a:lnSpc>
            </a:pPr>
            <a:r>
              <a:rPr lang="en-GB" altLang="en-US" sz="2000" err="1">
                <a:latin typeface="Calibri"/>
                <a:ea typeface="Calibri"/>
                <a:cs typeface="Calibri"/>
              </a:rPr>
              <a:t>Chwarae</a:t>
            </a:r>
            <a:r>
              <a:rPr lang="en-GB" altLang="en-US" sz="2000" dirty="0">
                <a:latin typeface="Calibri"/>
                <a:ea typeface="Calibri"/>
                <a:cs typeface="Calibri"/>
              </a:rPr>
              <a:t> </a:t>
            </a:r>
            <a:r>
              <a:rPr lang="en-GB" altLang="en-US" sz="2000" err="1">
                <a:latin typeface="Calibri"/>
                <a:ea typeface="Calibri"/>
                <a:cs typeface="Calibri"/>
              </a:rPr>
              <a:t>ffantasi</a:t>
            </a:r>
            <a:endParaRPr lang="en-GB" altLang="en-US" sz="2000">
              <a:latin typeface="Calibri"/>
              <a:ea typeface="Calibri"/>
              <a:cs typeface="Calibri"/>
            </a:endParaRPr>
          </a:p>
          <a:p>
            <a:pPr>
              <a:lnSpc>
                <a:spcPct val="80000"/>
              </a:lnSpc>
            </a:pPr>
            <a:r>
              <a:rPr lang="en-GB" altLang="en-US" sz="2000" dirty="0" err="1">
                <a:latin typeface="Calibri"/>
                <a:ea typeface="Calibri"/>
                <a:cs typeface="Calibri"/>
              </a:rPr>
              <a:t>Chwarae</a:t>
            </a:r>
            <a:r>
              <a:rPr lang="en-GB" altLang="en-US" sz="2000" dirty="0">
                <a:latin typeface="Calibri"/>
                <a:ea typeface="Calibri"/>
                <a:cs typeface="Calibri"/>
              </a:rPr>
              <a:t> locomotor</a:t>
            </a:r>
          </a:p>
        </p:txBody>
      </p:sp>
      <p:sp>
        <p:nvSpPr>
          <p:cNvPr id="48132" name="Rectangle 6">
            <a:extLst>
              <a:ext uri="{FF2B5EF4-FFF2-40B4-BE49-F238E27FC236}">
                <a16:creationId xmlns:a16="http://schemas.microsoft.com/office/drawing/2014/main" id="{CF6E74C7-8944-2BBA-D806-576F93FCE8F5}"/>
              </a:ext>
            </a:extLst>
          </p:cNvPr>
          <p:cNvSpPr>
            <a:spLocks noGrp="1" noChangeArrowheads="1"/>
          </p:cNvSpPr>
          <p:nvPr>
            <p:ph sz="half" idx="2"/>
          </p:nvPr>
        </p:nvSpPr>
        <p:spPr>
          <a:xfrm>
            <a:off x="4648200" y="1772816"/>
            <a:ext cx="4038600" cy="3816350"/>
          </a:xfrm>
        </p:spPr>
        <p:txBody>
          <a:bodyPr/>
          <a:lstStyle/>
          <a:p>
            <a:pPr eaLnBrk="1" hangingPunct="1">
              <a:lnSpc>
                <a:spcPct val="80000"/>
              </a:lnSpc>
            </a:pPr>
            <a:r>
              <a:rPr lang="en-GB" altLang="en-US" sz="2000" dirty="0">
                <a:solidFill>
                  <a:srgbClr val="0070C0"/>
                </a:solidFill>
                <a:latin typeface="Calibri"/>
                <a:ea typeface="Calibri"/>
                <a:cs typeface="Calibri"/>
              </a:rPr>
              <a:t>Symbolic play</a:t>
            </a:r>
          </a:p>
          <a:p>
            <a:pPr eaLnBrk="1" hangingPunct="1">
              <a:lnSpc>
                <a:spcPct val="80000"/>
              </a:lnSpc>
            </a:pPr>
            <a:r>
              <a:rPr lang="en-GB" altLang="en-US" sz="2000" dirty="0">
                <a:solidFill>
                  <a:srgbClr val="0070C0"/>
                </a:solidFill>
                <a:latin typeface="Calibri"/>
                <a:ea typeface="Calibri"/>
                <a:cs typeface="Calibri"/>
              </a:rPr>
              <a:t>Rough and Tumble play</a:t>
            </a:r>
          </a:p>
          <a:p>
            <a:pPr eaLnBrk="1" hangingPunct="1">
              <a:lnSpc>
                <a:spcPct val="80000"/>
              </a:lnSpc>
            </a:pPr>
            <a:r>
              <a:rPr lang="en-GB" altLang="en-US" sz="2000" dirty="0">
                <a:solidFill>
                  <a:srgbClr val="0070C0"/>
                </a:solidFill>
                <a:latin typeface="Calibri"/>
                <a:ea typeface="Calibri"/>
                <a:cs typeface="Calibri"/>
              </a:rPr>
              <a:t>Socio-dramatic play</a:t>
            </a:r>
          </a:p>
          <a:p>
            <a:pPr eaLnBrk="1" hangingPunct="1">
              <a:lnSpc>
                <a:spcPct val="80000"/>
              </a:lnSpc>
            </a:pPr>
            <a:r>
              <a:rPr lang="en-GB" altLang="en-US" sz="2000" dirty="0">
                <a:solidFill>
                  <a:srgbClr val="0070C0"/>
                </a:solidFill>
                <a:latin typeface="Calibri"/>
                <a:ea typeface="Calibri"/>
                <a:cs typeface="Calibri"/>
              </a:rPr>
              <a:t>Communication play</a:t>
            </a:r>
          </a:p>
          <a:p>
            <a:pPr eaLnBrk="1" hangingPunct="1">
              <a:lnSpc>
                <a:spcPct val="80000"/>
              </a:lnSpc>
            </a:pPr>
            <a:r>
              <a:rPr lang="en-GB" altLang="en-US" sz="2000" dirty="0">
                <a:solidFill>
                  <a:srgbClr val="0070C0"/>
                </a:solidFill>
                <a:latin typeface="Calibri"/>
                <a:ea typeface="Calibri"/>
                <a:cs typeface="Calibri"/>
              </a:rPr>
              <a:t>Constructive play</a:t>
            </a:r>
          </a:p>
          <a:p>
            <a:pPr eaLnBrk="1" hangingPunct="1">
              <a:lnSpc>
                <a:spcPct val="80000"/>
              </a:lnSpc>
            </a:pPr>
            <a:r>
              <a:rPr lang="en-GB" altLang="en-US" sz="2000" dirty="0">
                <a:solidFill>
                  <a:srgbClr val="0070C0"/>
                </a:solidFill>
                <a:latin typeface="Calibri"/>
                <a:ea typeface="Calibri"/>
                <a:cs typeface="Calibri"/>
              </a:rPr>
              <a:t>Fantasy play</a:t>
            </a:r>
          </a:p>
          <a:p>
            <a:pPr>
              <a:lnSpc>
                <a:spcPct val="80000"/>
              </a:lnSpc>
            </a:pPr>
            <a:r>
              <a:rPr lang="en-GB" altLang="en-US" sz="2000" dirty="0">
                <a:solidFill>
                  <a:srgbClr val="0070C0"/>
                </a:solidFill>
                <a:latin typeface="Calibri"/>
                <a:ea typeface="Calibri"/>
                <a:cs typeface="Calibri"/>
              </a:rPr>
              <a:t>Locomotor Play</a:t>
            </a:r>
          </a:p>
          <a:p>
            <a:pPr eaLnBrk="1" hangingPunct="1">
              <a:lnSpc>
                <a:spcPct val="80000"/>
              </a:lnSpc>
            </a:pPr>
            <a:endParaRPr lang="en-GB" altLang="en-US" sz="2400">
              <a:cs typeface="Arial" panose="020B0604020202020204"/>
            </a:endParaRPr>
          </a:p>
        </p:txBody>
      </p:sp>
      <p:sp>
        <p:nvSpPr>
          <p:cNvPr id="2" name="TextBox 1">
            <a:extLst>
              <a:ext uri="{FF2B5EF4-FFF2-40B4-BE49-F238E27FC236}">
                <a16:creationId xmlns:a16="http://schemas.microsoft.com/office/drawing/2014/main" id="{27E55648-436A-1298-4875-721E541992CC}"/>
              </a:ext>
            </a:extLst>
          </p:cNvPr>
          <p:cNvSpPr txBox="1"/>
          <p:nvPr/>
        </p:nvSpPr>
        <p:spPr>
          <a:xfrm>
            <a:off x="4572000" y="397311"/>
            <a:ext cx="4259820" cy="707886"/>
          </a:xfrm>
          <a:prstGeom prst="rect">
            <a:avLst/>
          </a:prstGeom>
          <a:noFill/>
        </p:spPr>
        <p:txBody>
          <a:bodyPr wrap="none" lIns="91440" tIns="45720" rIns="91440" bIns="45720" rtlCol="0" anchor="t">
            <a:spAutoFit/>
          </a:bodyPr>
          <a:lstStyle/>
          <a:p>
            <a:r>
              <a:rPr lang="en-GB" altLang="en-US" sz="4000" dirty="0">
                <a:solidFill>
                  <a:srgbClr val="0070C0"/>
                </a:solidFill>
                <a:latin typeface="Calibri"/>
                <a:ea typeface="Calibri"/>
                <a:cs typeface="Calibri"/>
              </a:rPr>
              <a:t>Other types of play</a:t>
            </a:r>
            <a:endParaRPr lang="en-US" sz="4000" dirty="0">
              <a:latin typeface="Calibri"/>
              <a:ea typeface="Calibri"/>
              <a:cs typeface="Calibri"/>
            </a:endParaRPr>
          </a:p>
        </p:txBody>
      </p:sp>
      <p:sp>
        <p:nvSpPr>
          <p:cNvPr id="3" name="TextBox 2">
            <a:extLst>
              <a:ext uri="{FF2B5EF4-FFF2-40B4-BE49-F238E27FC236}">
                <a16:creationId xmlns:a16="http://schemas.microsoft.com/office/drawing/2014/main" id="{D6598085-2376-D160-DA20-F2207B9F3C4D}"/>
              </a:ext>
            </a:extLst>
          </p:cNvPr>
          <p:cNvSpPr txBox="1"/>
          <p:nvPr/>
        </p:nvSpPr>
        <p:spPr>
          <a:xfrm>
            <a:off x="5244270" y="4942835"/>
            <a:ext cx="36425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Play Wales</a:t>
            </a:r>
          </a:p>
          <a:p>
            <a:r>
              <a:rPr lang="en-US" dirty="0">
                <a:latin typeface="Arial"/>
                <a:cs typeface="Arial"/>
                <a:hlinkClick r:id="rId3"/>
              </a:rPr>
              <a:t>play-types_2023.pdf</a:t>
            </a:r>
            <a:endParaRPr lang="en-US" dirty="0">
              <a:latin typeface="Arial"/>
              <a:cs typeface="Arial"/>
            </a:endParaRPr>
          </a:p>
        </p:txBody>
      </p:sp>
    </p:spTree>
    <p:extLst>
      <p:ext uri="{BB962C8B-B14F-4D97-AF65-F5344CB8AC3E}">
        <p14:creationId xmlns:p14="http://schemas.microsoft.com/office/powerpoint/2010/main" val="1297858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5">
            <a:extLst>
              <a:ext uri="{FF2B5EF4-FFF2-40B4-BE49-F238E27FC236}">
                <a16:creationId xmlns:a16="http://schemas.microsoft.com/office/drawing/2014/main" id="{65D9A456-F196-DD39-ACC8-031D46B2BBA7}"/>
              </a:ext>
            </a:extLst>
          </p:cNvPr>
          <p:cNvSpPr>
            <a:spLocks noGrp="1"/>
          </p:cNvSpPr>
          <p:nvPr>
            <p:ph sz="half" idx="1"/>
          </p:nvPr>
        </p:nvSpPr>
        <p:spPr>
          <a:xfrm>
            <a:off x="457200" y="1716437"/>
            <a:ext cx="4038600" cy="3916363"/>
          </a:xfrm>
        </p:spPr>
        <p:txBody>
          <a:bodyPr rtlCol="0">
            <a:normAutofit/>
          </a:bodyPr>
          <a:lstStyle/>
          <a:p>
            <a:pPr eaLnBrk="1" fontAlgn="auto" hangingPunct="1">
              <a:lnSpc>
                <a:spcPct val="80000"/>
              </a:lnSpc>
              <a:spcAft>
                <a:spcPts val="0"/>
              </a:spcAft>
              <a:defRPr/>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dramatig</a:t>
            </a:r>
            <a:endParaRPr lang="en-GB" altLang="en-US" sz="2000" dirty="0">
              <a:latin typeface="Calibri"/>
              <a:ea typeface="Calibri"/>
              <a:cs typeface="Calibri"/>
            </a:endParaRPr>
          </a:p>
          <a:p>
            <a:pPr eaLnBrk="1" fontAlgn="auto" hangingPunct="1">
              <a:lnSpc>
                <a:spcPct val="80000"/>
              </a:lnSpc>
              <a:spcAft>
                <a:spcPts val="0"/>
              </a:spcAft>
              <a:defRPr/>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ymsymudol</a:t>
            </a:r>
            <a:endParaRPr lang="en-GB" altLang="en-US" sz="2000">
              <a:latin typeface="Calibri"/>
              <a:ea typeface="Calibri"/>
              <a:cs typeface="Calibri"/>
            </a:endParaRPr>
          </a:p>
          <a:p>
            <a:pPr eaLnBrk="1" fontAlgn="auto" hangingPunct="1">
              <a:lnSpc>
                <a:spcPct val="80000"/>
              </a:lnSpc>
              <a:spcAft>
                <a:spcPts val="0"/>
              </a:spcAft>
              <a:defRPr/>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dwfn</a:t>
            </a:r>
          </a:p>
          <a:p>
            <a:pPr eaLnBrk="1" fontAlgn="auto" hangingPunct="1">
              <a:lnSpc>
                <a:spcPct val="80000"/>
              </a:lnSpc>
              <a:spcAft>
                <a:spcPts val="0"/>
              </a:spcAft>
              <a:defRPr/>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dychmygol</a:t>
            </a:r>
            <a:endParaRPr lang="en-GB" altLang="en-US" sz="2000" dirty="0">
              <a:latin typeface="Calibri"/>
              <a:ea typeface="Calibri"/>
              <a:cs typeface="Calibri"/>
            </a:endParaRPr>
          </a:p>
          <a:p>
            <a:pPr eaLnBrk="1" fontAlgn="auto" hangingPunct="1">
              <a:lnSpc>
                <a:spcPct val="80000"/>
              </a:lnSpc>
              <a:spcAft>
                <a:spcPts val="0"/>
              </a:spcAft>
              <a:defRPr/>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meistrolgar</a:t>
            </a:r>
            <a:endParaRPr lang="en-GB" altLang="en-US" sz="2000" dirty="0">
              <a:latin typeface="Calibri"/>
              <a:ea typeface="Calibri"/>
              <a:cs typeface="Calibri"/>
            </a:endParaRPr>
          </a:p>
          <a:p>
            <a:pPr eaLnBrk="1" fontAlgn="auto" hangingPunct="1">
              <a:lnSpc>
                <a:spcPct val="80000"/>
              </a:lnSpc>
              <a:spcAft>
                <a:spcPts val="0"/>
              </a:spcAft>
              <a:defRPr/>
            </a:pPr>
            <a:r>
              <a:rPr lang="en-GB" altLang="en-US" sz="2000" dirty="0" err="1">
                <a:latin typeface="Calibri"/>
                <a:ea typeface="Calibri"/>
                <a:cs typeface="Calibri"/>
              </a:rPr>
              <a:t>Chwarae</a:t>
            </a:r>
            <a:r>
              <a:rPr lang="en-GB" altLang="en-US" sz="2000" dirty="0">
                <a:latin typeface="Calibri"/>
                <a:ea typeface="Calibri"/>
                <a:cs typeface="Calibri"/>
              </a:rPr>
              <a:t> </a:t>
            </a:r>
            <a:r>
              <a:rPr lang="en-GB" altLang="en-US" sz="2000" dirty="0" err="1">
                <a:latin typeface="Calibri"/>
                <a:ea typeface="Calibri"/>
                <a:cs typeface="Calibri"/>
              </a:rPr>
              <a:t>gwrthrych</a:t>
            </a:r>
            <a:endParaRPr lang="en-GB" altLang="en-US" sz="2000" dirty="0">
              <a:latin typeface="Calibri"/>
              <a:ea typeface="Calibri"/>
              <a:cs typeface="Calibri"/>
            </a:endParaRPr>
          </a:p>
          <a:p>
            <a:pPr eaLnBrk="1" fontAlgn="auto" hangingPunct="1">
              <a:lnSpc>
                <a:spcPct val="80000"/>
              </a:lnSpc>
              <a:spcAft>
                <a:spcPts val="0"/>
              </a:spcAft>
              <a:defRPr/>
            </a:pPr>
            <a:r>
              <a:rPr lang="en-GB" altLang="en-US" sz="2000" dirty="0" err="1">
                <a:latin typeface="Calibri"/>
                <a:ea typeface="Calibri"/>
                <a:cs typeface="Calibri"/>
              </a:rPr>
              <a:t>Chware</a:t>
            </a:r>
            <a:r>
              <a:rPr lang="en-GB" altLang="en-US" sz="2000" dirty="0">
                <a:latin typeface="Calibri"/>
                <a:ea typeface="Calibri"/>
                <a:cs typeface="Calibri"/>
              </a:rPr>
              <a:t> </a:t>
            </a:r>
            <a:r>
              <a:rPr lang="en-GB" altLang="en-US" sz="2000" dirty="0" err="1">
                <a:latin typeface="Calibri"/>
                <a:ea typeface="Calibri"/>
                <a:cs typeface="Calibri"/>
              </a:rPr>
              <a:t>rôl</a:t>
            </a:r>
            <a:endParaRPr lang="en-GB" altLang="en-US" sz="2000" dirty="0">
              <a:latin typeface="Calibri"/>
              <a:ea typeface="Calibri"/>
              <a:cs typeface="Calibri"/>
            </a:endParaRPr>
          </a:p>
          <a:p>
            <a:pPr marL="0" indent="0" eaLnBrk="1" fontAlgn="auto" hangingPunct="1">
              <a:lnSpc>
                <a:spcPct val="80000"/>
              </a:lnSpc>
              <a:spcAft>
                <a:spcPts val="0"/>
              </a:spcAft>
              <a:buNone/>
              <a:defRPr/>
            </a:pPr>
            <a:endParaRPr lang="en-GB" altLang="en-US" sz="2000">
              <a:latin typeface="Calibri" panose="020F0502020204030204" pitchFamily="34" charset="0"/>
              <a:ea typeface="Calibri" panose="020F0502020204030204" pitchFamily="34" charset="0"/>
              <a:cs typeface="Calibri" panose="020F0502020204030204" pitchFamily="34" charset="0"/>
            </a:endParaRPr>
          </a:p>
        </p:txBody>
      </p:sp>
      <p:sp>
        <p:nvSpPr>
          <p:cNvPr id="45060" name="Rectangle 6">
            <a:extLst>
              <a:ext uri="{FF2B5EF4-FFF2-40B4-BE49-F238E27FC236}">
                <a16:creationId xmlns:a16="http://schemas.microsoft.com/office/drawing/2014/main" id="{1C8D77E9-F216-F689-CBB2-A3A5A4F2496D}"/>
              </a:ext>
            </a:extLst>
          </p:cNvPr>
          <p:cNvSpPr>
            <a:spLocks noGrp="1"/>
          </p:cNvSpPr>
          <p:nvPr>
            <p:ph sz="half" idx="2"/>
          </p:nvPr>
        </p:nvSpPr>
        <p:spPr>
          <a:xfrm>
            <a:off x="4686946" y="1716437"/>
            <a:ext cx="4038600" cy="3916363"/>
          </a:xfrm>
        </p:spPr>
        <p:txBody>
          <a:bodyPr rtlCol="0">
            <a:normAutofit/>
          </a:bodyPr>
          <a:lstStyle/>
          <a:p>
            <a:pPr eaLnBrk="1" fontAlgn="auto" hangingPunct="1">
              <a:lnSpc>
                <a:spcPct val="80000"/>
              </a:lnSpc>
              <a:spcAft>
                <a:spcPts val="0"/>
              </a:spcAft>
              <a:defRPr/>
            </a:pPr>
            <a:r>
              <a:rPr lang="en-GB" altLang="en-US" sz="2000" dirty="0">
                <a:solidFill>
                  <a:srgbClr val="0070C0"/>
                </a:solidFill>
                <a:latin typeface="Calibri"/>
                <a:ea typeface="Calibri"/>
                <a:cs typeface="Calibri"/>
              </a:rPr>
              <a:t>Dramatic play</a:t>
            </a:r>
          </a:p>
          <a:p>
            <a:pPr eaLnBrk="1" fontAlgn="auto" hangingPunct="1">
              <a:lnSpc>
                <a:spcPct val="80000"/>
              </a:lnSpc>
              <a:spcAft>
                <a:spcPts val="0"/>
              </a:spcAft>
              <a:defRPr/>
            </a:pPr>
            <a:r>
              <a:rPr lang="en-GB" altLang="en-US" sz="2000" dirty="0">
                <a:solidFill>
                  <a:srgbClr val="0070C0"/>
                </a:solidFill>
                <a:latin typeface="Calibri"/>
                <a:ea typeface="Calibri"/>
                <a:cs typeface="Calibri"/>
              </a:rPr>
              <a:t>Locomotor play</a:t>
            </a:r>
          </a:p>
          <a:p>
            <a:pPr eaLnBrk="1" fontAlgn="auto" hangingPunct="1">
              <a:lnSpc>
                <a:spcPct val="80000"/>
              </a:lnSpc>
              <a:spcAft>
                <a:spcPts val="0"/>
              </a:spcAft>
              <a:defRPr/>
            </a:pPr>
            <a:r>
              <a:rPr lang="en-GB" altLang="en-US" sz="2000" dirty="0">
                <a:solidFill>
                  <a:srgbClr val="0070C0"/>
                </a:solidFill>
                <a:latin typeface="Calibri"/>
                <a:ea typeface="Calibri"/>
                <a:cs typeface="Calibri"/>
              </a:rPr>
              <a:t>Deep play</a:t>
            </a:r>
          </a:p>
          <a:p>
            <a:pPr eaLnBrk="1" fontAlgn="auto" hangingPunct="1">
              <a:lnSpc>
                <a:spcPct val="80000"/>
              </a:lnSpc>
              <a:spcAft>
                <a:spcPts val="0"/>
              </a:spcAft>
              <a:defRPr/>
            </a:pPr>
            <a:r>
              <a:rPr lang="en-GB" altLang="en-US" sz="2000" dirty="0">
                <a:solidFill>
                  <a:srgbClr val="0070C0"/>
                </a:solidFill>
                <a:latin typeface="Calibri"/>
                <a:ea typeface="Calibri"/>
                <a:cs typeface="Calibri"/>
              </a:rPr>
              <a:t>Imaginative play</a:t>
            </a:r>
          </a:p>
          <a:p>
            <a:pPr eaLnBrk="1" fontAlgn="auto" hangingPunct="1">
              <a:lnSpc>
                <a:spcPct val="80000"/>
              </a:lnSpc>
              <a:spcAft>
                <a:spcPts val="0"/>
              </a:spcAft>
              <a:defRPr/>
            </a:pPr>
            <a:r>
              <a:rPr lang="en-GB" altLang="en-US" sz="2000" dirty="0">
                <a:solidFill>
                  <a:srgbClr val="0070C0"/>
                </a:solidFill>
                <a:latin typeface="Calibri"/>
                <a:ea typeface="Calibri"/>
                <a:cs typeface="Calibri"/>
              </a:rPr>
              <a:t>Mastery play</a:t>
            </a:r>
          </a:p>
          <a:p>
            <a:pPr eaLnBrk="1" fontAlgn="auto" hangingPunct="1">
              <a:lnSpc>
                <a:spcPct val="80000"/>
              </a:lnSpc>
              <a:spcAft>
                <a:spcPts val="0"/>
              </a:spcAft>
              <a:defRPr/>
            </a:pPr>
            <a:r>
              <a:rPr lang="en-GB" altLang="en-US" sz="2000" dirty="0">
                <a:solidFill>
                  <a:srgbClr val="0070C0"/>
                </a:solidFill>
                <a:latin typeface="Calibri"/>
                <a:ea typeface="Calibri"/>
                <a:cs typeface="Calibri"/>
              </a:rPr>
              <a:t>Object play</a:t>
            </a:r>
          </a:p>
          <a:p>
            <a:pPr eaLnBrk="1" fontAlgn="auto" hangingPunct="1">
              <a:lnSpc>
                <a:spcPct val="80000"/>
              </a:lnSpc>
              <a:spcAft>
                <a:spcPts val="0"/>
              </a:spcAft>
              <a:defRPr/>
            </a:pPr>
            <a:r>
              <a:rPr lang="en-GB" altLang="en-US" sz="2000" dirty="0">
                <a:solidFill>
                  <a:srgbClr val="0070C0"/>
                </a:solidFill>
                <a:latin typeface="Calibri"/>
                <a:ea typeface="Calibri"/>
                <a:cs typeface="Calibri"/>
              </a:rPr>
              <a:t>Role play</a:t>
            </a:r>
          </a:p>
          <a:p>
            <a:pPr marL="0" indent="0" eaLnBrk="1" fontAlgn="auto" hangingPunct="1">
              <a:lnSpc>
                <a:spcPct val="80000"/>
              </a:lnSpc>
              <a:spcAft>
                <a:spcPts val="0"/>
              </a:spcAft>
              <a:buNone/>
              <a:defRPr/>
            </a:pPr>
            <a:endParaRPr lang="en-GB" altLang="en-US" sz="2000" dirty="0">
              <a:solidFill>
                <a:srgbClr val="0070C0"/>
              </a:solidFill>
              <a:latin typeface="Calibri" panose="020F0502020204030204" pitchFamily="34" charset="0"/>
              <a:ea typeface="Calibri"/>
              <a:cs typeface="Calibri" panose="020F0502020204030204" pitchFamily="34" charset="0"/>
            </a:endParaRPr>
          </a:p>
        </p:txBody>
      </p:sp>
      <p:sp>
        <p:nvSpPr>
          <p:cNvPr id="3" name="Rectangle 4">
            <a:extLst>
              <a:ext uri="{FF2B5EF4-FFF2-40B4-BE49-F238E27FC236}">
                <a16:creationId xmlns:a16="http://schemas.microsoft.com/office/drawing/2014/main" id="{2A3F9004-3B77-0F8A-DD3A-15E2D529C791}"/>
              </a:ext>
            </a:extLst>
          </p:cNvPr>
          <p:cNvSpPr txBox="1">
            <a:spLocks noChangeArrowheads="1"/>
          </p:cNvSpPr>
          <p:nvPr/>
        </p:nvSpPr>
        <p:spPr bwMode="auto">
          <a:xfrm>
            <a:off x="457200" y="397311"/>
            <a:ext cx="3943350"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r>
              <a:rPr lang="en-GB" altLang="en-US" sz="4000" err="1">
                <a:latin typeface="Calibri"/>
                <a:ea typeface="Calibri"/>
                <a:cs typeface="Calibri"/>
              </a:rPr>
              <a:t>Mathau</a:t>
            </a:r>
            <a:r>
              <a:rPr lang="en-GB" altLang="en-US" sz="4000" dirty="0">
                <a:latin typeface="Calibri"/>
                <a:ea typeface="Calibri"/>
                <a:cs typeface="Calibri"/>
              </a:rPr>
              <a:t> </a:t>
            </a:r>
            <a:r>
              <a:rPr lang="en-GB" altLang="en-US" sz="4000" err="1">
                <a:latin typeface="Calibri"/>
                <a:ea typeface="Calibri"/>
                <a:cs typeface="Calibri"/>
              </a:rPr>
              <a:t>eraill</a:t>
            </a:r>
            <a:r>
              <a:rPr lang="en-GB" altLang="en-US" sz="4000" dirty="0">
                <a:latin typeface="Calibri"/>
                <a:ea typeface="Calibri"/>
                <a:cs typeface="Calibri"/>
              </a:rPr>
              <a:t> o </a:t>
            </a:r>
            <a:r>
              <a:rPr lang="en-GB" altLang="en-US" sz="4000" err="1">
                <a:latin typeface="Calibri"/>
                <a:ea typeface="Calibri"/>
                <a:cs typeface="Calibri"/>
              </a:rPr>
              <a:t>chwarae</a:t>
            </a:r>
            <a:endParaRPr lang="en-GB" altLang="en-US" sz="4000" err="1">
              <a:solidFill>
                <a:srgbClr val="0070C0"/>
              </a:solidFill>
              <a:latin typeface="Calibri"/>
              <a:ea typeface="Calibri"/>
              <a:cs typeface="Calibri"/>
            </a:endParaRPr>
          </a:p>
        </p:txBody>
      </p:sp>
      <p:sp>
        <p:nvSpPr>
          <p:cNvPr id="4" name="TextBox 3">
            <a:extLst>
              <a:ext uri="{FF2B5EF4-FFF2-40B4-BE49-F238E27FC236}">
                <a16:creationId xmlns:a16="http://schemas.microsoft.com/office/drawing/2014/main" id="{98D2DE9C-A0F0-917C-2108-CBD7BC787244}"/>
              </a:ext>
            </a:extLst>
          </p:cNvPr>
          <p:cNvSpPr txBox="1"/>
          <p:nvPr/>
        </p:nvSpPr>
        <p:spPr>
          <a:xfrm>
            <a:off x="4572000" y="397311"/>
            <a:ext cx="4259820" cy="707886"/>
          </a:xfrm>
          <a:prstGeom prst="rect">
            <a:avLst/>
          </a:prstGeom>
          <a:noFill/>
        </p:spPr>
        <p:txBody>
          <a:bodyPr wrap="none" lIns="91440" tIns="45720" rIns="91440" bIns="45720" rtlCol="0" anchor="t">
            <a:spAutoFit/>
          </a:bodyPr>
          <a:lstStyle/>
          <a:p>
            <a:r>
              <a:rPr lang="en-GB" altLang="en-US" sz="4000" dirty="0">
                <a:solidFill>
                  <a:srgbClr val="0070C0"/>
                </a:solidFill>
                <a:latin typeface="Calibri"/>
                <a:ea typeface="Calibri"/>
                <a:cs typeface="Calibri"/>
              </a:rPr>
              <a:t>Other types of play</a:t>
            </a:r>
            <a:endParaRPr lang="en-US" sz="4000" dirty="0">
              <a:latin typeface="Calibri"/>
              <a:ea typeface="Calibri"/>
              <a:cs typeface="Calibri"/>
            </a:endParaRPr>
          </a:p>
        </p:txBody>
      </p:sp>
      <p:sp>
        <p:nvSpPr>
          <p:cNvPr id="2" name="TextBox 1">
            <a:extLst>
              <a:ext uri="{FF2B5EF4-FFF2-40B4-BE49-F238E27FC236}">
                <a16:creationId xmlns:a16="http://schemas.microsoft.com/office/drawing/2014/main" id="{83CEA902-DF8D-6B8E-9F99-AD154E48C8E6}"/>
              </a:ext>
            </a:extLst>
          </p:cNvPr>
          <p:cNvSpPr txBox="1"/>
          <p:nvPr/>
        </p:nvSpPr>
        <p:spPr>
          <a:xfrm>
            <a:off x="6400800" y="498646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Play Wales​</a:t>
            </a:r>
          </a:p>
          <a:p>
            <a:r>
              <a:rPr lang="en-US" u="sng" dirty="0">
                <a:solidFill>
                  <a:srgbClr val="8E58B6"/>
                </a:solidFill>
                <a:cs typeface="Segoe UI"/>
                <a:hlinkClick r:id="rId3"/>
              </a:rPr>
              <a:t>play-types_2023.pdf</a:t>
            </a:r>
          </a:p>
        </p:txBody>
      </p:sp>
    </p:spTree>
    <p:extLst>
      <p:ext uri="{BB962C8B-B14F-4D97-AF65-F5344CB8AC3E}">
        <p14:creationId xmlns:p14="http://schemas.microsoft.com/office/powerpoint/2010/main" val="454338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8A6F31-5F3C-C967-37C7-BE6969E42997}"/>
              </a:ext>
            </a:extLst>
          </p:cNvPr>
          <p:cNvSpPr>
            <a:spLocks noGrp="1"/>
          </p:cNvSpPr>
          <p:nvPr>
            <p:ph sz="half" idx="1"/>
          </p:nvPr>
        </p:nvSpPr>
        <p:spPr/>
        <p:txBody>
          <a:bodyPr/>
          <a:lstStyle/>
          <a:p>
            <a:pPr marL="0" indent="0">
              <a:buNone/>
            </a:pPr>
            <a:r>
              <a:rPr lang="en-US">
                <a:latin typeface="Calibri" panose="020F0502020204030204" pitchFamily="34" charset="0"/>
                <a:cs typeface="Calibri" panose="020F0502020204030204" pitchFamily="34" charset="0"/>
              </a:rPr>
              <a:t>Mae </a:t>
            </a:r>
            <a:r>
              <a:rPr lang="en-US" err="1">
                <a:latin typeface="Calibri" panose="020F0502020204030204" pitchFamily="34" charset="0"/>
                <a:cs typeface="Calibri" panose="020F0502020204030204" pitchFamily="34" charset="0"/>
              </a:rPr>
              <a:t>tair</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rôl</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mewn</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sesiwn</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yn</a:t>
            </a:r>
            <a:endParaRPr lang="en-US">
              <a:latin typeface="Calibri" panose="020F0502020204030204" pitchFamily="34" charset="0"/>
              <a:cs typeface="Calibri" panose="020F0502020204030204" pitchFamily="34" charset="0"/>
            </a:endParaRPr>
          </a:p>
          <a:p>
            <a:r>
              <a:rPr lang="en-US" err="1">
                <a:latin typeface="Calibri" panose="020F0502020204030204" pitchFamily="34" charset="0"/>
                <a:cs typeface="Calibri" panose="020F0502020204030204" pitchFamily="34" charset="0"/>
              </a:rPr>
              <a:t>Yr</a:t>
            </a:r>
            <a:r>
              <a:rPr lang="en-US">
                <a:latin typeface="Calibri" panose="020F0502020204030204" pitchFamily="34" charset="0"/>
                <a:cs typeface="Calibri" panose="020F0502020204030204" pitchFamily="34" charset="0"/>
              </a:rPr>
              <a:t> </a:t>
            </a:r>
            <a:r>
              <a:rPr lang="en-US" err="1">
                <a:latin typeface="Calibri" panose="020F0502020204030204" pitchFamily="34" charset="0"/>
                <a:cs typeface="Calibri" panose="020F0502020204030204" pitchFamily="34" charset="0"/>
              </a:rPr>
              <a:t>Adeiladydd</a:t>
            </a:r>
            <a:endParaRPr lang="en-US">
              <a:latin typeface="Calibri" panose="020F0502020204030204" pitchFamily="34" charset="0"/>
              <a:cs typeface="Calibri" panose="020F0502020204030204" pitchFamily="34" charset="0"/>
            </a:endParaRPr>
          </a:p>
          <a:p>
            <a:r>
              <a:rPr lang="en-US">
                <a:latin typeface="Calibri" panose="020F0502020204030204" pitchFamily="34" charset="0"/>
                <a:cs typeface="Calibri" panose="020F0502020204030204" pitchFamily="34" charset="0"/>
              </a:rPr>
              <a:t>Y </a:t>
            </a:r>
            <a:r>
              <a:rPr lang="en-US" err="1">
                <a:latin typeface="Calibri" panose="020F0502020204030204" pitchFamily="34" charset="0"/>
                <a:cs typeface="Calibri" panose="020F0502020204030204" pitchFamily="34" charset="0"/>
              </a:rPr>
              <a:t>Peiriannydd</a:t>
            </a:r>
            <a:endParaRPr lang="en-US">
              <a:latin typeface="Calibri" panose="020F0502020204030204" pitchFamily="34" charset="0"/>
              <a:cs typeface="Calibri" panose="020F0502020204030204" pitchFamily="34" charset="0"/>
            </a:endParaRPr>
          </a:p>
          <a:p>
            <a:r>
              <a:rPr lang="en-US">
                <a:latin typeface="Calibri" panose="020F0502020204030204" pitchFamily="34" charset="0"/>
                <a:cs typeface="Calibri" panose="020F0502020204030204" pitchFamily="34" charset="0"/>
              </a:rPr>
              <a:t>Y </a:t>
            </a:r>
            <a:r>
              <a:rPr lang="en-US" err="1">
                <a:latin typeface="Calibri" panose="020F0502020204030204" pitchFamily="34" charset="0"/>
                <a:cs typeface="Calibri" panose="020F0502020204030204" pitchFamily="34" charset="0"/>
              </a:rPr>
              <a:t>Cyflenwr</a:t>
            </a:r>
            <a:endParaRPr lang="en-US">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E2D8CE02-7626-8F1A-E6E6-02FD78BFAB51}"/>
              </a:ext>
            </a:extLst>
          </p:cNvPr>
          <p:cNvSpPr>
            <a:spLocks noGrp="1"/>
          </p:cNvSpPr>
          <p:nvPr>
            <p:ph sz="half" idx="2"/>
          </p:nvPr>
        </p:nvSpPr>
        <p:spPr/>
        <p:txBody>
          <a:bodyPr/>
          <a:lstStyle/>
          <a:p>
            <a:pPr marL="0" indent="0" algn="l" rtl="0" fontAlgn="base">
              <a:buNone/>
            </a:pPr>
            <a:r>
              <a:rPr lang="en-GB" sz="2000" b="0" i="0" u="none" strike="noStrike" dirty="0">
                <a:solidFill>
                  <a:srgbClr val="0070C0"/>
                </a:solidFill>
                <a:effectLst/>
                <a:latin typeface="Calibri"/>
                <a:ea typeface="Calibri"/>
                <a:cs typeface="Calibri"/>
              </a:rPr>
              <a:t>There are three roles in a session; </a:t>
            </a:r>
            <a:r>
              <a:rPr lang="en-US" sz="2000" b="0" i="0" dirty="0">
                <a:solidFill>
                  <a:srgbClr val="0070C0"/>
                </a:solidFill>
                <a:effectLst/>
                <a:latin typeface="Calibri"/>
                <a:ea typeface="Calibri"/>
                <a:cs typeface="Calibri"/>
              </a:rPr>
              <a:t>​</a:t>
            </a:r>
          </a:p>
          <a:p>
            <a:pPr algn="l" rtl="0" fontAlgn="base">
              <a:buFont typeface="Arial" panose="020B0604020202020204" pitchFamily="34" charset="0"/>
              <a:buChar char="•"/>
            </a:pPr>
            <a:r>
              <a:rPr lang="en-GB" sz="2000" b="0" i="0" u="none" strike="noStrike" dirty="0">
                <a:solidFill>
                  <a:srgbClr val="0070C0"/>
                </a:solidFill>
                <a:effectLst/>
                <a:latin typeface="Calibri"/>
                <a:ea typeface="Calibri"/>
                <a:cs typeface="Calibri"/>
              </a:rPr>
              <a:t>The Builder</a:t>
            </a:r>
          </a:p>
          <a:p>
            <a:pPr algn="l" rtl="0" fontAlgn="base">
              <a:buFont typeface="Arial" panose="020B0604020202020204" pitchFamily="34" charset="0"/>
              <a:buChar char="•"/>
            </a:pPr>
            <a:r>
              <a:rPr lang="en-GB" sz="2000" dirty="0">
                <a:solidFill>
                  <a:srgbClr val="0070C0"/>
                </a:solidFill>
                <a:latin typeface="Calibri"/>
                <a:ea typeface="Calibri"/>
                <a:cs typeface="Calibri"/>
              </a:rPr>
              <a:t>The </a:t>
            </a:r>
            <a:r>
              <a:rPr lang="en-GB" sz="2000" b="0" i="0" u="none" strike="noStrike" dirty="0">
                <a:solidFill>
                  <a:srgbClr val="0070C0"/>
                </a:solidFill>
                <a:effectLst/>
                <a:latin typeface="Calibri"/>
                <a:ea typeface="Calibri"/>
                <a:cs typeface="Calibri"/>
              </a:rPr>
              <a:t>Engineer </a:t>
            </a:r>
            <a:endParaRPr lang="en-GB" sz="2000" dirty="0">
              <a:solidFill>
                <a:srgbClr val="0070C0"/>
              </a:solidFill>
              <a:latin typeface="Calibri"/>
              <a:ea typeface="Calibri"/>
              <a:cs typeface="Calibri"/>
            </a:endParaRPr>
          </a:p>
          <a:p>
            <a:pPr algn="l" rtl="0" fontAlgn="base">
              <a:buFont typeface="Arial" panose="020B0604020202020204" pitchFamily="34" charset="0"/>
              <a:buChar char="•"/>
            </a:pPr>
            <a:r>
              <a:rPr lang="en-GB" sz="2000" b="0" i="0" u="none" strike="noStrike" dirty="0">
                <a:solidFill>
                  <a:srgbClr val="0070C0"/>
                </a:solidFill>
                <a:effectLst/>
                <a:latin typeface="Calibri"/>
                <a:ea typeface="Calibri"/>
                <a:cs typeface="Calibri"/>
              </a:rPr>
              <a:t>The Supplier</a:t>
            </a:r>
            <a:endParaRPr lang="en-US" sz="2000" b="0" i="0" dirty="0">
              <a:solidFill>
                <a:srgbClr val="0070C0"/>
              </a:solidFill>
              <a:effectLst/>
              <a:latin typeface="Calibri"/>
              <a:ea typeface="Calibri"/>
              <a:cs typeface="Calibri"/>
            </a:endParaRPr>
          </a:p>
          <a:p>
            <a:pPr marL="0" indent="0">
              <a:buNone/>
            </a:pPr>
            <a:r>
              <a:rPr lang="en-GB" sz="2000" dirty="0">
                <a:solidFill>
                  <a:srgbClr val="0070C0"/>
                </a:solidFill>
                <a:latin typeface="Calibri"/>
                <a:ea typeface="Calibri"/>
                <a:cs typeface="Times New Roman"/>
              </a:rPr>
              <a:t>(Oxford Health NHS Foundation, 2020)</a:t>
            </a:r>
            <a:endParaRPr lang="en-GB" dirty="0" err="1">
              <a:solidFill>
                <a:srgbClr val="0070C0"/>
              </a:solidFill>
              <a:latin typeface="Calibri"/>
            </a:endParaRPr>
          </a:p>
          <a:p>
            <a:endParaRPr lang="en-US" b="1">
              <a:cs typeface="Arial" panose="020B0604020202020204"/>
            </a:endParaRPr>
          </a:p>
        </p:txBody>
      </p:sp>
      <p:sp>
        <p:nvSpPr>
          <p:cNvPr id="5" name="TextBox 4">
            <a:extLst>
              <a:ext uri="{FF2B5EF4-FFF2-40B4-BE49-F238E27FC236}">
                <a16:creationId xmlns:a16="http://schemas.microsoft.com/office/drawing/2014/main" id="{941E7FD2-C63E-6AC0-9945-A59690C0B088}"/>
              </a:ext>
            </a:extLst>
          </p:cNvPr>
          <p:cNvSpPr txBox="1"/>
          <p:nvPr/>
        </p:nvSpPr>
        <p:spPr>
          <a:xfrm>
            <a:off x="4505321" y="681037"/>
            <a:ext cx="2942024" cy="707886"/>
          </a:xfrm>
          <a:prstGeom prst="rect">
            <a:avLst/>
          </a:prstGeom>
          <a:noFill/>
        </p:spPr>
        <p:txBody>
          <a:bodyPr wrap="none" lIns="91440" tIns="45720" rIns="91440" bIns="45720" rtlCol="0" anchor="t">
            <a:spAutoFit/>
          </a:bodyPr>
          <a:lstStyle/>
          <a:p>
            <a:r>
              <a:rPr lang="en-GB" sz="4000" dirty="0">
                <a:solidFill>
                  <a:srgbClr val="0070C0"/>
                </a:solidFill>
                <a:latin typeface="Calibri"/>
                <a:ea typeface="Calibri"/>
                <a:cs typeface="Calibri"/>
              </a:rPr>
              <a:t>Lego therapy</a:t>
            </a:r>
            <a:endParaRPr lang="en-US" sz="4000" dirty="0">
              <a:solidFill>
                <a:srgbClr val="0070C0"/>
              </a:solidFill>
              <a:latin typeface="Calibri"/>
              <a:ea typeface="Calibri"/>
              <a:cs typeface="Calibri"/>
            </a:endParaRPr>
          </a:p>
        </p:txBody>
      </p:sp>
      <p:sp>
        <p:nvSpPr>
          <p:cNvPr id="6" name="Title 1">
            <a:extLst>
              <a:ext uri="{FF2B5EF4-FFF2-40B4-BE49-F238E27FC236}">
                <a16:creationId xmlns:a16="http://schemas.microsoft.com/office/drawing/2014/main" id="{3BA29280-A7B2-B46A-55CF-A0C8434F338D}"/>
              </a:ext>
            </a:extLst>
          </p:cNvPr>
          <p:cNvSpPr>
            <a:spLocks noGrp="1"/>
          </p:cNvSpPr>
          <p:nvPr>
            <p:ph type="title"/>
          </p:nvPr>
        </p:nvSpPr>
        <p:spPr>
          <a:xfrm>
            <a:off x="628650" y="365125"/>
            <a:ext cx="3886200" cy="1335683"/>
          </a:xfrm>
        </p:spPr>
        <p:txBody>
          <a:bodyPr/>
          <a:lstStyle/>
          <a:p>
            <a:r>
              <a:rPr lang="en-GB" sz="4000" err="1">
                <a:latin typeface="Calibri"/>
                <a:ea typeface="Calibri"/>
                <a:cs typeface="Calibri"/>
              </a:rPr>
              <a:t>Therapi</a:t>
            </a:r>
            <a:r>
              <a:rPr lang="en-GB" sz="4000" dirty="0">
                <a:latin typeface="Calibri"/>
                <a:ea typeface="Calibri"/>
                <a:cs typeface="Calibri"/>
              </a:rPr>
              <a:t> </a:t>
            </a:r>
            <a:r>
              <a:rPr lang="en-GB" sz="4000" err="1">
                <a:latin typeface="Calibri"/>
                <a:ea typeface="Calibri"/>
                <a:cs typeface="Calibri"/>
              </a:rPr>
              <a:t>lego</a:t>
            </a:r>
            <a:endParaRPr lang="en-US" sz="4000">
              <a:latin typeface="Calibri"/>
              <a:ea typeface="Calibri"/>
              <a:cs typeface="Calibri"/>
            </a:endParaRPr>
          </a:p>
        </p:txBody>
      </p:sp>
    </p:spTree>
    <p:extLst>
      <p:ext uri="{BB962C8B-B14F-4D97-AF65-F5344CB8AC3E}">
        <p14:creationId xmlns:p14="http://schemas.microsoft.com/office/powerpoint/2010/main" val="2027908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538BE-DAD7-B01A-F54A-7E7E15B61BF4}"/>
              </a:ext>
            </a:extLst>
          </p:cNvPr>
          <p:cNvSpPr>
            <a:spLocks noGrp="1"/>
          </p:cNvSpPr>
          <p:nvPr>
            <p:ph type="title"/>
          </p:nvPr>
        </p:nvSpPr>
        <p:spPr>
          <a:xfrm>
            <a:off x="4860032" y="548679"/>
            <a:ext cx="4231382" cy="1119659"/>
          </a:xfrm>
        </p:spPr>
        <p:txBody>
          <a:bodyPr/>
          <a:lstStyle/>
          <a:p>
            <a:r>
              <a:rPr lang="en-GB" sz="4000" dirty="0">
                <a:solidFill>
                  <a:srgbClr val="0070C0"/>
                </a:solidFill>
                <a:latin typeface="Calibri"/>
                <a:ea typeface="Calibri"/>
                <a:cs typeface="Calibri"/>
              </a:rPr>
              <a:t>How does it work?</a:t>
            </a:r>
            <a:endParaRPr lang="en-US" sz="4000" dirty="0">
              <a:solidFill>
                <a:srgbClr val="0070C0"/>
              </a:solidFill>
              <a:latin typeface="Calibri"/>
              <a:ea typeface="Calibri"/>
              <a:cs typeface="Calibri"/>
            </a:endParaRPr>
          </a:p>
        </p:txBody>
      </p:sp>
      <p:pic>
        <p:nvPicPr>
          <p:cNvPr id="7" name="Online Media 6" title="What is Lego Therapy?">
            <a:hlinkClick r:id="" action="ppaction://media"/>
            <a:extLst>
              <a:ext uri="{FF2B5EF4-FFF2-40B4-BE49-F238E27FC236}">
                <a16:creationId xmlns:a16="http://schemas.microsoft.com/office/drawing/2014/main" id="{36A1D791-D0E6-3361-1948-ABDF3551476A}"/>
              </a:ext>
            </a:extLst>
          </p:cNvPr>
          <p:cNvPicPr>
            <a:picLocks noGrp="1" noRot="1" noChangeAspect="1"/>
          </p:cNvPicPr>
          <p:nvPr>
            <p:ph sz="half" idx="1"/>
            <a:videoFile r:link="rId1"/>
          </p:nvPr>
        </p:nvPicPr>
        <p:blipFill>
          <a:blip r:embed="rId4"/>
          <a:stretch>
            <a:fillRect/>
          </a:stretch>
        </p:blipFill>
        <p:spPr>
          <a:xfrm>
            <a:off x="1959093" y="1982255"/>
            <a:ext cx="5225814" cy="2952328"/>
          </a:xfrm>
          <a:prstGeom prst="rect">
            <a:avLst/>
          </a:prstGeom>
        </p:spPr>
      </p:pic>
      <p:sp>
        <p:nvSpPr>
          <p:cNvPr id="8" name="TextBox 7">
            <a:extLst>
              <a:ext uri="{FF2B5EF4-FFF2-40B4-BE49-F238E27FC236}">
                <a16:creationId xmlns:a16="http://schemas.microsoft.com/office/drawing/2014/main" id="{6420E919-BD4F-6D8B-BC49-AF552DFCC8E2}"/>
              </a:ext>
            </a:extLst>
          </p:cNvPr>
          <p:cNvSpPr txBox="1"/>
          <p:nvPr/>
        </p:nvSpPr>
        <p:spPr>
          <a:xfrm>
            <a:off x="251520" y="754566"/>
            <a:ext cx="4455579" cy="707886"/>
          </a:xfrm>
          <a:prstGeom prst="rect">
            <a:avLst/>
          </a:prstGeom>
          <a:noFill/>
        </p:spPr>
        <p:txBody>
          <a:bodyPr wrap="none" lIns="91440" tIns="45720" rIns="91440" bIns="45720" rtlCol="0" anchor="t">
            <a:spAutoFit/>
          </a:bodyPr>
          <a:lstStyle/>
          <a:p>
            <a:r>
              <a:rPr lang="en-GB" sz="4000" err="1">
                <a:latin typeface="Calibri"/>
                <a:ea typeface="Calibri"/>
                <a:cs typeface="Calibri"/>
              </a:rPr>
              <a:t>Fel</a:t>
            </a:r>
            <a:r>
              <a:rPr lang="en-GB" sz="4000" dirty="0">
                <a:latin typeface="Calibri"/>
                <a:ea typeface="Calibri"/>
                <a:cs typeface="Calibri"/>
              </a:rPr>
              <a:t> </a:t>
            </a:r>
            <a:r>
              <a:rPr lang="en-GB" sz="4000" err="1">
                <a:latin typeface="Calibri"/>
                <a:ea typeface="Calibri"/>
                <a:cs typeface="Calibri"/>
              </a:rPr>
              <a:t>mae’n</a:t>
            </a:r>
            <a:r>
              <a:rPr lang="en-GB" sz="4000" dirty="0">
                <a:latin typeface="Calibri"/>
                <a:ea typeface="Calibri"/>
                <a:cs typeface="Calibri"/>
              </a:rPr>
              <a:t> </a:t>
            </a:r>
            <a:r>
              <a:rPr lang="en-GB" sz="4000" err="1">
                <a:latin typeface="Calibri"/>
                <a:ea typeface="Calibri"/>
                <a:cs typeface="Calibri"/>
              </a:rPr>
              <a:t>gweithio</a:t>
            </a:r>
            <a:r>
              <a:rPr lang="en-GB" sz="4000" dirty="0">
                <a:latin typeface="Calibri"/>
                <a:ea typeface="Calibri"/>
                <a:cs typeface="Calibri"/>
              </a:rPr>
              <a:t>?</a:t>
            </a:r>
            <a:endParaRPr lang="en-US" sz="4000" dirty="0">
              <a:latin typeface="Calibri"/>
              <a:ea typeface="Calibri"/>
              <a:cs typeface="Calibri"/>
            </a:endParaRPr>
          </a:p>
        </p:txBody>
      </p:sp>
    </p:spTree>
    <p:extLst>
      <p:ext uri="{BB962C8B-B14F-4D97-AF65-F5344CB8AC3E}">
        <p14:creationId xmlns:p14="http://schemas.microsoft.com/office/powerpoint/2010/main" val="289730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49764-2C49-8F15-8727-9C3A66020F7E}"/>
              </a:ext>
            </a:extLst>
          </p:cNvPr>
          <p:cNvSpPr>
            <a:spLocks noGrp="1"/>
          </p:cNvSpPr>
          <p:nvPr>
            <p:ph type="title"/>
          </p:nvPr>
        </p:nvSpPr>
        <p:spPr>
          <a:xfrm>
            <a:off x="628650" y="365125"/>
            <a:ext cx="3886200" cy="1335683"/>
          </a:xfrm>
        </p:spPr>
        <p:txBody>
          <a:bodyPr/>
          <a:lstStyle/>
          <a:p>
            <a:r>
              <a:rPr lang="en-GB" sz="4000" err="1">
                <a:latin typeface="Calibri"/>
                <a:ea typeface="Calibri"/>
                <a:cs typeface="Calibri"/>
              </a:rPr>
              <a:t>Therapi</a:t>
            </a:r>
            <a:r>
              <a:rPr lang="en-GB" sz="4000" dirty="0">
                <a:latin typeface="Calibri"/>
                <a:ea typeface="Calibri"/>
                <a:cs typeface="Calibri"/>
              </a:rPr>
              <a:t> </a:t>
            </a:r>
            <a:r>
              <a:rPr lang="en-GB" sz="4000" err="1">
                <a:latin typeface="Calibri"/>
                <a:ea typeface="Calibri"/>
                <a:cs typeface="Calibri"/>
              </a:rPr>
              <a:t>lego</a:t>
            </a:r>
            <a:endParaRPr lang="en-US" sz="4000">
              <a:latin typeface="Calibri"/>
              <a:ea typeface="Calibri"/>
              <a:cs typeface="Calibri"/>
            </a:endParaRPr>
          </a:p>
        </p:txBody>
      </p:sp>
      <p:sp>
        <p:nvSpPr>
          <p:cNvPr id="3" name="Content Placeholder 2">
            <a:extLst>
              <a:ext uri="{FF2B5EF4-FFF2-40B4-BE49-F238E27FC236}">
                <a16:creationId xmlns:a16="http://schemas.microsoft.com/office/drawing/2014/main" id="{063FD0F0-3921-ACF3-D41A-4E272E1D6759}"/>
              </a:ext>
            </a:extLst>
          </p:cNvPr>
          <p:cNvSpPr>
            <a:spLocks noGrp="1"/>
          </p:cNvSpPr>
          <p:nvPr>
            <p:ph sz="half" idx="1"/>
          </p:nvPr>
        </p:nvSpPr>
        <p:spPr>
          <a:xfrm>
            <a:off x="619121" y="1700808"/>
            <a:ext cx="3886200" cy="4351338"/>
          </a:xfrm>
        </p:spPr>
        <p:txBody>
          <a:bodyPr/>
          <a:lstStyle/>
          <a:p>
            <a:r>
              <a:rPr lang="en-US" sz="1800" dirty="0">
                <a:latin typeface="Calibri"/>
                <a:ea typeface="Calibri"/>
                <a:cs typeface="Calibri"/>
              </a:rPr>
              <a:t>Mae </a:t>
            </a:r>
            <a:r>
              <a:rPr lang="en-US" sz="1800" dirty="0" err="1">
                <a:latin typeface="Calibri"/>
                <a:ea typeface="Calibri"/>
                <a:cs typeface="Calibri"/>
              </a:rPr>
              <a:t>chwarae</a:t>
            </a:r>
            <a:r>
              <a:rPr lang="en-US" sz="1800" dirty="0">
                <a:latin typeface="Calibri"/>
                <a:ea typeface="Calibri"/>
                <a:cs typeface="Calibri"/>
              </a:rPr>
              <a:t> </a:t>
            </a:r>
            <a:r>
              <a:rPr lang="en-US" sz="1800" dirty="0" err="1">
                <a:latin typeface="Calibri"/>
                <a:ea typeface="Calibri"/>
                <a:cs typeface="Calibri"/>
              </a:rPr>
              <a:t>gyda</a:t>
            </a:r>
            <a:r>
              <a:rPr lang="en-US" sz="1800" dirty="0">
                <a:latin typeface="Calibri"/>
                <a:ea typeface="Calibri"/>
                <a:cs typeface="Calibri"/>
              </a:rPr>
              <a:t> LEGO </a:t>
            </a:r>
            <a:r>
              <a:rPr lang="en-US" sz="1800" dirty="0" err="1">
                <a:latin typeface="Calibri"/>
                <a:ea typeface="Calibri"/>
                <a:cs typeface="Calibri"/>
              </a:rPr>
              <a:t>mewn</a:t>
            </a:r>
            <a:r>
              <a:rPr lang="en-US" sz="1800" dirty="0">
                <a:latin typeface="Calibri"/>
                <a:ea typeface="Calibri"/>
                <a:cs typeface="Calibri"/>
              </a:rPr>
              <a:t> </a:t>
            </a:r>
            <a:r>
              <a:rPr lang="en-US" sz="1800" dirty="0" err="1">
                <a:latin typeface="Calibri"/>
                <a:ea typeface="Calibri"/>
                <a:cs typeface="Calibri"/>
              </a:rPr>
              <a:t>sesiwn</a:t>
            </a:r>
            <a:r>
              <a:rPr lang="en-US" sz="1800" dirty="0">
                <a:latin typeface="Calibri"/>
                <a:ea typeface="Calibri"/>
                <a:cs typeface="Calibri"/>
              </a:rPr>
              <a:t> </a:t>
            </a:r>
            <a:r>
              <a:rPr lang="en-US" sz="1800" dirty="0" err="1">
                <a:latin typeface="Calibri"/>
                <a:ea typeface="Calibri"/>
                <a:cs typeface="Calibri"/>
              </a:rPr>
              <a:t>therapi</a:t>
            </a:r>
            <a:r>
              <a:rPr lang="en-US" sz="1800" dirty="0">
                <a:latin typeface="Calibri"/>
                <a:ea typeface="Calibri"/>
                <a:cs typeface="Calibri"/>
              </a:rPr>
              <a:t> </a:t>
            </a:r>
            <a:r>
              <a:rPr lang="en-US" sz="1800" dirty="0" err="1">
                <a:latin typeface="Calibri"/>
                <a:ea typeface="Calibri"/>
                <a:cs typeface="Calibri"/>
              </a:rPr>
              <a:t>yn</a:t>
            </a:r>
            <a:r>
              <a:rPr lang="en-US" sz="1800" dirty="0">
                <a:latin typeface="Calibri"/>
                <a:ea typeface="Calibri"/>
                <a:cs typeface="Calibri"/>
              </a:rPr>
              <a:t> </a:t>
            </a:r>
            <a:r>
              <a:rPr lang="en-US" sz="1800" dirty="0" err="1">
                <a:latin typeface="Calibri"/>
                <a:ea typeface="Calibri"/>
                <a:cs typeface="Calibri"/>
              </a:rPr>
              <a:t>hybu</a:t>
            </a:r>
            <a:r>
              <a:rPr lang="en-US" sz="1800" dirty="0">
                <a:latin typeface="Calibri"/>
                <a:ea typeface="Calibri"/>
                <a:cs typeface="Calibri"/>
              </a:rPr>
              <a:t> </a:t>
            </a:r>
            <a:r>
              <a:rPr lang="en-US" sz="1800" dirty="0" err="1">
                <a:latin typeface="Calibri"/>
                <a:ea typeface="Calibri"/>
                <a:cs typeface="Calibri"/>
              </a:rPr>
              <a:t>rhyngweithio</a:t>
            </a:r>
            <a:r>
              <a:rPr lang="en-US" sz="1800" dirty="0">
                <a:latin typeface="Calibri"/>
                <a:ea typeface="Calibri"/>
                <a:cs typeface="Calibri"/>
              </a:rPr>
              <a:t> </a:t>
            </a:r>
            <a:r>
              <a:rPr lang="en-US" sz="1800" dirty="0" err="1">
                <a:latin typeface="Calibri"/>
                <a:ea typeface="Calibri"/>
                <a:cs typeface="Calibri"/>
              </a:rPr>
              <a:t>cymdeithasol</a:t>
            </a:r>
            <a:r>
              <a:rPr lang="en-US" sz="1800" dirty="0">
                <a:latin typeface="Calibri"/>
                <a:ea typeface="Calibri"/>
                <a:cs typeface="Calibri"/>
              </a:rPr>
              <a:t>, </a:t>
            </a:r>
            <a:r>
              <a:rPr lang="en-US" sz="1800" dirty="0" err="1">
                <a:latin typeface="Calibri"/>
                <a:ea typeface="Calibri"/>
                <a:cs typeface="Calibri"/>
              </a:rPr>
              <a:t>sgiliau</a:t>
            </a:r>
            <a:r>
              <a:rPr lang="en-US" sz="1800" dirty="0">
                <a:latin typeface="Calibri"/>
                <a:ea typeface="Calibri"/>
                <a:cs typeface="Calibri"/>
              </a:rPr>
              <a:t> </a:t>
            </a:r>
            <a:r>
              <a:rPr lang="en-US" sz="1800" dirty="0" err="1">
                <a:latin typeface="Calibri"/>
                <a:ea typeface="Calibri"/>
                <a:cs typeface="Calibri"/>
              </a:rPr>
              <a:t>cymryd</a:t>
            </a:r>
            <a:r>
              <a:rPr lang="en-US" sz="1800" dirty="0">
                <a:latin typeface="Calibri"/>
                <a:ea typeface="Calibri"/>
                <a:cs typeface="Calibri"/>
              </a:rPr>
              <a:t> </a:t>
            </a:r>
            <a:r>
              <a:rPr lang="en-US" sz="1800" dirty="0" err="1">
                <a:latin typeface="Calibri"/>
                <a:ea typeface="Calibri"/>
                <a:cs typeface="Calibri"/>
              </a:rPr>
              <a:t>tro</a:t>
            </a:r>
            <a:r>
              <a:rPr lang="en-US" sz="1800" dirty="0">
                <a:latin typeface="Calibri"/>
                <a:ea typeface="Calibri"/>
                <a:cs typeface="Calibri"/>
              </a:rPr>
              <a:t>, </a:t>
            </a:r>
            <a:r>
              <a:rPr lang="en-US" sz="1800" dirty="0" err="1">
                <a:latin typeface="Calibri"/>
                <a:ea typeface="Calibri"/>
                <a:cs typeface="Calibri"/>
              </a:rPr>
              <a:t>rhannu</a:t>
            </a:r>
            <a:r>
              <a:rPr lang="en-US" sz="1800" dirty="0">
                <a:latin typeface="Calibri"/>
                <a:ea typeface="Calibri"/>
                <a:cs typeface="Calibri"/>
              </a:rPr>
              <a:t>, </a:t>
            </a:r>
            <a:r>
              <a:rPr lang="en-US" sz="1800" dirty="0" err="1">
                <a:latin typeface="Calibri"/>
                <a:ea typeface="Calibri"/>
                <a:cs typeface="Calibri"/>
              </a:rPr>
              <a:t>datrys</a:t>
            </a:r>
            <a:r>
              <a:rPr lang="en-US" sz="1800" dirty="0">
                <a:latin typeface="Calibri"/>
                <a:ea typeface="Calibri"/>
                <a:cs typeface="Calibri"/>
              </a:rPr>
              <a:t> </a:t>
            </a:r>
            <a:r>
              <a:rPr lang="en-US" sz="1800" dirty="0" err="1">
                <a:latin typeface="Calibri"/>
                <a:ea typeface="Calibri"/>
                <a:cs typeface="Calibri"/>
              </a:rPr>
              <a:t>problemau</a:t>
            </a:r>
            <a:r>
              <a:rPr lang="en-US" sz="1800" dirty="0">
                <a:latin typeface="Calibri"/>
                <a:ea typeface="Calibri"/>
                <a:cs typeface="Calibri"/>
              </a:rPr>
              <a:t> </a:t>
            </a:r>
            <a:r>
              <a:rPr lang="en-US" sz="1800" dirty="0" err="1">
                <a:latin typeface="Calibri"/>
                <a:ea typeface="Calibri"/>
                <a:cs typeface="Calibri"/>
              </a:rPr>
              <a:t>ar</a:t>
            </a:r>
            <a:r>
              <a:rPr lang="en-US" sz="1800" dirty="0">
                <a:latin typeface="Calibri"/>
                <a:ea typeface="Calibri"/>
                <a:cs typeface="Calibri"/>
              </a:rPr>
              <a:t> y </a:t>
            </a:r>
            <a:r>
              <a:rPr lang="en-US" sz="1800" dirty="0" err="1">
                <a:latin typeface="Calibri"/>
                <a:ea typeface="Calibri"/>
                <a:cs typeface="Calibri"/>
              </a:rPr>
              <a:t>cyd</a:t>
            </a:r>
            <a:r>
              <a:rPr lang="en-US" sz="1800" dirty="0">
                <a:latin typeface="Calibri"/>
                <a:ea typeface="Calibri"/>
                <a:cs typeface="Calibri"/>
              </a:rPr>
              <a:t> a </a:t>
            </a:r>
            <a:r>
              <a:rPr lang="en-US" sz="1800" dirty="0" err="1">
                <a:latin typeface="Calibri"/>
                <a:ea typeface="Calibri"/>
                <a:cs typeface="Calibri"/>
              </a:rPr>
              <a:t>dysgu</a:t>
            </a:r>
            <a:r>
              <a:rPr lang="en-US" sz="1800" dirty="0">
                <a:latin typeface="Calibri"/>
                <a:ea typeface="Calibri"/>
                <a:cs typeface="Calibri"/>
              </a:rPr>
              <a:t> </a:t>
            </a:r>
            <a:r>
              <a:rPr lang="en-US" sz="1800" dirty="0" err="1">
                <a:latin typeface="Calibri"/>
                <a:ea typeface="Calibri"/>
                <a:cs typeface="Calibri"/>
              </a:rPr>
              <a:t>cysyniadau</a:t>
            </a:r>
            <a:r>
              <a:rPr lang="en-US" sz="1800" dirty="0">
                <a:latin typeface="Calibri"/>
                <a:ea typeface="Calibri"/>
                <a:cs typeface="Calibri"/>
              </a:rPr>
              <a:t>.</a:t>
            </a:r>
          </a:p>
          <a:p>
            <a:r>
              <a:rPr lang="en-US" sz="1800" dirty="0">
                <a:latin typeface="Calibri"/>
                <a:ea typeface="Calibri"/>
                <a:cs typeface="Calibri"/>
              </a:rPr>
              <a:t>Gellir </a:t>
            </a:r>
            <a:r>
              <a:rPr lang="en-US" sz="1800" dirty="0" err="1">
                <a:latin typeface="Calibri"/>
                <a:ea typeface="Calibri"/>
                <a:cs typeface="Calibri"/>
              </a:rPr>
              <a:t>ei</a:t>
            </a:r>
            <a:r>
              <a:rPr lang="en-US" sz="1800" dirty="0">
                <a:latin typeface="Calibri"/>
                <a:ea typeface="Calibri"/>
                <a:cs typeface="Calibri"/>
              </a:rPr>
              <a:t> </a:t>
            </a:r>
            <a:r>
              <a:rPr lang="en-US" sz="1800" dirty="0" err="1">
                <a:latin typeface="Calibri"/>
                <a:ea typeface="Calibri"/>
                <a:cs typeface="Calibri"/>
              </a:rPr>
              <a:t>ddefnyddio</a:t>
            </a:r>
            <a:r>
              <a:rPr lang="en-US" sz="1800" dirty="0">
                <a:latin typeface="Calibri"/>
                <a:ea typeface="Calibri"/>
                <a:cs typeface="Calibri"/>
              </a:rPr>
              <a:t> </a:t>
            </a:r>
            <a:r>
              <a:rPr lang="en-US" sz="1800" dirty="0" err="1">
                <a:latin typeface="Calibri"/>
                <a:ea typeface="Calibri"/>
                <a:cs typeface="Calibri"/>
              </a:rPr>
              <a:t>i</a:t>
            </a:r>
            <a:r>
              <a:rPr lang="en-US" sz="1800" dirty="0">
                <a:latin typeface="Calibri"/>
                <a:ea typeface="Calibri"/>
                <a:cs typeface="Calibri"/>
              </a:rPr>
              <a:t> </a:t>
            </a:r>
            <a:r>
              <a:rPr lang="en-US" sz="1800" dirty="0" err="1">
                <a:latin typeface="Calibri"/>
                <a:ea typeface="Calibri"/>
                <a:cs typeface="Calibri"/>
              </a:rPr>
              <a:t>dargedu</a:t>
            </a:r>
            <a:r>
              <a:rPr lang="en-US" sz="1800" dirty="0">
                <a:latin typeface="Calibri"/>
                <a:ea typeface="Calibri"/>
                <a:cs typeface="Calibri"/>
              </a:rPr>
              <a:t> </a:t>
            </a:r>
            <a:r>
              <a:rPr lang="en-US" sz="1800" dirty="0" err="1">
                <a:latin typeface="Calibri"/>
                <a:ea typeface="Calibri"/>
                <a:cs typeface="Calibri"/>
              </a:rPr>
              <a:t>nodau</a:t>
            </a:r>
            <a:r>
              <a:rPr lang="en-US" sz="1800" dirty="0">
                <a:latin typeface="Calibri"/>
                <a:ea typeface="Calibri"/>
                <a:cs typeface="Calibri"/>
              </a:rPr>
              <a:t> o </a:t>
            </a:r>
            <a:r>
              <a:rPr lang="en-US" sz="1800" dirty="0" err="1">
                <a:latin typeface="Calibri"/>
                <a:ea typeface="Calibri"/>
                <a:cs typeface="Calibri"/>
              </a:rPr>
              <a:t>amgylch</a:t>
            </a:r>
            <a:r>
              <a:rPr lang="en-US" sz="1800" dirty="0">
                <a:latin typeface="Calibri"/>
                <a:ea typeface="Calibri"/>
                <a:cs typeface="Calibri"/>
              </a:rPr>
              <a:t> </a:t>
            </a:r>
            <a:r>
              <a:rPr lang="en-US" sz="1800" dirty="0" err="1">
                <a:latin typeface="Calibri"/>
                <a:ea typeface="Calibri"/>
                <a:cs typeface="Calibri"/>
              </a:rPr>
              <a:t>sgiliau</a:t>
            </a:r>
            <a:r>
              <a:rPr lang="en-US" sz="1800" dirty="0">
                <a:latin typeface="Calibri"/>
                <a:ea typeface="Calibri"/>
                <a:cs typeface="Calibri"/>
              </a:rPr>
              <a:t> </a:t>
            </a:r>
            <a:r>
              <a:rPr lang="en-US" sz="1800" dirty="0" err="1">
                <a:latin typeface="Calibri"/>
                <a:ea typeface="Calibri"/>
                <a:cs typeface="Calibri"/>
              </a:rPr>
              <a:t>cymdeithasol</a:t>
            </a:r>
            <a:r>
              <a:rPr lang="en-US" sz="1800" dirty="0">
                <a:latin typeface="Calibri"/>
                <a:ea typeface="Calibri"/>
                <a:cs typeface="Calibri"/>
              </a:rPr>
              <a:t>, </a:t>
            </a:r>
            <a:r>
              <a:rPr lang="en-US" sz="1800" dirty="0" err="1">
                <a:latin typeface="Calibri"/>
                <a:ea typeface="Calibri"/>
                <a:cs typeface="Calibri"/>
              </a:rPr>
              <a:t>iaith</a:t>
            </a:r>
            <a:r>
              <a:rPr lang="en-US" sz="1800" dirty="0">
                <a:latin typeface="Calibri"/>
                <a:ea typeface="Calibri"/>
                <a:cs typeface="Calibri"/>
              </a:rPr>
              <a:t> a </a:t>
            </a:r>
            <a:r>
              <a:rPr lang="en-US" sz="1800" dirty="0" err="1">
                <a:latin typeface="Calibri"/>
                <a:ea typeface="Calibri"/>
                <a:cs typeface="Calibri"/>
              </a:rPr>
              <a:t>sgiliau</a:t>
            </a:r>
            <a:r>
              <a:rPr lang="en-US" sz="1800" dirty="0">
                <a:latin typeface="Calibri"/>
                <a:ea typeface="Calibri"/>
                <a:cs typeface="Calibri"/>
              </a:rPr>
              <a:t> </a:t>
            </a:r>
            <a:r>
              <a:rPr lang="en-US" sz="1800" dirty="0" err="1">
                <a:latin typeface="Calibri"/>
                <a:ea typeface="Calibri"/>
                <a:cs typeface="Calibri"/>
              </a:rPr>
              <a:t>echddygol</a:t>
            </a:r>
            <a:r>
              <a:rPr lang="en-US" sz="1800" dirty="0">
                <a:latin typeface="Calibri"/>
                <a:ea typeface="Calibri"/>
                <a:cs typeface="Calibri"/>
              </a:rPr>
              <a:t> (Therapy Focus, 2024).</a:t>
            </a:r>
          </a:p>
          <a:p>
            <a:r>
              <a:rPr lang="en-US" sz="1800" dirty="0">
                <a:latin typeface="Calibri"/>
                <a:ea typeface="Calibri"/>
                <a:cs typeface="Calibri"/>
              </a:rPr>
              <a:t>Mae </a:t>
            </a:r>
            <a:r>
              <a:rPr lang="en-US" sz="1800" dirty="0" err="1">
                <a:latin typeface="Calibri"/>
                <a:ea typeface="Calibri"/>
                <a:cs typeface="Calibri"/>
              </a:rPr>
              <a:t>defnyddio'r</a:t>
            </a:r>
            <a:r>
              <a:rPr lang="en-US" sz="1800" dirty="0">
                <a:latin typeface="Calibri"/>
                <a:ea typeface="Calibri"/>
                <a:cs typeface="Calibri"/>
              </a:rPr>
              <a:t> </a:t>
            </a:r>
            <a:r>
              <a:rPr lang="en-US" sz="1800" dirty="0" err="1">
                <a:latin typeface="Calibri"/>
                <a:ea typeface="Calibri"/>
                <a:cs typeface="Calibri"/>
              </a:rPr>
              <a:t>fformat</a:t>
            </a:r>
            <a:r>
              <a:rPr lang="en-US" sz="1800" dirty="0">
                <a:latin typeface="Calibri"/>
                <a:ea typeface="Calibri"/>
                <a:cs typeface="Calibri"/>
              </a:rPr>
              <a:t> </a:t>
            </a:r>
            <a:r>
              <a:rPr lang="en-US" sz="1800" dirty="0" err="1">
                <a:latin typeface="Calibri"/>
                <a:ea typeface="Calibri"/>
                <a:cs typeface="Calibri"/>
              </a:rPr>
              <a:t>hwn</a:t>
            </a:r>
            <a:r>
              <a:rPr lang="en-US" sz="1800" dirty="0">
                <a:latin typeface="Calibri"/>
                <a:ea typeface="Calibri"/>
                <a:cs typeface="Calibri"/>
              </a:rPr>
              <a:t> </a:t>
            </a:r>
            <a:r>
              <a:rPr lang="en-US" sz="1800" dirty="0" err="1">
                <a:latin typeface="Calibri"/>
                <a:ea typeface="Calibri"/>
                <a:cs typeface="Calibri"/>
              </a:rPr>
              <a:t>yn</a:t>
            </a:r>
            <a:r>
              <a:rPr lang="en-US" sz="1800" dirty="0">
                <a:latin typeface="Calibri"/>
                <a:ea typeface="Calibri"/>
                <a:cs typeface="Calibri"/>
              </a:rPr>
              <a:t> </a:t>
            </a:r>
            <a:r>
              <a:rPr lang="en-US" sz="1800" dirty="0" err="1">
                <a:latin typeface="Calibri"/>
                <a:ea typeface="Calibri"/>
                <a:cs typeface="Calibri"/>
              </a:rPr>
              <a:t>rhoi</a:t>
            </a:r>
            <a:r>
              <a:rPr lang="en-US" sz="1800" dirty="0">
                <a:latin typeface="Calibri"/>
                <a:ea typeface="Calibri"/>
                <a:cs typeface="Calibri"/>
              </a:rPr>
              <a:t> </a:t>
            </a:r>
            <a:r>
              <a:rPr lang="en-US" sz="1800" dirty="0" err="1">
                <a:latin typeface="Calibri"/>
                <a:ea typeface="Calibri"/>
                <a:cs typeface="Calibri"/>
              </a:rPr>
              <a:t>cyfle</a:t>
            </a:r>
            <a:r>
              <a:rPr lang="en-US" sz="1800" dirty="0">
                <a:latin typeface="Calibri"/>
                <a:ea typeface="Calibri"/>
                <a:cs typeface="Calibri"/>
              </a:rPr>
              <a:t> </a:t>
            </a:r>
            <a:r>
              <a:rPr lang="en-US" sz="1800" dirty="0" err="1">
                <a:latin typeface="Calibri"/>
                <a:ea typeface="Calibri"/>
                <a:cs typeface="Calibri"/>
              </a:rPr>
              <a:t>i</a:t>
            </a:r>
            <a:r>
              <a:rPr lang="en-US" sz="1800" dirty="0">
                <a:latin typeface="Calibri"/>
                <a:ea typeface="Calibri"/>
                <a:cs typeface="Calibri"/>
              </a:rPr>
              <a:t> bob </a:t>
            </a:r>
            <a:r>
              <a:rPr lang="en-US" sz="1800" dirty="0" err="1">
                <a:latin typeface="Calibri"/>
                <a:ea typeface="Calibri"/>
                <a:cs typeface="Calibri"/>
              </a:rPr>
              <a:t>plentyn</a:t>
            </a:r>
            <a:r>
              <a:rPr lang="en-US" sz="1800" dirty="0">
                <a:latin typeface="Calibri"/>
                <a:ea typeface="Calibri"/>
                <a:cs typeface="Calibri"/>
              </a:rPr>
              <a:t> </a:t>
            </a:r>
            <a:r>
              <a:rPr lang="en-US" sz="1800" dirty="0" err="1">
                <a:latin typeface="Calibri"/>
                <a:ea typeface="Calibri"/>
                <a:cs typeface="Calibri"/>
              </a:rPr>
              <a:t>ymarfer</a:t>
            </a:r>
            <a:r>
              <a:rPr lang="en-US" sz="1800" dirty="0">
                <a:latin typeface="Calibri"/>
                <a:ea typeface="Calibri"/>
                <a:cs typeface="Calibri"/>
              </a:rPr>
              <a:t> a </a:t>
            </a:r>
            <a:r>
              <a:rPr lang="en-US" sz="1800" dirty="0" err="1">
                <a:latin typeface="Calibri"/>
                <a:ea typeface="Calibri"/>
                <a:cs typeface="Calibri"/>
              </a:rPr>
              <a:t>datblygu</a:t>
            </a:r>
            <a:r>
              <a:rPr lang="en-US" sz="1800" dirty="0">
                <a:latin typeface="Calibri"/>
                <a:ea typeface="Calibri"/>
                <a:cs typeface="Calibri"/>
              </a:rPr>
              <a:t> </a:t>
            </a:r>
            <a:r>
              <a:rPr lang="en-US" sz="1800" dirty="0" err="1">
                <a:latin typeface="Calibri"/>
                <a:ea typeface="Calibri"/>
                <a:cs typeface="Calibri"/>
              </a:rPr>
              <a:t>ystod</a:t>
            </a:r>
            <a:r>
              <a:rPr lang="en-US" sz="1800" dirty="0">
                <a:latin typeface="Calibri"/>
                <a:ea typeface="Calibri"/>
                <a:cs typeface="Calibri"/>
              </a:rPr>
              <a:t> </a:t>
            </a:r>
            <a:r>
              <a:rPr lang="en-US" sz="1800" dirty="0" err="1">
                <a:latin typeface="Calibri"/>
                <a:ea typeface="Calibri"/>
                <a:cs typeface="Calibri"/>
              </a:rPr>
              <a:t>eang</a:t>
            </a:r>
            <a:r>
              <a:rPr lang="en-US" sz="1800" dirty="0">
                <a:latin typeface="Calibri"/>
                <a:ea typeface="Calibri"/>
                <a:cs typeface="Calibri"/>
              </a:rPr>
              <a:t> o </a:t>
            </a:r>
            <a:r>
              <a:rPr lang="en-US" sz="1800" dirty="0" err="1">
                <a:latin typeface="Calibri"/>
                <a:ea typeface="Calibri"/>
                <a:cs typeface="Calibri"/>
              </a:rPr>
              <a:t>sgiliau</a:t>
            </a:r>
            <a:r>
              <a:rPr lang="en-US" sz="1800" dirty="0">
                <a:latin typeface="Calibri"/>
                <a:ea typeface="Calibri"/>
                <a:cs typeface="Calibri"/>
              </a:rPr>
              <a:t> - </a:t>
            </a:r>
            <a:r>
              <a:rPr lang="en-US" sz="1800" dirty="0" err="1">
                <a:latin typeface="Calibri"/>
                <a:ea typeface="Calibri"/>
                <a:cs typeface="Calibri"/>
              </a:rPr>
              <a:t>allwch</a:t>
            </a:r>
            <a:r>
              <a:rPr lang="en-US" sz="1800" dirty="0">
                <a:latin typeface="Calibri"/>
                <a:ea typeface="Calibri"/>
                <a:cs typeface="Calibri"/>
              </a:rPr>
              <a:t> chi </a:t>
            </a:r>
            <a:r>
              <a:rPr lang="en-US" sz="1800" dirty="0" err="1">
                <a:latin typeface="Calibri"/>
                <a:ea typeface="Calibri"/>
                <a:cs typeface="Calibri"/>
              </a:rPr>
              <a:t>enwi'r</a:t>
            </a:r>
            <a:r>
              <a:rPr lang="en-US" sz="1800" dirty="0">
                <a:latin typeface="Calibri"/>
                <a:ea typeface="Calibri"/>
                <a:cs typeface="Calibri"/>
              </a:rPr>
              <a:t> </a:t>
            </a:r>
            <a:r>
              <a:rPr lang="en-US" sz="1800" dirty="0" err="1">
                <a:latin typeface="Calibri"/>
                <a:ea typeface="Calibri"/>
                <a:cs typeface="Calibri"/>
              </a:rPr>
              <a:t>sgiliau</a:t>
            </a:r>
            <a:r>
              <a:rPr lang="en-US" sz="1800" dirty="0">
                <a:latin typeface="Calibri"/>
                <a:ea typeface="Calibri"/>
                <a:cs typeface="Calibri"/>
              </a:rPr>
              <a:t> </a:t>
            </a:r>
            <a:r>
              <a:rPr lang="en-US" sz="1800" dirty="0" err="1">
                <a:latin typeface="Calibri"/>
                <a:ea typeface="Calibri"/>
                <a:cs typeface="Calibri"/>
              </a:rPr>
              <a:t>hyn</a:t>
            </a:r>
            <a:r>
              <a:rPr lang="en-US" sz="1800" dirty="0">
                <a:latin typeface="Calibri"/>
                <a:ea typeface="Calibri"/>
                <a:cs typeface="Calibri"/>
              </a:rPr>
              <a:t> </a:t>
            </a:r>
            <a:r>
              <a:rPr lang="en-US" sz="1800" dirty="0" err="1">
                <a:latin typeface="Calibri"/>
                <a:ea typeface="Calibri"/>
                <a:cs typeface="Calibri"/>
              </a:rPr>
              <a:t>a'r</a:t>
            </a:r>
            <a:r>
              <a:rPr lang="en-US" sz="1800" dirty="0">
                <a:latin typeface="Calibri"/>
                <a:ea typeface="Calibri"/>
                <a:cs typeface="Calibri"/>
              </a:rPr>
              <a:t> </a:t>
            </a:r>
            <a:r>
              <a:rPr lang="en-US" sz="1800" dirty="0" err="1">
                <a:latin typeface="Calibri"/>
                <a:ea typeface="Calibri"/>
                <a:cs typeface="Calibri"/>
              </a:rPr>
              <a:t>fathau</a:t>
            </a:r>
            <a:r>
              <a:rPr lang="en-US" sz="1800" dirty="0">
                <a:latin typeface="Calibri"/>
                <a:ea typeface="Calibri"/>
                <a:cs typeface="Calibri"/>
              </a:rPr>
              <a:t> o </a:t>
            </a:r>
            <a:r>
              <a:rPr lang="en-US" sz="1800" dirty="0" err="1">
                <a:latin typeface="Calibri"/>
                <a:ea typeface="Calibri"/>
                <a:cs typeface="Calibri"/>
              </a:rPr>
              <a:t>chwarae</a:t>
            </a:r>
            <a:r>
              <a:rPr lang="en-US" sz="1800" dirty="0">
                <a:latin typeface="Calibri"/>
                <a:ea typeface="Calibri"/>
                <a:cs typeface="Calibri"/>
              </a:rPr>
              <a:t> </a:t>
            </a:r>
            <a:r>
              <a:rPr lang="en-US" sz="1800" dirty="0" err="1">
                <a:latin typeface="Calibri"/>
                <a:ea typeface="Calibri"/>
                <a:cs typeface="Calibri"/>
              </a:rPr>
              <a:t>sy'n</a:t>
            </a:r>
            <a:r>
              <a:rPr lang="en-US" sz="1800" dirty="0">
                <a:latin typeface="Calibri"/>
                <a:ea typeface="Calibri"/>
                <a:cs typeface="Calibri"/>
              </a:rPr>
              <a:t> </a:t>
            </a:r>
            <a:r>
              <a:rPr lang="en-US" sz="1800" dirty="0" err="1">
                <a:latin typeface="Calibri"/>
                <a:ea typeface="Calibri"/>
                <a:cs typeface="Calibri"/>
              </a:rPr>
              <a:t>digwydd</a:t>
            </a:r>
            <a:r>
              <a:rPr lang="en-US" sz="1800" dirty="0">
                <a:latin typeface="Calibri"/>
                <a:ea typeface="Calibri"/>
                <a:cs typeface="Calibri"/>
              </a:rPr>
              <a:t>?</a:t>
            </a:r>
          </a:p>
        </p:txBody>
      </p:sp>
      <p:sp>
        <p:nvSpPr>
          <p:cNvPr id="4" name="Content Placeholder 3">
            <a:extLst>
              <a:ext uri="{FF2B5EF4-FFF2-40B4-BE49-F238E27FC236}">
                <a16:creationId xmlns:a16="http://schemas.microsoft.com/office/drawing/2014/main" id="{880ECD5C-6A2C-F96B-0A76-34E9E91AF2DF}"/>
              </a:ext>
            </a:extLst>
          </p:cNvPr>
          <p:cNvSpPr>
            <a:spLocks noGrp="1"/>
          </p:cNvSpPr>
          <p:nvPr>
            <p:ph sz="half" idx="2"/>
          </p:nvPr>
        </p:nvSpPr>
        <p:spPr>
          <a:xfrm>
            <a:off x="4629152" y="1700808"/>
            <a:ext cx="3886200" cy="4351338"/>
          </a:xfrm>
        </p:spPr>
        <p:txBody>
          <a:bodyPr/>
          <a:lstStyle/>
          <a:p>
            <a:r>
              <a:rPr lang="en-US" sz="1800" b="0" i="0" dirty="0">
                <a:solidFill>
                  <a:srgbClr val="0070C0"/>
                </a:solidFill>
                <a:effectLst/>
                <a:latin typeface="Calibri"/>
                <a:ea typeface="Calibri"/>
                <a:cs typeface="Calibri"/>
              </a:rPr>
              <a:t>Playing with LEGO in a therapy session promotes social interaction, turn-taking skills, sharing, collaborative problem-solving and the learning of concepts. </a:t>
            </a:r>
          </a:p>
          <a:p>
            <a:r>
              <a:rPr lang="en-US" sz="1800" b="0" i="0" dirty="0">
                <a:solidFill>
                  <a:srgbClr val="0070C0"/>
                </a:solidFill>
                <a:effectLst/>
                <a:latin typeface="Calibri"/>
                <a:ea typeface="Calibri"/>
                <a:cs typeface="Calibri"/>
              </a:rPr>
              <a:t>It can be used to target goals around social skills, language and motor skills (Therapy Focu</a:t>
            </a:r>
            <a:r>
              <a:rPr lang="en-US" sz="1800" dirty="0">
                <a:solidFill>
                  <a:srgbClr val="0070C0"/>
                </a:solidFill>
                <a:latin typeface="Calibri"/>
                <a:ea typeface="Calibri"/>
                <a:cs typeface="Calibri"/>
              </a:rPr>
              <a:t>s, 2024).</a:t>
            </a:r>
            <a:endParaRPr lang="en-US" sz="1800" b="0" i="0" dirty="0">
              <a:solidFill>
                <a:srgbClr val="0070C0"/>
              </a:solidFill>
              <a:effectLst/>
              <a:latin typeface="Calibri"/>
              <a:ea typeface="Calibri"/>
              <a:cs typeface="Calibri"/>
            </a:endParaRPr>
          </a:p>
          <a:p>
            <a:r>
              <a:rPr lang="en-US" sz="1800" b="0" i="0" dirty="0">
                <a:solidFill>
                  <a:srgbClr val="0070C0"/>
                </a:solidFill>
                <a:effectLst/>
                <a:latin typeface="Calibri"/>
                <a:ea typeface="Calibri"/>
                <a:cs typeface="Calibri"/>
              </a:rPr>
              <a:t>Using this format provides each child with an opportunity to practice and develop a wide range of skills</a:t>
            </a:r>
            <a:r>
              <a:rPr lang="en-US" sz="1800" dirty="0">
                <a:solidFill>
                  <a:srgbClr val="0070C0"/>
                </a:solidFill>
                <a:latin typeface="Calibri"/>
                <a:ea typeface="Calibri"/>
                <a:cs typeface="Calibri"/>
              </a:rPr>
              <a:t>- can you name these skills and the types of play included?</a:t>
            </a:r>
          </a:p>
        </p:txBody>
      </p:sp>
      <p:sp>
        <p:nvSpPr>
          <p:cNvPr id="5" name="TextBox 4">
            <a:extLst>
              <a:ext uri="{FF2B5EF4-FFF2-40B4-BE49-F238E27FC236}">
                <a16:creationId xmlns:a16="http://schemas.microsoft.com/office/drawing/2014/main" id="{62843BE2-A64C-5D32-0F2E-467A2DF89A10}"/>
              </a:ext>
            </a:extLst>
          </p:cNvPr>
          <p:cNvSpPr txBox="1"/>
          <p:nvPr/>
        </p:nvSpPr>
        <p:spPr>
          <a:xfrm>
            <a:off x="4505321" y="681037"/>
            <a:ext cx="2942024" cy="707886"/>
          </a:xfrm>
          <a:prstGeom prst="rect">
            <a:avLst/>
          </a:prstGeom>
          <a:noFill/>
        </p:spPr>
        <p:txBody>
          <a:bodyPr wrap="none" lIns="91440" tIns="45720" rIns="91440" bIns="45720" rtlCol="0" anchor="t">
            <a:spAutoFit/>
          </a:bodyPr>
          <a:lstStyle/>
          <a:p>
            <a:r>
              <a:rPr lang="en-GB" sz="4000" dirty="0">
                <a:solidFill>
                  <a:srgbClr val="0070C0"/>
                </a:solidFill>
                <a:latin typeface="Calibri"/>
                <a:ea typeface="Calibri"/>
                <a:cs typeface="Calibri"/>
              </a:rPr>
              <a:t>Lego therapy</a:t>
            </a:r>
            <a:endParaRPr lang="en-US" sz="4000" dirty="0">
              <a:solidFill>
                <a:srgbClr val="0070C0"/>
              </a:solidFill>
              <a:latin typeface="Calibri"/>
              <a:ea typeface="Calibri"/>
              <a:cs typeface="Calibri"/>
            </a:endParaRPr>
          </a:p>
        </p:txBody>
      </p:sp>
    </p:spTree>
    <p:extLst>
      <p:ext uri="{BB962C8B-B14F-4D97-AF65-F5344CB8AC3E}">
        <p14:creationId xmlns:p14="http://schemas.microsoft.com/office/powerpoint/2010/main" val="2304048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679280"/>
            <a:ext cx="4227257" cy="965021"/>
          </a:xfrm>
        </p:spPr>
        <p:txBody>
          <a:bodyPr>
            <a:normAutofit/>
          </a:bodyPr>
          <a:lstStyle/>
          <a:p>
            <a:r>
              <a:rPr lang="en-GB" sz="3000">
                <a:solidFill>
                  <a:srgbClr val="0070C0"/>
                </a:solidFill>
              </a:rPr>
              <a:t>A different approach:</a:t>
            </a:r>
            <a:br>
              <a:rPr lang="en-GB" sz="3000">
                <a:solidFill>
                  <a:srgbClr val="0070C0"/>
                </a:solidFill>
              </a:rPr>
            </a:br>
            <a:r>
              <a:rPr lang="en-GB" sz="3000">
                <a:solidFill>
                  <a:srgbClr val="0070C0"/>
                </a:solidFill>
              </a:rPr>
              <a:t>Alternative Uses</a:t>
            </a:r>
          </a:p>
        </p:txBody>
      </p:sp>
      <p:sp>
        <p:nvSpPr>
          <p:cNvPr id="3" name="Content Placeholder 2"/>
          <p:cNvSpPr>
            <a:spLocks noGrp="1"/>
          </p:cNvSpPr>
          <p:nvPr>
            <p:ph sz="half" idx="1"/>
          </p:nvPr>
        </p:nvSpPr>
        <p:spPr>
          <a:xfrm>
            <a:off x="539552" y="1916832"/>
            <a:ext cx="3886200" cy="3263504"/>
          </a:xfrm>
        </p:spPr>
        <p:txBody>
          <a:bodyPr>
            <a:normAutofit lnSpcReduction="10000"/>
          </a:bodyPr>
          <a:lstStyle/>
          <a:p>
            <a:pPr>
              <a:lnSpc>
                <a:spcPct val="90000"/>
              </a:lnSpc>
            </a:pPr>
            <a:r>
              <a:rPr lang="en-GB" sz="2000" err="1">
                <a:latin typeface="Calibri" panose="020F0502020204030204" pitchFamily="34" charset="0"/>
                <a:cs typeface="Calibri" panose="020F0502020204030204" pitchFamily="34" charset="0"/>
              </a:rPr>
              <a:t>Wedi'i</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ddatblygu</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gan</a:t>
            </a:r>
            <a:r>
              <a:rPr lang="en-GB" sz="2000">
                <a:latin typeface="Calibri" panose="020F0502020204030204" pitchFamily="34" charset="0"/>
                <a:cs typeface="Calibri" panose="020F0502020204030204" pitchFamily="34" charset="0"/>
              </a:rPr>
              <a:t> Joy Guilford </a:t>
            </a:r>
            <a:r>
              <a:rPr lang="en-GB" sz="2000" err="1">
                <a:latin typeface="Calibri" panose="020F0502020204030204" pitchFamily="34" charset="0"/>
                <a:cs typeface="Calibri" panose="020F0502020204030204" pitchFamily="34" charset="0"/>
              </a:rPr>
              <a:t>ym</a:t>
            </a:r>
            <a:r>
              <a:rPr lang="en-GB" sz="2000">
                <a:latin typeface="Calibri" panose="020F0502020204030204" pitchFamily="34" charset="0"/>
                <a:cs typeface="Calibri" panose="020F0502020204030204" pitchFamily="34" charset="0"/>
              </a:rPr>
              <a:t> 1967, </a:t>
            </a:r>
            <a:r>
              <a:rPr lang="en-GB" sz="2000" err="1">
                <a:latin typeface="Calibri" panose="020F0502020204030204" pitchFamily="34" charset="0"/>
                <a:cs typeface="Calibri" panose="020F0502020204030204" pitchFamily="34" charset="0"/>
              </a:rPr>
              <a:t>mae'r</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Prawf</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Defnyddiau</a:t>
            </a:r>
            <a:r>
              <a:rPr lang="en-GB" sz="2000">
                <a:latin typeface="Calibri" panose="020F0502020204030204" pitchFamily="34" charset="0"/>
                <a:cs typeface="Calibri" panose="020F0502020204030204" pitchFamily="34" charset="0"/>
              </a:rPr>
              <a:t> Amgen </a:t>
            </a:r>
            <a:r>
              <a:rPr lang="en-GB" sz="2000" err="1">
                <a:latin typeface="Calibri" panose="020F0502020204030204" pitchFamily="34" charset="0"/>
                <a:cs typeface="Calibri" panose="020F0502020204030204" pitchFamily="34" charset="0"/>
              </a:rPr>
              <a:t>yn</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ymestyn</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eich</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creadigrwydd</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trwy</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roi</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dwy</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funud</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i</a:t>
            </a:r>
            <a:r>
              <a:rPr lang="en-GB" sz="2000">
                <a:latin typeface="Calibri" panose="020F0502020204030204" pitchFamily="34" charset="0"/>
                <a:cs typeface="Calibri" panose="020F0502020204030204" pitchFamily="34" charset="0"/>
              </a:rPr>
              <a:t> chi </a:t>
            </a:r>
            <a:r>
              <a:rPr lang="en-GB" sz="2000" err="1">
                <a:latin typeface="Calibri" panose="020F0502020204030204" pitchFamily="34" charset="0"/>
                <a:cs typeface="Calibri" panose="020F0502020204030204" pitchFamily="34" charset="0"/>
              </a:rPr>
              <a:t>feddwl</a:t>
            </a:r>
            <a:r>
              <a:rPr lang="en-GB" sz="2000">
                <a:latin typeface="Calibri" panose="020F0502020204030204" pitchFamily="34" charset="0"/>
                <a:cs typeface="Calibri" panose="020F0502020204030204" pitchFamily="34" charset="0"/>
              </a:rPr>
              <a:t> am </a:t>
            </a:r>
            <a:r>
              <a:rPr lang="en-GB" sz="2000" err="1">
                <a:latin typeface="Calibri" panose="020F0502020204030204" pitchFamily="34" charset="0"/>
                <a:cs typeface="Calibri" panose="020F0502020204030204" pitchFamily="34" charset="0"/>
              </a:rPr>
              <a:t>gymaint</a:t>
            </a:r>
            <a:r>
              <a:rPr lang="en-GB" sz="2000">
                <a:latin typeface="Calibri" panose="020F0502020204030204" pitchFamily="34" charset="0"/>
                <a:cs typeface="Calibri" panose="020F0502020204030204" pitchFamily="34" charset="0"/>
              </a:rPr>
              <a:t> o </a:t>
            </a:r>
            <a:r>
              <a:rPr lang="en-GB" sz="2000" err="1">
                <a:latin typeface="Calibri" panose="020F0502020204030204" pitchFamily="34" charset="0"/>
                <a:cs typeface="Calibri" panose="020F0502020204030204" pitchFamily="34" charset="0"/>
              </a:rPr>
              <a:t>ddefnyddiau</a:t>
            </a:r>
            <a:r>
              <a:rPr lang="en-GB" sz="2000">
                <a:latin typeface="Calibri" panose="020F0502020204030204" pitchFamily="34" charset="0"/>
                <a:cs typeface="Calibri" panose="020F0502020204030204" pitchFamily="34" charset="0"/>
              </a:rPr>
              <a:t> â </a:t>
            </a:r>
            <a:r>
              <a:rPr lang="en-GB" sz="2000" err="1">
                <a:latin typeface="Calibri" panose="020F0502020204030204" pitchFamily="34" charset="0"/>
                <a:cs typeface="Calibri" panose="020F0502020204030204" pitchFamily="34" charset="0"/>
              </a:rPr>
              <a:t>phosib</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ar</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gyfer</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gwrthrych</a:t>
            </a:r>
            <a:r>
              <a:rPr lang="en-GB" sz="2000">
                <a:latin typeface="Calibri" panose="020F0502020204030204" pitchFamily="34" charset="0"/>
                <a:cs typeface="Calibri" panose="020F0502020204030204" pitchFamily="34" charset="0"/>
              </a:rPr>
              <a:t> bob </a:t>
            </a:r>
            <a:r>
              <a:rPr lang="en-GB" sz="2000" err="1">
                <a:latin typeface="Calibri" panose="020F0502020204030204" pitchFamily="34" charset="0"/>
                <a:cs typeface="Calibri" panose="020F0502020204030204" pitchFamily="34" charset="0"/>
              </a:rPr>
              <a:t>dydd</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fel</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cadair</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mwg</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coffi</a:t>
            </a:r>
            <a:r>
              <a:rPr lang="en-GB" sz="2000">
                <a:latin typeface="Calibri" panose="020F0502020204030204" pitchFamily="34" charset="0"/>
                <a:cs typeface="Calibri" panose="020F0502020204030204" pitchFamily="34" charset="0"/>
              </a:rPr>
              <a:t>, neu </a:t>
            </a:r>
            <a:r>
              <a:rPr lang="en-GB" sz="2000" err="1">
                <a:latin typeface="Calibri" panose="020F0502020204030204" pitchFamily="34" charset="0"/>
                <a:cs typeface="Calibri" panose="020F0502020204030204" pitchFamily="34" charset="0"/>
              </a:rPr>
              <a:t>fricsen</a:t>
            </a:r>
            <a:r>
              <a:rPr lang="en-GB" sz="2000">
                <a:latin typeface="Calibri" panose="020F0502020204030204" pitchFamily="34" charset="0"/>
                <a:cs typeface="Calibri" panose="020F0502020204030204" pitchFamily="34" charset="0"/>
              </a:rPr>
              <a:t>.</a:t>
            </a:r>
          </a:p>
          <a:p>
            <a:pPr>
              <a:lnSpc>
                <a:spcPct val="90000"/>
              </a:lnSpc>
            </a:pPr>
            <a:endParaRPr lang="en-GB" sz="2000">
              <a:latin typeface="Calibri" panose="020F0502020204030204" pitchFamily="34" charset="0"/>
              <a:cs typeface="Calibri" panose="020F0502020204030204" pitchFamily="34" charset="0"/>
            </a:endParaRPr>
          </a:p>
          <a:p>
            <a:pPr>
              <a:lnSpc>
                <a:spcPct val="90000"/>
              </a:lnSpc>
            </a:pPr>
            <a:r>
              <a:rPr lang="en-GB" sz="2000" err="1">
                <a:latin typeface="Calibri" panose="020F0502020204030204" pitchFamily="34" charset="0"/>
                <a:cs typeface="Calibri" panose="020F0502020204030204" pitchFamily="34" charset="0"/>
              </a:rPr>
              <a:t>Defnyddir</a:t>
            </a:r>
            <a:r>
              <a:rPr lang="en-GB" sz="2000">
                <a:latin typeface="Calibri" panose="020F0502020204030204" pitchFamily="34" charset="0"/>
                <a:cs typeface="Calibri" panose="020F0502020204030204" pitchFamily="34" charset="0"/>
              </a:rPr>
              <a:t> y </a:t>
            </a:r>
            <a:r>
              <a:rPr lang="en-GB" sz="2000" err="1">
                <a:latin typeface="Calibri" panose="020F0502020204030204" pitchFamily="34" charset="0"/>
                <a:cs typeface="Calibri" panose="020F0502020204030204" pitchFamily="34" charset="0"/>
              </a:rPr>
              <a:t>prawf</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yma</a:t>
            </a:r>
            <a:r>
              <a:rPr lang="en-GB" sz="2000">
                <a:latin typeface="Calibri" panose="020F0502020204030204" pitchFamily="34" charset="0"/>
                <a:cs typeface="Calibri" panose="020F0502020204030204" pitchFamily="34" charset="0"/>
              </a:rPr>
              <a:t> I </a:t>
            </a:r>
            <a:r>
              <a:rPr lang="en-GB" sz="2000" err="1">
                <a:latin typeface="Calibri" panose="020F0502020204030204" pitchFamily="34" charset="0"/>
                <a:cs typeface="Calibri" panose="020F0502020204030204" pitchFamily="34" charset="0"/>
              </a:rPr>
              <a:t>fesure</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meddwl</a:t>
            </a:r>
            <a:r>
              <a:rPr lang="en-GB" sz="2000">
                <a:latin typeface="Calibri" panose="020F0502020204030204" pitchFamily="34" charset="0"/>
                <a:cs typeface="Calibri" panose="020F0502020204030204" pitchFamily="34" charset="0"/>
              </a:rPr>
              <a:t> </a:t>
            </a:r>
            <a:r>
              <a:rPr lang="en-GB" sz="2000" err="1">
                <a:latin typeface="Calibri" panose="020F0502020204030204" pitchFamily="34" charset="0"/>
                <a:cs typeface="Calibri" panose="020F0502020204030204" pitchFamily="34" charset="0"/>
              </a:rPr>
              <a:t>creadigol</a:t>
            </a:r>
            <a:endParaRPr lang="en-GB" sz="2000">
              <a:latin typeface="Calibri" panose="020F0502020204030204" pitchFamily="34" charset="0"/>
              <a:cs typeface="Calibri" panose="020F0502020204030204" pitchFamily="34" charset="0"/>
            </a:endParaRPr>
          </a:p>
          <a:p>
            <a:pPr>
              <a:lnSpc>
                <a:spcPct val="90000"/>
              </a:lnSpc>
            </a:pPr>
            <a:endParaRPr lang="en-GB" sz="1275"/>
          </a:p>
          <a:p>
            <a:pPr>
              <a:lnSpc>
                <a:spcPct val="90000"/>
              </a:lnSpc>
            </a:pPr>
            <a:endParaRPr lang="en-GB" sz="1275"/>
          </a:p>
          <a:p>
            <a:pPr>
              <a:lnSpc>
                <a:spcPct val="90000"/>
              </a:lnSpc>
            </a:pPr>
            <a:endParaRPr lang="en-GB" sz="1275"/>
          </a:p>
        </p:txBody>
      </p:sp>
      <p:sp>
        <p:nvSpPr>
          <p:cNvPr id="4" name="Content Placeholder 3">
            <a:extLst>
              <a:ext uri="{FF2B5EF4-FFF2-40B4-BE49-F238E27FC236}">
                <a16:creationId xmlns:a16="http://schemas.microsoft.com/office/drawing/2014/main" id="{70FBF994-6852-0564-3EC5-FB619CCA7A0D}"/>
              </a:ext>
            </a:extLst>
          </p:cNvPr>
          <p:cNvSpPr>
            <a:spLocks noGrp="1"/>
          </p:cNvSpPr>
          <p:nvPr>
            <p:ph sz="half" idx="2"/>
          </p:nvPr>
        </p:nvSpPr>
        <p:spPr>
          <a:xfrm>
            <a:off x="4643232" y="1916832"/>
            <a:ext cx="4033224" cy="3263504"/>
          </a:xfrm>
        </p:spPr>
        <p:txBody>
          <a:bodyPr/>
          <a:lstStyle/>
          <a:p>
            <a:r>
              <a:rPr lang="en-GB" sz="2000" dirty="0">
                <a:solidFill>
                  <a:srgbClr val="0070C0"/>
                </a:solidFill>
                <a:latin typeface="Calibri"/>
                <a:ea typeface="Calibri"/>
                <a:cs typeface="Calibri"/>
              </a:rPr>
              <a:t>Developed by Joy Guilford in 1967, the Alternative Uses Test stretches your creativity by giving you two minutes to think of as many uses as possible for an everyday object like a chair, coffee mug, or brick.</a:t>
            </a:r>
          </a:p>
          <a:p>
            <a:endParaRPr lang="en-GB" sz="2000">
              <a:solidFill>
                <a:srgbClr val="0070C0"/>
              </a:solidFill>
              <a:latin typeface="Calibri" panose="020F0502020204030204" pitchFamily="34" charset="0"/>
              <a:cs typeface="Calibri" panose="020F0502020204030204" pitchFamily="34" charset="0"/>
            </a:endParaRPr>
          </a:p>
          <a:p>
            <a:r>
              <a:rPr lang="en-US" sz="2000" dirty="0">
                <a:solidFill>
                  <a:srgbClr val="0070C0"/>
                </a:solidFill>
                <a:latin typeface="Calibri"/>
                <a:ea typeface="Calibri"/>
                <a:cs typeface="Calibri"/>
              </a:rPr>
              <a:t>This test is used to measure creative thinking.</a:t>
            </a:r>
          </a:p>
          <a:p>
            <a:pPr marL="0" indent="0">
              <a:buNone/>
            </a:pPr>
            <a:r>
              <a:rPr lang="en-US" sz="1800" dirty="0">
                <a:solidFill>
                  <a:srgbClr val="0070C0"/>
                </a:solidFill>
                <a:latin typeface="Calibri"/>
                <a:ea typeface="Calibri"/>
                <a:cs typeface="Calibri"/>
              </a:rPr>
              <a:t>(Creative huddle, 2024)</a:t>
            </a:r>
            <a:endParaRPr lang="en-US" sz="2000" dirty="0">
              <a:solidFill>
                <a:srgbClr val="0070C0"/>
              </a:solidFill>
              <a:latin typeface="Calibri" panose="020F0502020204030204" pitchFamily="34" charset="0"/>
              <a:ea typeface="Calibri"/>
              <a:cs typeface="Calibri" panose="020F0502020204030204" pitchFamily="34" charset="0"/>
            </a:endParaRPr>
          </a:p>
        </p:txBody>
      </p:sp>
      <p:sp>
        <p:nvSpPr>
          <p:cNvPr id="5" name="TextBox 4">
            <a:extLst>
              <a:ext uri="{FF2B5EF4-FFF2-40B4-BE49-F238E27FC236}">
                <a16:creationId xmlns:a16="http://schemas.microsoft.com/office/drawing/2014/main" id="{8E6A7B84-48E8-C472-BEE5-9D8AB1248DA2}"/>
              </a:ext>
            </a:extLst>
          </p:cNvPr>
          <p:cNvSpPr txBox="1"/>
          <p:nvPr/>
        </p:nvSpPr>
        <p:spPr>
          <a:xfrm>
            <a:off x="628650" y="612614"/>
            <a:ext cx="3428759" cy="1015663"/>
          </a:xfrm>
          <a:prstGeom prst="rect">
            <a:avLst/>
          </a:prstGeom>
          <a:noFill/>
        </p:spPr>
        <p:txBody>
          <a:bodyPr wrap="none" rtlCol="0">
            <a:spAutoFit/>
          </a:bodyPr>
          <a:lstStyle/>
          <a:p>
            <a:r>
              <a:rPr lang="en-GB" sz="3000"/>
              <a:t>Dull </a:t>
            </a:r>
            <a:r>
              <a:rPr lang="en-GB" sz="3000" err="1"/>
              <a:t>gwahanol</a:t>
            </a:r>
            <a:r>
              <a:rPr lang="en-GB" sz="3000"/>
              <a:t>:</a:t>
            </a:r>
          </a:p>
          <a:p>
            <a:r>
              <a:rPr lang="en-GB" sz="3000" err="1"/>
              <a:t>Defnyddiau</a:t>
            </a:r>
            <a:r>
              <a:rPr lang="en-GB" sz="3000"/>
              <a:t> Amgen</a:t>
            </a:r>
            <a:endParaRPr lang="en-US" sz="3000"/>
          </a:p>
        </p:txBody>
      </p:sp>
    </p:spTree>
    <p:extLst>
      <p:ext uri="{BB962C8B-B14F-4D97-AF65-F5344CB8AC3E}">
        <p14:creationId xmlns:p14="http://schemas.microsoft.com/office/powerpoint/2010/main" val="3102984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098FD-7F88-E29C-BC3B-69DD7EC718B4}"/>
              </a:ext>
            </a:extLst>
          </p:cNvPr>
          <p:cNvSpPr>
            <a:spLocks noGrp="1"/>
          </p:cNvSpPr>
          <p:nvPr>
            <p:ph type="title"/>
          </p:nvPr>
        </p:nvSpPr>
        <p:spPr>
          <a:xfrm>
            <a:off x="4716016" y="1069765"/>
            <a:ext cx="3886200" cy="581563"/>
          </a:xfrm>
        </p:spPr>
        <p:txBody>
          <a:bodyPr>
            <a:normAutofit fontScale="90000"/>
          </a:bodyPr>
          <a:lstStyle/>
          <a:p>
            <a:r>
              <a:rPr lang="en-GB" sz="4400" i="0" u="none" strike="noStrike" dirty="0">
                <a:solidFill>
                  <a:srgbClr val="0070C0"/>
                </a:solidFill>
                <a:effectLst/>
                <a:latin typeface="Calibri"/>
                <a:ea typeface="Calibri"/>
                <a:cs typeface="Calibri"/>
              </a:rPr>
              <a:t>Alternative uses test</a:t>
            </a:r>
            <a:r>
              <a:rPr lang="en-US" sz="4400" i="0" dirty="0">
                <a:solidFill>
                  <a:srgbClr val="0070C0"/>
                </a:solidFill>
                <a:effectLst/>
                <a:latin typeface="Calibri"/>
                <a:ea typeface="Calibri"/>
                <a:cs typeface="Calibri"/>
              </a:rPr>
              <a:t>​</a:t>
            </a:r>
            <a:br>
              <a:rPr lang="en-US" sz="3000" dirty="0"/>
            </a:br>
            <a:endParaRPr lang="en-US" sz="3000">
              <a:solidFill>
                <a:srgbClr val="0070C0"/>
              </a:solidFill>
            </a:endParaRPr>
          </a:p>
        </p:txBody>
      </p:sp>
      <p:sp>
        <p:nvSpPr>
          <p:cNvPr id="3" name="Content Placeholder 2">
            <a:extLst>
              <a:ext uri="{FF2B5EF4-FFF2-40B4-BE49-F238E27FC236}">
                <a16:creationId xmlns:a16="http://schemas.microsoft.com/office/drawing/2014/main" id="{5C3DD536-4BBB-7A37-FB79-D9AEE1BA5AA1}"/>
              </a:ext>
            </a:extLst>
          </p:cNvPr>
          <p:cNvSpPr>
            <a:spLocks noGrp="1"/>
          </p:cNvSpPr>
          <p:nvPr>
            <p:ph sz="half" idx="1"/>
          </p:nvPr>
        </p:nvSpPr>
        <p:spPr>
          <a:xfrm>
            <a:off x="454862" y="1840731"/>
            <a:ext cx="3886200" cy="4351338"/>
          </a:xfrm>
        </p:spPr>
        <p:txBody>
          <a:bodyPr>
            <a:normAutofit/>
          </a:bodyPr>
          <a:lstStyle/>
          <a:p>
            <a:r>
              <a:rPr lang="en-US" sz="2200" err="1">
                <a:latin typeface="Calibri" panose="020F0502020204030204" pitchFamily="34" charset="0"/>
                <a:cs typeface="Calibri" panose="020F0502020204030204" pitchFamily="34" charset="0"/>
              </a:rPr>
              <a:t>Sawl</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defnydd</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allwch</a:t>
            </a:r>
            <a:r>
              <a:rPr lang="en-US" sz="2200">
                <a:latin typeface="Calibri" panose="020F0502020204030204" pitchFamily="34" charset="0"/>
                <a:cs typeface="Calibri" panose="020F0502020204030204" pitchFamily="34" charset="0"/>
              </a:rPr>
              <a:t> chi </a:t>
            </a:r>
            <a:r>
              <a:rPr lang="en-US" sz="2200" err="1">
                <a:latin typeface="Calibri" panose="020F0502020204030204" pitchFamily="34" charset="0"/>
                <a:cs typeface="Calibri" panose="020F0502020204030204" pitchFamily="34" charset="0"/>
              </a:rPr>
              <a:t>feddwl</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amdano</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ar</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gyfer</a:t>
            </a:r>
            <a:r>
              <a:rPr lang="en-US" sz="2200">
                <a:latin typeface="Calibri" panose="020F0502020204030204" pitchFamily="34" charset="0"/>
                <a:cs typeface="Calibri" panose="020F0502020204030204" pitchFamily="34" charset="0"/>
              </a:rPr>
              <a:t> bloc Lego?​</a:t>
            </a:r>
          </a:p>
          <a:p>
            <a:endParaRPr lang="en-US" sz="2200">
              <a:latin typeface="Calibri" panose="020F0502020204030204" pitchFamily="34" charset="0"/>
              <a:cs typeface="Calibri" panose="020F0502020204030204" pitchFamily="34" charset="0"/>
            </a:endParaRPr>
          </a:p>
          <a:p>
            <a:r>
              <a:rPr lang="en-US" sz="2200">
                <a:latin typeface="Calibri" panose="020F0502020204030204" pitchFamily="34" charset="0"/>
                <a:cs typeface="Calibri" panose="020F0502020204030204" pitchFamily="34" charset="0"/>
              </a:rPr>
              <a:t>Mae </a:t>
            </a:r>
            <a:r>
              <a:rPr lang="en-US" sz="2200" err="1">
                <a:latin typeface="Calibri" panose="020F0502020204030204" pitchFamily="34" charset="0"/>
                <a:cs typeface="Calibri" panose="020F0502020204030204" pitchFamily="34" charset="0"/>
              </a:rPr>
              <a:t>gennych</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dau</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funud</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i</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ysgrifennu</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eich</a:t>
            </a:r>
            <a:r>
              <a:rPr lang="en-US" sz="2200">
                <a:latin typeface="Calibri" panose="020F0502020204030204" pitchFamily="34" charset="0"/>
                <a:cs typeface="Calibri" panose="020F0502020204030204" pitchFamily="34" charset="0"/>
              </a:rPr>
              <a:t> </a:t>
            </a:r>
            <a:r>
              <a:rPr lang="en-US" sz="2200" err="1">
                <a:latin typeface="Calibri" panose="020F0502020204030204" pitchFamily="34" charset="0"/>
                <a:cs typeface="Calibri" panose="020F0502020204030204" pitchFamily="34" charset="0"/>
              </a:rPr>
              <a:t>atebion</a:t>
            </a:r>
            <a:endParaRPr lang="en-US" sz="220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4C9A4F2D-EFE2-DE60-0B2B-BEA19ADED92E}"/>
              </a:ext>
            </a:extLst>
          </p:cNvPr>
          <p:cNvSpPr>
            <a:spLocks noGrp="1"/>
          </p:cNvSpPr>
          <p:nvPr>
            <p:ph sz="half" idx="2"/>
          </p:nvPr>
        </p:nvSpPr>
        <p:spPr>
          <a:xfrm>
            <a:off x="4716016" y="1840142"/>
            <a:ext cx="3886200" cy="2815049"/>
          </a:xfrm>
        </p:spPr>
        <p:txBody>
          <a:bodyPr/>
          <a:lstStyle/>
          <a:p>
            <a:pPr rtl="0" fontAlgn="base"/>
            <a:r>
              <a:rPr lang="en-GB" sz="2200">
                <a:solidFill>
                  <a:srgbClr val="0070C0"/>
                </a:solidFill>
                <a:latin typeface="Calibri" panose="020F0502020204030204" pitchFamily="34" charset="0"/>
                <a:cs typeface="Calibri" panose="020F0502020204030204" pitchFamily="34" charset="0"/>
              </a:rPr>
              <a:t>How many uses can you think of for a Lego block?</a:t>
            </a:r>
            <a:r>
              <a:rPr lang="en-US" sz="2200">
                <a:solidFill>
                  <a:srgbClr val="0070C0"/>
                </a:solidFill>
                <a:latin typeface="Calibri" panose="020F0502020204030204" pitchFamily="34" charset="0"/>
                <a:cs typeface="Calibri" panose="020F0502020204030204" pitchFamily="34" charset="0"/>
              </a:rPr>
              <a:t>​</a:t>
            </a:r>
          </a:p>
          <a:p>
            <a:pPr rtl="0" fontAlgn="base"/>
            <a:endParaRPr lang="en-GB" sz="2200">
              <a:solidFill>
                <a:srgbClr val="0070C0"/>
              </a:solidFill>
              <a:latin typeface="Calibri" panose="020F0502020204030204" pitchFamily="34" charset="0"/>
              <a:cs typeface="Calibri" panose="020F0502020204030204" pitchFamily="34" charset="0"/>
            </a:endParaRPr>
          </a:p>
          <a:p>
            <a:pPr rtl="0" fontAlgn="base"/>
            <a:r>
              <a:rPr lang="en-GB" sz="2200">
                <a:solidFill>
                  <a:srgbClr val="0070C0"/>
                </a:solidFill>
                <a:latin typeface="Calibri" panose="020F0502020204030204" pitchFamily="34" charset="0"/>
                <a:cs typeface="Calibri" panose="020F0502020204030204" pitchFamily="34" charset="0"/>
              </a:rPr>
              <a:t>You have two minutes to write down your answers </a:t>
            </a:r>
            <a:endParaRPr lang="en-US" sz="2200">
              <a:solidFill>
                <a:srgbClr val="0070C0"/>
              </a:solidFill>
              <a:latin typeface="Calibri" panose="020F0502020204030204" pitchFamily="34" charset="0"/>
              <a:cs typeface="Calibri" panose="020F0502020204030204" pitchFamily="34" charset="0"/>
            </a:endParaRPr>
          </a:p>
          <a:p>
            <a:endParaRPr lang="en-US"/>
          </a:p>
        </p:txBody>
      </p:sp>
      <p:pic>
        <p:nvPicPr>
          <p:cNvPr id="3074" name="Picture 2">
            <a:extLst>
              <a:ext uri="{FF2B5EF4-FFF2-40B4-BE49-F238E27FC236}">
                <a16:creationId xmlns:a16="http://schemas.microsoft.com/office/drawing/2014/main" id="{1C97CFE5-2751-7370-195C-68356DF37B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0207" y="4095736"/>
            <a:ext cx="1673143" cy="131984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22444D2-2CA3-D21B-BD6C-744745D340B4}"/>
              </a:ext>
            </a:extLst>
          </p:cNvPr>
          <p:cNvSpPr txBox="1"/>
          <p:nvPr/>
        </p:nvSpPr>
        <p:spPr>
          <a:xfrm>
            <a:off x="628650" y="517292"/>
            <a:ext cx="4009718" cy="1323439"/>
          </a:xfrm>
          <a:prstGeom prst="rect">
            <a:avLst/>
          </a:prstGeom>
          <a:noFill/>
        </p:spPr>
        <p:txBody>
          <a:bodyPr wrap="square" lIns="91440" tIns="45720" rIns="91440" bIns="45720" rtlCol="0" anchor="t">
            <a:spAutoFit/>
          </a:bodyPr>
          <a:lstStyle/>
          <a:p>
            <a:r>
              <a:rPr lang="en-US" sz="4000" err="1">
                <a:latin typeface="Calibri"/>
                <a:ea typeface="Calibri"/>
                <a:cs typeface="Calibri"/>
              </a:rPr>
              <a:t>Prawf</a:t>
            </a:r>
            <a:r>
              <a:rPr lang="en-US" sz="4000" dirty="0">
                <a:latin typeface="Calibri"/>
                <a:ea typeface="Calibri"/>
                <a:cs typeface="Calibri"/>
              </a:rPr>
              <a:t> </a:t>
            </a:r>
            <a:r>
              <a:rPr lang="en-US" sz="4000" err="1">
                <a:latin typeface="Calibri"/>
                <a:ea typeface="Calibri"/>
                <a:cs typeface="Calibri"/>
              </a:rPr>
              <a:t>defnyddiau</a:t>
            </a:r>
            <a:r>
              <a:rPr lang="en-US" sz="4000" dirty="0">
                <a:latin typeface="Calibri"/>
                <a:ea typeface="Calibri"/>
                <a:cs typeface="Calibri"/>
              </a:rPr>
              <a:t> </a:t>
            </a:r>
            <a:r>
              <a:rPr lang="en-US" sz="4000" err="1">
                <a:latin typeface="Calibri"/>
                <a:ea typeface="Calibri"/>
                <a:cs typeface="Calibri"/>
              </a:rPr>
              <a:t>amgen</a:t>
            </a:r>
            <a:endParaRPr lang="en-US" sz="4000">
              <a:latin typeface="Calibri"/>
              <a:ea typeface="Calibri"/>
              <a:cs typeface="Calibri"/>
            </a:endParaRPr>
          </a:p>
        </p:txBody>
      </p:sp>
    </p:spTree>
    <p:extLst>
      <p:ext uri="{BB962C8B-B14F-4D97-AF65-F5344CB8AC3E}">
        <p14:creationId xmlns:p14="http://schemas.microsoft.com/office/powerpoint/2010/main" val="1028153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64A03-C95A-4D71-3972-7F08DC48E960}"/>
              </a:ext>
            </a:extLst>
          </p:cNvPr>
          <p:cNvSpPr>
            <a:spLocks noGrp="1"/>
          </p:cNvSpPr>
          <p:nvPr>
            <p:ph type="title"/>
          </p:nvPr>
        </p:nvSpPr>
        <p:spPr>
          <a:xfrm>
            <a:off x="628650" y="599587"/>
            <a:ext cx="7886700" cy="1325563"/>
          </a:xfrm>
        </p:spPr>
        <p:txBody>
          <a:bodyPr/>
          <a:lstStyle/>
          <a:p>
            <a:r>
              <a:rPr lang="en-US" dirty="0">
                <a:cs typeface="Arial"/>
              </a:rPr>
              <a:t>Pam </a:t>
            </a:r>
            <a:r>
              <a:rPr lang="en-US" dirty="0" err="1">
                <a:cs typeface="Arial"/>
              </a:rPr>
              <a:t>mae</a:t>
            </a:r>
            <a:r>
              <a:rPr lang="en-US" dirty="0">
                <a:cs typeface="Arial"/>
              </a:rPr>
              <a:t> </a:t>
            </a:r>
            <a:r>
              <a:rPr lang="en-US" dirty="0" err="1">
                <a:cs typeface="Arial"/>
              </a:rPr>
              <a:t>angen</a:t>
            </a:r>
            <a:r>
              <a:rPr lang="en-US" dirty="0">
                <a:cs typeface="Arial"/>
              </a:rPr>
              <a:t> I </a:t>
            </a:r>
            <a:r>
              <a:rPr lang="en-US" dirty="0" err="1">
                <a:cs typeface="Arial"/>
              </a:rPr>
              <a:t>ni</a:t>
            </a:r>
            <a:r>
              <a:rPr lang="en-US" dirty="0">
                <a:cs typeface="Arial"/>
              </a:rPr>
              <a:t> </a:t>
            </a:r>
            <a:r>
              <a:rPr lang="en-US" dirty="0" err="1">
                <a:cs typeface="Arial"/>
              </a:rPr>
              <a:t>adnabod</a:t>
            </a:r>
            <a:r>
              <a:rPr lang="en-US" dirty="0">
                <a:cs typeface="Arial"/>
              </a:rPr>
              <a:t> </a:t>
            </a:r>
            <a:r>
              <a:rPr lang="en-US" dirty="0" err="1">
                <a:cs typeface="Arial"/>
              </a:rPr>
              <a:t>gwahanol</a:t>
            </a:r>
            <a:r>
              <a:rPr lang="en-US" dirty="0">
                <a:cs typeface="Arial"/>
              </a:rPr>
              <a:t> </a:t>
            </a:r>
            <a:r>
              <a:rPr lang="en-US" dirty="0" err="1">
                <a:cs typeface="Arial"/>
              </a:rPr>
              <a:t>mathau</a:t>
            </a:r>
            <a:r>
              <a:rPr lang="en-US" dirty="0">
                <a:cs typeface="Arial"/>
              </a:rPr>
              <a:t> o </a:t>
            </a:r>
            <a:r>
              <a:rPr lang="en-US" dirty="0" err="1">
                <a:cs typeface="Arial"/>
              </a:rPr>
              <a:t>chwarae</a:t>
            </a:r>
            <a:r>
              <a:rPr lang="en-US" dirty="0">
                <a:cs typeface="Arial"/>
              </a:rPr>
              <a:t>?</a:t>
            </a:r>
            <a:br>
              <a:rPr lang="en-US" dirty="0">
                <a:cs typeface="Arial"/>
              </a:rPr>
            </a:br>
            <a:r>
              <a:rPr lang="en-US" dirty="0">
                <a:solidFill>
                  <a:srgbClr val="0070C0"/>
                </a:solidFill>
                <a:cs typeface="Arial"/>
              </a:rPr>
              <a:t>Why do we need to recognize different types of play?</a:t>
            </a:r>
            <a:endParaRPr lang="en-US">
              <a:solidFill>
                <a:srgbClr val="000000"/>
              </a:solidFill>
              <a:cs typeface="Arial" panose="020B0604020202020204"/>
            </a:endParaRPr>
          </a:p>
        </p:txBody>
      </p:sp>
      <p:sp>
        <p:nvSpPr>
          <p:cNvPr id="3" name="Content Placeholder 2">
            <a:extLst>
              <a:ext uri="{FF2B5EF4-FFF2-40B4-BE49-F238E27FC236}">
                <a16:creationId xmlns:a16="http://schemas.microsoft.com/office/drawing/2014/main" id="{59B6BDF1-0F5C-EEB4-8E9B-15AFF948DBCC}"/>
              </a:ext>
            </a:extLst>
          </p:cNvPr>
          <p:cNvSpPr>
            <a:spLocks noGrp="1"/>
          </p:cNvSpPr>
          <p:nvPr>
            <p:ph sz="half" idx="1"/>
          </p:nvPr>
        </p:nvSpPr>
        <p:spPr>
          <a:xfrm>
            <a:off x="628650" y="2623308"/>
            <a:ext cx="3626688" cy="2743145"/>
          </a:xfrm>
        </p:spPr>
        <p:txBody>
          <a:bodyPr/>
          <a:lstStyle/>
          <a:p>
            <a:r>
              <a:rPr lang="en-US" dirty="0">
                <a:ea typeface="+mn-lt"/>
                <a:cs typeface="+mn-lt"/>
              </a:rPr>
              <a:t>Mae </a:t>
            </a:r>
            <a:r>
              <a:rPr lang="en-US" err="1">
                <a:ea typeface="+mn-lt"/>
                <a:cs typeface="+mn-lt"/>
              </a:rPr>
              <a:t>deall</a:t>
            </a:r>
            <a:r>
              <a:rPr lang="en-US" dirty="0">
                <a:ea typeface="+mn-lt"/>
                <a:cs typeface="+mn-lt"/>
              </a:rPr>
              <a:t> </a:t>
            </a:r>
            <a:r>
              <a:rPr lang="en-US" err="1">
                <a:ea typeface="+mn-lt"/>
                <a:cs typeface="+mn-lt"/>
              </a:rPr>
              <a:t>gwahanol</a:t>
            </a:r>
            <a:r>
              <a:rPr lang="en-US" dirty="0">
                <a:ea typeface="+mn-lt"/>
                <a:cs typeface="+mn-lt"/>
              </a:rPr>
              <a:t> </a:t>
            </a:r>
            <a:r>
              <a:rPr lang="en-US" err="1">
                <a:ea typeface="+mn-lt"/>
                <a:cs typeface="+mn-lt"/>
              </a:rPr>
              <a:t>fathau</a:t>
            </a:r>
            <a:r>
              <a:rPr lang="en-US" dirty="0">
                <a:ea typeface="+mn-lt"/>
                <a:cs typeface="+mn-lt"/>
              </a:rPr>
              <a:t> o </a:t>
            </a:r>
            <a:r>
              <a:rPr lang="en-US" err="1">
                <a:ea typeface="+mn-lt"/>
                <a:cs typeface="+mn-lt"/>
              </a:rPr>
              <a:t>chwarae</a:t>
            </a:r>
            <a:r>
              <a:rPr lang="en-US" dirty="0">
                <a:ea typeface="+mn-lt"/>
                <a:cs typeface="+mn-lt"/>
              </a:rPr>
              <a:t> </a:t>
            </a:r>
            <a:r>
              <a:rPr lang="en-US" err="1">
                <a:ea typeface="+mn-lt"/>
                <a:cs typeface="+mn-lt"/>
              </a:rPr>
              <a:t>yn</a:t>
            </a:r>
            <a:r>
              <a:rPr lang="en-US" dirty="0">
                <a:ea typeface="+mn-lt"/>
                <a:cs typeface="+mn-lt"/>
              </a:rPr>
              <a:t> </a:t>
            </a:r>
            <a:r>
              <a:rPr lang="en-US" err="1">
                <a:ea typeface="+mn-lt"/>
                <a:cs typeface="+mn-lt"/>
              </a:rPr>
              <a:t>bwysig</a:t>
            </a:r>
            <a:r>
              <a:rPr lang="en-US" dirty="0">
                <a:ea typeface="+mn-lt"/>
                <a:cs typeface="+mn-lt"/>
              </a:rPr>
              <a:t> </a:t>
            </a:r>
            <a:r>
              <a:rPr lang="en-US" err="1">
                <a:ea typeface="+mn-lt"/>
                <a:cs typeface="+mn-lt"/>
              </a:rPr>
              <a:t>i</a:t>
            </a:r>
            <a:r>
              <a:rPr lang="en-US" dirty="0">
                <a:ea typeface="+mn-lt"/>
                <a:cs typeface="+mn-lt"/>
              </a:rPr>
              <a:t> </a:t>
            </a:r>
            <a:r>
              <a:rPr lang="en-US" err="1">
                <a:ea typeface="+mn-lt"/>
                <a:cs typeface="+mn-lt"/>
              </a:rPr>
              <a:t>ofalwyr</a:t>
            </a:r>
            <a:r>
              <a:rPr lang="en-US" dirty="0">
                <a:ea typeface="+mn-lt"/>
                <a:cs typeface="+mn-lt"/>
              </a:rPr>
              <a:t> </a:t>
            </a:r>
            <a:r>
              <a:rPr lang="en-US" err="1">
                <a:ea typeface="+mn-lt"/>
                <a:cs typeface="+mn-lt"/>
              </a:rPr>
              <a:t>gan</a:t>
            </a:r>
            <a:r>
              <a:rPr lang="en-US" dirty="0">
                <a:ea typeface="+mn-lt"/>
                <a:cs typeface="+mn-lt"/>
              </a:rPr>
              <a:t> y </a:t>
            </a:r>
            <a:r>
              <a:rPr lang="en-US" err="1">
                <a:ea typeface="+mn-lt"/>
                <a:cs typeface="+mn-lt"/>
              </a:rPr>
              <a:t>bydd</a:t>
            </a:r>
            <a:r>
              <a:rPr lang="en-US" dirty="0">
                <a:ea typeface="+mn-lt"/>
                <a:cs typeface="+mn-lt"/>
              </a:rPr>
              <a:t> </a:t>
            </a:r>
            <a:r>
              <a:rPr lang="en-US" err="1">
                <a:ea typeface="+mn-lt"/>
                <a:cs typeface="+mn-lt"/>
              </a:rPr>
              <a:t>yn</a:t>
            </a:r>
            <a:r>
              <a:rPr lang="en-US" dirty="0">
                <a:ea typeface="+mn-lt"/>
                <a:cs typeface="+mn-lt"/>
              </a:rPr>
              <a:t> </a:t>
            </a:r>
            <a:r>
              <a:rPr lang="en-US" err="1">
                <a:ea typeface="+mn-lt"/>
                <a:cs typeface="+mn-lt"/>
              </a:rPr>
              <a:t>caniatáu</a:t>
            </a:r>
            <a:r>
              <a:rPr lang="en-US" dirty="0">
                <a:ea typeface="+mn-lt"/>
                <a:cs typeface="+mn-lt"/>
              </a:rPr>
              <a:t> </a:t>
            </a:r>
            <a:r>
              <a:rPr lang="en-US" err="1">
                <a:ea typeface="+mn-lt"/>
                <a:cs typeface="+mn-lt"/>
              </a:rPr>
              <a:t>iddynt</a:t>
            </a:r>
            <a:r>
              <a:rPr lang="en-US" dirty="0">
                <a:ea typeface="+mn-lt"/>
                <a:cs typeface="+mn-lt"/>
              </a:rPr>
              <a:t> </a:t>
            </a:r>
            <a:r>
              <a:rPr lang="en-US" err="1">
                <a:ea typeface="+mn-lt"/>
                <a:cs typeface="+mn-lt"/>
              </a:rPr>
              <a:t>gefnogi</a:t>
            </a:r>
            <a:r>
              <a:rPr lang="en-US" dirty="0">
                <a:ea typeface="+mn-lt"/>
                <a:cs typeface="+mn-lt"/>
              </a:rPr>
              <a:t> </a:t>
            </a:r>
            <a:r>
              <a:rPr lang="en-US" b="1" err="1">
                <a:ea typeface="+mn-lt"/>
                <a:cs typeface="+mn-lt"/>
              </a:rPr>
              <a:t>datblygiad</a:t>
            </a:r>
            <a:r>
              <a:rPr lang="en-US" b="1" dirty="0">
                <a:ea typeface="+mn-lt"/>
                <a:cs typeface="+mn-lt"/>
              </a:rPr>
              <a:t> </a:t>
            </a:r>
            <a:r>
              <a:rPr lang="en-US" b="1" err="1">
                <a:ea typeface="+mn-lt"/>
                <a:cs typeface="+mn-lt"/>
              </a:rPr>
              <a:t>cyfannol</a:t>
            </a:r>
            <a:r>
              <a:rPr lang="en-US" dirty="0">
                <a:ea typeface="+mn-lt"/>
                <a:cs typeface="+mn-lt"/>
              </a:rPr>
              <a:t> plant</a:t>
            </a:r>
            <a:endParaRPr lang="en-US" dirty="0"/>
          </a:p>
        </p:txBody>
      </p:sp>
      <p:sp>
        <p:nvSpPr>
          <p:cNvPr id="4" name="Content Placeholder 3">
            <a:extLst>
              <a:ext uri="{FF2B5EF4-FFF2-40B4-BE49-F238E27FC236}">
                <a16:creationId xmlns:a16="http://schemas.microsoft.com/office/drawing/2014/main" id="{D7C337BB-7F30-BF8E-93E4-6087E9BFA86B}"/>
              </a:ext>
            </a:extLst>
          </p:cNvPr>
          <p:cNvSpPr>
            <a:spLocks noGrp="1"/>
          </p:cNvSpPr>
          <p:nvPr>
            <p:ph sz="half" idx="2"/>
          </p:nvPr>
        </p:nvSpPr>
        <p:spPr>
          <a:xfrm>
            <a:off x="4571031" y="2623308"/>
            <a:ext cx="3739662" cy="3032492"/>
          </a:xfrm>
        </p:spPr>
        <p:txBody>
          <a:bodyPr/>
          <a:lstStyle/>
          <a:p>
            <a:r>
              <a:rPr lang="en-US" dirty="0">
                <a:solidFill>
                  <a:srgbClr val="0070C0"/>
                </a:solidFill>
                <a:cs typeface="Arial"/>
              </a:rPr>
              <a:t>Understanding different types of play is important for caregivers as it will allow them to better support children's </a:t>
            </a:r>
            <a:r>
              <a:rPr lang="en-US" b="1" dirty="0">
                <a:solidFill>
                  <a:srgbClr val="0070C0"/>
                </a:solidFill>
                <a:cs typeface="Arial"/>
              </a:rPr>
              <a:t>holistic development </a:t>
            </a:r>
          </a:p>
          <a:p>
            <a:pPr marL="0" indent="0">
              <a:buNone/>
            </a:pPr>
            <a:r>
              <a:rPr lang="en-US" dirty="0">
                <a:solidFill>
                  <a:srgbClr val="0070C0"/>
                </a:solidFill>
                <a:ea typeface="+mn-lt"/>
                <a:cs typeface="+mn-lt"/>
              </a:rPr>
              <a:t>(Cohen, 2018)</a:t>
            </a:r>
            <a:endParaRPr lang="en-US" dirty="0">
              <a:solidFill>
                <a:srgbClr val="0070C0"/>
              </a:solidFill>
              <a:cs typeface="Arial"/>
            </a:endParaRPr>
          </a:p>
        </p:txBody>
      </p:sp>
    </p:spTree>
    <p:extLst>
      <p:ext uri="{BB962C8B-B14F-4D97-AF65-F5344CB8AC3E}">
        <p14:creationId xmlns:p14="http://schemas.microsoft.com/office/powerpoint/2010/main" val="2443619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8D0B0C-7A73-10D1-3FC2-FFC50E294E07}"/>
              </a:ext>
            </a:extLst>
          </p:cNvPr>
          <p:cNvSpPr>
            <a:spLocks noGrp="1"/>
          </p:cNvSpPr>
          <p:nvPr>
            <p:ph sz="half" idx="1"/>
          </p:nvPr>
        </p:nvSpPr>
        <p:spPr>
          <a:xfrm>
            <a:off x="541472" y="2503676"/>
            <a:ext cx="3886200" cy="4351338"/>
          </a:xfrm>
        </p:spPr>
        <p:txBody>
          <a:bodyPr/>
          <a:lstStyle/>
          <a:p>
            <a:r>
              <a:rPr lang="en-US" dirty="0" err="1">
                <a:ea typeface="+mn-lt"/>
                <a:cs typeface="+mn-lt"/>
              </a:rPr>
              <a:t>Mae’r</a:t>
            </a:r>
            <a:r>
              <a:rPr lang="en-US" dirty="0">
                <a:ea typeface="+mn-lt"/>
                <a:cs typeface="+mn-lt"/>
              </a:rPr>
              <a:t> </a:t>
            </a:r>
            <a:r>
              <a:rPr lang="en-US" dirty="0" err="1">
                <a:ea typeface="+mn-lt"/>
                <a:cs typeface="+mn-lt"/>
              </a:rPr>
              <a:t>Ddyletswydd</a:t>
            </a:r>
            <a:r>
              <a:rPr lang="en-US" dirty="0">
                <a:ea typeface="+mn-lt"/>
                <a:cs typeface="+mn-lt"/>
              </a:rPr>
              <a:t> </a:t>
            </a:r>
            <a:r>
              <a:rPr lang="en-US" dirty="0" err="1">
                <a:ea typeface="+mn-lt"/>
                <a:cs typeface="+mn-lt"/>
              </a:rPr>
              <a:t>Digonolrwydd</a:t>
            </a:r>
            <a:r>
              <a:rPr lang="en-US" dirty="0">
                <a:ea typeface="+mn-lt"/>
                <a:cs typeface="+mn-lt"/>
              </a:rPr>
              <a:t> </a:t>
            </a:r>
            <a:r>
              <a:rPr lang="en-US" dirty="0" err="1">
                <a:ea typeface="+mn-lt"/>
                <a:cs typeface="+mn-lt"/>
              </a:rPr>
              <a:t>Cyfleoedd</a:t>
            </a:r>
            <a:r>
              <a:rPr lang="en-US" dirty="0">
                <a:ea typeface="+mn-lt"/>
                <a:cs typeface="+mn-lt"/>
              </a:rPr>
              <a:t> </a:t>
            </a:r>
            <a:r>
              <a:rPr lang="en-US" dirty="0" err="1">
                <a:ea typeface="+mn-lt"/>
                <a:cs typeface="+mn-lt"/>
              </a:rPr>
              <a:t>Chwarae</a:t>
            </a:r>
            <a:r>
              <a:rPr lang="en-US" dirty="0">
                <a:ea typeface="+mn-lt"/>
                <a:cs typeface="+mn-lt"/>
              </a:rPr>
              <a:t> </a:t>
            </a:r>
            <a:r>
              <a:rPr lang="en-US" dirty="0" err="1">
                <a:ea typeface="+mn-lt"/>
                <a:cs typeface="+mn-lt"/>
              </a:rPr>
              <a:t>yng</a:t>
            </a:r>
            <a:r>
              <a:rPr lang="en-US" dirty="0">
                <a:ea typeface="+mn-lt"/>
                <a:cs typeface="+mn-lt"/>
              </a:rPr>
              <a:t> </a:t>
            </a:r>
            <a:r>
              <a:rPr lang="en-US" dirty="0" err="1">
                <a:ea typeface="+mn-lt"/>
                <a:cs typeface="+mn-lt"/>
              </a:rPr>
              <a:t>Nghymru</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sicrhau</a:t>
            </a:r>
            <a:r>
              <a:rPr lang="en-US" dirty="0">
                <a:ea typeface="+mn-lt"/>
                <a:cs typeface="+mn-lt"/>
              </a:rPr>
              <a:t> bod plant </a:t>
            </a:r>
            <a:r>
              <a:rPr lang="en-US" dirty="0" err="1">
                <a:ea typeface="+mn-lt"/>
                <a:cs typeface="+mn-lt"/>
              </a:rPr>
              <a:t>yn</a:t>
            </a:r>
            <a:r>
              <a:rPr lang="en-US" dirty="0">
                <a:ea typeface="+mn-lt"/>
                <a:cs typeface="+mn-lt"/>
              </a:rPr>
              <a:t> </a:t>
            </a:r>
            <a:r>
              <a:rPr lang="en-US" dirty="0" err="1">
                <a:ea typeface="+mn-lt"/>
                <a:cs typeface="+mn-lt"/>
              </a:rPr>
              <a:t>cael</a:t>
            </a:r>
            <a:r>
              <a:rPr lang="en-US" dirty="0">
                <a:ea typeface="+mn-lt"/>
                <a:cs typeface="+mn-lt"/>
              </a:rPr>
              <a:t> </a:t>
            </a:r>
            <a:r>
              <a:rPr lang="en-US" dirty="0" err="1">
                <a:ea typeface="+mn-lt"/>
                <a:cs typeface="+mn-lt"/>
              </a:rPr>
              <a:t>mynediad</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wahanol</a:t>
            </a:r>
            <a:r>
              <a:rPr lang="en-US" dirty="0">
                <a:ea typeface="+mn-lt"/>
                <a:cs typeface="+mn-lt"/>
              </a:rPr>
              <a:t> </a:t>
            </a:r>
            <a:r>
              <a:rPr lang="en-US" dirty="0" err="1">
                <a:ea typeface="+mn-lt"/>
                <a:cs typeface="+mn-lt"/>
              </a:rPr>
              <a:t>fathau</a:t>
            </a:r>
            <a:r>
              <a:rPr lang="en-US" dirty="0">
                <a:ea typeface="+mn-lt"/>
                <a:cs typeface="+mn-lt"/>
              </a:rPr>
              <a:t> o </a:t>
            </a:r>
            <a:r>
              <a:rPr lang="en-US" dirty="0" err="1">
                <a:ea typeface="+mn-lt"/>
                <a:cs typeface="+mn-lt"/>
              </a:rPr>
              <a:t>gyfleoedd</a:t>
            </a:r>
            <a:r>
              <a:rPr lang="en-US" dirty="0">
                <a:ea typeface="+mn-lt"/>
                <a:cs typeface="+mn-lt"/>
              </a:rPr>
              <a:t> </a:t>
            </a:r>
            <a:r>
              <a:rPr lang="en-US" dirty="0" err="1">
                <a:ea typeface="+mn-lt"/>
                <a:cs typeface="+mn-lt"/>
              </a:rPr>
              <a:t>chwarae</a:t>
            </a:r>
            <a:endParaRPr lang="en-US" dirty="0" err="1">
              <a:cs typeface="Arial" panose="020B0604020202020204"/>
            </a:endParaRPr>
          </a:p>
          <a:p>
            <a:r>
              <a:rPr lang="en-US" dirty="0">
                <a:ea typeface="+mn-lt"/>
                <a:cs typeface="+mn-lt"/>
              </a:rPr>
              <a:t>Mae CCUHP </a:t>
            </a:r>
            <a:r>
              <a:rPr lang="en-US" dirty="0" err="1">
                <a:ea typeface="+mn-lt"/>
                <a:cs typeface="+mn-lt"/>
              </a:rPr>
              <a:t>yn</a:t>
            </a:r>
            <a:r>
              <a:rPr lang="en-US" dirty="0">
                <a:ea typeface="+mn-lt"/>
                <a:cs typeface="+mn-lt"/>
              </a:rPr>
              <a:t> </a:t>
            </a:r>
            <a:r>
              <a:rPr lang="en-US" dirty="0" err="1">
                <a:ea typeface="+mn-lt"/>
                <a:cs typeface="+mn-lt"/>
              </a:rPr>
              <a:t>amlygu</a:t>
            </a:r>
            <a:r>
              <a:rPr lang="en-US" dirty="0">
                <a:ea typeface="+mn-lt"/>
                <a:cs typeface="+mn-lt"/>
              </a:rPr>
              <a:t> </a:t>
            </a:r>
            <a:r>
              <a:rPr lang="en-US" dirty="0" err="1">
                <a:ea typeface="+mn-lt"/>
                <a:cs typeface="+mn-lt"/>
              </a:rPr>
              <a:t>Chwarae</a:t>
            </a:r>
            <a:r>
              <a:rPr lang="en-US" dirty="0">
                <a:ea typeface="+mn-lt"/>
                <a:cs typeface="+mn-lt"/>
              </a:rPr>
              <a:t> </a:t>
            </a:r>
            <a:r>
              <a:rPr lang="en-US" dirty="0" err="1">
                <a:ea typeface="+mn-lt"/>
                <a:cs typeface="+mn-lt"/>
              </a:rPr>
              <a:t>fel</a:t>
            </a:r>
            <a:r>
              <a:rPr lang="en-US" dirty="0">
                <a:ea typeface="+mn-lt"/>
                <a:cs typeface="+mn-lt"/>
              </a:rPr>
              <a:t> </a:t>
            </a:r>
            <a:r>
              <a:rPr lang="en-US" dirty="0" err="1">
                <a:ea typeface="+mn-lt"/>
                <a:cs typeface="+mn-lt"/>
              </a:rPr>
              <a:t>hawl</a:t>
            </a:r>
            <a:r>
              <a:rPr lang="en-US" dirty="0">
                <a:ea typeface="+mn-lt"/>
                <a:cs typeface="+mn-lt"/>
              </a:rPr>
              <a:t> </a:t>
            </a:r>
            <a:r>
              <a:rPr lang="en-US" dirty="0" err="1">
                <a:ea typeface="+mn-lt"/>
                <a:cs typeface="+mn-lt"/>
              </a:rPr>
              <a:t>sylfaenol</a:t>
            </a:r>
            <a:endParaRPr lang="en-US">
              <a:cs typeface="Arial" panose="020B0604020202020204"/>
            </a:endParaRPr>
          </a:p>
        </p:txBody>
      </p:sp>
      <p:sp>
        <p:nvSpPr>
          <p:cNvPr id="4" name="Content Placeholder 3">
            <a:extLst>
              <a:ext uri="{FF2B5EF4-FFF2-40B4-BE49-F238E27FC236}">
                <a16:creationId xmlns:a16="http://schemas.microsoft.com/office/drawing/2014/main" id="{00D5BE4A-7C01-4509-FD74-47E6E30BA66C}"/>
              </a:ext>
            </a:extLst>
          </p:cNvPr>
          <p:cNvSpPr>
            <a:spLocks noGrp="1"/>
          </p:cNvSpPr>
          <p:nvPr>
            <p:ph sz="half" idx="2"/>
          </p:nvPr>
        </p:nvSpPr>
        <p:spPr>
          <a:xfrm>
            <a:off x="4764760" y="2503676"/>
            <a:ext cx="3886200" cy="4351338"/>
          </a:xfrm>
        </p:spPr>
        <p:txBody>
          <a:bodyPr/>
          <a:lstStyle/>
          <a:p>
            <a:r>
              <a:rPr lang="en-US" dirty="0">
                <a:solidFill>
                  <a:srgbClr val="0070C0"/>
                </a:solidFill>
                <a:cs typeface="Arial"/>
              </a:rPr>
              <a:t>The Play Sufficiency Duty in Wales ensures children have access to various types of play opportunities</a:t>
            </a:r>
          </a:p>
          <a:p>
            <a:r>
              <a:rPr lang="en-US" dirty="0">
                <a:solidFill>
                  <a:srgbClr val="0070C0"/>
                </a:solidFill>
                <a:cs typeface="Arial"/>
              </a:rPr>
              <a:t>The UNCRC highlights Play as being a fundamental right</a:t>
            </a:r>
          </a:p>
        </p:txBody>
      </p:sp>
      <p:sp>
        <p:nvSpPr>
          <p:cNvPr id="5" name="Title 1">
            <a:extLst>
              <a:ext uri="{FF2B5EF4-FFF2-40B4-BE49-F238E27FC236}">
                <a16:creationId xmlns:a16="http://schemas.microsoft.com/office/drawing/2014/main" id="{34DDAB33-29F7-AC01-248F-600B63CCC3CC}"/>
              </a:ext>
            </a:extLst>
          </p:cNvPr>
          <p:cNvSpPr>
            <a:spLocks noGrp="1"/>
          </p:cNvSpPr>
          <p:nvPr>
            <p:ph type="title"/>
          </p:nvPr>
        </p:nvSpPr>
        <p:spPr>
          <a:xfrm>
            <a:off x="628650" y="599587"/>
            <a:ext cx="7886700" cy="1325563"/>
          </a:xfrm>
        </p:spPr>
        <p:txBody>
          <a:bodyPr/>
          <a:lstStyle/>
          <a:p>
            <a:r>
              <a:rPr lang="en-US" dirty="0">
                <a:cs typeface="Arial"/>
              </a:rPr>
              <a:t>Pam </a:t>
            </a:r>
            <a:r>
              <a:rPr lang="en-US" dirty="0" err="1">
                <a:cs typeface="Arial"/>
              </a:rPr>
              <a:t>mae</a:t>
            </a:r>
            <a:r>
              <a:rPr lang="en-US" dirty="0">
                <a:cs typeface="Arial"/>
              </a:rPr>
              <a:t> </a:t>
            </a:r>
            <a:r>
              <a:rPr lang="en-US" dirty="0" err="1">
                <a:cs typeface="Arial"/>
              </a:rPr>
              <a:t>angen</a:t>
            </a:r>
            <a:r>
              <a:rPr lang="en-US" dirty="0">
                <a:cs typeface="Arial"/>
              </a:rPr>
              <a:t> I </a:t>
            </a:r>
            <a:r>
              <a:rPr lang="en-US" dirty="0" err="1">
                <a:cs typeface="Arial"/>
              </a:rPr>
              <a:t>ni</a:t>
            </a:r>
            <a:r>
              <a:rPr lang="en-US" dirty="0">
                <a:cs typeface="Arial"/>
              </a:rPr>
              <a:t> </a:t>
            </a:r>
            <a:r>
              <a:rPr lang="en-US" dirty="0" err="1">
                <a:cs typeface="Arial"/>
              </a:rPr>
              <a:t>adnabod</a:t>
            </a:r>
            <a:r>
              <a:rPr lang="en-US" dirty="0">
                <a:cs typeface="Arial"/>
              </a:rPr>
              <a:t> </a:t>
            </a:r>
            <a:r>
              <a:rPr lang="en-US" dirty="0" err="1">
                <a:cs typeface="Arial"/>
              </a:rPr>
              <a:t>gwahanol</a:t>
            </a:r>
            <a:r>
              <a:rPr lang="en-US" dirty="0">
                <a:cs typeface="Arial"/>
              </a:rPr>
              <a:t> </a:t>
            </a:r>
            <a:r>
              <a:rPr lang="en-US" dirty="0" err="1">
                <a:cs typeface="Arial"/>
              </a:rPr>
              <a:t>mathau</a:t>
            </a:r>
            <a:r>
              <a:rPr lang="en-US" dirty="0">
                <a:cs typeface="Arial"/>
              </a:rPr>
              <a:t> o </a:t>
            </a:r>
            <a:r>
              <a:rPr lang="en-US" dirty="0" err="1">
                <a:cs typeface="Arial"/>
              </a:rPr>
              <a:t>chwarae</a:t>
            </a:r>
            <a:r>
              <a:rPr lang="en-US" dirty="0">
                <a:cs typeface="Arial"/>
              </a:rPr>
              <a:t>?</a:t>
            </a:r>
            <a:br>
              <a:rPr lang="en-US" dirty="0">
                <a:cs typeface="Arial"/>
              </a:rPr>
            </a:br>
            <a:r>
              <a:rPr lang="en-US" dirty="0">
                <a:solidFill>
                  <a:srgbClr val="0070C0"/>
                </a:solidFill>
                <a:cs typeface="Arial"/>
              </a:rPr>
              <a:t>Why do we need to recognize different types of play?</a:t>
            </a:r>
            <a:endParaRPr lang="en-US">
              <a:solidFill>
                <a:srgbClr val="000000"/>
              </a:solidFill>
              <a:cs typeface="Arial" panose="020B0604020202020204"/>
            </a:endParaRPr>
          </a:p>
        </p:txBody>
      </p:sp>
    </p:spTree>
    <p:extLst>
      <p:ext uri="{BB962C8B-B14F-4D97-AF65-F5344CB8AC3E}">
        <p14:creationId xmlns:p14="http://schemas.microsoft.com/office/powerpoint/2010/main" val="3517106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Pin page">
            <a:extLst>
              <a:ext uri="{FF2B5EF4-FFF2-40B4-BE49-F238E27FC236}">
                <a16:creationId xmlns:a16="http://schemas.microsoft.com/office/drawing/2014/main" id="{AE2AE128-AC87-7A74-8A13-5C87199A12DD}"/>
              </a:ext>
            </a:extLst>
          </p:cNvPr>
          <p:cNvPicPr>
            <a:picLocks noGrp="1" noChangeAspect="1"/>
          </p:cNvPicPr>
          <p:nvPr>
            <p:ph idx="1"/>
          </p:nvPr>
        </p:nvPicPr>
        <p:blipFill>
          <a:blip r:embed="rId3"/>
          <a:stretch>
            <a:fillRect/>
          </a:stretch>
        </p:blipFill>
        <p:spPr>
          <a:xfrm>
            <a:off x="2091779" y="164856"/>
            <a:ext cx="4950671" cy="4986338"/>
          </a:xfrm>
        </p:spPr>
      </p:pic>
      <p:sp>
        <p:nvSpPr>
          <p:cNvPr id="7" name="TextBox 6">
            <a:extLst>
              <a:ext uri="{FF2B5EF4-FFF2-40B4-BE49-F238E27FC236}">
                <a16:creationId xmlns:a16="http://schemas.microsoft.com/office/drawing/2014/main" id="{4279731D-3F71-EEA7-B921-B4715CDC2B2B}"/>
              </a:ext>
            </a:extLst>
          </p:cNvPr>
          <p:cNvSpPr txBox="1"/>
          <p:nvPr/>
        </p:nvSpPr>
        <p:spPr>
          <a:xfrm>
            <a:off x="2090615" y="5148384"/>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a:t>
            </a:r>
            <a:r>
              <a:rPr lang="en-US" sz="1600" dirty="0" err="1">
                <a:latin typeface="Arial"/>
                <a:cs typeface="Arial"/>
              </a:rPr>
              <a:t>Pintrest</a:t>
            </a:r>
            <a:r>
              <a:rPr lang="en-US" sz="1600" dirty="0">
                <a:latin typeface="Arial"/>
                <a:cs typeface="Arial"/>
              </a:rPr>
              <a:t>, 2024)</a:t>
            </a:r>
            <a:endParaRPr lang="en-US" sz="1600" dirty="0"/>
          </a:p>
        </p:txBody>
      </p:sp>
    </p:spTree>
    <p:extLst>
      <p:ext uri="{BB962C8B-B14F-4D97-AF65-F5344CB8AC3E}">
        <p14:creationId xmlns:p14="http://schemas.microsoft.com/office/powerpoint/2010/main" val="1583277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9BCF9A90-CA2A-1F60-F8C5-A9A4F1240025}"/>
              </a:ext>
            </a:extLst>
          </p:cNvPr>
          <p:cNvSpPr>
            <a:spLocks noGrp="1"/>
          </p:cNvSpPr>
          <p:nvPr>
            <p:ph type="title"/>
          </p:nvPr>
        </p:nvSpPr>
        <p:spPr>
          <a:xfrm>
            <a:off x="457911" y="270270"/>
            <a:ext cx="7886700" cy="1325563"/>
          </a:xfrm>
        </p:spPr>
        <p:txBody>
          <a:bodyPr rtlCol="0">
            <a:normAutofit/>
          </a:bodyPr>
          <a:lstStyle/>
          <a:p>
            <a:pPr fontAlgn="auto">
              <a:spcAft>
                <a:spcPts val="0"/>
              </a:spcAft>
              <a:defRPr/>
            </a:pPr>
            <a:r>
              <a:rPr lang="en-GB" altLang="en-US" sz="3600" dirty="0" err="1"/>
              <a:t>Safbwyntiau</a:t>
            </a:r>
            <a:r>
              <a:rPr lang="en-GB" altLang="en-US" sz="3600" dirty="0"/>
              <a:t> </a:t>
            </a:r>
            <a:r>
              <a:rPr lang="en-GB" altLang="en-US" sz="3600" dirty="0" err="1"/>
              <a:t>rhyngwladol</a:t>
            </a:r>
            <a:r>
              <a:rPr lang="en-GB" altLang="en-US" sz="3600" dirty="0"/>
              <a:t> </a:t>
            </a:r>
            <a:r>
              <a:rPr lang="en-GB" altLang="en-US" sz="3600" dirty="0" err="1"/>
              <a:t>ar</a:t>
            </a:r>
            <a:r>
              <a:rPr lang="en-GB" altLang="en-US" sz="3600" dirty="0"/>
              <a:t> </a:t>
            </a:r>
            <a:r>
              <a:rPr lang="en-GB" altLang="en-US" sz="3600" dirty="0" err="1"/>
              <a:t>chwarae</a:t>
            </a:r>
            <a:r>
              <a:rPr lang="en-GB" altLang="en-US" sz="3600" dirty="0"/>
              <a:t> </a:t>
            </a:r>
            <a:r>
              <a:rPr lang="en-GB" altLang="en-US" sz="3600" dirty="0">
                <a:solidFill>
                  <a:srgbClr val="0070C0"/>
                </a:solidFill>
              </a:rPr>
              <a:t>International perspectives on play</a:t>
            </a:r>
          </a:p>
        </p:txBody>
      </p:sp>
      <p:sp>
        <p:nvSpPr>
          <p:cNvPr id="57347" name="Rectangle 4">
            <a:extLst>
              <a:ext uri="{FF2B5EF4-FFF2-40B4-BE49-F238E27FC236}">
                <a16:creationId xmlns:a16="http://schemas.microsoft.com/office/drawing/2014/main" id="{A6D262F8-8B8F-DFC7-F14A-993D74CB3D52}"/>
              </a:ext>
            </a:extLst>
          </p:cNvPr>
          <p:cNvSpPr>
            <a:spLocks noGrp="1"/>
          </p:cNvSpPr>
          <p:nvPr>
            <p:ph sz="half" idx="1"/>
          </p:nvPr>
        </p:nvSpPr>
        <p:spPr>
          <a:xfrm>
            <a:off x="457200" y="1773238"/>
            <a:ext cx="4038600" cy="3743325"/>
          </a:xfrm>
        </p:spPr>
        <p:txBody>
          <a:bodyPr>
            <a:normAutofit lnSpcReduction="10000"/>
          </a:bodyPr>
          <a:lstStyle/>
          <a:p>
            <a:pPr fontAlgn="auto">
              <a:spcAft>
                <a:spcPts val="0"/>
              </a:spcAft>
              <a:buFont typeface="Arial" panose="020B0604020202020204" pitchFamily="34" charset="0"/>
              <a:buNone/>
              <a:defRPr/>
            </a:pPr>
            <a:r>
              <a:rPr lang="en-GB" altLang="en-US" sz="2000" b="1" err="1"/>
              <a:t>Seland</a:t>
            </a:r>
            <a:r>
              <a:rPr lang="en-GB" altLang="en-US" sz="2000" b="1"/>
              <a:t> Newydd</a:t>
            </a:r>
          </a:p>
          <a:p>
            <a:pPr fontAlgn="auto">
              <a:spcAft>
                <a:spcPts val="0"/>
              </a:spcAft>
              <a:defRPr/>
            </a:pPr>
            <a:r>
              <a:rPr lang="en-GB" altLang="en-US" sz="2000" err="1"/>
              <a:t>Te</a:t>
            </a:r>
            <a:r>
              <a:rPr lang="en-GB" altLang="en-US" sz="2000"/>
              <a:t> </a:t>
            </a:r>
            <a:r>
              <a:rPr lang="en-GB" altLang="en-US" sz="2000" err="1"/>
              <a:t>Whariki</a:t>
            </a:r>
            <a:endParaRPr lang="en-GB" altLang="en-US" sz="2000"/>
          </a:p>
          <a:p>
            <a:pPr fontAlgn="auto">
              <a:spcAft>
                <a:spcPts val="0"/>
              </a:spcAft>
              <a:buFont typeface="Arial" panose="020B0604020202020204" pitchFamily="34" charset="0"/>
              <a:buNone/>
              <a:defRPr/>
            </a:pPr>
            <a:r>
              <a:rPr lang="en-GB" altLang="en-US" sz="2000" b="1" err="1"/>
              <a:t>Gogledd</a:t>
            </a:r>
            <a:r>
              <a:rPr lang="en-GB" altLang="en-US" sz="2000" b="1"/>
              <a:t> </a:t>
            </a:r>
            <a:r>
              <a:rPr lang="en-GB" altLang="en-US" sz="2000" b="1" err="1"/>
              <a:t>Eidal</a:t>
            </a:r>
            <a:endParaRPr lang="en-GB" altLang="en-US" sz="2000" b="1"/>
          </a:p>
          <a:p>
            <a:pPr fontAlgn="auto">
              <a:spcAft>
                <a:spcPts val="0"/>
              </a:spcAft>
              <a:defRPr/>
            </a:pPr>
            <a:r>
              <a:rPr lang="en-GB" altLang="en-US" sz="2000"/>
              <a:t>Reggio Emilia</a:t>
            </a:r>
          </a:p>
          <a:p>
            <a:pPr fontAlgn="auto">
              <a:spcAft>
                <a:spcPts val="0"/>
              </a:spcAft>
              <a:buFont typeface="Arial" panose="020B0604020202020204" pitchFamily="34" charset="0"/>
              <a:buNone/>
              <a:defRPr/>
            </a:pPr>
            <a:r>
              <a:rPr lang="en-GB" altLang="en-US" sz="2000" b="1" err="1"/>
              <a:t>Gogledd</a:t>
            </a:r>
            <a:r>
              <a:rPr lang="en-GB" altLang="en-US" sz="2000" b="1"/>
              <a:t> America</a:t>
            </a:r>
          </a:p>
          <a:p>
            <a:pPr fontAlgn="auto">
              <a:spcAft>
                <a:spcPts val="0"/>
              </a:spcAft>
              <a:defRPr/>
            </a:pPr>
            <a:r>
              <a:rPr lang="en-GB" altLang="en-US" sz="2000"/>
              <a:t>‘High/Scope’</a:t>
            </a:r>
          </a:p>
          <a:p>
            <a:pPr fontAlgn="auto">
              <a:spcAft>
                <a:spcPts val="0"/>
              </a:spcAft>
              <a:buFont typeface="Arial" panose="020B0604020202020204" pitchFamily="34" charset="0"/>
              <a:buNone/>
              <a:defRPr/>
            </a:pPr>
            <a:r>
              <a:rPr lang="en-GB" altLang="en-US" sz="2000" b="1"/>
              <a:t>Cymru</a:t>
            </a:r>
          </a:p>
          <a:p>
            <a:pPr fontAlgn="auto">
              <a:spcAft>
                <a:spcPts val="0"/>
              </a:spcAft>
              <a:defRPr/>
            </a:pPr>
            <a:r>
              <a:rPr lang="en-GB" altLang="en-US" sz="2000"/>
              <a:t>Y </a:t>
            </a:r>
            <a:r>
              <a:rPr lang="en-GB" altLang="en-US" sz="2000" err="1"/>
              <a:t>Cwriciwlwm</a:t>
            </a:r>
            <a:r>
              <a:rPr lang="en-GB" altLang="en-US" sz="2000"/>
              <a:t> Newydd I </a:t>
            </a:r>
            <a:r>
              <a:rPr lang="en-GB" altLang="en-US" sz="2000" err="1"/>
              <a:t>Gymru</a:t>
            </a:r>
            <a:endParaRPr lang="en-GB" altLang="en-US" sz="2000"/>
          </a:p>
          <a:p>
            <a:pPr fontAlgn="auto">
              <a:spcAft>
                <a:spcPts val="0"/>
              </a:spcAft>
              <a:buFont typeface="Arial" panose="020B0604020202020204" pitchFamily="34" charset="0"/>
              <a:buNone/>
              <a:defRPr/>
            </a:pPr>
            <a:r>
              <a:rPr lang="en-GB" altLang="en-US" sz="2000" b="1" err="1"/>
              <a:t>Scandinafia</a:t>
            </a:r>
            <a:endParaRPr lang="en-GB" altLang="en-US" sz="2000" b="1"/>
          </a:p>
          <a:p>
            <a:pPr fontAlgn="auto">
              <a:spcAft>
                <a:spcPts val="0"/>
              </a:spcAft>
              <a:defRPr/>
            </a:pPr>
            <a:r>
              <a:rPr lang="en-GB" altLang="en-US" sz="2000" err="1"/>
              <a:t>Chwarae</a:t>
            </a:r>
            <a:r>
              <a:rPr lang="en-GB" altLang="en-US" sz="2000"/>
              <a:t> a </a:t>
            </a:r>
            <a:r>
              <a:rPr lang="en-GB" altLang="en-US" sz="2000" err="1"/>
              <a:t>dysgu</a:t>
            </a:r>
            <a:r>
              <a:rPr lang="en-GB" altLang="en-US" sz="2000"/>
              <a:t> </a:t>
            </a:r>
            <a:r>
              <a:rPr lang="en-GB" altLang="en-US" sz="2000" err="1"/>
              <a:t>yn</a:t>
            </a:r>
            <a:r>
              <a:rPr lang="en-GB" altLang="en-US" sz="2000"/>
              <a:t> y </a:t>
            </a:r>
            <a:r>
              <a:rPr lang="en-GB" altLang="en-US" sz="2000" err="1"/>
              <a:t>tu</a:t>
            </a:r>
            <a:r>
              <a:rPr lang="en-GB" altLang="en-US" sz="2000"/>
              <a:t> </a:t>
            </a:r>
            <a:r>
              <a:rPr lang="en-GB" altLang="en-US" sz="2000" err="1"/>
              <a:t>allan</a:t>
            </a:r>
            <a:endParaRPr lang="en-GB" altLang="en-US" sz="2000"/>
          </a:p>
        </p:txBody>
      </p:sp>
      <p:sp>
        <p:nvSpPr>
          <p:cNvPr id="57348" name="Rectangle 5">
            <a:extLst>
              <a:ext uri="{FF2B5EF4-FFF2-40B4-BE49-F238E27FC236}">
                <a16:creationId xmlns:a16="http://schemas.microsoft.com/office/drawing/2014/main" id="{9D8FCA4E-318A-CB6E-2860-0D0BF9888B52}"/>
              </a:ext>
            </a:extLst>
          </p:cNvPr>
          <p:cNvSpPr>
            <a:spLocks noGrp="1"/>
          </p:cNvSpPr>
          <p:nvPr>
            <p:ph sz="half" idx="2"/>
          </p:nvPr>
        </p:nvSpPr>
        <p:spPr>
          <a:xfrm>
            <a:off x="4739640" y="1773238"/>
            <a:ext cx="4038600" cy="3816350"/>
          </a:xfrm>
        </p:spPr>
        <p:txBody>
          <a:bodyPr>
            <a:normAutofit lnSpcReduction="10000"/>
          </a:bodyPr>
          <a:lstStyle/>
          <a:p>
            <a:pPr fontAlgn="auto">
              <a:spcAft>
                <a:spcPts val="0"/>
              </a:spcAft>
              <a:buFont typeface="Arial" panose="020B0604020202020204" pitchFamily="34" charset="0"/>
              <a:buNone/>
              <a:defRPr/>
            </a:pPr>
            <a:r>
              <a:rPr lang="en-GB" altLang="en-US" sz="2000" b="1" dirty="0">
                <a:solidFill>
                  <a:srgbClr val="0070C0"/>
                </a:solidFill>
              </a:rPr>
              <a:t>New Zealand</a:t>
            </a:r>
          </a:p>
          <a:p>
            <a:pPr fontAlgn="auto">
              <a:spcAft>
                <a:spcPts val="0"/>
              </a:spcAft>
              <a:defRPr/>
            </a:pPr>
            <a:r>
              <a:rPr lang="en-GB" altLang="en-US" sz="2000" dirty="0" err="1">
                <a:solidFill>
                  <a:srgbClr val="0070C0"/>
                </a:solidFill>
              </a:rPr>
              <a:t>Te</a:t>
            </a:r>
            <a:r>
              <a:rPr lang="en-GB" altLang="en-US" sz="2000" dirty="0">
                <a:solidFill>
                  <a:srgbClr val="0070C0"/>
                </a:solidFill>
              </a:rPr>
              <a:t> </a:t>
            </a:r>
            <a:r>
              <a:rPr lang="en-GB" altLang="en-US" sz="2000" dirty="0" err="1">
                <a:solidFill>
                  <a:srgbClr val="0070C0"/>
                </a:solidFill>
              </a:rPr>
              <a:t>Whariki</a:t>
            </a:r>
            <a:endParaRPr lang="en-GB" altLang="en-US" sz="2000" dirty="0">
              <a:solidFill>
                <a:srgbClr val="0070C0"/>
              </a:solidFill>
            </a:endParaRPr>
          </a:p>
          <a:p>
            <a:pPr fontAlgn="auto">
              <a:spcAft>
                <a:spcPts val="0"/>
              </a:spcAft>
              <a:buFont typeface="Arial" panose="020B0604020202020204" pitchFamily="34" charset="0"/>
              <a:buNone/>
              <a:defRPr/>
            </a:pPr>
            <a:r>
              <a:rPr lang="en-GB" altLang="en-US" sz="2000" b="1" dirty="0">
                <a:solidFill>
                  <a:srgbClr val="0070C0"/>
                </a:solidFill>
              </a:rPr>
              <a:t>Northern Italy</a:t>
            </a:r>
          </a:p>
          <a:p>
            <a:pPr fontAlgn="auto">
              <a:spcAft>
                <a:spcPts val="0"/>
              </a:spcAft>
              <a:defRPr/>
            </a:pPr>
            <a:r>
              <a:rPr lang="en-GB" altLang="en-US" sz="2000" dirty="0">
                <a:solidFill>
                  <a:srgbClr val="0070C0"/>
                </a:solidFill>
              </a:rPr>
              <a:t>Reggio Emilia</a:t>
            </a:r>
          </a:p>
          <a:p>
            <a:pPr fontAlgn="auto">
              <a:spcAft>
                <a:spcPts val="0"/>
              </a:spcAft>
              <a:buFont typeface="Arial" panose="020B0604020202020204" pitchFamily="34" charset="0"/>
              <a:buNone/>
              <a:defRPr/>
            </a:pPr>
            <a:r>
              <a:rPr lang="en-GB" altLang="en-US" sz="2000" b="1" dirty="0">
                <a:solidFill>
                  <a:srgbClr val="0070C0"/>
                </a:solidFill>
              </a:rPr>
              <a:t>North America</a:t>
            </a:r>
          </a:p>
          <a:p>
            <a:pPr fontAlgn="auto">
              <a:spcAft>
                <a:spcPts val="0"/>
              </a:spcAft>
              <a:defRPr/>
            </a:pPr>
            <a:r>
              <a:rPr lang="en-GB" altLang="en-US" sz="2000" dirty="0">
                <a:solidFill>
                  <a:srgbClr val="0070C0"/>
                </a:solidFill>
              </a:rPr>
              <a:t>‘High/Scope’</a:t>
            </a:r>
          </a:p>
          <a:p>
            <a:pPr fontAlgn="auto">
              <a:spcAft>
                <a:spcPts val="0"/>
              </a:spcAft>
              <a:buFont typeface="Arial" panose="020B0604020202020204" pitchFamily="34" charset="0"/>
              <a:buNone/>
              <a:defRPr/>
            </a:pPr>
            <a:r>
              <a:rPr lang="en-GB" altLang="en-US" sz="2000" b="1" dirty="0">
                <a:solidFill>
                  <a:srgbClr val="0070C0"/>
                </a:solidFill>
              </a:rPr>
              <a:t>Wales</a:t>
            </a:r>
          </a:p>
          <a:p>
            <a:pPr fontAlgn="auto">
              <a:spcAft>
                <a:spcPts val="0"/>
              </a:spcAft>
              <a:defRPr/>
            </a:pPr>
            <a:r>
              <a:rPr lang="en-GB" altLang="en-US" sz="2000" dirty="0">
                <a:solidFill>
                  <a:srgbClr val="0070C0"/>
                </a:solidFill>
              </a:rPr>
              <a:t>The new Curriculum for Wales</a:t>
            </a:r>
          </a:p>
          <a:p>
            <a:pPr fontAlgn="auto">
              <a:spcAft>
                <a:spcPts val="0"/>
              </a:spcAft>
              <a:buFont typeface="Arial" panose="020B0604020202020204" pitchFamily="34" charset="0"/>
              <a:buNone/>
              <a:defRPr/>
            </a:pPr>
            <a:r>
              <a:rPr lang="en-GB" altLang="en-US" sz="2000" b="1" dirty="0">
                <a:solidFill>
                  <a:srgbClr val="0070C0"/>
                </a:solidFill>
              </a:rPr>
              <a:t>Scandinavian</a:t>
            </a:r>
          </a:p>
          <a:p>
            <a:pPr fontAlgn="auto">
              <a:spcAft>
                <a:spcPts val="0"/>
              </a:spcAft>
              <a:defRPr/>
            </a:pPr>
            <a:r>
              <a:rPr lang="en-GB" altLang="en-US" sz="2000" dirty="0">
                <a:solidFill>
                  <a:srgbClr val="0070C0"/>
                </a:solidFill>
              </a:rPr>
              <a:t>Outdoor play and learning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D8E3480C-376D-F96C-5975-C9630D0E5B11}"/>
              </a:ext>
            </a:extLst>
          </p:cNvPr>
          <p:cNvSpPr>
            <a:spLocks noGrp="1" noChangeArrowheads="1"/>
          </p:cNvSpPr>
          <p:nvPr>
            <p:ph type="title"/>
          </p:nvPr>
        </p:nvSpPr>
        <p:spPr/>
        <p:txBody>
          <a:bodyPr/>
          <a:lstStyle/>
          <a:p>
            <a:pPr eaLnBrk="1" hangingPunct="1"/>
            <a:r>
              <a:rPr lang="en-GB" altLang="en-US" sz="4000" b="1">
                <a:latin typeface="Calibri" panose="020F0502020204030204" pitchFamily="34" charset="0"/>
                <a:cs typeface="Calibri" panose="020F0502020204030204" pitchFamily="34" charset="0"/>
              </a:rPr>
              <a:t>Northern Italy - Reggio Emelia</a:t>
            </a:r>
            <a:endParaRPr lang="en-US" altLang="en-US" sz="4000" b="1">
              <a:latin typeface="Calibri" panose="020F0502020204030204" pitchFamily="34" charset="0"/>
              <a:cs typeface="Calibri" panose="020F0502020204030204" pitchFamily="34" charset="0"/>
            </a:endParaRPr>
          </a:p>
        </p:txBody>
      </p:sp>
      <p:pic>
        <p:nvPicPr>
          <p:cNvPr id="3" name="Picture 2" descr="A collage of a baby&#10;&#10;Description automatically generated">
            <a:extLst>
              <a:ext uri="{FF2B5EF4-FFF2-40B4-BE49-F238E27FC236}">
                <a16:creationId xmlns:a16="http://schemas.microsoft.com/office/drawing/2014/main" id="{43C005CD-A9AE-89B6-2555-D9B2518C2302}"/>
              </a:ext>
            </a:extLst>
          </p:cNvPr>
          <p:cNvPicPr>
            <a:picLocks noChangeAspect="1"/>
          </p:cNvPicPr>
          <p:nvPr/>
        </p:nvPicPr>
        <p:blipFill>
          <a:blip r:embed="rId3"/>
          <a:stretch>
            <a:fillRect/>
          </a:stretch>
        </p:blipFill>
        <p:spPr>
          <a:xfrm>
            <a:off x="1255013" y="1532413"/>
            <a:ext cx="6629831" cy="3265638"/>
          </a:xfrm>
          <a:prstGeom prst="rect">
            <a:avLst/>
          </a:prstGeom>
        </p:spPr>
      </p:pic>
      <p:sp>
        <p:nvSpPr>
          <p:cNvPr id="2" name="TextBox 1">
            <a:extLst>
              <a:ext uri="{FF2B5EF4-FFF2-40B4-BE49-F238E27FC236}">
                <a16:creationId xmlns:a16="http://schemas.microsoft.com/office/drawing/2014/main" id="{9267E530-7E53-1FDC-510B-BABEF6EA0152}"/>
              </a:ext>
            </a:extLst>
          </p:cNvPr>
          <p:cNvSpPr txBox="1"/>
          <p:nvPr/>
        </p:nvSpPr>
        <p:spPr>
          <a:xfrm>
            <a:off x="1250460" y="4796692"/>
            <a:ext cx="40718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Beth </a:t>
            </a:r>
            <a:r>
              <a:rPr lang="en-US" dirty="0" err="1">
                <a:latin typeface="Arial"/>
                <a:cs typeface="Arial"/>
              </a:rPr>
              <a:t>sy'n</a:t>
            </a:r>
            <a:r>
              <a:rPr lang="en-US" dirty="0">
                <a:latin typeface="Arial"/>
                <a:cs typeface="Arial"/>
              </a:rPr>
              <a:t> </a:t>
            </a:r>
            <a:r>
              <a:rPr lang="en-US" dirty="0" err="1">
                <a:latin typeface="Arial"/>
                <a:cs typeface="Arial"/>
              </a:rPr>
              <a:t>digwydd</a:t>
            </a:r>
            <a:r>
              <a:rPr lang="en-US" dirty="0">
                <a:latin typeface="Arial"/>
                <a:cs typeface="Arial"/>
              </a:rPr>
              <a:t> </a:t>
            </a:r>
            <a:r>
              <a:rPr lang="en-US" dirty="0" err="1">
                <a:latin typeface="Arial"/>
                <a:cs typeface="Arial"/>
              </a:rPr>
              <a:t>yn</a:t>
            </a:r>
            <a:r>
              <a:rPr lang="en-US" dirty="0">
                <a:latin typeface="Arial"/>
                <a:cs typeface="Arial"/>
              </a:rPr>
              <a:t> y </a:t>
            </a:r>
            <a:r>
              <a:rPr lang="en-US" dirty="0" err="1">
                <a:latin typeface="Arial"/>
                <a:cs typeface="Arial"/>
              </a:rPr>
              <a:t>llun</a:t>
            </a:r>
            <a:r>
              <a:rPr lang="en-US" dirty="0">
                <a:latin typeface="Arial"/>
                <a:cs typeface="Arial"/>
              </a:rPr>
              <a:t>?</a:t>
            </a:r>
            <a:endParaRPr lang="en-US" dirty="0">
              <a:cs typeface="Arial" panose="020B0604020202020204" pitchFamily="34" charset="0"/>
            </a:endParaRPr>
          </a:p>
          <a:p>
            <a:r>
              <a:rPr lang="en-US" dirty="0">
                <a:solidFill>
                  <a:srgbClr val="0070C0"/>
                </a:solidFill>
                <a:latin typeface="Arial"/>
                <a:cs typeface="Arial"/>
              </a:rPr>
              <a:t>What do we see here?</a:t>
            </a:r>
            <a:endParaRPr lang="en-US">
              <a:solidFill>
                <a:srgbClr val="0070C0"/>
              </a:solidFill>
              <a:cs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692AB-9524-D29F-4418-671AB82C1F2F}"/>
              </a:ext>
            </a:extLst>
          </p:cNvPr>
          <p:cNvSpPr>
            <a:spLocks noGrp="1"/>
          </p:cNvSpPr>
          <p:nvPr>
            <p:ph type="title"/>
          </p:nvPr>
        </p:nvSpPr>
        <p:spPr>
          <a:xfrm>
            <a:off x="311150" y="181681"/>
            <a:ext cx="7886700" cy="1325563"/>
          </a:xfrm>
        </p:spPr>
        <p:txBody>
          <a:bodyPr>
            <a:normAutofit/>
          </a:bodyPr>
          <a:lstStyle/>
          <a:p>
            <a:r>
              <a:rPr lang="en-US" sz="3600" err="1"/>
              <a:t>Topiau</a:t>
            </a:r>
            <a:r>
              <a:rPr lang="en-US" sz="3600" dirty="0"/>
              <a:t> </a:t>
            </a:r>
            <a:r>
              <a:rPr lang="en-US" sz="3600" err="1"/>
              <a:t>troelli</a:t>
            </a:r>
            <a:br>
              <a:rPr lang="en-US" sz="3600" dirty="0"/>
            </a:br>
            <a:r>
              <a:rPr lang="en-GB" sz="3600" dirty="0">
                <a:solidFill>
                  <a:srgbClr val="0070C0"/>
                </a:solidFill>
              </a:rPr>
              <a:t>Spinning tops</a:t>
            </a:r>
            <a:endParaRPr lang="en-US" sz="3600" dirty="0">
              <a:solidFill>
                <a:srgbClr val="0070C0"/>
              </a:solidFill>
            </a:endParaRPr>
          </a:p>
        </p:txBody>
      </p:sp>
      <p:pic>
        <p:nvPicPr>
          <p:cNvPr id="5" name="Online Media 4" title="Spinning Tops - Video for Kids">
            <a:hlinkClick r:id="" action="ppaction://media"/>
            <a:extLst>
              <a:ext uri="{FF2B5EF4-FFF2-40B4-BE49-F238E27FC236}">
                <a16:creationId xmlns:a16="http://schemas.microsoft.com/office/drawing/2014/main" id="{D97F0E19-B8E5-67EC-8CB9-C803AFFBC744}"/>
              </a:ext>
            </a:extLst>
          </p:cNvPr>
          <p:cNvPicPr>
            <a:picLocks noGrp="1" noRot="1" noChangeAspect="1"/>
          </p:cNvPicPr>
          <p:nvPr>
            <p:ph sz="half" idx="1"/>
            <a:videoFile r:link="rId1"/>
          </p:nvPr>
        </p:nvPicPr>
        <p:blipFill>
          <a:blip r:embed="rId4"/>
          <a:stretch>
            <a:fillRect/>
          </a:stretch>
        </p:blipFill>
        <p:spPr>
          <a:xfrm>
            <a:off x="3988539" y="1813571"/>
            <a:ext cx="4809671" cy="2717228"/>
          </a:xfrm>
          <a:prstGeom prst="rect">
            <a:avLst/>
          </a:prstGeom>
        </p:spPr>
      </p:pic>
      <p:sp>
        <p:nvSpPr>
          <p:cNvPr id="4" name="Content Placeholder 3">
            <a:extLst>
              <a:ext uri="{FF2B5EF4-FFF2-40B4-BE49-F238E27FC236}">
                <a16:creationId xmlns:a16="http://schemas.microsoft.com/office/drawing/2014/main" id="{5568A61C-6650-272E-F7FA-F1F1AF787A6A}"/>
              </a:ext>
            </a:extLst>
          </p:cNvPr>
          <p:cNvSpPr>
            <a:spLocks noGrp="1"/>
          </p:cNvSpPr>
          <p:nvPr>
            <p:ph sz="half" idx="2"/>
          </p:nvPr>
        </p:nvSpPr>
        <p:spPr>
          <a:xfrm>
            <a:off x="311150" y="1819932"/>
            <a:ext cx="3529862" cy="2731305"/>
          </a:xfrm>
        </p:spPr>
        <p:txBody>
          <a:bodyPr vert="horz" wrap="square" lIns="91440" tIns="45720" rIns="91440" bIns="45720" numCol="1" anchor="t" anchorCtr="0" compatLnSpc="1">
            <a:prstTxWarp prst="textNoShape">
              <a:avLst/>
            </a:prstTxWarp>
            <a:noAutofit/>
          </a:bodyPr>
          <a:lstStyle/>
          <a:p>
            <a:pPr marL="0" indent="0">
              <a:buNone/>
            </a:pPr>
            <a:r>
              <a:rPr lang="en-GB" sz="2400" err="1"/>
              <a:t>Rhowch</a:t>
            </a:r>
            <a:r>
              <a:rPr lang="en-GB" sz="2400" dirty="0"/>
              <a:t> </a:t>
            </a:r>
            <a:r>
              <a:rPr lang="en-GB" sz="2400" err="1"/>
              <a:t>gynnig</a:t>
            </a:r>
            <a:r>
              <a:rPr lang="en-GB" sz="2400" dirty="0"/>
              <a:t> </a:t>
            </a:r>
            <a:r>
              <a:rPr lang="en-GB" sz="2400" err="1"/>
              <a:t>arni</a:t>
            </a:r>
            <a:r>
              <a:rPr lang="en-GB" sz="2400" dirty="0"/>
              <a:t> </a:t>
            </a:r>
            <a:r>
              <a:rPr lang="en-GB" sz="2400" err="1"/>
              <a:t>eich</a:t>
            </a:r>
            <a:r>
              <a:rPr lang="en-GB" sz="2400" dirty="0"/>
              <a:t> </a:t>
            </a:r>
            <a:r>
              <a:rPr lang="en-GB" sz="2400" err="1"/>
              <a:t>hunain</a:t>
            </a:r>
            <a:r>
              <a:rPr lang="en-GB" sz="2400" dirty="0"/>
              <a:t>,</a:t>
            </a:r>
            <a:endParaRPr lang="en-GB" sz="2400" dirty="0">
              <a:cs typeface="Arial"/>
            </a:endParaRPr>
          </a:p>
          <a:p>
            <a:pPr marL="0" indent="0">
              <a:buNone/>
            </a:pPr>
            <a:r>
              <a:rPr lang="en-GB" sz="2400" err="1"/>
              <a:t>Tynnwch</a:t>
            </a:r>
            <a:r>
              <a:rPr lang="en-GB" sz="2400" dirty="0"/>
              <a:t> </a:t>
            </a:r>
            <a:r>
              <a:rPr lang="en-GB" sz="2400" err="1"/>
              <a:t>lun</a:t>
            </a:r>
            <a:r>
              <a:rPr lang="en-GB" sz="2400" dirty="0"/>
              <a:t> </a:t>
            </a:r>
            <a:r>
              <a:rPr lang="en-GB" sz="2400" err="1"/>
              <a:t>o’r</a:t>
            </a:r>
            <a:r>
              <a:rPr lang="en-GB" sz="2400" dirty="0"/>
              <a:t> </a:t>
            </a:r>
            <a:r>
              <a:rPr lang="en-GB" sz="2400" err="1"/>
              <a:t>topiau</a:t>
            </a:r>
            <a:r>
              <a:rPr lang="en-GB" sz="2400" dirty="0"/>
              <a:t> </a:t>
            </a:r>
            <a:r>
              <a:rPr lang="en-GB" sz="2400" err="1"/>
              <a:t>troelli</a:t>
            </a:r>
            <a:r>
              <a:rPr lang="en-GB" sz="2400" dirty="0"/>
              <a:t> </a:t>
            </a:r>
            <a:r>
              <a:rPr lang="en-GB" sz="2400" err="1"/>
              <a:t>wrth</a:t>
            </a:r>
            <a:r>
              <a:rPr lang="en-GB" sz="2400" dirty="0"/>
              <a:t> </a:t>
            </a:r>
            <a:r>
              <a:rPr lang="en-GB" sz="2400" err="1"/>
              <a:t>iddynt</a:t>
            </a:r>
            <a:r>
              <a:rPr lang="en-GB" sz="2400" dirty="0"/>
              <a:t> </a:t>
            </a:r>
            <a:r>
              <a:rPr lang="en-GB" sz="2400" err="1"/>
              <a:t>droi</a:t>
            </a:r>
            <a:endParaRPr lang="en-GB" sz="2400">
              <a:cs typeface="Arial"/>
            </a:endParaRPr>
          </a:p>
          <a:p>
            <a:pPr marL="0" indent="0">
              <a:buNone/>
            </a:pPr>
            <a:endParaRPr lang="en-GB" sz="2400" dirty="0">
              <a:cs typeface="Arial"/>
            </a:endParaRPr>
          </a:p>
          <a:p>
            <a:pPr marL="0" indent="0">
              <a:buNone/>
            </a:pPr>
            <a:r>
              <a:rPr lang="en-GB" sz="2400" dirty="0">
                <a:solidFill>
                  <a:srgbClr val="0070C0"/>
                </a:solidFill>
              </a:rPr>
              <a:t>Try it for yourselves,</a:t>
            </a:r>
            <a:endParaRPr lang="en-GB" sz="2400">
              <a:solidFill>
                <a:srgbClr val="0070C0"/>
              </a:solidFill>
              <a:cs typeface="Arial"/>
            </a:endParaRPr>
          </a:p>
          <a:p>
            <a:pPr marL="0" indent="0">
              <a:buNone/>
            </a:pPr>
            <a:r>
              <a:rPr lang="en-GB" sz="2400" dirty="0">
                <a:solidFill>
                  <a:srgbClr val="0070C0"/>
                </a:solidFill>
              </a:rPr>
              <a:t>Draw a spinning top as it spins</a:t>
            </a:r>
            <a:endParaRPr lang="en-US" sz="2400" dirty="0">
              <a:solidFill>
                <a:srgbClr val="0070C0"/>
              </a:solidFill>
            </a:endParaRPr>
          </a:p>
        </p:txBody>
      </p:sp>
    </p:spTree>
    <p:extLst>
      <p:ext uri="{BB962C8B-B14F-4D97-AF65-F5344CB8AC3E}">
        <p14:creationId xmlns:p14="http://schemas.microsoft.com/office/powerpoint/2010/main" val="210648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AF4C9A-8E46-67BF-50CA-3A30EB388EBF}"/>
              </a:ext>
            </a:extLst>
          </p:cNvPr>
          <p:cNvSpPr>
            <a:spLocks noGrp="1"/>
          </p:cNvSpPr>
          <p:nvPr>
            <p:ph sz="half" idx="1"/>
          </p:nvPr>
        </p:nvSpPr>
        <p:spPr>
          <a:xfrm>
            <a:off x="628650" y="1828079"/>
            <a:ext cx="3624374" cy="3263504"/>
          </a:xfrm>
        </p:spPr>
        <p:txBody>
          <a:bodyPr>
            <a:normAutofit/>
          </a:bodyPr>
          <a:lstStyle/>
          <a:p>
            <a:r>
              <a:rPr lang="en-US" sz="2000" dirty="0"/>
              <a:t>Beth </a:t>
            </a:r>
            <a:r>
              <a:rPr lang="en-US" sz="2000" err="1"/>
              <a:t>ydyn</a:t>
            </a:r>
            <a:r>
              <a:rPr lang="en-US" sz="2000" dirty="0"/>
              <a:t> </a:t>
            </a:r>
            <a:r>
              <a:rPr lang="en-US" sz="2000" err="1"/>
              <a:t>ni'n</a:t>
            </a:r>
            <a:r>
              <a:rPr lang="en-US" sz="2000" dirty="0"/>
              <a:t> </a:t>
            </a:r>
            <a:r>
              <a:rPr lang="en-US" sz="2000" err="1"/>
              <a:t>ei</a:t>
            </a:r>
            <a:r>
              <a:rPr lang="en-US" sz="2000" dirty="0"/>
              <a:t> </a:t>
            </a:r>
            <a:r>
              <a:rPr lang="en-US" sz="2000" err="1"/>
              <a:t>ddysgu</a:t>
            </a:r>
            <a:r>
              <a:rPr lang="en-US" sz="2000" dirty="0"/>
              <a:t>?</a:t>
            </a:r>
            <a:endParaRPr lang="en-US" sz="2000">
              <a:cs typeface="Arial"/>
            </a:endParaRPr>
          </a:p>
          <a:p>
            <a:pPr marL="0" indent="0">
              <a:buNone/>
            </a:pPr>
            <a:r>
              <a:rPr lang="en-US" sz="2000" err="1"/>
              <a:t>Bydd</a:t>
            </a:r>
            <a:r>
              <a:rPr lang="en-US" sz="2000" dirty="0"/>
              <a:t> </a:t>
            </a:r>
            <a:r>
              <a:rPr lang="en-US" sz="2000" err="1"/>
              <a:t>pob</a:t>
            </a:r>
            <a:r>
              <a:rPr lang="en-US" sz="2000" dirty="0"/>
              <a:t> </a:t>
            </a:r>
            <a:r>
              <a:rPr lang="en-US" sz="2000" err="1"/>
              <a:t>plentyn</a:t>
            </a:r>
            <a:r>
              <a:rPr lang="en-US" sz="2000" dirty="0"/>
              <a:t> </a:t>
            </a:r>
            <a:r>
              <a:rPr lang="en-US" sz="2000" err="1"/>
              <a:t>yn</a:t>
            </a:r>
            <a:r>
              <a:rPr lang="en-US" sz="2000" dirty="0"/>
              <a:t> </a:t>
            </a:r>
            <a:r>
              <a:rPr lang="en-US" sz="2000" err="1"/>
              <a:t>edrych</a:t>
            </a:r>
            <a:r>
              <a:rPr lang="en-US" sz="2000" dirty="0"/>
              <a:t> </a:t>
            </a:r>
            <a:r>
              <a:rPr lang="en-US" sz="2000" err="1"/>
              <a:t>ar</a:t>
            </a:r>
            <a:r>
              <a:rPr lang="en-US" sz="2000" dirty="0"/>
              <a:t> yr un </a:t>
            </a:r>
            <a:r>
              <a:rPr lang="en-US" sz="2000" err="1"/>
              <a:t>topiau</a:t>
            </a:r>
            <a:r>
              <a:rPr lang="en-US" sz="2000" dirty="0"/>
              <a:t> </a:t>
            </a:r>
            <a:r>
              <a:rPr lang="en-US" sz="2000" err="1"/>
              <a:t>troelli</a:t>
            </a:r>
            <a:r>
              <a:rPr lang="en-US" sz="2000" dirty="0"/>
              <a:t>, OND </a:t>
            </a:r>
            <a:r>
              <a:rPr lang="en-US" sz="2000" err="1"/>
              <a:t>fe</a:t>
            </a:r>
            <a:r>
              <a:rPr lang="en-US" sz="2000" dirty="0"/>
              <a:t> </a:t>
            </a:r>
            <a:r>
              <a:rPr lang="en-US" sz="2000" err="1"/>
              <a:t>fyddant</a:t>
            </a:r>
            <a:r>
              <a:rPr lang="en-US" sz="2000" dirty="0"/>
              <a:t> </a:t>
            </a:r>
            <a:r>
              <a:rPr lang="en-US" sz="2000" err="1"/>
              <a:t>yn</a:t>
            </a:r>
            <a:r>
              <a:rPr lang="en-US" sz="2000" dirty="0"/>
              <a:t> </a:t>
            </a:r>
            <a:r>
              <a:rPr lang="en-US" sz="2000" err="1"/>
              <a:t>ei</a:t>
            </a:r>
            <a:r>
              <a:rPr lang="en-US" sz="2000" dirty="0"/>
              <a:t> </a:t>
            </a:r>
            <a:r>
              <a:rPr lang="en-US" sz="2000" err="1"/>
              <a:t>ddehongli’n</a:t>
            </a:r>
            <a:r>
              <a:rPr lang="en-US" sz="2000" dirty="0"/>
              <a:t> </a:t>
            </a:r>
            <a:r>
              <a:rPr lang="en-US" sz="2000" err="1"/>
              <a:t>wahanol</a:t>
            </a:r>
            <a:r>
              <a:rPr lang="en-US" sz="2000" dirty="0"/>
              <a:t>, </a:t>
            </a:r>
            <a:r>
              <a:rPr lang="en-US" sz="2000" err="1"/>
              <a:t>gyda</a:t>
            </a:r>
            <a:r>
              <a:rPr lang="en-US" sz="2000" dirty="0"/>
              <a:t> </a:t>
            </a:r>
            <a:r>
              <a:rPr lang="en-US" sz="2000" err="1"/>
              <a:t>pob</a:t>
            </a:r>
            <a:r>
              <a:rPr lang="en-US" sz="2000" dirty="0"/>
              <a:t> un </a:t>
            </a:r>
            <a:r>
              <a:rPr lang="en-US" sz="2000" err="1"/>
              <a:t>yn</a:t>
            </a:r>
            <a:r>
              <a:rPr lang="en-US" sz="2000" dirty="0"/>
              <a:t> </a:t>
            </a:r>
            <a:r>
              <a:rPr lang="en-US" sz="2000" err="1"/>
              <a:t>defnyddio</a:t>
            </a:r>
            <a:r>
              <a:rPr lang="en-US" sz="2000" dirty="0"/>
              <a:t> </a:t>
            </a:r>
            <a:r>
              <a:rPr lang="en-US" sz="2000" err="1"/>
              <a:t>ei</a:t>
            </a:r>
            <a:r>
              <a:rPr lang="en-US" sz="2000" dirty="0"/>
              <a:t> </a:t>
            </a:r>
            <a:r>
              <a:rPr lang="en-US" sz="2000" err="1"/>
              <a:t>ddewis</a:t>
            </a:r>
            <a:r>
              <a:rPr lang="en-US" sz="2000" dirty="0"/>
              <a:t> o </a:t>
            </a:r>
            <a:r>
              <a:rPr lang="en-US" sz="2000" err="1"/>
              <a:t>iaith</a:t>
            </a:r>
            <a:r>
              <a:rPr lang="en-US" sz="2000" dirty="0"/>
              <a:t> </a:t>
            </a:r>
            <a:r>
              <a:rPr lang="en-US" sz="2000" err="1"/>
              <a:t>unigryw</a:t>
            </a:r>
            <a:r>
              <a:rPr lang="en-US" sz="2000" dirty="0"/>
              <a:t>.</a:t>
            </a:r>
            <a:endParaRPr lang="en-US" sz="2000">
              <a:cs typeface="Arial"/>
            </a:endParaRPr>
          </a:p>
          <a:p>
            <a:pPr marL="0" indent="0">
              <a:buNone/>
            </a:pPr>
            <a:r>
              <a:rPr lang="en-US" sz="2000" dirty="0"/>
              <a:t>(</a:t>
            </a:r>
            <a:r>
              <a:rPr lang="en-US" sz="2000" err="1"/>
              <a:t>fel</a:t>
            </a:r>
            <a:r>
              <a:rPr lang="en-US" sz="2000" dirty="0"/>
              <a:t> y </a:t>
            </a:r>
            <a:r>
              <a:rPr lang="en-US" sz="2000" err="1"/>
              <a:t>byddwch</a:t>
            </a:r>
            <a:r>
              <a:rPr lang="en-US" sz="2000" dirty="0"/>
              <a:t> chi)</a:t>
            </a:r>
            <a:endParaRPr lang="en-US" sz="2000" dirty="0">
              <a:cs typeface="Arial"/>
            </a:endParaRPr>
          </a:p>
        </p:txBody>
      </p:sp>
      <p:sp>
        <p:nvSpPr>
          <p:cNvPr id="4" name="Content Placeholder 3">
            <a:extLst>
              <a:ext uri="{FF2B5EF4-FFF2-40B4-BE49-F238E27FC236}">
                <a16:creationId xmlns:a16="http://schemas.microsoft.com/office/drawing/2014/main" id="{C4A6A2F0-A554-2479-A675-2D6DB2B2CC25}"/>
              </a:ext>
            </a:extLst>
          </p:cNvPr>
          <p:cNvSpPr>
            <a:spLocks noGrp="1"/>
          </p:cNvSpPr>
          <p:nvPr>
            <p:ph sz="half" idx="2"/>
          </p:nvPr>
        </p:nvSpPr>
        <p:spPr/>
        <p:txBody>
          <a:bodyPr/>
          <a:lstStyle/>
          <a:p>
            <a:pPr marL="0" indent="0">
              <a:buNone/>
            </a:pPr>
            <a:r>
              <a:rPr lang="en-GB" sz="2000" dirty="0">
                <a:solidFill>
                  <a:srgbClr val="0070C0"/>
                </a:solidFill>
              </a:rPr>
              <a:t>What do we learn?</a:t>
            </a:r>
            <a:endParaRPr lang="en-GB" sz="2000" dirty="0">
              <a:solidFill>
                <a:srgbClr val="0070C0"/>
              </a:solidFill>
              <a:cs typeface="Arial"/>
            </a:endParaRPr>
          </a:p>
          <a:p>
            <a:pPr marL="0" indent="0">
              <a:buNone/>
            </a:pPr>
            <a:r>
              <a:rPr lang="en-GB" sz="2000" dirty="0">
                <a:solidFill>
                  <a:srgbClr val="0070C0"/>
                </a:solidFill>
              </a:rPr>
              <a:t>All children will be looking at the same spinning tops, BUT they interpret it differently, each using their own unique language of choice</a:t>
            </a:r>
            <a:endParaRPr lang="en-GB" sz="2000" dirty="0">
              <a:solidFill>
                <a:srgbClr val="0070C0"/>
              </a:solidFill>
              <a:cs typeface="Arial"/>
            </a:endParaRPr>
          </a:p>
          <a:p>
            <a:pPr marL="0" indent="0">
              <a:buNone/>
            </a:pPr>
            <a:r>
              <a:rPr lang="en-GB" sz="2000" dirty="0">
                <a:solidFill>
                  <a:srgbClr val="0070C0"/>
                </a:solidFill>
              </a:rPr>
              <a:t>(as will you)</a:t>
            </a:r>
            <a:endParaRPr lang="en-GB" sz="2000" dirty="0">
              <a:solidFill>
                <a:srgbClr val="0070C0"/>
              </a:solidFill>
              <a:cs typeface="Arial"/>
            </a:endParaRPr>
          </a:p>
        </p:txBody>
      </p:sp>
      <p:sp>
        <p:nvSpPr>
          <p:cNvPr id="7" name="Title 1">
            <a:extLst>
              <a:ext uri="{FF2B5EF4-FFF2-40B4-BE49-F238E27FC236}">
                <a16:creationId xmlns:a16="http://schemas.microsoft.com/office/drawing/2014/main" id="{DAA529FD-3203-1E86-38E6-1C613B872F91}"/>
              </a:ext>
            </a:extLst>
          </p:cNvPr>
          <p:cNvSpPr txBox="1">
            <a:spLocks/>
          </p:cNvSpPr>
          <p:nvPr/>
        </p:nvSpPr>
        <p:spPr>
          <a:xfrm>
            <a:off x="628650" y="356362"/>
            <a:ext cx="7886700"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err="1"/>
              <a:t>Topiau</a:t>
            </a:r>
            <a:r>
              <a:rPr lang="en-US" sz="4000" dirty="0"/>
              <a:t> </a:t>
            </a:r>
            <a:r>
              <a:rPr lang="en-US" sz="4000" err="1"/>
              <a:t>troelli</a:t>
            </a:r>
            <a:br>
              <a:rPr lang="en-US" sz="4000" dirty="0"/>
            </a:br>
            <a:r>
              <a:rPr lang="en-GB" sz="4000" dirty="0">
                <a:solidFill>
                  <a:srgbClr val="0070C0"/>
                </a:solidFill>
              </a:rPr>
              <a:t>Spinning tops</a:t>
            </a:r>
            <a:endParaRPr lang="en-US" sz="3200" dirty="0">
              <a:solidFill>
                <a:srgbClr val="0070C0"/>
              </a:solidFill>
              <a:cs typeface="Arial" panose="020B0604020202020204"/>
            </a:endParaRPr>
          </a:p>
        </p:txBody>
      </p:sp>
    </p:spTree>
    <p:extLst>
      <p:ext uri="{BB962C8B-B14F-4D97-AF65-F5344CB8AC3E}">
        <p14:creationId xmlns:p14="http://schemas.microsoft.com/office/powerpoint/2010/main" val="35337341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EAADA729-23C9-8943-F6F7-4F9670AB5B30}"/>
              </a:ext>
            </a:extLst>
          </p:cNvPr>
          <p:cNvSpPr>
            <a:spLocks noGrp="1" noChangeArrowheads="1"/>
          </p:cNvSpPr>
          <p:nvPr>
            <p:ph type="title"/>
          </p:nvPr>
        </p:nvSpPr>
        <p:spPr>
          <a:xfrm>
            <a:off x="457200" y="188913"/>
            <a:ext cx="8229600" cy="1143000"/>
          </a:xfrm>
        </p:spPr>
        <p:txBody>
          <a:bodyPr/>
          <a:lstStyle/>
          <a:p>
            <a:pPr eaLnBrk="1" hangingPunct="1"/>
            <a:r>
              <a:rPr lang="en-GB" altLang="en-US" sz="4000" dirty="0" err="1">
                <a:latin typeface="Calibri"/>
                <a:ea typeface="Calibri"/>
                <a:cs typeface="Calibri"/>
              </a:rPr>
              <a:t>Chwarae</a:t>
            </a:r>
            <a:r>
              <a:rPr lang="en-GB" altLang="en-US" sz="4000" dirty="0">
                <a:latin typeface="Calibri"/>
                <a:ea typeface="Calibri"/>
                <a:cs typeface="Calibri"/>
              </a:rPr>
              <a:t> </a:t>
            </a:r>
            <a:r>
              <a:rPr lang="en-GB" altLang="en-US" sz="4000" dirty="0" err="1">
                <a:latin typeface="Calibri"/>
                <a:ea typeface="Calibri"/>
                <a:cs typeface="Calibri"/>
              </a:rPr>
              <a:t>yng</a:t>
            </a:r>
            <a:r>
              <a:rPr lang="en-GB" altLang="en-US" sz="4000" dirty="0">
                <a:latin typeface="Calibri"/>
                <a:ea typeface="Calibri"/>
                <a:cs typeface="Calibri"/>
              </a:rPr>
              <a:t> </a:t>
            </a:r>
            <a:r>
              <a:rPr lang="en-GB" altLang="en-US" sz="4000" dirty="0" err="1">
                <a:latin typeface="Calibri"/>
                <a:ea typeface="Calibri"/>
                <a:cs typeface="Calibri"/>
              </a:rPr>
              <a:t>Nghymru</a:t>
            </a:r>
            <a:r>
              <a:rPr lang="en-GB" altLang="en-US" sz="4000" dirty="0">
                <a:latin typeface="Calibri"/>
                <a:ea typeface="Calibri"/>
                <a:cs typeface="Calibri"/>
              </a:rPr>
              <a:t> </a:t>
            </a:r>
          </a:p>
        </p:txBody>
      </p:sp>
      <p:sp>
        <p:nvSpPr>
          <p:cNvPr id="25603" name="Content Placeholder 2">
            <a:extLst>
              <a:ext uri="{FF2B5EF4-FFF2-40B4-BE49-F238E27FC236}">
                <a16:creationId xmlns:a16="http://schemas.microsoft.com/office/drawing/2014/main" id="{79C2C6BA-1EE2-3759-BE97-35BDB8B03F0A}"/>
              </a:ext>
            </a:extLst>
          </p:cNvPr>
          <p:cNvSpPr>
            <a:spLocks noGrp="1" noChangeArrowheads="1"/>
          </p:cNvSpPr>
          <p:nvPr>
            <p:ph sz="half" idx="1"/>
          </p:nvPr>
        </p:nvSpPr>
        <p:spPr>
          <a:xfrm>
            <a:off x="539552" y="1412776"/>
            <a:ext cx="7524328" cy="3960217"/>
          </a:xfrm>
        </p:spPr>
        <p:txBody>
          <a:bodyPr/>
          <a:lstStyle/>
          <a:p>
            <a:pPr eaLnBrk="1" hangingPunct="1"/>
            <a:r>
              <a:rPr lang="en-GB" altLang="en-US" sz="2400" dirty="0" err="1">
                <a:latin typeface="Calibri"/>
                <a:ea typeface="Calibri"/>
                <a:cs typeface="Calibri"/>
              </a:rPr>
              <a:t>Golyga</a:t>
            </a:r>
            <a:r>
              <a:rPr lang="en-GB" altLang="en-US" sz="2400" dirty="0">
                <a:latin typeface="Calibri"/>
                <a:ea typeface="Calibri"/>
                <a:cs typeface="Calibri"/>
              </a:rPr>
              <a:t> a </a:t>
            </a:r>
            <a:r>
              <a:rPr lang="en-GB" altLang="en-US" sz="2400" b="1" dirty="0" err="1">
                <a:latin typeface="Calibri"/>
                <a:ea typeface="Calibri"/>
                <a:cs typeface="Calibri"/>
              </a:rPr>
              <a:t>ddewisir</a:t>
            </a:r>
            <a:r>
              <a:rPr lang="en-GB" altLang="en-US" sz="2400" b="1" dirty="0">
                <a:latin typeface="Calibri"/>
                <a:ea typeface="Calibri"/>
                <a:cs typeface="Calibri"/>
              </a:rPr>
              <a:t> </a:t>
            </a:r>
            <a:r>
              <a:rPr lang="en-GB" altLang="en-US" sz="2400" b="1" dirty="0" err="1">
                <a:latin typeface="Calibri"/>
                <a:ea typeface="Calibri"/>
                <a:cs typeface="Calibri"/>
              </a:rPr>
              <a:t>yn</a:t>
            </a:r>
            <a:r>
              <a:rPr lang="en-GB" altLang="en-US" sz="2400" b="1" dirty="0">
                <a:latin typeface="Calibri"/>
                <a:ea typeface="Calibri"/>
                <a:cs typeface="Calibri"/>
              </a:rPr>
              <a:t> </a:t>
            </a:r>
            <a:r>
              <a:rPr lang="en-GB" altLang="en-US" sz="2400" b="1" dirty="0" err="1">
                <a:latin typeface="Calibri"/>
                <a:ea typeface="Calibri"/>
                <a:cs typeface="Calibri"/>
              </a:rPr>
              <a:t>rhydd</a:t>
            </a:r>
            <a:r>
              <a:rPr lang="en-GB" altLang="en-US" sz="2400" dirty="0">
                <a:latin typeface="Calibri"/>
                <a:ea typeface="Calibri"/>
                <a:cs typeface="Calibri"/>
              </a:rPr>
              <a:t> </a:t>
            </a:r>
            <a:r>
              <a:rPr lang="en-GB" altLang="en-US" sz="2400" dirty="0" err="1">
                <a:latin typeface="Calibri"/>
                <a:ea typeface="Calibri"/>
                <a:cs typeface="Calibri"/>
              </a:rPr>
              <a:t>fod</a:t>
            </a:r>
            <a:r>
              <a:rPr lang="en-GB" altLang="en-US" sz="2400" dirty="0">
                <a:latin typeface="Calibri"/>
                <a:ea typeface="Calibri"/>
                <a:cs typeface="Calibri"/>
              </a:rPr>
              <a:t> y plant </a:t>
            </a:r>
            <a:r>
              <a:rPr lang="en-GB" altLang="en-US" sz="2400" dirty="0" err="1">
                <a:latin typeface="Calibri"/>
                <a:ea typeface="Calibri"/>
                <a:cs typeface="Calibri"/>
              </a:rPr>
              <a:t>eu</a:t>
            </a:r>
            <a:r>
              <a:rPr lang="en-GB" altLang="en-US" sz="2400" dirty="0">
                <a:latin typeface="Calibri"/>
                <a:ea typeface="Calibri"/>
                <a:cs typeface="Calibri"/>
              </a:rPr>
              <a:t> </a:t>
            </a:r>
            <a:r>
              <a:rPr lang="en-GB" altLang="en-US" sz="2400" dirty="0" err="1">
                <a:latin typeface="Calibri"/>
                <a:ea typeface="Calibri"/>
                <a:cs typeface="Calibri"/>
              </a:rPr>
              <a:t>hunain</a:t>
            </a:r>
            <a:r>
              <a:rPr lang="en-GB" altLang="en-US" sz="2400" dirty="0">
                <a:latin typeface="Calibri"/>
                <a:ea typeface="Calibri"/>
                <a:cs typeface="Calibri"/>
              </a:rPr>
              <a:t> </a:t>
            </a:r>
            <a:r>
              <a:rPr lang="en-GB" altLang="en-US" sz="2400" dirty="0" err="1">
                <a:latin typeface="Calibri"/>
                <a:ea typeface="Calibri"/>
                <a:cs typeface="Calibri"/>
              </a:rPr>
              <a:t>yn</a:t>
            </a:r>
            <a:r>
              <a:rPr lang="en-GB" altLang="en-US" sz="2400" dirty="0">
                <a:latin typeface="Calibri"/>
                <a:ea typeface="Calibri"/>
                <a:cs typeface="Calibri"/>
              </a:rPr>
              <a:t> </a:t>
            </a:r>
            <a:r>
              <a:rPr lang="en-GB" altLang="en-US" sz="2400" dirty="0" err="1">
                <a:latin typeface="Calibri"/>
                <a:ea typeface="Calibri"/>
                <a:cs typeface="Calibri"/>
              </a:rPr>
              <a:t>dewis</a:t>
            </a:r>
            <a:r>
              <a:rPr lang="en-GB" altLang="en-US" sz="2400" dirty="0">
                <a:latin typeface="Calibri"/>
                <a:ea typeface="Calibri"/>
                <a:cs typeface="Calibri"/>
              </a:rPr>
              <a:t> </a:t>
            </a:r>
            <a:r>
              <a:rPr lang="en-GB" altLang="en-US" sz="2400" dirty="0" err="1">
                <a:latin typeface="Calibri"/>
                <a:ea typeface="Calibri"/>
                <a:cs typeface="Calibri"/>
              </a:rPr>
              <a:t>pryd</a:t>
            </a:r>
            <a:r>
              <a:rPr lang="en-GB" altLang="en-US" sz="2400" dirty="0">
                <a:latin typeface="Calibri"/>
                <a:ea typeface="Calibri"/>
                <a:cs typeface="Calibri"/>
              </a:rPr>
              <a:t>, </a:t>
            </a:r>
            <a:r>
              <a:rPr lang="en-GB" altLang="en-US" sz="2400" dirty="0" err="1">
                <a:latin typeface="Calibri"/>
                <a:ea typeface="Calibri"/>
                <a:cs typeface="Calibri"/>
              </a:rPr>
              <a:t>sut</a:t>
            </a:r>
            <a:r>
              <a:rPr lang="en-GB" altLang="en-US" sz="2400" dirty="0">
                <a:latin typeface="Calibri"/>
                <a:ea typeface="Calibri"/>
                <a:cs typeface="Calibri"/>
              </a:rPr>
              <a:t> a </a:t>
            </a:r>
            <a:r>
              <a:rPr lang="en-GB" altLang="en-US" sz="2400" dirty="0" err="1">
                <a:latin typeface="Calibri"/>
                <a:ea typeface="Calibri"/>
                <a:cs typeface="Calibri"/>
              </a:rPr>
              <a:t>beth</a:t>
            </a:r>
            <a:r>
              <a:rPr lang="en-GB" altLang="en-US" sz="2400" dirty="0">
                <a:latin typeface="Calibri"/>
                <a:ea typeface="Calibri"/>
                <a:cs typeface="Calibri"/>
              </a:rPr>
              <a:t> </a:t>
            </a:r>
            <a:r>
              <a:rPr lang="en-GB" altLang="en-US" sz="2400" dirty="0" err="1">
                <a:latin typeface="Calibri"/>
                <a:ea typeface="Calibri"/>
                <a:cs typeface="Calibri"/>
              </a:rPr>
              <a:t>i'w</a:t>
            </a:r>
            <a:r>
              <a:rPr lang="en-GB" altLang="en-US" sz="2400" dirty="0">
                <a:latin typeface="Calibri"/>
                <a:ea typeface="Calibri"/>
                <a:cs typeface="Calibri"/>
              </a:rPr>
              <a:t> </a:t>
            </a:r>
            <a:r>
              <a:rPr lang="en-GB" altLang="en-US" sz="2400" dirty="0" err="1">
                <a:latin typeface="Calibri"/>
                <a:ea typeface="Calibri"/>
                <a:cs typeface="Calibri"/>
              </a:rPr>
              <a:t>chwarae</a:t>
            </a:r>
            <a:r>
              <a:rPr lang="en-GB" altLang="en-US" sz="2400" dirty="0">
                <a:latin typeface="Calibri"/>
                <a:ea typeface="Calibri"/>
                <a:cs typeface="Calibri"/>
              </a:rPr>
              <a:t>. </a:t>
            </a:r>
            <a:r>
              <a:rPr lang="en-GB" altLang="en-US" sz="2400" dirty="0" err="1">
                <a:latin typeface="Calibri"/>
                <a:ea typeface="Calibri"/>
                <a:cs typeface="Calibri"/>
              </a:rPr>
              <a:t>O'r</a:t>
            </a:r>
            <a:r>
              <a:rPr lang="en-GB" altLang="en-US" sz="2400" dirty="0">
                <a:latin typeface="Calibri"/>
                <a:ea typeface="Calibri"/>
                <a:cs typeface="Calibri"/>
              </a:rPr>
              <a:t> </a:t>
            </a:r>
            <a:r>
              <a:rPr lang="en-GB" altLang="en-US" sz="2400" dirty="0" err="1">
                <a:latin typeface="Calibri"/>
                <a:ea typeface="Calibri"/>
                <a:cs typeface="Calibri"/>
              </a:rPr>
              <a:t>herwydd</a:t>
            </a:r>
            <a:r>
              <a:rPr lang="en-GB" altLang="en-US" sz="2400" dirty="0">
                <a:latin typeface="Calibri"/>
                <a:ea typeface="Calibri"/>
                <a:cs typeface="Calibri"/>
              </a:rPr>
              <a:t>, </a:t>
            </a:r>
            <a:r>
              <a:rPr lang="en-GB" altLang="en-US" sz="2400" dirty="0" err="1">
                <a:latin typeface="Calibri"/>
                <a:ea typeface="Calibri"/>
                <a:cs typeface="Calibri"/>
              </a:rPr>
              <a:t>nid</a:t>
            </a:r>
            <a:r>
              <a:rPr lang="en-GB" altLang="en-US" sz="2400" dirty="0">
                <a:latin typeface="Calibri"/>
                <a:ea typeface="Calibri"/>
                <a:cs typeface="Calibri"/>
              </a:rPr>
              <a:t> </a:t>
            </a:r>
            <a:r>
              <a:rPr lang="en-GB" altLang="en-US" sz="2400" dirty="0" err="1">
                <a:latin typeface="Calibri"/>
                <a:ea typeface="Calibri"/>
                <a:cs typeface="Calibri"/>
              </a:rPr>
              <a:t>yw'n</a:t>
            </a:r>
            <a:r>
              <a:rPr lang="en-GB" altLang="en-US" sz="2400" dirty="0">
                <a:latin typeface="Calibri"/>
                <a:ea typeface="Calibri"/>
                <a:cs typeface="Calibri"/>
              </a:rPr>
              <a:t> </a:t>
            </a:r>
            <a:r>
              <a:rPr lang="en-GB" altLang="en-US" sz="2400" dirty="0" err="1">
                <a:latin typeface="Calibri"/>
                <a:ea typeface="Calibri"/>
                <a:cs typeface="Calibri"/>
              </a:rPr>
              <a:t>rhan</a:t>
            </a:r>
            <a:r>
              <a:rPr lang="en-GB" altLang="en-US" sz="2400" dirty="0">
                <a:latin typeface="Calibri"/>
                <a:ea typeface="Calibri"/>
                <a:cs typeface="Calibri"/>
              </a:rPr>
              <a:t> o </a:t>
            </a:r>
            <a:r>
              <a:rPr lang="en-GB" altLang="en-US" sz="2400" dirty="0" err="1">
                <a:latin typeface="Calibri"/>
                <a:ea typeface="Calibri"/>
                <a:cs typeface="Calibri"/>
              </a:rPr>
              <a:t>raglen</a:t>
            </a:r>
            <a:r>
              <a:rPr lang="en-GB" altLang="en-US" sz="2400" dirty="0">
                <a:latin typeface="Calibri"/>
                <a:ea typeface="Calibri"/>
                <a:cs typeface="Calibri"/>
              </a:rPr>
              <a:t> </a:t>
            </a:r>
            <a:r>
              <a:rPr lang="en-GB" altLang="en-US" sz="2400" dirty="0" err="1">
                <a:latin typeface="Calibri"/>
                <a:ea typeface="Calibri"/>
                <a:cs typeface="Calibri"/>
              </a:rPr>
              <a:t>benodol</a:t>
            </a:r>
            <a:r>
              <a:rPr lang="en-GB" altLang="en-US" sz="2400" dirty="0">
                <a:latin typeface="Calibri"/>
                <a:ea typeface="Calibri"/>
                <a:cs typeface="Calibri"/>
              </a:rPr>
              <a:t> ac </a:t>
            </a:r>
            <a:r>
              <a:rPr lang="en-GB" altLang="en-US" sz="2400" dirty="0" err="1">
                <a:latin typeface="Calibri"/>
                <a:ea typeface="Calibri"/>
                <a:cs typeface="Calibri"/>
              </a:rPr>
              <a:t>nid</a:t>
            </a:r>
            <a:r>
              <a:rPr lang="en-GB" altLang="en-US" sz="2400" dirty="0">
                <a:latin typeface="Calibri"/>
                <a:ea typeface="Calibri"/>
                <a:cs typeface="Calibri"/>
              </a:rPr>
              <a:t> </a:t>
            </a:r>
            <a:r>
              <a:rPr lang="en-GB" altLang="en-US" sz="2400" dirty="0" err="1">
                <a:latin typeface="Calibri"/>
                <a:ea typeface="Calibri"/>
                <a:cs typeface="Calibri"/>
              </a:rPr>
              <a:t>yw'n</a:t>
            </a:r>
            <a:r>
              <a:rPr lang="en-GB" altLang="en-US" sz="2400" dirty="0">
                <a:latin typeface="Calibri"/>
                <a:ea typeface="Calibri"/>
                <a:cs typeface="Calibri"/>
              </a:rPr>
              <a:t> </a:t>
            </a:r>
            <a:r>
              <a:rPr lang="en-GB" altLang="en-US" sz="2400" dirty="0" err="1">
                <a:latin typeface="Calibri"/>
                <a:ea typeface="Calibri"/>
                <a:cs typeface="Calibri"/>
              </a:rPr>
              <a:t>cynnwys</a:t>
            </a:r>
            <a:r>
              <a:rPr lang="en-GB" altLang="en-US" sz="2400" dirty="0">
                <a:latin typeface="Calibri"/>
                <a:ea typeface="Calibri"/>
                <a:cs typeface="Calibri"/>
              </a:rPr>
              <a:t> </a:t>
            </a:r>
            <a:r>
              <a:rPr lang="en-GB" altLang="en-US" sz="2400" dirty="0" err="1">
                <a:latin typeface="Calibri"/>
                <a:ea typeface="Calibri"/>
                <a:cs typeface="Calibri"/>
              </a:rPr>
              <a:t>unrhyw</a:t>
            </a:r>
            <a:r>
              <a:rPr lang="en-GB" altLang="en-US" sz="2400" dirty="0">
                <a:latin typeface="Calibri"/>
                <a:ea typeface="Calibri"/>
                <a:cs typeface="Calibri"/>
              </a:rPr>
              <a:t> </a:t>
            </a:r>
            <a:r>
              <a:rPr lang="en-GB" altLang="en-US" sz="2400" dirty="0" err="1">
                <a:latin typeface="Calibri"/>
                <a:ea typeface="Calibri"/>
                <a:cs typeface="Calibri"/>
              </a:rPr>
              <a:t>gamau</a:t>
            </a:r>
            <a:r>
              <a:rPr lang="en-GB" altLang="en-US" sz="2400" dirty="0">
                <a:latin typeface="Calibri"/>
                <a:ea typeface="Calibri"/>
                <a:cs typeface="Calibri"/>
              </a:rPr>
              <a:t> y </a:t>
            </a:r>
            <a:r>
              <a:rPr lang="en-GB" altLang="en-US" sz="2400" dirty="0" err="1">
                <a:latin typeface="Calibri"/>
                <a:ea typeface="Calibri"/>
                <a:cs typeface="Calibri"/>
              </a:rPr>
              <a:t>bydd</a:t>
            </a:r>
            <a:r>
              <a:rPr lang="en-GB" altLang="en-US" sz="2400" dirty="0">
                <a:latin typeface="Calibri"/>
                <a:ea typeface="Calibri"/>
                <a:cs typeface="Calibri"/>
              </a:rPr>
              <a:t> raid </a:t>
            </a:r>
            <a:r>
              <a:rPr lang="en-GB" altLang="en-US" sz="2400" dirty="0" err="1">
                <a:latin typeface="Calibri"/>
                <a:ea typeface="Calibri"/>
                <a:cs typeface="Calibri"/>
              </a:rPr>
              <a:t>eu</a:t>
            </a:r>
            <a:r>
              <a:rPr lang="en-GB" altLang="en-US" sz="2400" dirty="0">
                <a:latin typeface="Calibri"/>
                <a:ea typeface="Calibri"/>
                <a:cs typeface="Calibri"/>
              </a:rPr>
              <a:t> </a:t>
            </a:r>
            <a:r>
              <a:rPr lang="en-GB" altLang="en-US" sz="2400" dirty="0" err="1">
                <a:latin typeface="Calibri"/>
                <a:ea typeface="Calibri"/>
                <a:cs typeface="Calibri"/>
              </a:rPr>
              <a:t>cwblhau</a:t>
            </a:r>
            <a:r>
              <a:rPr lang="en-GB" altLang="en-US" sz="2400" dirty="0">
                <a:latin typeface="Calibri"/>
                <a:ea typeface="Calibri"/>
                <a:cs typeface="Calibri"/>
              </a:rPr>
              <a:t>.</a:t>
            </a:r>
          </a:p>
          <a:p>
            <a:pPr eaLnBrk="1" hangingPunct="1"/>
            <a:r>
              <a:rPr lang="en-GB" altLang="en-US" sz="2400" dirty="0" err="1">
                <a:latin typeface="Calibri"/>
                <a:ea typeface="Calibri"/>
                <a:cs typeface="Calibri"/>
              </a:rPr>
              <a:t>Golyga</a:t>
            </a:r>
            <a:r>
              <a:rPr lang="en-GB" altLang="en-US" sz="2400" dirty="0">
                <a:latin typeface="Calibri"/>
                <a:ea typeface="Calibri"/>
                <a:cs typeface="Calibri"/>
              </a:rPr>
              <a:t> a </a:t>
            </a:r>
            <a:r>
              <a:rPr lang="en-GB" altLang="en-US" sz="2400" b="1" dirty="0" err="1">
                <a:latin typeface="Calibri"/>
                <a:ea typeface="Calibri"/>
                <a:cs typeface="Calibri"/>
              </a:rPr>
              <a:t>gyfarwyddir</a:t>
            </a:r>
            <a:r>
              <a:rPr lang="en-GB" altLang="en-US" sz="2400" b="1" dirty="0">
                <a:latin typeface="Calibri"/>
                <a:ea typeface="Calibri"/>
                <a:cs typeface="Calibri"/>
              </a:rPr>
              <a:t> </a:t>
            </a:r>
            <a:r>
              <a:rPr lang="en-GB" altLang="en-US" sz="2400" b="1" dirty="0" err="1">
                <a:latin typeface="Calibri"/>
                <a:ea typeface="Calibri"/>
                <a:cs typeface="Calibri"/>
              </a:rPr>
              <a:t>yn</a:t>
            </a:r>
            <a:r>
              <a:rPr lang="en-GB" altLang="en-US" sz="2400" b="1" dirty="0">
                <a:latin typeface="Calibri"/>
                <a:ea typeface="Calibri"/>
                <a:cs typeface="Calibri"/>
              </a:rPr>
              <a:t> </a:t>
            </a:r>
            <a:r>
              <a:rPr lang="en-GB" altLang="en-US" sz="2400" b="1" dirty="0" err="1">
                <a:latin typeface="Calibri"/>
                <a:ea typeface="Calibri"/>
                <a:cs typeface="Calibri"/>
              </a:rPr>
              <a:t>bersonol</a:t>
            </a:r>
            <a:r>
              <a:rPr lang="en-GB" altLang="en-US" sz="2400" dirty="0">
                <a:latin typeface="Calibri"/>
                <a:ea typeface="Calibri"/>
                <a:cs typeface="Calibri"/>
              </a:rPr>
              <a:t> y </a:t>
            </a:r>
            <a:r>
              <a:rPr lang="en-GB" altLang="en-US" sz="2400" dirty="0" err="1">
                <a:latin typeface="Calibri"/>
                <a:ea typeface="Calibri"/>
                <a:cs typeface="Calibri"/>
              </a:rPr>
              <a:t>bydd</a:t>
            </a:r>
            <a:r>
              <a:rPr lang="en-GB" altLang="en-US" sz="2400" dirty="0">
                <a:latin typeface="Calibri"/>
                <a:ea typeface="Calibri"/>
                <a:cs typeface="Calibri"/>
              </a:rPr>
              <a:t> y plant </a:t>
            </a:r>
            <a:r>
              <a:rPr lang="en-GB" altLang="en-US" sz="2400" dirty="0" err="1">
                <a:latin typeface="Calibri"/>
                <a:ea typeface="Calibri"/>
                <a:cs typeface="Calibri"/>
              </a:rPr>
              <a:t>eu</a:t>
            </a:r>
            <a:r>
              <a:rPr lang="en-GB" altLang="en-US" sz="2400" dirty="0">
                <a:latin typeface="Calibri"/>
                <a:ea typeface="Calibri"/>
                <a:cs typeface="Calibri"/>
              </a:rPr>
              <a:t> </a:t>
            </a:r>
            <a:r>
              <a:rPr lang="en-GB" altLang="en-US" sz="2400" dirty="0" err="1">
                <a:latin typeface="Calibri"/>
                <a:ea typeface="Calibri"/>
                <a:cs typeface="Calibri"/>
              </a:rPr>
              <a:t>hunain</a:t>
            </a:r>
            <a:r>
              <a:rPr lang="en-GB" altLang="en-US" sz="2400" dirty="0">
                <a:latin typeface="Calibri"/>
                <a:ea typeface="Calibri"/>
                <a:cs typeface="Calibri"/>
              </a:rPr>
              <a:t> </a:t>
            </a:r>
            <a:r>
              <a:rPr lang="en-GB" altLang="en-US" sz="2400" dirty="0" err="1">
                <a:latin typeface="Calibri"/>
                <a:ea typeface="Calibri"/>
                <a:cs typeface="Calibri"/>
              </a:rPr>
              <a:t>yn</a:t>
            </a:r>
            <a:r>
              <a:rPr lang="en-GB" altLang="en-US" sz="2400" dirty="0">
                <a:latin typeface="Calibri"/>
                <a:ea typeface="Calibri"/>
                <a:cs typeface="Calibri"/>
              </a:rPr>
              <a:t> </a:t>
            </a:r>
            <a:r>
              <a:rPr lang="en-GB" altLang="en-US" sz="2400" dirty="0" err="1">
                <a:latin typeface="Calibri"/>
                <a:ea typeface="Calibri"/>
                <a:cs typeface="Calibri"/>
              </a:rPr>
              <a:t>penderfynu</a:t>
            </a:r>
            <a:r>
              <a:rPr lang="en-GB" altLang="en-US" sz="2400" dirty="0">
                <a:latin typeface="Calibri"/>
                <a:ea typeface="Calibri"/>
                <a:cs typeface="Calibri"/>
              </a:rPr>
              <a:t> </a:t>
            </a:r>
            <a:r>
              <a:rPr lang="en-GB" altLang="en-US" sz="2400" dirty="0" err="1">
                <a:latin typeface="Calibri"/>
                <a:ea typeface="Calibri"/>
                <a:cs typeface="Calibri"/>
              </a:rPr>
              <a:t>ar</a:t>
            </a:r>
            <a:r>
              <a:rPr lang="en-GB" altLang="en-US" sz="2400" dirty="0">
                <a:latin typeface="Calibri"/>
                <a:ea typeface="Calibri"/>
                <a:cs typeface="Calibri"/>
              </a:rPr>
              <a:t> y </a:t>
            </a:r>
            <a:r>
              <a:rPr lang="en-GB" altLang="en-US" sz="2400" dirty="0" err="1">
                <a:latin typeface="Calibri"/>
                <a:ea typeface="Calibri"/>
                <a:cs typeface="Calibri"/>
              </a:rPr>
              <a:t>rheolau</a:t>
            </a:r>
            <a:r>
              <a:rPr lang="en-GB" altLang="en-US" sz="2400" dirty="0">
                <a:latin typeface="Calibri"/>
                <a:ea typeface="Calibri"/>
                <a:cs typeface="Calibri"/>
              </a:rPr>
              <a:t> </a:t>
            </a:r>
            <a:r>
              <a:rPr lang="en-GB" altLang="en-US" sz="2400" dirty="0" err="1">
                <a:latin typeface="Calibri"/>
                <a:ea typeface="Calibri"/>
                <a:cs typeface="Calibri"/>
              </a:rPr>
              <a:t>a'r</a:t>
            </a:r>
            <a:r>
              <a:rPr lang="en-GB" altLang="en-US" sz="2400" dirty="0">
                <a:latin typeface="Calibri"/>
                <a:ea typeface="Calibri"/>
                <a:cs typeface="Calibri"/>
              </a:rPr>
              <a:t> </a:t>
            </a:r>
            <a:r>
              <a:rPr lang="en-GB" altLang="en-US" sz="2400" dirty="0" err="1">
                <a:latin typeface="Calibri"/>
                <a:ea typeface="Calibri"/>
                <a:cs typeface="Calibri"/>
              </a:rPr>
              <a:t>rolau</a:t>
            </a:r>
            <a:r>
              <a:rPr lang="en-GB" altLang="en-US" sz="2400" dirty="0">
                <a:latin typeface="Calibri"/>
                <a:ea typeface="Calibri"/>
                <a:cs typeface="Calibri"/>
              </a:rPr>
              <a:t> y </a:t>
            </a:r>
            <a:r>
              <a:rPr lang="en-GB" altLang="en-US" sz="2400" dirty="0" err="1">
                <a:latin typeface="Calibri"/>
                <a:ea typeface="Calibri"/>
                <a:cs typeface="Calibri"/>
              </a:rPr>
              <a:t>byddant</a:t>
            </a:r>
            <a:r>
              <a:rPr lang="en-GB" altLang="en-US" sz="2400" dirty="0">
                <a:latin typeface="Calibri"/>
                <a:ea typeface="Calibri"/>
                <a:cs typeface="Calibri"/>
              </a:rPr>
              <a:t> </a:t>
            </a:r>
            <a:r>
              <a:rPr lang="en-GB" altLang="en-US" sz="2400" dirty="0" err="1">
                <a:latin typeface="Calibri"/>
                <a:ea typeface="Calibri"/>
                <a:cs typeface="Calibri"/>
              </a:rPr>
              <a:t>yn</a:t>
            </a:r>
            <a:r>
              <a:rPr lang="en-GB" altLang="en-US" sz="2400" dirty="0">
                <a:latin typeface="Calibri"/>
                <a:ea typeface="Calibri"/>
                <a:cs typeface="Calibri"/>
              </a:rPr>
              <a:t> </a:t>
            </a:r>
            <a:r>
              <a:rPr lang="en-GB" altLang="en-US" sz="2400" dirty="0" err="1">
                <a:latin typeface="Calibri"/>
                <a:ea typeface="Calibri"/>
                <a:cs typeface="Calibri"/>
              </a:rPr>
              <a:t>eu</a:t>
            </a:r>
            <a:r>
              <a:rPr lang="en-GB" altLang="en-US" sz="2400" dirty="0">
                <a:latin typeface="Calibri"/>
                <a:ea typeface="Calibri"/>
                <a:cs typeface="Calibri"/>
              </a:rPr>
              <a:t> </a:t>
            </a:r>
            <a:r>
              <a:rPr lang="en-GB" altLang="en-US" sz="2400" dirty="0" err="1">
                <a:latin typeface="Calibri"/>
                <a:ea typeface="Calibri"/>
                <a:cs typeface="Calibri"/>
              </a:rPr>
              <a:t>dewis</a:t>
            </a:r>
            <a:r>
              <a:rPr lang="en-GB" altLang="en-US" sz="2400" dirty="0">
                <a:latin typeface="Calibri"/>
                <a:ea typeface="Calibri"/>
                <a:cs typeface="Calibri"/>
              </a:rPr>
              <a:t> o </a:t>
            </a:r>
            <a:r>
              <a:rPr lang="en-GB" altLang="en-US" sz="2400" dirty="0" err="1">
                <a:latin typeface="Calibri"/>
                <a:ea typeface="Calibri"/>
                <a:cs typeface="Calibri"/>
              </a:rPr>
              <a:t>fewn</a:t>
            </a:r>
            <a:r>
              <a:rPr lang="en-GB" altLang="en-US" sz="2400" dirty="0">
                <a:latin typeface="Calibri"/>
                <a:ea typeface="Calibri"/>
                <a:cs typeface="Calibri"/>
              </a:rPr>
              <a:t> y </a:t>
            </a:r>
            <a:r>
              <a:rPr lang="en-GB" altLang="en-US" sz="2400" dirty="0" err="1">
                <a:latin typeface="Calibri"/>
                <a:ea typeface="Calibri"/>
                <a:cs typeface="Calibri"/>
              </a:rPr>
              <a:t>chwarae</a:t>
            </a:r>
            <a:r>
              <a:rPr lang="en-GB" altLang="en-US" sz="2400" dirty="0">
                <a:latin typeface="Calibri"/>
                <a:ea typeface="Calibri"/>
                <a:cs typeface="Calibri"/>
              </a:rPr>
              <a:t>.</a:t>
            </a:r>
          </a:p>
          <a:p>
            <a:pPr eaLnBrk="1" hangingPunct="1"/>
            <a:r>
              <a:rPr lang="en-GB" altLang="en-US" sz="2400" err="1">
                <a:latin typeface="Calibri"/>
                <a:ea typeface="Calibri"/>
                <a:cs typeface="Calibri"/>
              </a:rPr>
              <a:t>Golyga</a:t>
            </a:r>
            <a:r>
              <a:rPr lang="en-GB" altLang="en-US" sz="2400" dirty="0">
                <a:latin typeface="Calibri"/>
                <a:ea typeface="Calibri"/>
                <a:cs typeface="Calibri"/>
              </a:rPr>
              <a:t> a </a:t>
            </a:r>
            <a:r>
              <a:rPr lang="en-GB" altLang="en-US" sz="2400" b="1" err="1">
                <a:latin typeface="Calibri"/>
                <a:ea typeface="Calibri"/>
                <a:cs typeface="Calibri"/>
              </a:rPr>
              <a:t>gymhellir</a:t>
            </a:r>
            <a:r>
              <a:rPr lang="en-GB" altLang="en-US" sz="2400" b="1" dirty="0">
                <a:latin typeface="Calibri"/>
                <a:ea typeface="Calibri"/>
                <a:cs typeface="Calibri"/>
              </a:rPr>
              <a:t> </a:t>
            </a:r>
            <a:r>
              <a:rPr lang="en-GB" altLang="en-US" sz="2400" b="1" err="1">
                <a:latin typeface="Calibri"/>
                <a:ea typeface="Calibri"/>
                <a:cs typeface="Calibri"/>
              </a:rPr>
              <a:t>yn</a:t>
            </a:r>
            <a:r>
              <a:rPr lang="en-GB" altLang="en-US" sz="2400" b="1" dirty="0">
                <a:latin typeface="Calibri"/>
                <a:ea typeface="Calibri"/>
                <a:cs typeface="Calibri"/>
              </a:rPr>
              <a:t> </a:t>
            </a:r>
            <a:r>
              <a:rPr lang="en-GB" altLang="en-US" sz="2400" b="1" err="1">
                <a:latin typeface="Calibri"/>
                <a:ea typeface="Calibri"/>
                <a:cs typeface="Calibri"/>
              </a:rPr>
              <a:t>gynhenid</a:t>
            </a:r>
            <a:r>
              <a:rPr lang="en-GB" altLang="en-US" sz="2400" dirty="0">
                <a:latin typeface="Calibri"/>
                <a:ea typeface="Calibri"/>
                <a:cs typeface="Calibri"/>
              </a:rPr>
              <a:t> y </a:t>
            </a:r>
            <a:r>
              <a:rPr lang="en-GB" altLang="en-US" sz="2400" err="1">
                <a:latin typeface="Calibri"/>
                <a:ea typeface="Calibri"/>
                <a:cs typeface="Calibri"/>
              </a:rPr>
              <a:t>caiff</a:t>
            </a:r>
            <a:r>
              <a:rPr lang="en-GB" altLang="en-US" sz="2400" dirty="0">
                <a:latin typeface="Calibri"/>
                <a:ea typeface="Calibri"/>
                <a:cs typeface="Calibri"/>
              </a:rPr>
              <a:t> y </a:t>
            </a:r>
            <a:r>
              <a:rPr lang="en-GB" altLang="en-US" sz="2400" err="1">
                <a:latin typeface="Calibri"/>
                <a:ea typeface="Calibri"/>
                <a:cs typeface="Calibri"/>
              </a:rPr>
              <a:t>chwarae</a:t>
            </a:r>
            <a:r>
              <a:rPr lang="en-GB" altLang="en-US" sz="2400" dirty="0">
                <a:latin typeface="Calibri"/>
                <a:ea typeface="Calibri"/>
                <a:cs typeface="Calibri"/>
              </a:rPr>
              <a:t> </a:t>
            </a:r>
            <a:r>
              <a:rPr lang="en-GB" altLang="en-US" sz="2400" err="1">
                <a:latin typeface="Calibri"/>
                <a:ea typeface="Calibri"/>
                <a:cs typeface="Calibri"/>
              </a:rPr>
              <a:t>ei</a:t>
            </a:r>
            <a:r>
              <a:rPr lang="en-GB" altLang="en-US" sz="2400" dirty="0">
                <a:latin typeface="Calibri"/>
                <a:ea typeface="Calibri"/>
                <a:cs typeface="Calibri"/>
              </a:rPr>
              <a:t> </a:t>
            </a:r>
            <a:r>
              <a:rPr lang="en-GB" altLang="en-US" sz="2400" err="1">
                <a:latin typeface="Calibri"/>
                <a:ea typeface="Calibri"/>
                <a:cs typeface="Calibri"/>
              </a:rPr>
              <a:t>gyflawni</a:t>
            </a:r>
            <a:r>
              <a:rPr lang="en-GB" altLang="en-US" sz="2400" dirty="0">
                <a:latin typeface="Calibri"/>
                <a:ea typeface="Calibri"/>
                <a:cs typeface="Calibri"/>
              </a:rPr>
              <a:t> er </a:t>
            </a:r>
            <a:r>
              <a:rPr lang="en-GB" altLang="en-US" sz="2400" err="1">
                <a:latin typeface="Calibri"/>
                <a:ea typeface="Calibri"/>
                <a:cs typeface="Calibri"/>
              </a:rPr>
              <a:t>ei</a:t>
            </a:r>
            <a:r>
              <a:rPr lang="en-GB" altLang="en-US" sz="2400" dirty="0">
                <a:latin typeface="Calibri"/>
                <a:ea typeface="Calibri"/>
                <a:cs typeface="Calibri"/>
              </a:rPr>
              <a:t> les </a:t>
            </a:r>
            <a:r>
              <a:rPr lang="en-GB" altLang="en-US" sz="2400" err="1">
                <a:latin typeface="Calibri"/>
                <a:ea typeface="Calibri"/>
                <a:cs typeface="Calibri"/>
              </a:rPr>
              <a:t>ei</a:t>
            </a:r>
            <a:r>
              <a:rPr lang="en-GB" altLang="en-US" sz="2400" dirty="0">
                <a:latin typeface="Calibri"/>
                <a:ea typeface="Calibri"/>
                <a:cs typeface="Calibri"/>
              </a:rPr>
              <a:t> </a:t>
            </a:r>
            <a:r>
              <a:rPr lang="en-GB" altLang="en-US" sz="2400" err="1">
                <a:latin typeface="Calibri"/>
                <a:ea typeface="Calibri"/>
                <a:cs typeface="Calibri"/>
              </a:rPr>
              <a:t>hun</a:t>
            </a:r>
            <a:r>
              <a:rPr lang="en-GB" altLang="en-US" sz="2400" dirty="0">
                <a:latin typeface="Calibri"/>
                <a:ea typeface="Calibri"/>
                <a:cs typeface="Calibri"/>
              </a:rPr>
              <a:t>, ac </a:t>
            </a:r>
            <a:r>
              <a:rPr lang="en-GB" altLang="en-US" sz="2400" err="1">
                <a:latin typeface="Calibri"/>
                <a:ea typeface="Calibri"/>
                <a:cs typeface="Calibri"/>
              </a:rPr>
              <a:t>na</a:t>
            </a:r>
            <a:r>
              <a:rPr lang="en-GB" altLang="en-US" sz="2400" dirty="0">
                <a:latin typeface="Calibri"/>
                <a:ea typeface="Calibri"/>
                <a:cs typeface="Calibri"/>
              </a:rPr>
              <a:t> </a:t>
            </a:r>
            <a:r>
              <a:rPr lang="en-GB" altLang="en-US" sz="2400" err="1">
                <a:latin typeface="Calibri"/>
                <a:ea typeface="Calibri"/>
                <a:cs typeface="Calibri"/>
              </a:rPr>
              <a:t>chaiff</a:t>
            </a:r>
            <a:r>
              <a:rPr lang="en-GB" altLang="en-US" sz="2400" dirty="0">
                <a:latin typeface="Calibri"/>
                <a:ea typeface="Calibri"/>
                <a:cs typeface="Calibri"/>
              </a:rPr>
              <a:t> </a:t>
            </a:r>
            <a:r>
              <a:rPr lang="en-GB" altLang="en-US" sz="2400" err="1">
                <a:latin typeface="Calibri"/>
                <a:ea typeface="Calibri"/>
                <a:cs typeface="Calibri"/>
              </a:rPr>
              <a:t>ei</a:t>
            </a:r>
            <a:r>
              <a:rPr lang="en-GB" altLang="en-US" sz="2400" dirty="0">
                <a:latin typeface="Calibri"/>
                <a:ea typeface="Calibri"/>
                <a:cs typeface="Calibri"/>
              </a:rPr>
              <a:t> </a:t>
            </a:r>
            <a:r>
              <a:rPr lang="en-GB" altLang="en-US" sz="2400" err="1">
                <a:latin typeface="Calibri"/>
                <a:ea typeface="Calibri"/>
                <a:cs typeface="Calibri"/>
              </a:rPr>
              <a:t>berfformio</a:t>
            </a:r>
            <a:r>
              <a:rPr lang="en-GB" altLang="en-US" sz="2400" dirty="0">
                <a:latin typeface="Calibri"/>
                <a:ea typeface="Calibri"/>
                <a:cs typeface="Calibri"/>
              </a:rPr>
              <a:t> er </a:t>
            </a:r>
            <a:r>
              <a:rPr lang="en-GB" altLang="en-US" sz="2400" err="1">
                <a:latin typeface="Calibri"/>
                <a:ea typeface="Calibri"/>
                <a:cs typeface="Calibri"/>
              </a:rPr>
              <a:t>mwyn</a:t>
            </a:r>
            <a:r>
              <a:rPr lang="en-GB" altLang="en-US" sz="2400" dirty="0">
                <a:latin typeface="Calibri"/>
                <a:ea typeface="Calibri"/>
                <a:cs typeface="Calibri"/>
              </a:rPr>
              <a:t> </a:t>
            </a:r>
            <a:r>
              <a:rPr lang="en-GB" altLang="en-US" sz="2400" err="1">
                <a:latin typeface="Calibri"/>
                <a:ea typeface="Calibri"/>
                <a:cs typeface="Calibri"/>
              </a:rPr>
              <a:t>ennill</a:t>
            </a:r>
            <a:r>
              <a:rPr lang="en-GB" altLang="en-US" sz="2400" dirty="0">
                <a:latin typeface="Calibri"/>
                <a:ea typeface="Calibri"/>
                <a:cs typeface="Calibri"/>
              </a:rPr>
              <a:t> </a:t>
            </a:r>
            <a:r>
              <a:rPr lang="en-GB" altLang="en-US" sz="2400" err="1">
                <a:latin typeface="Calibri"/>
                <a:ea typeface="Calibri"/>
                <a:cs typeface="Calibri"/>
              </a:rPr>
              <a:t>unrhyw</a:t>
            </a:r>
            <a:r>
              <a:rPr lang="en-GB" altLang="en-US" sz="2400" dirty="0">
                <a:latin typeface="Calibri"/>
                <a:ea typeface="Calibri"/>
                <a:cs typeface="Calibri"/>
              </a:rPr>
              <a:t> </a:t>
            </a:r>
            <a:r>
              <a:rPr lang="en-GB" altLang="en-US" sz="2400" err="1">
                <a:latin typeface="Calibri"/>
                <a:ea typeface="Calibri"/>
                <a:cs typeface="Calibri"/>
              </a:rPr>
              <a:t>wobr</a:t>
            </a:r>
            <a:r>
              <a:rPr lang="en-GB" altLang="en-US" sz="2400" dirty="0">
                <a:latin typeface="Calibri"/>
                <a:ea typeface="Calibri"/>
                <a:cs typeface="Calibri"/>
              </a:rPr>
              <a:t>, </a:t>
            </a:r>
            <a:r>
              <a:rPr lang="en-GB" altLang="en-US" sz="2400" err="1">
                <a:latin typeface="Calibri"/>
                <a:ea typeface="Calibri"/>
                <a:cs typeface="Calibri"/>
              </a:rPr>
              <a:t>tystysgrif</a:t>
            </a:r>
            <a:r>
              <a:rPr lang="en-GB" altLang="en-US" sz="2400" dirty="0">
                <a:latin typeface="Calibri"/>
                <a:ea typeface="Calibri"/>
                <a:cs typeface="Calibri"/>
              </a:rPr>
              <a:t> neu </a:t>
            </a:r>
            <a:r>
              <a:rPr lang="en-GB" altLang="en-US" sz="2400" err="1">
                <a:latin typeface="Calibri"/>
                <a:ea typeface="Calibri"/>
                <a:cs typeface="Calibri"/>
              </a:rPr>
              <a:t>statws</a:t>
            </a:r>
            <a:endParaRPr lang="en-GB" altLang="en-US" sz="2400">
              <a:latin typeface="Calibri"/>
              <a:ea typeface="Calibri"/>
              <a:cs typeface="Calibri"/>
            </a:endParaRPr>
          </a:p>
          <a:p>
            <a:pPr marL="0" indent="0">
              <a:buNone/>
            </a:pPr>
            <a:r>
              <a:rPr lang="en-GB" altLang="en-US" sz="2000" dirty="0">
                <a:latin typeface="Calibri"/>
                <a:ea typeface="Calibri"/>
                <a:cs typeface="Calibri"/>
              </a:rPr>
              <a:t>(</a:t>
            </a:r>
            <a:r>
              <a:rPr lang="en-GB" altLang="en-US" sz="2000" dirty="0" err="1">
                <a:latin typeface="Calibri"/>
                <a:ea typeface="Calibri"/>
                <a:cs typeface="Calibri"/>
              </a:rPr>
              <a:t>Chwarae</a:t>
            </a:r>
            <a:r>
              <a:rPr lang="en-GB" altLang="en-US" sz="2000" dirty="0">
                <a:latin typeface="Calibri"/>
                <a:ea typeface="Calibri"/>
                <a:cs typeface="Calibri"/>
              </a:rPr>
              <a:t> Cymru, 2018)</a:t>
            </a:r>
          </a:p>
          <a:p>
            <a:pPr eaLnBrk="1" hangingPunct="1"/>
            <a:endParaRPr lang="en-GB" altLang="en-US">
              <a:cs typeface="Arial" panose="020B0604020202020204"/>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11260B7-7F65-3AA6-F5F6-5FC010477170}"/>
              </a:ext>
            </a:extLst>
          </p:cNvPr>
          <p:cNvSpPr>
            <a:spLocks noGrp="1" noChangeArrowheads="1"/>
          </p:cNvSpPr>
          <p:nvPr>
            <p:ph type="title"/>
          </p:nvPr>
        </p:nvSpPr>
        <p:spPr>
          <a:xfrm>
            <a:off x="683568" y="116632"/>
            <a:ext cx="4896668" cy="1255712"/>
          </a:xfrm>
        </p:spPr>
        <p:txBody>
          <a:bodyPr/>
          <a:lstStyle/>
          <a:p>
            <a:pPr eaLnBrk="1" hangingPunct="1"/>
            <a:r>
              <a:rPr lang="en-GB" altLang="en-US" sz="4000" dirty="0">
                <a:solidFill>
                  <a:srgbClr val="0070C0"/>
                </a:solidFill>
                <a:latin typeface="Calibri"/>
                <a:ea typeface="Calibri"/>
                <a:cs typeface="Calibri"/>
              </a:rPr>
              <a:t>Play in Wales</a:t>
            </a:r>
          </a:p>
        </p:txBody>
      </p:sp>
      <p:sp>
        <p:nvSpPr>
          <p:cNvPr id="27651" name="Content Placeholder 3">
            <a:extLst>
              <a:ext uri="{FF2B5EF4-FFF2-40B4-BE49-F238E27FC236}">
                <a16:creationId xmlns:a16="http://schemas.microsoft.com/office/drawing/2014/main" id="{80701406-4C76-2747-A908-6C74E78C5070}"/>
              </a:ext>
            </a:extLst>
          </p:cNvPr>
          <p:cNvSpPr>
            <a:spLocks noGrp="1" noChangeArrowheads="1"/>
          </p:cNvSpPr>
          <p:nvPr>
            <p:ph sz="half" idx="1"/>
          </p:nvPr>
        </p:nvSpPr>
        <p:spPr>
          <a:xfrm>
            <a:off x="457200" y="1370978"/>
            <a:ext cx="8003232" cy="3816771"/>
          </a:xfrm>
        </p:spPr>
        <p:txBody>
          <a:bodyPr/>
          <a:lstStyle/>
          <a:p>
            <a:pPr eaLnBrk="1" hangingPunct="1"/>
            <a:r>
              <a:rPr lang="en-GB" altLang="en-US" sz="2400" b="1" dirty="0">
                <a:solidFill>
                  <a:srgbClr val="0070C0"/>
                </a:solidFill>
                <a:latin typeface="Calibri"/>
                <a:ea typeface="Calibri"/>
                <a:cs typeface="Calibri"/>
              </a:rPr>
              <a:t>Freely chosen</a:t>
            </a:r>
            <a:r>
              <a:rPr lang="en-GB" altLang="en-US" sz="2400" dirty="0">
                <a:solidFill>
                  <a:srgbClr val="0070C0"/>
                </a:solidFill>
                <a:latin typeface="Calibri"/>
                <a:ea typeface="Calibri"/>
                <a:cs typeface="Calibri"/>
              </a:rPr>
              <a:t> means that children themselves choose when, how and what to play. As such it is not part of a set programme and does not have any steps that need to be completed.</a:t>
            </a:r>
          </a:p>
          <a:p>
            <a:pPr eaLnBrk="1" hangingPunct="1"/>
            <a:r>
              <a:rPr lang="en-GB" altLang="en-US" sz="2400" b="1" dirty="0">
                <a:solidFill>
                  <a:srgbClr val="0070C0"/>
                </a:solidFill>
                <a:latin typeface="Calibri"/>
                <a:ea typeface="Calibri"/>
                <a:cs typeface="Calibri"/>
              </a:rPr>
              <a:t>Personally directed</a:t>
            </a:r>
            <a:r>
              <a:rPr lang="en-GB" altLang="en-US" sz="2400" dirty="0">
                <a:solidFill>
                  <a:srgbClr val="0070C0"/>
                </a:solidFill>
                <a:latin typeface="Calibri"/>
                <a:ea typeface="Calibri"/>
                <a:cs typeface="Calibri"/>
              </a:rPr>
              <a:t> means children themselves decide the rules and roles they take within their play.</a:t>
            </a:r>
          </a:p>
          <a:p>
            <a:pPr eaLnBrk="1" hangingPunct="1"/>
            <a:r>
              <a:rPr lang="en-GB" altLang="en-US" sz="2400" b="1" dirty="0">
                <a:solidFill>
                  <a:srgbClr val="0070C0"/>
                </a:solidFill>
                <a:latin typeface="Calibri"/>
                <a:ea typeface="Calibri"/>
                <a:cs typeface="Calibri"/>
              </a:rPr>
              <a:t>Intrinsically motivated</a:t>
            </a:r>
            <a:r>
              <a:rPr lang="en-GB" altLang="en-US" sz="2400" dirty="0">
                <a:solidFill>
                  <a:srgbClr val="0070C0"/>
                </a:solidFill>
                <a:latin typeface="Calibri"/>
                <a:ea typeface="Calibri"/>
                <a:cs typeface="Calibri"/>
              </a:rPr>
              <a:t> means that play is undertaken for its own sake, and not performed for any reward, certificate or status</a:t>
            </a:r>
            <a:endParaRPr lang="en-GB" altLang="en-US" sz="2400">
              <a:solidFill>
                <a:srgbClr val="0070C0"/>
              </a:solidFill>
              <a:latin typeface="Calibri"/>
              <a:ea typeface="Calibri"/>
              <a:cs typeface="Calibri"/>
            </a:endParaRPr>
          </a:p>
          <a:p>
            <a:pPr marL="0" indent="0">
              <a:buNone/>
            </a:pPr>
            <a:r>
              <a:rPr lang="en-GB" altLang="en-US" sz="2000" dirty="0">
                <a:solidFill>
                  <a:srgbClr val="0070C0"/>
                </a:solidFill>
                <a:latin typeface="Calibri"/>
                <a:ea typeface="Calibri"/>
                <a:cs typeface="Calibri"/>
              </a:rPr>
              <a:t>(Play Wales, 2018)</a:t>
            </a:r>
          </a:p>
          <a:p>
            <a:pPr eaLnBrk="1" hangingPunct="1"/>
            <a:endParaRPr lang="en-GB" altLang="en-US">
              <a:cs typeface="Arial" panose="020B0604020202020204"/>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78202-B35E-6AF1-4F42-8234D2FF97F3}"/>
              </a:ext>
            </a:extLst>
          </p:cNvPr>
          <p:cNvSpPr>
            <a:spLocks noGrp="1"/>
          </p:cNvSpPr>
          <p:nvPr>
            <p:ph type="title"/>
          </p:nvPr>
        </p:nvSpPr>
        <p:spPr/>
        <p:txBody>
          <a:bodyPr/>
          <a:lstStyle/>
          <a:p>
            <a:r>
              <a:rPr lang="en-US" dirty="0">
                <a:cs typeface="Arial"/>
              </a:rPr>
              <a:t>Seland Newydd</a:t>
            </a:r>
            <a:br>
              <a:rPr lang="en-US" dirty="0">
                <a:solidFill>
                  <a:srgbClr val="0070C0"/>
                </a:solidFill>
                <a:cs typeface="Arial"/>
              </a:rPr>
            </a:br>
            <a:r>
              <a:rPr lang="en-US" dirty="0">
                <a:solidFill>
                  <a:srgbClr val="0070C0"/>
                </a:solidFill>
                <a:cs typeface="Arial"/>
              </a:rPr>
              <a:t>New Zealand</a:t>
            </a:r>
            <a:endParaRPr lang="en-US" dirty="0">
              <a:solidFill>
                <a:srgbClr val="0070C0"/>
              </a:solidFill>
            </a:endParaRPr>
          </a:p>
        </p:txBody>
      </p:sp>
      <p:sp>
        <p:nvSpPr>
          <p:cNvPr id="3" name="Content Placeholder 2">
            <a:extLst>
              <a:ext uri="{FF2B5EF4-FFF2-40B4-BE49-F238E27FC236}">
                <a16:creationId xmlns:a16="http://schemas.microsoft.com/office/drawing/2014/main" id="{2078E509-1DE7-8D14-B956-DE403F6A6945}"/>
              </a:ext>
            </a:extLst>
          </p:cNvPr>
          <p:cNvSpPr>
            <a:spLocks noGrp="1"/>
          </p:cNvSpPr>
          <p:nvPr>
            <p:ph sz="half" idx="1"/>
          </p:nvPr>
        </p:nvSpPr>
        <p:spPr/>
        <p:txBody>
          <a:bodyPr/>
          <a:lstStyle/>
          <a:p>
            <a:r>
              <a:rPr lang="en-US" sz="2400" err="1">
                <a:ea typeface="+mn-lt"/>
                <a:cs typeface="+mn-lt"/>
              </a:rPr>
              <a:t>Te</a:t>
            </a:r>
            <a:r>
              <a:rPr lang="en-US" sz="2400" dirty="0">
                <a:ea typeface="+mn-lt"/>
                <a:cs typeface="+mn-lt"/>
              </a:rPr>
              <a:t> </a:t>
            </a:r>
            <a:r>
              <a:rPr lang="en-US" sz="2400" err="1">
                <a:ea typeface="+mn-lt"/>
                <a:cs typeface="+mn-lt"/>
              </a:rPr>
              <a:t>Whariki</a:t>
            </a:r>
            <a:endParaRPr lang="en-US" sz="2400">
              <a:cs typeface="Arial" panose="020B0604020202020204"/>
            </a:endParaRPr>
          </a:p>
          <a:p>
            <a:r>
              <a:rPr lang="en-US" sz="2400" dirty="0">
                <a:ea typeface="+mn-lt"/>
                <a:cs typeface="+mn-lt"/>
              </a:rPr>
              <a:t>Dull </a:t>
            </a:r>
            <a:r>
              <a:rPr lang="en-US" sz="2400" err="1">
                <a:ea typeface="+mn-lt"/>
                <a:cs typeface="+mn-lt"/>
              </a:rPr>
              <a:t>Dysgu</a:t>
            </a:r>
            <a:r>
              <a:rPr lang="en-US" sz="2400" dirty="0">
                <a:ea typeface="+mn-lt"/>
                <a:cs typeface="+mn-lt"/>
              </a:rPr>
              <a:t> </a:t>
            </a:r>
            <a:r>
              <a:rPr lang="en-US" sz="2400" err="1">
                <a:ea typeface="+mn-lt"/>
                <a:cs typeface="+mn-lt"/>
              </a:rPr>
              <a:t>trwy</a:t>
            </a:r>
            <a:r>
              <a:rPr lang="en-US" sz="2400" dirty="0">
                <a:ea typeface="+mn-lt"/>
                <a:cs typeface="+mn-lt"/>
              </a:rPr>
              <a:t> </a:t>
            </a:r>
            <a:r>
              <a:rPr lang="en-US" sz="2400" err="1">
                <a:ea typeface="+mn-lt"/>
                <a:cs typeface="+mn-lt"/>
              </a:rPr>
              <a:t>Chwarae</a:t>
            </a:r>
            <a:endParaRPr lang="en-US" sz="2400">
              <a:cs typeface="Arial"/>
            </a:endParaRPr>
          </a:p>
          <a:p>
            <a:r>
              <a:rPr lang="en-US" sz="2400" dirty="0">
                <a:ea typeface="+mn-lt"/>
                <a:cs typeface="+mn-lt"/>
              </a:rPr>
              <a:t>Mae </a:t>
            </a:r>
            <a:r>
              <a:rPr lang="en-US" sz="2400" err="1">
                <a:ea typeface="+mn-lt"/>
                <a:cs typeface="+mn-lt"/>
              </a:rPr>
              <a:t>athrawon</a:t>
            </a:r>
            <a:r>
              <a:rPr lang="en-US" sz="2400" dirty="0">
                <a:ea typeface="+mn-lt"/>
                <a:cs typeface="+mn-lt"/>
              </a:rPr>
              <a:t> </a:t>
            </a:r>
            <a:r>
              <a:rPr lang="en-US" sz="2400" err="1">
                <a:ea typeface="+mn-lt"/>
                <a:cs typeface="+mn-lt"/>
              </a:rPr>
              <a:t>yn</a:t>
            </a:r>
            <a:r>
              <a:rPr lang="en-US" sz="2400" dirty="0">
                <a:ea typeface="+mn-lt"/>
                <a:cs typeface="+mn-lt"/>
              </a:rPr>
              <a:t> </a:t>
            </a:r>
            <a:r>
              <a:rPr lang="en-US" sz="2400" err="1">
                <a:ea typeface="+mn-lt"/>
                <a:cs typeface="+mn-lt"/>
              </a:rPr>
              <a:t>gweithredu</a:t>
            </a:r>
            <a:r>
              <a:rPr lang="en-US" sz="2400" dirty="0">
                <a:ea typeface="+mn-lt"/>
                <a:cs typeface="+mn-lt"/>
              </a:rPr>
              <a:t> </a:t>
            </a:r>
            <a:r>
              <a:rPr lang="en-US" sz="2400" err="1">
                <a:ea typeface="+mn-lt"/>
                <a:cs typeface="+mn-lt"/>
              </a:rPr>
              <a:t>fel</a:t>
            </a:r>
            <a:r>
              <a:rPr lang="en-US" sz="2400" dirty="0">
                <a:ea typeface="+mn-lt"/>
                <a:cs typeface="+mn-lt"/>
              </a:rPr>
              <a:t> </a:t>
            </a:r>
            <a:r>
              <a:rPr lang="en-US" sz="2400" err="1">
                <a:ea typeface="+mn-lt"/>
                <a:cs typeface="+mn-lt"/>
              </a:rPr>
              <a:t>hwyluswyr</a:t>
            </a:r>
            <a:r>
              <a:rPr lang="en-US" sz="2400" dirty="0">
                <a:ea typeface="+mn-lt"/>
                <a:cs typeface="+mn-lt"/>
              </a:rPr>
              <a:t> </a:t>
            </a:r>
            <a:r>
              <a:rPr lang="en-US" sz="2400" err="1">
                <a:ea typeface="+mn-lt"/>
                <a:cs typeface="+mn-lt"/>
              </a:rPr>
              <a:t>yn</a:t>
            </a:r>
            <a:r>
              <a:rPr lang="en-US" sz="2400" dirty="0">
                <a:ea typeface="+mn-lt"/>
                <a:cs typeface="+mn-lt"/>
              </a:rPr>
              <a:t> </a:t>
            </a:r>
            <a:r>
              <a:rPr lang="en-US" sz="2400" err="1">
                <a:ea typeface="+mn-lt"/>
                <a:cs typeface="+mn-lt"/>
              </a:rPr>
              <a:t>hytrach</a:t>
            </a:r>
            <a:r>
              <a:rPr lang="en-US" sz="2400" dirty="0">
                <a:ea typeface="+mn-lt"/>
                <a:cs typeface="+mn-lt"/>
              </a:rPr>
              <a:t> </a:t>
            </a:r>
            <a:r>
              <a:rPr lang="en-US" sz="2400" err="1">
                <a:ea typeface="+mn-lt"/>
                <a:cs typeface="+mn-lt"/>
              </a:rPr>
              <a:t>na</a:t>
            </a:r>
            <a:r>
              <a:rPr lang="en-US" sz="2400" dirty="0">
                <a:ea typeface="+mn-lt"/>
                <a:cs typeface="+mn-lt"/>
              </a:rPr>
              <a:t> </a:t>
            </a:r>
            <a:r>
              <a:rPr lang="en-US" sz="2400" err="1">
                <a:ea typeface="+mn-lt"/>
                <a:cs typeface="+mn-lt"/>
              </a:rPr>
              <a:t>hyfforddwyr</a:t>
            </a:r>
            <a:endParaRPr lang="en-US" sz="2400">
              <a:cs typeface="Arial"/>
            </a:endParaRPr>
          </a:p>
          <a:p>
            <a:r>
              <a:rPr lang="en-US" sz="2400" dirty="0">
                <a:ea typeface="+mn-lt"/>
                <a:cs typeface="+mn-lt"/>
              </a:rPr>
              <a:t>Yn </a:t>
            </a:r>
            <a:r>
              <a:rPr lang="en-US" sz="2400" err="1">
                <a:ea typeface="+mn-lt"/>
                <a:cs typeface="+mn-lt"/>
              </a:rPr>
              <a:t>ddiwylliannol</a:t>
            </a:r>
            <a:r>
              <a:rPr lang="en-US" sz="2400" dirty="0">
                <a:ea typeface="+mn-lt"/>
                <a:cs typeface="+mn-lt"/>
              </a:rPr>
              <a:t> </a:t>
            </a:r>
            <a:r>
              <a:rPr lang="en-US" sz="2400" err="1">
                <a:ea typeface="+mn-lt"/>
                <a:cs typeface="+mn-lt"/>
              </a:rPr>
              <a:t>gynhwysol</a:t>
            </a:r>
            <a:endParaRPr lang="en-US" sz="2400" err="1"/>
          </a:p>
        </p:txBody>
      </p:sp>
      <p:sp>
        <p:nvSpPr>
          <p:cNvPr id="4" name="Content Placeholder 3">
            <a:extLst>
              <a:ext uri="{FF2B5EF4-FFF2-40B4-BE49-F238E27FC236}">
                <a16:creationId xmlns:a16="http://schemas.microsoft.com/office/drawing/2014/main" id="{909BE0CD-01DA-0161-9903-E86902DD79B0}"/>
              </a:ext>
            </a:extLst>
          </p:cNvPr>
          <p:cNvSpPr>
            <a:spLocks noGrp="1"/>
          </p:cNvSpPr>
          <p:nvPr>
            <p:ph sz="half" idx="2"/>
          </p:nvPr>
        </p:nvSpPr>
        <p:spPr/>
        <p:txBody>
          <a:bodyPr/>
          <a:lstStyle/>
          <a:p>
            <a:r>
              <a:rPr lang="en-GB" sz="2400" err="1">
                <a:solidFill>
                  <a:srgbClr val="0070C0"/>
                </a:solidFill>
                <a:cs typeface="Arial"/>
              </a:rPr>
              <a:t>Te</a:t>
            </a:r>
            <a:r>
              <a:rPr lang="en-GB" sz="2400" dirty="0">
                <a:solidFill>
                  <a:srgbClr val="0070C0"/>
                </a:solidFill>
                <a:cs typeface="Arial"/>
              </a:rPr>
              <a:t> </a:t>
            </a:r>
            <a:r>
              <a:rPr lang="en-GB" sz="2400" err="1">
                <a:solidFill>
                  <a:srgbClr val="0070C0"/>
                </a:solidFill>
                <a:cs typeface="Arial"/>
              </a:rPr>
              <a:t>Whariki</a:t>
            </a:r>
            <a:endParaRPr lang="en-GB" sz="2400" dirty="0">
              <a:solidFill>
                <a:srgbClr val="0070C0"/>
              </a:solidFill>
              <a:cs typeface="Arial"/>
            </a:endParaRPr>
          </a:p>
          <a:p>
            <a:r>
              <a:rPr lang="en-US" sz="2400" dirty="0">
                <a:solidFill>
                  <a:srgbClr val="0070C0"/>
                </a:solidFill>
                <a:cs typeface="Arial"/>
              </a:rPr>
              <a:t>Learning through Play approach</a:t>
            </a:r>
            <a:endParaRPr lang="en-GB" sz="2400" dirty="0">
              <a:solidFill>
                <a:srgbClr val="0070C0"/>
              </a:solidFill>
              <a:cs typeface="Arial"/>
            </a:endParaRPr>
          </a:p>
          <a:p>
            <a:r>
              <a:rPr lang="en-US" sz="2400" dirty="0">
                <a:solidFill>
                  <a:srgbClr val="0070C0"/>
                </a:solidFill>
                <a:cs typeface="Arial"/>
              </a:rPr>
              <a:t>Teachers act as facilitators rather than instructors </a:t>
            </a:r>
          </a:p>
          <a:p>
            <a:r>
              <a:rPr lang="en-US" sz="2400" dirty="0">
                <a:solidFill>
                  <a:srgbClr val="0070C0"/>
                </a:solidFill>
                <a:cs typeface="Arial"/>
              </a:rPr>
              <a:t>Culturally inclusive </a:t>
            </a:r>
          </a:p>
          <a:p>
            <a:pPr marL="0" indent="0">
              <a:buNone/>
            </a:pPr>
            <a:r>
              <a:rPr lang="en-US" sz="2000" dirty="0">
                <a:solidFill>
                  <a:srgbClr val="0070C0"/>
                </a:solidFill>
                <a:cs typeface="Arial"/>
              </a:rPr>
              <a:t>(Play Aotearoa, 2023)</a:t>
            </a:r>
          </a:p>
        </p:txBody>
      </p:sp>
    </p:spTree>
    <p:extLst>
      <p:ext uri="{BB962C8B-B14F-4D97-AF65-F5344CB8AC3E}">
        <p14:creationId xmlns:p14="http://schemas.microsoft.com/office/powerpoint/2010/main" val="11417443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F525C-F648-8821-FB5A-DEAE3C3478BA}"/>
              </a:ext>
            </a:extLst>
          </p:cNvPr>
          <p:cNvSpPr>
            <a:spLocks noGrp="1"/>
          </p:cNvSpPr>
          <p:nvPr>
            <p:ph type="title"/>
          </p:nvPr>
        </p:nvSpPr>
        <p:spPr/>
        <p:txBody>
          <a:bodyPr/>
          <a:lstStyle/>
          <a:p>
            <a:r>
              <a:rPr lang="en-US" err="1">
                <a:cs typeface="Arial"/>
              </a:rPr>
              <a:t>Scandinafia</a:t>
            </a:r>
            <a:br>
              <a:rPr lang="en-US" dirty="0">
                <a:solidFill>
                  <a:srgbClr val="0070C0"/>
                </a:solidFill>
                <a:cs typeface="Arial"/>
              </a:rPr>
            </a:br>
            <a:r>
              <a:rPr lang="en-US" dirty="0">
                <a:solidFill>
                  <a:srgbClr val="0070C0"/>
                </a:solidFill>
                <a:cs typeface="Arial"/>
              </a:rPr>
              <a:t>Scandinavia</a:t>
            </a:r>
            <a:endParaRPr lang="en-US" dirty="0">
              <a:solidFill>
                <a:srgbClr val="0070C0"/>
              </a:solidFill>
            </a:endParaRPr>
          </a:p>
        </p:txBody>
      </p:sp>
      <p:sp>
        <p:nvSpPr>
          <p:cNvPr id="3" name="Content Placeholder 2">
            <a:extLst>
              <a:ext uri="{FF2B5EF4-FFF2-40B4-BE49-F238E27FC236}">
                <a16:creationId xmlns:a16="http://schemas.microsoft.com/office/drawing/2014/main" id="{022817F7-1595-4ECF-A341-E2F9E691DB5F}"/>
              </a:ext>
            </a:extLst>
          </p:cNvPr>
          <p:cNvSpPr>
            <a:spLocks noGrp="1"/>
          </p:cNvSpPr>
          <p:nvPr>
            <p:ph sz="half" idx="1"/>
          </p:nvPr>
        </p:nvSpPr>
        <p:spPr/>
        <p:txBody>
          <a:bodyPr/>
          <a:lstStyle/>
          <a:p>
            <a:r>
              <a:rPr lang="en-US" dirty="0" err="1">
                <a:ea typeface="+mn-lt"/>
                <a:cs typeface="+mn-lt"/>
              </a:rPr>
              <a:t>Dysgu</a:t>
            </a:r>
            <a:r>
              <a:rPr lang="en-US" dirty="0">
                <a:ea typeface="+mn-lt"/>
                <a:cs typeface="+mn-lt"/>
              </a:rPr>
              <a:t> </a:t>
            </a:r>
            <a:r>
              <a:rPr lang="en-US" dirty="0" err="1">
                <a:ea typeface="+mn-lt"/>
                <a:cs typeface="+mn-lt"/>
              </a:rPr>
              <a:t>seiliedig</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chwarae</a:t>
            </a:r>
            <a:endParaRPr lang="en-US" dirty="0" err="1">
              <a:cs typeface="Arial" panose="020B0604020202020204"/>
            </a:endParaRPr>
          </a:p>
          <a:p>
            <a:r>
              <a:rPr lang="en-US" dirty="0" err="1">
                <a:ea typeface="+mn-lt"/>
                <a:cs typeface="+mn-lt"/>
              </a:rPr>
              <a:t>Pwyslais</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chwarae</a:t>
            </a:r>
            <a:r>
              <a:rPr lang="en-US" dirty="0">
                <a:ea typeface="+mn-lt"/>
                <a:cs typeface="+mn-lt"/>
              </a:rPr>
              <a:t> </a:t>
            </a:r>
            <a:r>
              <a:rPr lang="en-US" dirty="0" err="1">
                <a:ea typeface="+mn-lt"/>
                <a:cs typeface="+mn-lt"/>
              </a:rPr>
              <a:t>rhydd</a:t>
            </a:r>
            <a:endParaRPr lang="en-US" dirty="0" err="1"/>
          </a:p>
          <a:p>
            <a:r>
              <a:rPr lang="en-US" dirty="0" err="1">
                <a:ea typeface="+mn-lt"/>
                <a:cs typeface="+mn-lt"/>
              </a:rPr>
              <a:t>Dysgu</a:t>
            </a:r>
            <a:r>
              <a:rPr lang="en-US" dirty="0">
                <a:ea typeface="+mn-lt"/>
                <a:cs typeface="+mn-lt"/>
              </a:rPr>
              <a:t> </a:t>
            </a:r>
            <a:r>
              <a:rPr lang="en-US" dirty="0" err="1">
                <a:ea typeface="+mn-lt"/>
                <a:cs typeface="+mn-lt"/>
              </a:rPr>
              <a:t>yn</a:t>
            </a:r>
            <a:r>
              <a:rPr lang="en-US" dirty="0">
                <a:ea typeface="+mn-lt"/>
                <a:cs typeface="+mn-lt"/>
              </a:rPr>
              <a:t> yr </a:t>
            </a:r>
            <a:r>
              <a:rPr lang="en-US" dirty="0" err="1">
                <a:ea typeface="+mn-lt"/>
                <a:cs typeface="+mn-lt"/>
              </a:rPr>
              <a:t>awyr</a:t>
            </a:r>
            <a:r>
              <a:rPr lang="en-US" dirty="0">
                <a:ea typeface="+mn-lt"/>
                <a:cs typeface="+mn-lt"/>
              </a:rPr>
              <a:t> </a:t>
            </a:r>
            <a:r>
              <a:rPr lang="en-US" dirty="0" err="1">
                <a:ea typeface="+mn-lt"/>
                <a:cs typeface="+mn-lt"/>
              </a:rPr>
              <a:t>agored</a:t>
            </a:r>
            <a:r>
              <a:rPr lang="en-US" dirty="0">
                <a:ea typeface="+mn-lt"/>
                <a:cs typeface="+mn-lt"/>
              </a:rPr>
              <a:t> a </a:t>
            </a:r>
            <a:r>
              <a:rPr lang="en-US" dirty="0" err="1">
                <a:ea typeface="+mn-lt"/>
                <a:cs typeface="+mn-lt"/>
              </a:rPr>
              <a:t>chwarae</a:t>
            </a:r>
            <a:r>
              <a:rPr lang="en-US" dirty="0">
                <a:ea typeface="+mn-lt"/>
                <a:cs typeface="+mn-lt"/>
              </a:rPr>
              <a:t> </a:t>
            </a:r>
            <a:r>
              <a:rPr lang="en-US" dirty="0" err="1">
                <a:ea typeface="+mn-lt"/>
                <a:cs typeface="+mn-lt"/>
              </a:rPr>
              <a:t>ym</a:t>
            </a:r>
            <a:r>
              <a:rPr lang="en-US" dirty="0">
                <a:ea typeface="+mn-lt"/>
                <a:cs typeface="+mn-lt"/>
              </a:rPr>
              <a:t> </a:t>
            </a:r>
            <a:r>
              <a:rPr lang="en-US" dirty="0" err="1">
                <a:ea typeface="+mn-lt"/>
                <a:cs typeface="+mn-lt"/>
              </a:rPr>
              <a:t>myd</a:t>
            </a:r>
            <a:r>
              <a:rPr lang="en-US" dirty="0">
                <a:ea typeface="+mn-lt"/>
                <a:cs typeface="+mn-lt"/>
              </a:rPr>
              <a:t> </a:t>
            </a:r>
            <a:r>
              <a:rPr lang="en-US" dirty="0" err="1">
                <a:ea typeface="+mn-lt"/>
                <a:cs typeface="+mn-lt"/>
              </a:rPr>
              <a:t>natur</a:t>
            </a:r>
            <a:endParaRPr lang="en-US" dirty="0" err="1"/>
          </a:p>
          <a:p>
            <a:r>
              <a:rPr lang="en-US" dirty="0" err="1">
                <a:ea typeface="+mn-lt"/>
                <a:cs typeface="+mn-lt"/>
              </a:rPr>
              <a:t>Defnydd</a:t>
            </a:r>
            <a:r>
              <a:rPr lang="en-US" dirty="0">
                <a:ea typeface="+mn-lt"/>
                <a:cs typeface="+mn-lt"/>
              </a:rPr>
              <a:t> o </a:t>
            </a:r>
            <a:r>
              <a:rPr lang="en-US" dirty="0" err="1">
                <a:ea typeface="+mn-lt"/>
                <a:cs typeface="+mn-lt"/>
              </a:rPr>
              <a:t>ysgolion</a:t>
            </a:r>
            <a:r>
              <a:rPr lang="en-US" dirty="0">
                <a:ea typeface="+mn-lt"/>
                <a:cs typeface="+mn-lt"/>
              </a:rPr>
              <a:t> </a:t>
            </a:r>
            <a:r>
              <a:rPr lang="en-US" dirty="0" err="1">
                <a:ea typeface="+mn-lt"/>
                <a:cs typeface="+mn-lt"/>
              </a:rPr>
              <a:t>goedwig</a:t>
            </a:r>
            <a:endParaRPr lang="en-US" dirty="0" err="1"/>
          </a:p>
          <a:p>
            <a:r>
              <a:rPr lang="en-US" dirty="0">
                <a:ea typeface="+mn-lt"/>
                <a:cs typeface="+mn-lt"/>
              </a:rPr>
              <a:t>Dull </a:t>
            </a:r>
            <a:r>
              <a:rPr lang="en-US" dirty="0" err="1">
                <a:ea typeface="+mn-lt"/>
                <a:cs typeface="+mn-lt"/>
              </a:rPr>
              <a:t>sy'n</a:t>
            </a:r>
            <a:r>
              <a:rPr lang="en-US" dirty="0">
                <a:ea typeface="+mn-lt"/>
                <a:cs typeface="+mn-lt"/>
              </a:rPr>
              <a:t> </a:t>
            </a:r>
            <a:r>
              <a:rPr lang="en-US" dirty="0" err="1">
                <a:ea typeface="+mn-lt"/>
                <a:cs typeface="+mn-lt"/>
              </a:rPr>
              <a:t>canolbwyntio</a:t>
            </a:r>
            <a:r>
              <a:rPr lang="en-US" dirty="0">
                <a:ea typeface="+mn-lt"/>
                <a:cs typeface="+mn-lt"/>
              </a:rPr>
              <a:t> </a:t>
            </a:r>
            <a:r>
              <a:rPr lang="en-US" dirty="0" err="1">
                <a:ea typeface="+mn-lt"/>
                <a:cs typeface="+mn-lt"/>
              </a:rPr>
              <a:t>ar</a:t>
            </a:r>
            <a:r>
              <a:rPr lang="en-US" dirty="0">
                <a:ea typeface="+mn-lt"/>
                <a:cs typeface="+mn-lt"/>
              </a:rPr>
              <a:t> y </a:t>
            </a:r>
            <a:r>
              <a:rPr lang="en-US" dirty="0" err="1">
                <a:ea typeface="+mn-lt"/>
                <a:cs typeface="+mn-lt"/>
              </a:rPr>
              <a:t>plentyn</a:t>
            </a:r>
            <a:endParaRPr lang="en-US" dirty="0" err="1"/>
          </a:p>
        </p:txBody>
      </p:sp>
      <p:sp>
        <p:nvSpPr>
          <p:cNvPr id="4" name="Content Placeholder 3">
            <a:extLst>
              <a:ext uri="{FF2B5EF4-FFF2-40B4-BE49-F238E27FC236}">
                <a16:creationId xmlns:a16="http://schemas.microsoft.com/office/drawing/2014/main" id="{8F170BCF-706E-8C80-6B2C-2F6FC21E0C88}"/>
              </a:ext>
            </a:extLst>
          </p:cNvPr>
          <p:cNvSpPr>
            <a:spLocks noGrp="1"/>
          </p:cNvSpPr>
          <p:nvPr>
            <p:ph sz="half" idx="2"/>
          </p:nvPr>
        </p:nvSpPr>
        <p:spPr/>
        <p:txBody>
          <a:bodyPr/>
          <a:lstStyle/>
          <a:p>
            <a:r>
              <a:rPr lang="en-US" dirty="0">
                <a:solidFill>
                  <a:srgbClr val="0070C0"/>
                </a:solidFill>
                <a:cs typeface="Arial"/>
              </a:rPr>
              <a:t>Play based learning</a:t>
            </a:r>
          </a:p>
          <a:p>
            <a:r>
              <a:rPr lang="en-US" dirty="0">
                <a:solidFill>
                  <a:srgbClr val="0070C0"/>
                </a:solidFill>
                <a:cs typeface="Arial"/>
              </a:rPr>
              <a:t>Emphasis on free-play</a:t>
            </a:r>
          </a:p>
          <a:p>
            <a:r>
              <a:rPr lang="en-US" dirty="0">
                <a:solidFill>
                  <a:srgbClr val="0070C0"/>
                </a:solidFill>
                <a:cs typeface="Arial"/>
              </a:rPr>
              <a:t>Outdoor learning and play in nature </a:t>
            </a:r>
          </a:p>
          <a:p>
            <a:r>
              <a:rPr lang="en-US" dirty="0">
                <a:solidFill>
                  <a:srgbClr val="0070C0"/>
                </a:solidFill>
                <a:cs typeface="Arial"/>
              </a:rPr>
              <a:t>Use of forest schools</a:t>
            </a:r>
          </a:p>
          <a:p>
            <a:r>
              <a:rPr lang="en-US" dirty="0">
                <a:solidFill>
                  <a:srgbClr val="0070C0"/>
                </a:solidFill>
                <a:cs typeface="Arial"/>
              </a:rPr>
              <a:t>Child centered approach</a:t>
            </a:r>
          </a:p>
          <a:p>
            <a:pPr marL="0" indent="0">
              <a:buNone/>
            </a:pPr>
            <a:r>
              <a:rPr lang="en-US" sz="2000" dirty="0">
                <a:solidFill>
                  <a:srgbClr val="0070C0"/>
                </a:solidFill>
                <a:cs typeface="Arial"/>
              </a:rPr>
              <a:t>(</a:t>
            </a:r>
            <a:r>
              <a:rPr lang="en-US" sz="2000" dirty="0" err="1">
                <a:solidFill>
                  <a:srgbClr val="0070C0"/>
                </a:solidFill>
                <a:cs typeface="Arial"/>
              </a:rPr>
              <a:t>Greenglade</a:t>
            </a:r>
            <a:r>
              <a:rPr lang="en-US" sz="2000" dirty="0">
                <a:solidFill>
                  <a:srgbClr val="0070C0"/>
                </a:solidFill>
                <a:cs typeface="Arial"/>
              </a:rPr>
              <a:t> Day Nursery, no date)</a:t>
            </a:r>
            <a:endParaRPr lang="en-US" dirty="0">
              <a:solidFill>
                <a:srgbClr val="0070C0"/>
              </a:solidFill>
              <a:cs typeface="Arial"/>
            </a:endParaRPr>
          </a:p>
        </p:txBody>
      </p:sp>
    </p:spTree>
    <p:extLst>
      <p:ext uri="{BB962C8B-B14F-4D97-AF65-F5344CB8AC3E}">
        <p14:creationId xmlns:p14="http://schemas.microsoft.com/office/powerpoint/2010/main" val="17410004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C45A022-EBA5-D2C8-8DBB-0C6A631AEFA2}"/>
              </a:ext>
            </a:extLst>
          </p:cNvPr>
          <p:cNvSpPr>
            <a:spLocks noGrp="1" noChangeArrowheads="1"/>
          </p:cNvSpPr>
          <p:nvPr>
            <p:ph type="title"/>
          </p:nvPr>
        </p:nvSpPr>
        <p:spPr/>
        <p:txBody>
          <a:bodyPr/>
          <a:lstStyle/>
          <a:p>
            <a:pPr eaLnBrk="1" hangingPunct="1"/>
            <a:r>
              <a:rPr lang="en-GB" altLang="en-US" sz="4000" dirty="0">
                <a:latin typeface="Calibri"/>
                <a:ea typeface="Calibri"/>
                <a:cs typeface="Calibri"/>
              </a:rPr>
              <a:t>Gwaith neu </a:t>
            </a:r>
            <a:r>
              <a:rPr lang="en-GB" altLang="en-US" sz="4000" err="1">
                <a:latin typeface="Calibri"/>
                <a:ea typeface="Calibri"/>
                <a:cs typeface="Calibri"/>
              </a:rPr>
              <a:t>chwarae</a:t>
            </a:r>
            <a:r>
              <a:rPr lang="en-GB" altLang="en-US" sz="4000" dirty="0">
                <a:latin typeface="Calibri"/>
                <a:ea typeface="Calibri"/>
                <a:cs typeface="Calibri"/>
              </a:rPr>
              <a:t>?</a:t>
            </a:r>
            <a:br>
              <a:rPr lang="en-GB" altLang="en-US" sz="4000" dirty="0">
                <a:latin typeface="Calibri" panose="020F0502020204030204" pitchFamily="34" charset="0"/>
                <a:cs typeface="Calibri" panose="020F0502020204030204" pitchFamily="34" charset="0"/>
              </a:rPr>
            </a:br>
            <a:r>
              <a:rPr lang="en-GB" altLang="en-US" sz="4000" dirty="0">
                <a:solidFill>
                  <a:srgbClr val="0070C0"/>
                </a:solidFill>
                <a:latin typeface="Calibri"/>
                <a:ea typeface="Calibri"/>
                <a:cs typeface="Calibri"/>
              </a:rPr>
              <a:t>Work or play?</a:t>
            </a:r>
          </a:p>
        </p:txBody>
      </p:sp>
      <p:sp>
        <p:nvSpPr>
          <p:cNvPr id="32771" name="Rectangle 6">
            <a:extLst>
              <a:ext uri="{FF2B5EF4-FFF2-40B4-BE49-F238E27FC236}">
                <a16:creationId xmlns:a16="http://schemas.microsoft.com/office/drawing/2014/main" id="{5D4FD490-84BF-03B3-DA31-652DF414F679}"/>
              </a:ext>
            </a:extLst>
          </p:cNvPr>
          <p:cNvSpPr>
            <a:spLocks noGrp="1" noChangeArrowheads="1"/>
          </p:cNvSpPr>
          <p:nvPr>
            <p:ph sz="half" idx="1"/>
          </p:nvPr>
        </p:nvSpPr>
        <p:spPr>
          <a:xfrm>
            <a:off x="628650" y="1825625"/>
            <a:ext cx="8191500" cy="4351338"/>
          </a:xfrm>
        </p:spPr>
        <p:txBody>
          <a:bodyPr/>
          <a:lstStyle/>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Reed and Brown (2000)</a:t>
            </a:r>
          </a:p>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‘Play is something ‘felt’ rather than ‘done’’…no agreed universal definition…</a:t>
            </a:r>
          </a:p>
          <a:p>
            <a:pPr eaLnBrk="1" hangingPunct="1">
              <a:buFont typeface="Arial" panose="020B0604020202020204" pitchFamily="34" charset="0"/>
              <a:buNone/>
            </a:pPr>
            <a:endParaRPr lang="en-GB" altLang="en-US" sz="2800">
              <a:solidFill>
                <a:srgbClr val="0070C0"/>
              </a:solidFill>
              <a:latin typeface="Calibri" panose="020F0502020204030204" pitchFamily="34" charset="0"/>
              <a:cs typeface="Calibri" panose="020F0502020204030204" pitchFamily="34" charset="0"/>
            </a:endParaRPr>
          </a:p>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Ramsey (1998)</a:t>
            </a:r>
          </a:p>
          <a:p>
            <a:pPr eaLnBrk="1" hangingPunct="1">
              <a:buFont typeface="Arial" panose="020B0604020202020204" pitchFamily="34" charset="0"/>
              <a:buNone/>
            </a:pPr>
            <a:r>
              <a:rPr lang="en-GB" altLang="en-US" sz="2800">
                <a:solidFill>
                  <a:srgbClr val="0070C0"/>
                </a:solidFill>
                <a:latin typeface="Calibri" panose="020F0502020204030204" pitchFamily="34" charset="0"/>
                <a:cs typeface="Calibri" panose="020F0502020204030204" pitchFamily="34" charset="0"/>
              </a:rPr>
              <a:t>‘a social vehicle for exploring differences and developing common themes’</a:t>
            </a:r>
          </a:p>
          <a:p>
            <a:pPr eaLnBrk="1" hangingPunct="1">
              <a:buFont typeface="Arial" panose="020B0604020202020204" pitchFamily="34" charset="0"/>
              <a:buNone/>
            </a:pPr>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9F1404FF-6949-F793-623B-06637575F717}"/>
              </a:ext>
            </a:extLst>
          </p:cNvPr>
          <p:cNvSpPr>
            <a:spLocks noGrp="1" noChangeArrowheads="1"/>
          </p:cNvSpPr>
          <p:nvPr>
            <p:ph type="title"/>
          </p:nvPr>
        </p:nvSpPr>
        <p:spPr/>
        <p:txBody>
          <a:bodyPr/>
          <a:lstStyle/>
          <a:p>
            <a:pPr eaLnBrk="1" hangingPunct="1"/>
            <a:r>
              <a:rPr lang="en-GB" altLang="en-US" sz="4000" dirty="0">
                <a:latin typeface="Calibri"/>
                <a:ea typeface="Calibri"/>
                <a:cs typeface="Calibri"/>
              </a:rPr>
              <a:t>Gwaith neu </a:t>
            </a:r>
            <a:r>
              <a:rPr lang="en-GB" altLang="en-US" sz="4000" err="1">
                <a:latin typeface="Calibri"/>
                <a:ea typeface="Calibri"/>
                <a:cs typeface="Calibri"/>
              </a:rPr>
              <a:t>chwarae</a:t>
            </a:r>
            <a:r>
              <a:rPr lang="en-GB" altLang="en-US" sz="4000" dirty="0">
                <a:latin typeface="Calibri"/>
                <a:ea typeface="Calibri"/>
                <a:cs typeface="Calibri"/>
              </a:rPr>
              <a:t>?</a:t>
            </a:r>
            <a:br>
              <a:rPr lang="en-GB" altLang="en-US" sz="4000" dirty="0">
                <a:latin typeface="Calibri" panose="020F0502020204030204" pitchFamily="34" charset="0"/>
                <a:cs typeface="Calibri" panose="020F0502020204030204" pitchFamily="34" charset="0"/>
              </a:rPr>
            </a:br>
            <a:r>
              <a:rPr lang="en-GB" altLang="en-US" sz="4000" dirty="0">
                <a:solidFill>
                  <a:srgbClr val="0070C0"/>
                </a:solidFill>
                <a:latin typeface="Calibri"/>
                <a:ea typeface="Calibri"/>
                <a:cs typeface="Calibri"/>
              </a:rPr>
              <a:t>Work or play?</a:t>
            </a:r>
          </a:p>
        </p:txBody>
      </p:sp>
      <p:sp>
        <p:nvSpPr>
          <p:cNvPr id="34819" name="Rectangle 3">
            <a:extLst>
              <a:ext uri="{FF2B5EF4-FFF2-40B4-BE49-F238E27FC236}">
                <a16:creationId xmlns:a16="http://schemas.microsoft.com/office/drawing/2014/main" id="{90FC41D8-5CAC-D19E-32C6-2FD54512B0A0}"/>
              </a:ext>
            </a:extLst>
          </p:cNvPr>
          <p:cNvSpPr>
            <a:spLocks noGrp="1" noChangeArrowheads="1"/>
          </p:cNvSpPr>
          <p:nvPr>
            <p:ph sz="half" idx="1"/>
          </p:nvPr>
        </p:nvSpPr>
        <p:spPr>
          <a:xfrm>
            <a:off x="250825" y="1655763"/>
            <a:ext cx="8569325" cy="4351337"/>
          </a:xfrm>
        </p:spPr>
        <p:txBody>
          <a:bodyPr/>
          <a:lstStyle/>
          <a:p>
            <a:pPr eaLnBrk="1" hangingPunct="1">
              <a:lnSpc>
                <a:spcPct val="80000"/>
              </a:lnSpc>
              <a:buFont typeface="Arial" panose="020B0604020202020204" pitchFamily="34" charset="0"/>
              <a:buNone/>
            </a:pPr>
            <a:endParaRPr lang="en-GB" altLang="en-US" sz="2400">
              <a:solidFill>
                <a:srgbClr val="0070C0"/>
              </a:solidFill>
            </a:endParaRPr>
          </a:p>
          <a:p>
            <a:pPr eaLnBrk="1" hangingPunct="1">
              <a:lnSpc>
                <a:spcPct val="80000"/>
              </a:lnSpc>
              <a:buFont typeface="Arial" panose="020B0604020202020204" pitchFamily="34" charset="0"/>
              <a:buNone/>
            </a:pPr>
            <a:r>
              <a:rPr lang="en-GB" altLang="en-US" sz="2400">
                <a:solidFill>
                  <a:srgbClr val="0070C0"/>
                </a:solidFill>
                <a:latin typeface="Calibri" panose="020F0502020204030204" pitchFamily="34" charset="0"/>
                <a:cs typeface="Calibri" panose="020F0502020204030204" pitchFamily="34" charset="0"/>
              </a:rPr>
              <a:t>Elkonin (1978) believed the key role of early years practitioners was to support…</a:t>
            </a:r>
          </a:p>
          <a:p>
            <a:pPr eaLnBrk="1" hangingPunct="1">
              <a:lnSpc>
                <a:spcPct val="80000"/>
              </a:lnSpc>
              <a:buFont typeface="Arial" panose="020B0604020202020204" pitchFamily="34" charset="0"/>
              <a:buNone/>
            </a:pPr>
            <a:r>
              <a:rPr lang="en-GB" altLang="en-US" sz="2400">
                <a:solidFill>
                  <a:srgbClr val="0070C0"/>
                </a:solidFill>
                <a:latin typeface="Calibri" panose="020F0502020204030204" pitchFamily="34" charset="0"/>
                <a:cs typeface="Calibri" panose="020F0502020204030204" pitchFamily="34" charset="0"/>
              </a:rPr>
              <a:t>‘play prepares the child’s mind for the learning tasks of today’.</a:t>
            </a:r>
          </a:p>
          <a:p>
            <a:pPr eaLnBrk="1" hangingPunct="1">
              <a:lnSpc>
                <a:spcPct val="80000"/>
              </a:lnSpc>
              <a:buFont typeface="Arial" panose="020B0604020202020204" pitchFamily="34" charset="0"/>
              <a:buNone/>
            </a:pPr>
            <a:endParaRPr lang="en-GB" altLang="en-US" sz="2400">
              <a:solidFill>
                <a:srgbClr val="0070C0"/>
              </a:solidFill>
              <a:latin typeface="Calibri" panose="020F0502020204030204" pitchFamily="34" charset="0"/>
              <a:cs typeface="Calibri" panose="020F0502020204030204" pitchFamily="34" charset="0"/>
            </a:endParaRPr>
          </a:p>
          <a:p>
            <a:pPr eaLnBrk="1" hangingPunct="1">
              <a:lnSpc>
                <a:spcPct val="80000"/>
              </a:lnSpc>
              <a:buFont typeface="Arial" panose="020B0604020202020204" pitchFamily="34" charset="0"/>
              <a:buNone/>
            </a:pPr>
            <a:r>
              <a:rPr lang="en-GB" altLang="en-US" sz="2400">
                <a:solidFill>
                  <a:srgbClr val="0070C0"/>
                </a:solidFill>
                <a:latin typeface="Calibri" panose="020F0502020204030204" pitchFamily="34" charset="0"/>
                <a:cs typeface="Calibri" panose="020F0502020204030204" pitchFamily="34" charset="0"/>
              </a:rPr>
              <a:t>Miller and Almon (2009)</a:t>
            </a:r>
          </a:p>
          <a:p>
            <a:pPr eaLnBrk="1" hangingPunct="1">
              <a:lnSpc>
                <a:spcPct val="80000"/>
              </a:lnSpc>
              <a:buFont typeface="Arial" panose="020B0604020202020204" pitchFamily="34" charset="0"/>
              <a:buNone/>
            </a:pPr>
            <a:r>
              <a:rPr lang="en-GB" altLang="en-US" sz="2400">
                <a:solidFill>
                  <a:srgbClr val="0070C0"/>
                </a:solidFill>
                <a:latin typeface="Calibri" panose="020F0502020204030204" pitchFamily="34" charset="0"/>
                <a:cs typeface="Calibri" panose="020F0502020204030204" pitchFamily="34" charset="0"/>
              </a:rPr>
              <a:t>‘Too many schools place a double burden on young children. First they heighten their stress by demanding that they master material beyond their developmental level. Then they deprive children of their chief means of dealing with that stress – creative play.’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858586-6302-E7EB-8AF1-2569CAC57733}"/>
              </a:ext>
            </a:extLst>
          </p:cNvPr>
          <p:cNvSpPr>
            <a:spLocks noGrp="1"/>
          </p:cNvSpPr>
          <p:nvPr>
            <p:ph sz="half" idx="1"/>
          </p:nvPr>
        </p:nvSpPr>
        <p:spPr/>
        <p:txBody>
          <a:bodyPr/>
          <a:lstStyle/>
          <a:p>
            <a:pPr marL="0" indent="0">
              <a:buNone/>
            </a:pPr>
            <a:r>
              <a:rPr lang="en-GB" err="1"/>
              <a:t>Wnaeth</a:t>
            </a:r>
            <a:r>
              <a:rPr lang="en-GB"/>
              <a:t> Garvey (1977) </a:t>
            </a:r>
            <a:r>
              <a:rPr lang="en-GB" err="1"/>
              <a:t>diffinio</a:t>
            </a:r>
            <a:r>
              <a:rPr lang="en-GB"/>
              <a:t> </a:t>
            </a:r>
            <a:r>
              <a:rPr lang="en-GB" err="1"/>
              <a:t>chwarae</a:t>
            </a:r>
            <a:r>
              <a:rPr lang="en-GB"/>
              <a:t> </a:t>
            </a:r>
            <a:r>
              <a:rPr lang="en-GB" err="1"/>
              <a:t>fel</a:t>
            </a:r>
            <a:endParaRPr lang="en-GB"/>
          </a:p>
          <a:p>
            <a:r>
              <a:rPr lang="en-GB" err="1"/>
              <a:t>Mwynhad</a:t>
            </a:r>
            <a:endParaRPr lang="en-GB"/>
          </a:p>
          <a:p>
            <a:r>
              <a:rPr lang="en-GB"/>
              <a:t>Dim </a:t>
            </a:r>
            <a:r>
              <a:rPr lang="en-GB" err="1"/>
              <a:t>gol</a:t>
            </a:r>
            <a:r>
              <a:rPr lang="en-GB"/>
              <a:t> </a:t>
            </a:r>
            <a:r>
              <a:rPr lang="en-GB" err="1"/>
              <a:t>penodol</a:t>
            </a:r>
            <a:r>
              <a:rPr lang="en-GB"/>
              <a:t>- </a:t>
            </a:r>
            <a:r>
              <a:rPr lang="en-GB" err="1"/>
              <a:t>mynd</a:t>
            </a:r>
            <a:r>
              <a:rPr lang="en-GB"/>
              <a:t> </a:t>
            </a:r>
            <a:r>
              <a:rPr lang="en-GB" err="1"/>
              <a:t>ar</a:t>
            </a:r>
            <a:r>
              <a:rPr lang="en-GB"/>
              <a:t> </a:t>
            </a:r>
            <a:r>
              <a:rPr lang="en-GB" err="1"/>
              <a:t>drywydd</a:t>
            </a:r>
            <a:r>
              <a:rPr lang="en-GB"/>
              <a:t> </a:t>
            </a:r>
            <a:r>
              <a:rPr lang="en-GB" err="1"/>
              <a:t>mwynhad</a:t>
            </a:r>
            <a:endParaRPr lang="en-GB"/>
          </a:p>
          <a:p>
            <a:r>
              <a:rPr lang="en-GB"/>
              <a:t>Yn </a:t>
            </a:r>
            <a:r>
              <a:rPr lang="en-GB" err="1"/>
              <a:t>digymell</a:t>
            </a:r>
            <a:endParaRPr lang="en-GB"/>
          </a:p>
          <a:p>
            <a:r>
              <a:rPr lang="en-GB" err="1"/>
              <a:t>Ymgyswllt</a:t>
            </a:r>
            <a:r>
              <a:rPr lang="en-GB"/>
              <a:t> </a:t>
            </a:r>
            <a:r>
              <a:rPr lang="en-GB" err="1"/>
              <a:t>gweithredol</a:t>
            </a:r>
            <a:r>
              <a:rPr lang="en-GB"/>
              <a:t> </a:t>
            </a:r>
            <a:endParaRPr lang="en-US"/>
          </a:p>
        </p:txBody>
      </p:sp>
      <p:sp>
        <p:nvSpPr>
          <p:cNvPr id="4" name="Content Placeholder 3">
            <a:extLst>
              <a:ext uri="{FF2B5EF4-FFF2-40B4-BE49-F238E27FC236}">
                <a16:creationId xmlns:a16="http://schemas.microsoft.com/office/drawing/2014/main" id="{15A96D18-CDB3-3C01-89B3-5408FF1220E6}"/>
              </a:ext>
            </a:extLst>
          </p:cNvPr>
          <p:cNvSpPr>
            <a:spLocks noGrp="1"/>
          </p:cNvSpPr>
          <p:nvPr>
            <p:ph sz="half" idx="2"/>
          </p:nvPr>
        </p:nvSpPr>
        <p:spPr/>
        <p:txBody>
          <a:bodyPr/>
          <a:lstStyle/>
          <a:p>
            <a:pPr eaLnBrk="1" hangingPunct="1">
              <a:buFont typeface="Arial" panose="020B0604020202020204" pitchFamily="34" charset="0"/>
              <a:buNone/>
            </a:pPr>
            <a:r>
              <a:rPr lang="en-GB" sz="2400">
                <a:solidFill>
                  <a:srgbClr val="0070C0"/>
                </a:solidFill>
                <a:latin typeface="Calibri" panose="020F0502020204030204" pitchFamily="34" charset="0"/>
                <a:cs typeface="Calibri" panose="020F0502020204030204" pitchFamily="34" charset="0"/>
              </a:rPr>
              <a:t>Garvey (1977) </a:t>
            </a:r>
            <a:r>
              <a:rPr lang="en-GB" altLang="en-US" sz="2400">
                <a:solidFill>
                  <a:srgbClr val="0070C0"/>
                </a:solidFill>
                <a:latin typeface="Calibri" panose="020F0502020204030204" pitchFamily="34" charset="0"/>
                <a:cs typeface="Calibri" panose="020F0502020204030204" pitchFamily="34" charset="0"/>
              </a:rPr>
              <a:t>defined play as</a:t>
            </a:r>
          </a:p>
          <a:p>
            <a:pPr eaLnBrk="1" hangingPunct="1"/>
            <a:r>
              <a:rPr lang="en-GB" altLang="en-US" sz="2400">
                <a:solidFill>
                  <a:srgbClr val="0070C0"/>
                </a:solidFill>
                <a:latin typeface="Calibri" panose="020F0502020204030204" pitchFamily="34" charset="0"/>
                <a:cs typeface="Calibri" panose="020F0502020204030204" pitchFamily="34" charset="0"/>
              </a:rPr>
              <a:t>Enjoyable</a:t>
            </a:r>
          </a:p>
          <a:p>
            <a:pPr eaLnBrk="1" hangingPunct="1"/>
            <a:r>
              <a:rPr lang="en-GB" altLang="en-US" sz="2400">
                <a:solidFill>
                  <a:srgbClr val="0070C0"/>
                </a:solidFill>
                <a:latin typeface="Calibri" panose="020F0502020204030204" pitchFamily="34" charset="0"/>
                <a:cs typeface="Calibri" panose="020F0502020204030204" pitchFamily="34" charset="0"/>
              </a:rPr>
              <a:t>Has no extrinsic goals- the pursuit of enjoyment</a:t>
            </a:r>
          </a:p>
          <a:p>
            <a:pPr eaLnBrk="1" hangingPunct="1"/>
            <a:r>
              <a:rPr lang="en-GB" altLang="en-US" sz="2400">
                <a:solidFill>
                  <a:srgbClr val="0070C0"/>
                </a:solidFill>
                <a:latin typeface="Calibri" panose="020F0502020204030204" pitchFamily="34" charset="0"/>
                <a:cs typeface="Calibri" panose="020F0502020204030204" pitchFamily="34" charset="0"/>
              </a:rPr>
              <a:t>Spontaneous</a:t>
            </a:r>
          </a:p>
          <a:p>
            <a:pPr eaLnBrk="1" hangingPunct="1"/>
            <a:r>
              <a:rPr lang="en-GB" altLang="en-US" sz="2400">
                <a:solidFill>
                  <a:srgbClr val="0070C0"/>
                </a:solidFill>
                <a:latin typeface="Calibri" panose="020F0502020204030204" pitchFamily="34" charset="0"/>
                <a:cs typeface="Calibri" panose="020F0502020204030204" pitchFamily="34" charset="0"/>
              </a:rPr>
              <a:t>Active engagement</a:t>
            </a:r>
          </a:p>
          <a:p>
            <a:endParaRPr lang="en-US"/>
          </a:p>
        </p:txBody>
      </p:sp>
      <p:sp>
        <p:nvSpPr>
          <p:cNvPr id="5" name="Rectangle 2">
            <a:extLst>
              <a:ext uri="{FF2B5EF4-FFF2-40B4-BE49-F238E27FC236}">
                <a16:creationId xmlns:a16="http://schemas.microsoft.com/office/drawing/2014/main" id="{39606887-5529-9832-F952-A8E99A4F85FD}"/>
              </a:ext>
            </a:extLst>
          </p:cNvPr>
          <p:cNvSpPr>
            <a:spLocks noGrp="1" noChangeArrowheads="1"/>
          </p:cNvSpPr>
          <p:nvPr>
            <p:ph type="title"/>
          </p:nvPr>
        </p:nvSpPr>
        <p:spPr>
          <a:xfrm>
            <a:off x="628650" y="365125"/>
            <a:ext cx="7886700" cy="1325563"/>
          </a:xfrm>
        </p:spPr>
        <p:txBody>
          <a:bodyPr/>
          <a:lstStyle/>
          <a:p>
            <a:pPr eaLnBrk="1" hangingPunct="1"/>
            <a:r>
              <a:rPr lang="en-GB" altLang="en-US" sz="4000" dirty="0">
                <a:latin typeface="Calibri"/>
                <a:ea typeface="Calibri"/>
                <a:cs typeface="Calibri"/>
              </a:rPr>
              <a:t>Gwaith neu </a:t>
            </a:r>
            <a:r>
              <a:rPr lang="en-GB" altLang="en-US" sz="4000" dirty="0" err="1">
                <a:latin typeface="Calibri"/>
                <a:ea typeface="Calibri"/>
                <a:cs typeface="Calibri"/>
              </a:rPr>
              <a:t>chwarae</a:t>
            </a:r>
            <a:r>
              <a:rPr lang="en-GB" altLang="en-US" sz="4000" dirty="0">
                <a:latin typeface="Calibri"/>
                <a:ea typeface="Calibri"/>
                <a:cs typeface="Calibri"/>
              </a:rPr>
              <a:t>?</a:t>
            </a:r>
            <a:br>
              <a:rPr lang="en-GB" altLang="en-US" sz="4000" dirty="0">
                <a:latin typeface="Calibri" panose="020F0502020204030204" pitchFamily="34" charset="0"/>
                <a:cs typeface="Calibri" panose="020F0502020204030204" pitchFamily="34" charset="0"/>
              </a:rPr>
            </a:br>
            <a:r>
              <a:rPr lang="en-GB" altLang="en-US" sz="4000" dirty="0">
                <a:solidFill>
                  <a:srgbClr val="0070C0"/>
                </a:solidFill>
                <a:latin typeface="Calibri"/>
                <a:ea typeface="Calibri"/>
                <a:cs typeface="Calibri"/>
              </a:rPr>
              <a:t>Work or play?</a:t>
            </a:r>
          </a:p>
        </p:txBody>
      </p:sp>
    </p:spTree>
    <p:extLst>
      <p:ext uri="{BB962C8B-B14F-4D97-AF65-F5344CB8AC3E}">
        <p14:creationId xmlns:p14="http://schemas.microsoft.com/office/powerpoint/2010/main" val="18316083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D8630-EE4E-424A-AD92-B5CE25A71346}"/>
              </a:ext>
            </a:extLst>
          </p:cNvPr>
          <p:cNvSpPr>
            <a:spLocks noGrp="1"/>
          </p:cNvSpPr>
          <p:nvPr>
            <p:ph type="title"/>
          </p:nvPr>
        </p:nvSpPr>
        <p:spPr/>
        <p:txBody>
          <a:bodyPr/>
          <a:lstStyle/>
          <a:p>
            <a:r>
              <a:rPr lang="en-GB" dirty="0" err="1"/>
              <a:t>Tasg</a:t>
            </a:r>
            <a:r>
              <a:rPr lang="en-GB" dirty="0"/>
              <a:t>/ </a:t>
            </a:r>
            <a:r>
              <a:rPr lang="en-GB" dirty="0">
                <a:solidFill>
                  <a:srgbClr val="0070C0"/>
                </a:solidFill>
              </a:rPr>
              <a:t>Task</a:t>
            </a:r>
            <a:endParaRPr lang="en-US" dirty="0">
              <a:solidFill>
                <a:srgbClr val="0070C0"/>
              </a:solidFill>
            </a:endParaRPr>
          </a:p>
        </p:txBody>
      </p:sp>
      <p:sp>
        <p:nvSpPr>
          <p:cNvPr id="3" name="Content Placeholder 2">
            <a:extLst>
              <a:ext uri="{FF2B5EF4-FFF2-40B4-BE49-F238E27FC236}">
                <a16:creationId xmlns:a16="http://schemas.microsoft.com/office/drawing/2014/main" id="{58801318-2FC5-0123-7CC9-FE25B76A3908}"/>
              </a:ext>
            </a:extLst>
          </p:cNvPr>
          <p:cNvSpPr>
            <a:spLocks noGrp="1"/>
          </p:cNvSpPr>
          <p:nvPr>
            <p:ph sz="half" idx="1"/>
          </p:nvPr>
        </p:nvSpPr>
        <p:spPr>
          <a:xfrm>
            <a:off x="628650" y="1444625"/>
            <a:ext cx="3886200" cy="4351338"/>
          </a:xfrm>
        </p:spPr>
        <p:txBody>
          <a:bodyPr/>
          <a:lstStyle/>
          <a:p>
            <a:r>
              <a:rPr lang="en-US" dirty="0" err="1"/>
              <a:t>Darllenwch</a:t>
            </a:r>
            <a:r>
              <a:rPr lang="en-US" dirty="0"/>
              <a:t> yr </a:t>
            </a:r>
            <a:r>
              <a:rPr lang="en-US" dirty="0" err="1"/>
              <a:t>erthygl</a:t>
            </a:r>
            <a:r>
              <a:rPr lang="en-US" dirty="0"/>
              <a:t>: </a:t>
            </a:r>
            <a:r>
              <a:rPr lang="en-US" dirty="0" err="1"/>
              <a:t>Persbectifau</a:t>
            </a:r>
            <a:r>
              <a:rPr lang="en-US" dirty="0"/>
              <a:t> </a:t>
            </a:r>
            <a:r>
              <a:rPr lang="en-US" dirty="0" err="1"/>
              <a:t>rhyngwladol</a:t>
            </a:r>
            <a:r>
              <a:rPr lang="en-US" dirty="0"/>
              <a:t> </a:t>
            </a:r>
            <a:r>
              <a:rPr lang="en-US" dirty="0" err="1"/>
              <a:t>ar</a:t>
            </a:r>
            <a:r>
              <a:rPr lang="en-US" dirty="0"/>
              <a:t> y </a:t>
            </a:r>
            <a:r>
              <a:rPr lang="en-US" dirty="0" err="1"/>
              <a:t>blynyddoedd</a:t>
            </a:r>
            <a:r>
              <a:rPr lang="en-US" dirty="0"/>
              <a:t> </a:t>
            </a:r>
            <a:r>
              <a:rPr lang="en-US" dirty="0" err="1"/>
              <a:t>cynnar</a:t>
            </a:r>
            <a:endParaRPr lang="en-US" dirty="0"/>
          </a:p>
          <a:p>
            <a:pPr marL="0" indent="0">
              <a:buNone/>
            </a:pPr>
            <a:r>
              <a:rPr lang="en-US" dirty="0">
                <a:hlinkClick r:id="rId3"/>
              </a:rPr>
              <a:t>International perspectives on early years - GOV.UK</a:t>
            </a:r>
            <a:endParaRPr lang="en-US" dirty="0"/>
          </a:p>
          <a:p>
            <a:endParaRPr lang="en-US" dirty="0"/>
          </a:p>
          <a:p>
            <a:r>
              <a:rPr lang="en-US" dirty="0" err="1"/>
              <a:t>Nodwch</a:t>
            </a:r>
            <a:r>
              <a:rPr lang="en-US" dirty="0"/>
              <a:t> y </a:t>
            </a:r>
            <a:r>
              <a:rPr lang="en-US" dirty="0" err="1"/>
              <a:t>mathau</a:t>
            </a:r>
            <a:r>
              <a:rPr lang="en-US" dirty="0"/>
              <a:t> o </a:t>
            </a:r>
            <a:r>
              <a:rPr lang="en-US" dirty="0" err="1"/>
              <a:t>chwarae</a:t>
            </a:r>
            <a:r>
              <a:rPr lang="en-US" dirty="0"/>
              <a:t> a </a:t>
            </a:r>
            <a:r>
              <a:rPr lang="en-US" dirty="0" err="1"/>
              <a:t>grybwyllir</a:t>
            </a:r>
            <a:r>
              <a:rPr lang="en-US" dirty="0"/>
              <a:t> </a:t>
            </a:r>
            <a:r>
              <a:rPr lang="en-US" dirty="0" err="1"/>
              <a:t>yn</a:t>
            </a:r>
            <a:r>
              <a:rPr lang="en-US" dirty="0"/>
              <a:t> yr </a:t>
            </a:r>
            <a:r>
              <a:rPr lang="en-US" dirty="0" err="1"/>
              <a:t>erthygl</a:t>
            </a:r>
            <a:endParaRPr lang="en-US" dirty="0"/>
          </a:p>
          <a:p>
            <a:r>
              <a:rPr lang="en-US" dirty="0" err="1"/>
              <a:t>Eglurwch</a:t>
            </a:r>
            <a:r>
              <a:rPr lang="en-US" dirty="0"/>
              <a:t> </a:t>
            </a:r>
            <a:r>
              <a:rPr lang="en-US" dirty="0" err="1"/>
              <a:t>sut</a:t>
            </a:r>
            <a:r>
              <a:rPr lang="en-US" dirty="0"/>
              <a:t> </a:t>
            </a:r>
            <a:r>
              <a:rPr lang="en-US" dirty="0" err="1"/>
              <a:t>mae</a:t>
            </a:r>
            <a:r>
              <a:rPr lang="en-US" dirty="0"/>
              <a:t> </a:t>
            </a:r>
            <a:r>
              <a:rPr lang="en-US" dirty="0" err="1"/>
              <a:t>gwahanol</a:t>
            </a:r>
            <a:r>
              <a:rPr lang="en-US" dirty="0"/>
              <a:t> </a:t>
            </a:r>
            <a:r>
              <a:rPr lang="en-US" dirty="0" err="1"/>
              <a:t>wledydd</a:t>
            </a:r>
            <a:r>
              <a:rPr lang="en-US" dirty="0"/>
              <a:t> </a:t>
            </a:r>
            <a:r>
              <a:rPr lang="en-US" dirty="0" err="1"/>
              <a:t>yn</a:t>
            </a:r>
            <a:r>
              <a:rPr lang="en-US" dirty="0"/>
              <a:t> </a:t>
            </a:r>
            <a:r>
              <a:rPr lang="en-US" dirty="0" err="1"/>
              <a:t>gweld</a:t>
            </a:r>
            <a:r>
              <a:rPr lang="en-US" dirty="0"/>
              <a:t> </a:t>
            </a:r>
            <a:r>
              <a:rPr lang="en-US" dirty="0" err="1"/>
              <a:t>neu'n</a:t>
            </a:r>
            <a:r>
              <a:rPr lang="en-US" dirty="0"/>
              <a:t> </a:t>
            </a:r>
            <a:r>
              <a:rPr lang="en-US" dirty="0" err="1"/>
              <a:t>gweithredu</a:t>
            </a:r>
            <a:r>
              <a:rPr lang="en-US" dirty="0"/>
              <a:t> </a:t>
            </a:r>
            <a:r>
              <a:rPr lang="en-US" dirty="0" err="1"/>
              <a:t>chwarae</a:t>
            </a:r>
            <a:r>
              <a:rPr lang="en-US" dirty="0"/>
              <a:t> </a:t>
            </a:r>
            <a:r>
              <a:rPr lang="en-US" dirty="0" err="1"/>
              <a:t>yn</a:t>
            </a:r>
            <a:r>
              <a:rPr lang="en-US" dirty="0"/>
              <a:t> y </a:t>
            </a:r>
            <a:r>
              <a:rPr lang="en-US" dirty="0" err="1"/>
              <a:t>blynyddoedd</a:t>
            </a:r>
            <a:r>
              <a:rPr lang="en-US" dirty="0"/>
              <a:t> </a:t>
            </a:r>
            <a:r>
              <a:rPr lang="en-US" dirty="0" err="1"/>
              <a:t>cynnar</a:t>
            </a:r>
            <a:endParaRPr lang="en-US" dirty="0"/>
          </a:p>
        </p:txBody>
      </p:sp>
      <p:sp>
        <p:nvSpPr>
          <p:cNvPr id="4" name="Content Placeholder 3">
            <a:extLst>
              <a:ext uri="{FF2B5EF4-FFF2-40B4-BE49-F238E27FC236}">
                <a16:creationId xmlns:a16="http://schemas.microsoft.com/office/drawing/2014/main" id="{053ABA94-A2A7-66BB-B448-688B9117F51D}"/>
              </a:ext>
            </a:extLst>
          </p:cNvPr>
          <p:cNvSpPr>
            <a:spLocks noGrp="1"/>
          </p:cNvSpPr>
          <p:nvPr>
            <p:ph sz="half" idx="2"/>
          </p:nvPr>
        </p:nvSpPr>
        <p:spPr>
          <a:xfrm>
            <a:off x="4629150" y="1444625"/>
            <a:ext cx="3886200" cy="4351338"/>
          </a:xfrm>
        </p:spPr>
        <p:txBody>
          <a:bodyPr/>
          <a:lstStyle/>
          <a:p>
            <a:r>
              <a:rPr lang="en-GB" dirty="0">
                <a:solidFill>
                  <a:srgbClr val="0070C0"/>
                </a:solidFill>
              </a:rPr>
              <a:t>Read the article: International perspectives on early years </a:t>
            </a:r>
          </a:p>
          <a:p>
            <a:pPr marL="0" indent="0">
              <a:buNone/>
            </a:pPr>
            <a:r>
              <a:rPr lang="en-US" dirty="0">
                <a:hlinkClick r:id="rId3"/>
              </a:rPr>
              <a:t>International perspectives on early years - GOV.UK</a:t>
            </a:r>
            <a:endParaRPr lang="en-GB" dirty="0">
              <a:solidFill>
                <a:srgbClr val="0070C0"/>
              </a:solidFill>
            </a:endParaRPr>
          </a:p>
          <a:p>
            <a:pPr marL="0" indent="0">
              <a:buNone/>
            </a:pPr>
            <a:endParaRPr lang="en-GB" dirty="0">
              <a:solidFill>
                <a:srgbClr val="0070C0"/>
              </a:solidFill>
            </a:endParaRPr>
          </a:p>
          <a:p>
            <a:r>
              <a:rPr lang="en-GB" dirty="0">
                <a:solidFill>
                  <a:srgbClr val="0070C0"/>
                </a:solidFill>
              </a:rPr>
              <a:t>Identify play types mentioned in the article</a:t>
            </a:r>
          </a:p>
          <a:p>
            <a:r>
              <a:rPr lang="en-GB" dirty="0">
                <a:solidFill>
                  <a:srgbClr val="0070C0"/>
                </a:solidFill>
              </a:rPr>
              <a:t>Explain how different countries view or implement play in early years</a:t>
            </a:r>
          </a:p>
          <a:p>
            <a:pPr marL="0" indent="0">
              <a:buNone/>
            </a:pPr>
            <a:r>
              <a:rPr lang="en-GB" dirty="0">
                <a:solidFill>
                  <a:srgbClr val="0070C0"/>
                </a:solidFill>
              </a:rPr>
              <a:t>(Department for Education, 2023)</a:t>
            </a:r>
            <a:endParaRPr lang="en-US" dirty="0">
              <a:solidFill>
                <a:srgbClr val="0070C0"/>
              </a:solidFill>
            </a:endParaRPr>
          </a:p>
        </p:txBody>
      </p:sp>
    </p:spTree>
    <p:extLst>
      <p:ext uri="{BB962C8B-B14F-4D97-AF65-F5344CB8AC3E}">
        <p14:creationId xmlns:p14="http://schemas.microsoft.com/office/powerpoint/2010/main" val="9411853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2">
            <a:extLst>
              <a:ext uri="{FF2B5EF4-FFF2-40B4-BE49-F238E27FC236}">
                <a16:creationId xmlns:a16="http://schemas.microsoft.com/office/drawing/2014/main" id="{C9C0EE92-C910-8731-D861-6E6A72C23F48}"/>
              </a:ext>
            </a:extLst>
          </p:cNvPr>
          <p:cNvSpPr>
            <a:spLocks noGrp="1" noChangeArrowheads="1"/>
          </p:cNvSpPr>
          <p:nvPr>
            <p:ph sz="half" idx="1"/>
          </p:nvPr>
        </p:nvSpPr>
        <p:spPr>
          <a:xfrm>
            <a:off x="519113" y="407866"/>
            <a:ext cx="7833791" cy="4620260"/>
          </a:xfrm>
        </p:spPr>
        <p:txBody>
          <a:bodyPr/>
          <a:lstStyle/>
          <a:p>
            <a:pPr marL="0" indent="0" eaLnBrk="1" hangingPunct="1">
              <a:buNone/>
            </a:pPr>
            <a:r>
              <a:rPr lang="en-GB" altLang="en-US" sz="1200" dirty="0">
                <a:solidFill>
                  <a:srgbClr val="0070C0"/>
                </a:solidFill>
                <a:latin typeface="Arial"/>
                <a:cs typeface="Arial"/>
              </a:rPr>
              <a:t>Reference List</a:t>
            </a:r>
            <a:endParaRPr lang="en-US" sz="1200" dirty="0">
              <a:cs typeface="Arial" panose="020B0604020202020204"/>
            </a:endParaRPr>
          </a:p>
          <a:p>
            <a:r>
              <a:rPr lang="en-GB" altLang="en-US" sz="1000" dirty="0">
                <a:solidFill>
                  <a:srgbClr val="0070C0"/>
                </a:solidFill>
                <a:latin typeface="Arial"/>
                <a:cs typeface="Arial"/>
              </a:rPr>
              <a:t>Elkind, D. (2008) </a:t>
            </a:r>
            <a:r>
              <a:rPr lang="en-GB" altLang="en-US" sz="1000" i="1" dirty="0">
                <a:solidFill>
                  <a:srgbClr val="0070C0"/>
                </a:solidFill>
                <a:latin typeface="Arial"/>
                <a:cs typeface="Arial"/>
              </a:rPr>
              <a:t>The Power of Play: How spontaneous, imaginative activities lead to happier, healthier children</a:t>
            </a:r>
            <a:r>
              <a:rPr lang="en-GB" altLang="en-US" sz="1000" dirty="0">
                <a:solidFill>
                  <a:srgbClr val="0070C0"/>
                </a:solidFill>
                <a:latin typeface="Arial"/>
                <a:cs typeface="Arial"/>
              </a:rPr>
              <a:t>. Cambridge, MA: De Capo Press.</a:t>
            </a:r>
            <a:endParaRPr lang="en-GB" sz="1000" dirty="0">
              <a:cs typeface="Arial"/>
            </a:endParaRPr>
          </a:p>
          <a:p>
            <a:pPr eaLnBrk="1" hangingPunct="1"/>
            <a:r>
              <a:rPr lang="en-GB" altLang="en-US" sz="1000" dirty="0">
                <a:solidFill>
                  <a:srgbClr val="0070C0"/>
                </a:solidFill>
                <a:latin typeface="Arial"/>
                <a:cs typeface="Arial"/>
              </a:rPr>
              <a:t>Moyles, J. (2013) ‘Play and Early Years: Birth to Seven Years’ Available at: </a:t>
            </a:r>
            <a:r>
              <a:rPr lang="en-GB" altLang="en-US" sz="1000" dirty="0">
                <a:solidFill>
                  <a:srgbClr val="0070C0"/>
                </a:solidFill>
                <a:latin typeface="Arial"/>
                <a:cs typeface="Arial"/>
                <a:hlinkClick r:id="rId3"/>
              </a:rPr>
              <a:t>http://www.playwales.org.uk/login/uploaded/documents/INFORMATION%20SHEETS/play%20and%20early%20years.pdf</a:t>
            </a:r>
            <a:r>
              <a:rPr lang="en-GB" altLang="en-US" sz="1000" dirty="0">
                <a:solidFill>
                  <a:srgbClr val="0070C0"/>
                </a:solidFill>
                <a:latin typeface="Arial"/>
                <a:cs typeface="Arial"/>
              </a:rPr>
              <a:t> </a:t>
            </a:r>
          </a:p>
          <a:p>
            <a:pPr eaLnBrk="1" hangingPunct="1"/>
            <a:r>
              <a:rPr lang="en-GB" altLang="en-US" sz="1000" dirty="0">
                <a:solidFill>
                  <a:srgbClr val="0070C0"/>
                </a:solidFill>
              </a:rPr>
              <a:t>Play Wales (2018) ‘Playing and Hanging Out’ </a:t>
            </a:r>
            <a:r>
              <a:rPr lang="en-GB" altLang="en-US" sz="1000" dirty="0">
                <a:solidFill>
                  <a:srgbClr val="0070C0"/>
                </a:solidFill>
                <a:hlinkClick r:id="rId4"/>
              </a:rPr>
              <a:t>http://www.playwales.org.uk/eng/playinghangingout</a:t>
            </a:r>
            <a:r>
              <a:rPr lang="en-GB" altLang="en-US" sz="1000" dirty="0">
                <a:solidFill>
                  <a:srgbClr val="0070C0"/>
                </a:solidFill>
              </a:rPr>
              <a:t> [Accessed: 23/7/18].</a:t>
            </a:r>
            <a:endParaRPr lang="en-GB" altLang="en-US" sz="1000" dirty="0">
              <a:solidFill>
                <a:srgbClr val="0070C0"/>
              </a:solidFill>
              <a:cs typeface="Arial"/>
            </a:endParaRPr>
          </a:p>
          <a:p>
            <a:pPr eaLnBrk="1" hangingPunct="1"/>
            <a:r>
              <a:rPr lang="en-GB" altLang="en-US" sz="1000" dirty="0">
                <a:solidFill>
                  <a:srgbClr val="0070C0"/>
                </a:solidFill>
                <a:latin typeface="Arial"/>
                <a:cs typeface="Arial"/>
              </a:rPr>
              <a:t>Therapy Focus. (2024) ‘What is LEGO-Based therapy?’ </a:t>
            </a:r>
            <a:r>
              <a:rPr lang="en-US" sz="1000" dirty="0">
                <a:solidFill>
                  <a:srgbClr val="0070C0"/>
                </a:solidFill>
                <a:hlinkClick r:id="rId5">
                  <a:extLst>
                    <a:ext uri="{A12FA001-AC4F-418D-AE19-62706E023703}">
                      <ahyp:hlinkClr xmlns:ahyp="http://schemas.microsoft.com/office/drawing/2018/hyperlinkcolor" val="tx"/>
                    </a:ext>
                  </a:extLst>
                </a:hlinkClick>
              </a:rPr>
              <a:t>What is LEGO-based therapy? Expert Advice - Therapy Focus</a:t>
            </a:r>
            <a:r>
              <a:rPr lang="en-US" sz="1000" dirty="0">
                <a:solidFill>
                  <a:srgbClr val="0070C0"/>
                </a:solidFill>
              </a:rPr>
              <a:t> [Accessed: 14/04/24].</a:t>
            </a:r>
            <a:endParaRPr lang="en-GB" altLang="en-US" sz="1000" dirty="0">
              <a:solidFill>
                <a:srgbClr val="0070C0"/>
              </a:solidFill>
              <a:latin typeface="ArialMT"/>
            </a:endParaRPr>
          </a:p>
          <a:p>
            <a:r>
              <a:rPr lang="en-US" sz="1000" dirty="0">
                <a:solidFill>
                  <a:srgbClr val="0070C0"/>
                </a:solidFill>
                <a:cs typeface="Arial"/>
              </a:rPr>
              <a:t>Brodie, K. (2024). 'Mildred Parten </a:t>
            </a:r>
            <a:r>
              <a:rPr lang="en-US" sz="1000" dirty="0" err="1">
                <a:solidFill>
                  <a:srgbClr val="0070C0"/>
                </a:solidFill>
                <a:cs typeface="Arial"/>
              </a:rPr>
              <a:t>Newhalls</a:t>
            </a:r>
            <a:r>
              <a:rPr lang="en-US" sz="1000" dirty="0">
                <a:solidFill>
                  <a:srgbClr val="0070C0"/>
                </a:solidFill>
                <a:cs typeface="Arial"/>
              </a:rPr>
              <a:t> Six Stages of Play in Early Years'. </a:t>
            </a:r>
            <a:r>
              <a:rPr lang="en-US" sz="1000" dirty="0">
                <a:solidFill>
                  <a:srgbClr val="0070C0"/>
                </a:solidFill>
                <a:ea typeface="+mn-lt"/>
                <a:cs typeface="+mn-lt"/>
                <a:hlinkClick r:id="rId6"/>
              </a:rPr>
              <a:t>Mildred Parten Newhall's 6 Stages of Play in Early Years</a:t>
            </a:r>
            <a:endParaRPr lang="en-US" sz="1000" dirty="0">
              <a:solidFill>
                <a:srgbClr val="0070C0"/>
              </a:solidFill>
              <a:cs typeface="Arial"/>
            </a:endParaRPr>
          </a:p>
          <a:p>
            <a:r>
              <a:rPr lang="en-US" sz="1000" dirty="0">
                <a:solidFill>
                  <a:srgbClr val="0070C0"/>
                </a:solidFill>
                <a:ea typeface="+mn-lt"/>
                <a:cs typeface="+mn-lt"/>
              </a:rPr>
              <a:t>Brain, C. and Mukherji, P. (2005) </a:t>
            </a:r>
            <a:r>
              <a:rPr lang="en-US" sz="1000" i="1" dirty="0">
                <a:solidFill>
                  <a:srgbClr val="0070C0"/>
                </a:solidFill>
                <a:ea typeface="+mn-lt"/>
                <a:cs typeface="+mn-lt"/>
              </a:rPr>
              <a:t>Understanding child psychology</a:t>
            </a:r>
            <a:r>
              <a:rPr lang="en-US" sz="1000" dirty="0">
                <a:solidFill>
                  <a:srgbClr val="0070C0"/>
                </a:solidFill>
                <a:ea typeface="+mn-lt"/>
                <a:cs typeface="+mn-lt"/>
              </a:rPr>
              <a:t>. Cheltenham: Nelson Thornes.</a:t>
            </a:r>
          </a:p>
          <a:p>
            <a:r>
              <a:rPr lang="en-US" sz="1000" dirty="0">
                <a:solidFill>
                  <a:srgbClr val="0070C0"/>
                </a:solidFill>
                <a:ea typeface="+mn-lt"/>
                <a:cs typeface="+mn-lt"/>
              </a:rPr>
              <a:t>Siren Films (Producer), &amp; . (2014). The Power of Physical Play: Development &amp; effective learning. [Video/DVD] Siren Films. Retrieved from </a:t>
            </a:r>
            <a:r>
              <a:rPr lang="en-US" sz="1000" dirty="0">
                <a:solidFill>
                  <a:srgbClr val="0070C0"/>
                </a:solidFill>
                <a:ea typeface="+mn-lt"/>
                <a:cs typeface="+mn-lt"/>
                <a:hlinkClick r:id="rId7"/>
              </a:rPr>
              <a:t>https://video.alexanderstreet.com/watch/the-power-of-physical-play</a:t>
            </a:r>
            <a:endParaRPr lang="en-US" sz="1000" dirty="0">
              <a:solidFill>
                <a:srgbClr val="0070C0"/>
              </a:solidFill>
              <a:cs typeface="Arial"/>
            </a:endParaRPr>
          </a:p>
          <a:p>
            <a:r>
              <a:rPr lang="en-US" sz="1000" dirty="0">
                <a:solidFill>
                  <a:srgbClr val="0070C0"/>
                </a:solidFill>
                <a:ea typeface="+mn-lt"/>
                <a:cs typeface="+mn-lt"/>
              </a:rPr>
              <a:t>Wilson, R.A. (2018) </a:t>
            </a:r>
            <a:r>
              <a:rPr lang="en-US" sz="1000" i="1" dirty="0">
                <a:solidFill>
                  <a:srgbClr val="0070C0"/>
                </a:solidFill>
                <a:ea typeface="+mn-lt"/>
                <a:cs typeface="+mn-lt"/>
              </a:rPr>
              <a:t>Nature and young children : encouraging creative play and learning in natural environments</a:t>
            </a:r>
            <a:r>
              <a:rPr lang="en-US" sz="1000" dirty="0">
                <a:solidFill>
                  <a:srgbClr val="0070C0"/>
                </a:solidFill>
                <a:ea typeface="+mn-lt"/>
                <a:cs typeface="+mn-lt"/>
              </a:rPr>
              <a:t>. Third edition. London: Routledge.</a:t>
            </a:r>
            <a:endParaRPr lang="en-US" sz="1000" dirty="0">
              <a:solidFill>
                <a:srgbClr val="0070C0"/>
              </a:solidFill>
              <a:cs typeface="Arial"/>
            </a:endParaRPr>
          </a:p>
          <a:p>
            <a:r>
              <a:rPr lang="en-US" sz="1000" dirty="0">
                <a:solidFill>
                  <a:srgbClr val="0070C0"/>
                </a:solidFill>
                <a:latin typeface="Calibri"/>
                <a:ea typeface="Calibri"/>
                <a:cs typeface="Times New Roman"/>
              </a:rPr>
              <a:t>Oxford Health NHS Foundation. (2020). 'LEGO based therapy'. </a:t>
            </a:r>
            <a:r>
              <a:rPr lang="en-US" sz="1000" dirty="0">
                <a:solidFill>
                  <a:srgbClr val="0070C0"/>
                </a:solidFill>
                <a:ea typeface="+mn-lt"/>
                <a:cs typeface="+mn-lt"/>
                <a:hlinkClick r:id="rId8"/>
              </a:rPr>
              <a:t>LEGO-Therapy.docx</a:t>
            </a:r>
            <a:endParaRPr lang="en-US" sz="1000" dirty="0">
              <a:solidFill>
                <a:srgbClr val="0070C0"/>
              </a:solidFill>
              <a:latin typeface="Arial"/>
              <a:ea typeface="Calibri"/>
              <a:cs typeface="Arial"/>
            </a:endParaRPr>
          </a:p>
          <a:p>
            <a:r>
              <a:rPr lang="en-US" sz="1000" dirty="0">
                <a:solidFill>
                  <a:srgbClr val="0070C0"/>
                </a:solidFill>
                <a:cs typeface="Arial"/>
              </a:rPr>
              <a:t>Creative Huddle. (2024). 'The alternative uses test'. </a:t>
            </a:r>
            <a:r>
              <a:rPr lang="en-US" sz="1000" dirty="0">
                <a:solidFill>
                  <a:srgbClr val="0070C0"/>
                </a:solidFill>
                <a:ea typeface="+mn-lt"/>
                <a:cs typeface="+mn-lt"/>
                <a:hlinkClick r:id="rId9"/>
              </a:rPr>
              <a:t>The Alternative Uses Test | Creative Huddle</a:t>
            </a:r>
            <a:endParaRPr lang="en-US" sz="1000" dirty="0">
              <a:solidFill>
                <a:srgbClr val="0070C0"/>
              </a:solidFill>
              <a:cs typeface="Arial"/>
            </a:endParaRPr>
          </a:p>
          <a:p>
            <a:r>
              <a:rPr lang="en-US" sz="1000" dirty="0">
                <a:solidFill>
                  <a:srgbClr val="0070C0"/>
                </a:solidFill>
                <a:ea typeface="+mn-lt"/>
                <a:cs typeface="+mn-lt"/>
              </a:rPr>
              <a:t>Cohen, D. (2018). The Development Of Play (4th ed.). Routledge. </a:t>
            </a:r>
            <a:r>
              <a:rPr lang="en-US" sz="1000" dirty="0">
                <a:solidFill>
                  <a:srgbClr val="0070C0"/>
                </a:solidFill>
                <a:ea typeface="+mn-lt"/>
                <a:cs typeface="+mn-lt"/>
                <a:hlinkClick r:id="rId10"/>
              </a:rPr>
              <a:t>https://doi.org/10.4324/9781315121703</a:t>
            </a:r>
            <a:endParaRPr lang="en-US" sz="1000" dirty="0">
              <a:solidFill>
                <a:srgbClr val="0070C0"/>
              </a:solidFill>
              <a:cs typeface="Arial" panose="020B0604020202020204"/>
            </a:endParaRPr>
          </a:p>
          <a:p>
            <a:r>
              <a:rPr lang="en-US" sz="1000" dirty="0">
                <a:solidFill>
                  <a:srgbClr val="0070C0"/>
                </a:solidFill>
                <a:cs typeface="Arial" panose="020B0604020202020204"/>
              </a:rPr>
              <a:t>Play Aotearoa. (2023).'Education'.  </a:t>
            </a:r>
            <a:r>
              <a:rPr lang="en-US" sz="1000" dirty="0">
                <a:solidFill>
                  <a:srgbClr val="0070C0"/>
                </a:solidFill>
                <a:ea typeface="+mn-lt"/>
                <a:cs typeface="+mn-lt"/>
                <a:hlinkClick r:id="rId11"/>
              </a:rPr>
              <a:t>Education - Play Aotearoa</a:t>
            </a:r>
            <a:endParaRPr lang="en-US" sz="1000" dirty="0">
              <a:solidFill>
                <a:srgbClr val="0070C0"/>
              </a:solidFill>
              <a:cs typeface="Arial" panose="020B0604020202020204"/>
            </a:endParaRPr>
          </a:p>
          <a:p>
            <a:r>
              <a:rPr lang="en-US" sz="1000" dirty="0" err="1">
                <a:solidFill>
                  <a:srgbClr val="0070C0"/>
                </a:solidFill>
                <a:cs typeface="Arial" panose="020B0604020202020204"/>
              </a:rPr>
              <a:t>Greenglade</a:t>
            </a:r>
            <a:r>
              <a:rPr lang="en-US" sz="1000" dirty="0">
                <a:solidFill>
                  <a:srgbClr val="0070C0"/>
                </a:solidFill>
                <a:cs typeface="Arial" panose="020B0604020202020204"/>
              </a:rPr>
              <a:t> Day Nursery. (No date). 'Why Forest School'. </a:t>
            </a:r>
            <a:r>
              <a:rPr lang="en-US" sz="1000" dirty="0">
                <a:solidFill>
                  <a:srgbClr val="0070C0"/>
                </a:solidFill>
                <a:ea typeface="+mn-lt"/>
                <a:cs typeface="+mn-lt"/>
                <a:hlinkClick r:id="rId12"/>
              </a:rPr>
              <a:t>Benefits - Greenglade Day Nursery &amp; Forest School</a:t>
            </a:r>
            <a:endParaRPr lang="en-US" sz="1000" dirty="0">
              <a:solidFill>
                <a:srgbClr val="0070C0"/>
              </a:solidFill>
              <a:cs typeface="Arial" panose="020B0604020202020204"/>
            </a:endParaRPr>
          </a:p>
          <a:p>
            <a:r>
              <a:rPr lang="en-US" sz="1050" dirty="0">
                <a:solidFill>
                  <a:srgbClr val="0070C0"/>
                </a:solidFill>
                <a:cs typeface="Arial" panose="020B0604020202020204"/>
              </a:rPr>
              <a:t>Department for Education (2023) International perspectives on early years. </a:t>
            </a:r>
            <a:r>
              <a:rPr lang="en-US" sz="1050" dirty="0" err="1">
                <a:solidFill>
                  <a:srgbClr val="0070C0"/>
                </a:solidFill>
                <a:cs typeface="Arial" panose="020B0604020202020204"/>
              </a:rPr>
              <a:t>Lodon</a:t>
            </a:r>
            <a:r>
              <a:rPr lang="en-US" sz="1050" dirty="0">
                <a:solidFill>
                  <a:srgbClr val="0070C0"/>
                </a:solidFill>
                <a:cs typeface="Arial" panose="020B0604020202020204"/>
              </a:rPr>
              <a:t>: GOV.UK. Available at: </a:t>
            </a:r>
            <a:r>
              <a:rPr lang="en-US" sz="1050" dirty="0">
                <a:hlinkClick r:id="rId13"/>
              </a:rPr>
              <a:t>International perspectives on early years - GOV.UK</a:t>
            </a:r>
            <a:endParaRPr lang="en-US" sz="1050" dirty="0">
              <a:solidFill>
                <a:srgbClr val="0070C0"/>
              </a:solidFill>
              <a:cs typeface="Arial" panose="020B0604020202020204"/>
            </a:endParaRPr>
          </a:p>
          <a:p>
            <a:endParaRPr lang="en-US" sz="1800" dirty="0">
              <a:solidFill>
                <a:srgbClr val="0070C0"/>
              </a:solidFill>
              <a:cs typeface="Arial" panose="020B0604020202020204"/>
            </a:endParaRPr>
          </a:p>
          <a:p>
            <a:pPr eaLnBrk="1" hangingPunct="1"/>
            <a:endParaRPr lang="en-GB" altLang="en-US" dirty="0">
              <a:cs typeface="Arial" panose="020B0604020202020204"/>
            </a:endParaRPr>
          </a:p>
          <a:p>
            <a:pPr eaLnBrk="1" hangingPunct="1"/>
            <a:endParaRPr lang="en-GB" altLang="en-US" dirty="0">
              <a:cs typeface="Arial" panose="020B0604020202020204"/>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1dcbe6cef95cab57b35572ed5187746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cef594030a4e2a8adfaa4d1426399581"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0E54EF-2324-45FE-9072-4F8CADD05CE5}">
  <ds:schemaRefs>
    <ds:schemaRef ds:uri="http://purl.org/dc/terms/"/>
    <ds:schemaRef ds:uri="http://schemas.microsoft.com/office/2006/documentManagement/types"/>
    <ds:schemaRef ds:uri="16bfc89a-06a0-41d6-ae50-6ff65b36cb8b"/>
    <ds:schemaRef ds:uri="http://www.w3.org/XML/1998/namespace"/>
    <ds:schemaRef ds:uri="http://purl.org/dc/elements/1.1/"/>
    <ds:schemaRef ds:uri="http://schemas.microsoft.com/office/2006/metadata/properties"/>
    <ds:schemaRef ds:uri="e4a72011-89be-41d7-bd49-565121a9e247"/>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0B8D9504-7D60-4BBE-8DA9-2C7771A3B9D6}">
  <ds:schemaRefs>
    <ds:schemaRef ds:uri="http://schemas.microsoft.com/sharepoint/v3/contenttype/forms"/>
  </ds:schemaRefs>
</ds:datastoreItem>
</file>

<file path=customXml/itemProps3.xml><?xml version="1.0" encoding="utf-8"?>
<ds:datastoreItem xmlns:ds="http://schemas.openxmlformats.org/officeDocument/2006/customXml" ds:itemID="{39792A89-7289-4753-BE36-8A3FE3E3F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PodHandler</Template>
  <TotalTime>0</TotalTime>
  <Words>3835</Words>
  <Application>Microsoft Office PowerPoint</Application>
  <PresentationFormat>On-screen Show (4:3)</PresentationFormat>
  <Paragraphs>401</Paragraphs>
  <Slides>33</Slides>
  <Notes>22</Notes>
  <HiddenSlides>0</HiddenSlides>
  <MMClips>2</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33</vt:i4>
      </vt:variant>
    </vt:vector>
  </HeadingPairs>
  <TitlesOfParts>
    <vt:vector size="43" baseType="lpstr">
      <vt:lpstr>ArialMT</vt:lpstr>
      <vt:lpstr>m plus rounded 1c</vt:lpstr>
      <vt:lpstr>MS PGothic</vt:lpstr>
      <vt:lpstr>Myriad Pro</vt:lpstr>
      <vt:lpstr>Arial</vt:lpstr>
      <vt:lpstr>Calibri</vt:lpstr>
      <vt:lpstr>Segoe UI</vt:lpstr>
      <vt:lpstr>Times</vt:lpstr>
      <vt:lpstr>PodHandler</vt:lpstr>
      <vt:lpstr>20140311PresentationUWTSDTemplate</vt:lpstr>
      <vt:lpstr>ECEY4003/C Chwarae plant: egwyddorion ac arfer Darlith 2 – Mathau o chwarae  ECEY4003 Children’s play: principles and practice Lecture 2 - Types of Play </vt:lpstr>
      <vt:lpstr>Crynodeb o’r darlith diwethaf Recap of previous lecture</vt:lpstr>
      <vt:lpstr>PowerPoint Presentation</vt:lpstr>
      <vt:lpstr>Camau chwarae Parten Parten's Stages of Play</vt:lpstr>
      <vt:lpstr>PowerPoint Presentation</vt:lpstr>
      <vt:lpstr>Mathau o Chwarae Types of Play</vt:lpstr>
      <vt:lpstr>Chwarae Corfforol Physical Play</vt:lpstr>
      <vt:lpstr>Chwarae Creadigol Creative Play</vt:lpstr>
      <vt:lpstr>Chwarae Cymdeithasol Social Play</vt:lpstr>
      <vt:lpstr>Chwarae Archwiliadol Exploratory Play</vt:lpstr>
      <vt:lpstr>Mathau arall o chwarae</vt:lpstr>
      <vt:lpstr>PowerPoint Presentation</vt:lpstr>
      <vt:lpstr>Therapi lego</vt:lpstr>
      <vt:lpstr>How does it work?</vt:lpstr>
      <vt:lpstr>Therapi lego</vt:lpstr>
      <vt:lpstr>A different approach: Alternative Uses</vt:lpstr>
      <vt:lpstr>Alternative uses test​ </vt:lpstr>
      <vt:lpstr>Pam mae angen I ni adnabod gwahanol mathau o chwarae? Why do we need to recognize different types of play?</vt:lpstr>
      <vt:lpstr>Pam mae angen I ni adnabod gwahanol mathau o chwarae? Why do we need to recognize different types of play?</vt:lpstr>
      <vt:lpstr>PowerPoint Presentation</vt:lpstr>
      <vt:lpstr>Safbwyntiau rhyngwladol ar chwarae International perspectives on play</vt:lpstr>
      <vt:lpstr>Northern Italy - Reggio Emelia</vt:lpstr>
      <vt:lpstr>Topiau troelli Spinning tops</vt:lpstr>
      <vt:lpstr>PowerPoint Presentation</vt:lpstr>
      <vt:lpstr>Chwarae yng Nghymru </vt:lpstr>
      <vt:lpstr>Play in Wales</vt:lpstr>
      <vt:lpstr>Seland Newydd New Zealand</vt:lpstr>
      <vt:lpstr>Scandinafia Scandinavia</vt:lpstr>
      <vt:lpstr>Gwaith neu chwarae? Work or play?</vt:lpstr>
      <vt:lpstr>Gwaith neu chwarae? Work or play?</vt:lpstr>
      <vt:lpstr>Gwaith neu chwarae? Work or play?</vt:lpstr>
      <vt:lpstr>Tasg/ Task</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Morgans</cp:lastModifiedBy>
  <cp:revision>672</cp:revision>
  <cp:lastPrinted>2018-11-26T15:30:45Z</cp:lastPrinted>
  <dcterms:created xsi:type="dcterms:W3CDTF">2004-04-06T15:50:52Z</dcterms:created>
  <dcterms:modified xsi:type="dcterms:W3CDTF">2025-12-18T12:13:16Z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