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5" r:id="rId1"/>
  </p:sldMasterIdLst>
  <p:notesMasterIdLst>
    <p:notesMasterId r:id="rId18"/>
  </p:notesMasterIdLst>
  <p:handoutMasterIdLst>
    <p:handoutMasterId r:id="rId19"/>
  </p:handoutMasterIdLst>
  <p:sldIdLst>
    <p:sldId id="256" r:id="rId2"/>
    <p:sldId id="257" r:id="rId3"/>
    <p:sldId id="258" r:id="rId4"/>
    <p:sldId id="259" r:id="rId5"/>
    <p:sldId id="260" r:id="rId6"/>
    <p:sldId id="261" r:id="rId7"/>
    <p:sldId id="271" r:id="rId8"/>
    <p:sldId id="262" r:id="rId9"/>
    <p:sldId id="264" r:id="rId10"/>
    <p:sldId id="265" r:id="rId11"/>
    <p:sldId id="266" r:id="rId12"/>
    <p:sldId id="273" r:id="rId13"/>
    <p:sldId id="268" r:id="rId14"/>
    <p:sldId id="269" r:id="rId15"/>
    <p:sldId id="272" r:id="rId16"/>
    <p:sldId id="270" r:id="rId17"/>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91" d="100"/>
          <a:sy n="91" d="100"/>
        </p:scale>
        <p:origin x="8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8FBE3376-C83D-4BF8-9D90-EF53F220FDBB}" type="datetimeFigureOut">
              <a:rPr lang="en-GB" smtClean="0"/>
              <a:t>08/05/2017</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5C89C867-FB26-47F9-9817-0996C9A3B5D1}" type="slidenum">
              <a:rPr lang="en-GB" smtClean="0"/>
              <a:t>‹#›</a:t>
            </a:fld>
            <a:endParaRPr lang="en-GB"/>
          </a:p>
        </p:txBody>
      </p:sp>
    </p:spTree>
    <p:extLst>
      <p:ext uri="{BB962C8B-B14F-4D97-AF65-F5344CB8AC3E}">
        <p14:creationId xmlns:p14="http://schemas.microsoft.com/office/powerpoint/2010/main" val="131007938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0FA8084A-05D7-4FB5-AC2D-7CAACD7D0FED}" type="datetimeFigureOut">
              <a:rPr lang="en-GB" smtClean="0"/>
              <a:t>08/05/2017</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D2753AC0-C160-4475-8E89-FA2551907AB7}" type="slidenum">
              <a:rPr lang="en-GB" smtClean="0"/>
              <a:t>‹#›</a:t>
            </a:fld>
            <a:endParaRPr lang="en-GB"/>
          </a:p>
        </p:txBody>
      </p:sp>
    </p:spTree>
    <p:extLst>
      <p:ext uri="{BB962C8B-B14F-4D97-AF65-F5344CB8AC3E}">
        <p14:creationId xmlns:p14="http://schemas.microsoft.com/office/powerpoint/2010/main" val="11514315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6468AF-B13C-496F-A23F-F97FAF0919E8}" type="slidenum">
              <a:rPr lang="en-GB" smtClean="0"/>
              <a:t>2</a:t>
            </a:fld>
            <a:endParaRPr lang="en-GB"/>
          </a:p>
        </p:txBody>
      </p:sp>
    </p:spTree>
    <p:extLst>
      <p:ext uri="{BB962C8B-B14F-4D97-AF65-F5344CB8AC3E}">
        <p14:creationId xmlns:p14="http://schemas.microsoft.com/office/powerpoint/2010/main" val="12571142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6468AF-B13C-496F-A23F-F97FAF0919E8}" type="slidenum">
              <a:rPr lang="en-GB" smtClean="0"/>
              <a:t>3</a:t>
            </a:fld>
            <a:endParaRPr lang="en-GB"/>
          </a:p>
        </p:txBody>
      </p:sp>
    </p:spTree>
    <p:extLst>
      <p:ext uri="{BB962C8B-B14F-4D97-AF65-F5344CB8AC3E}">
        <p14:creationId xmlns:p14="http://schemas.microsoft.com/office/powerpoint/2010/main" val="10103260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6468AF-B13C-496F-A23F-F97FAF0919E8}" type="slidenum">
              <a:rPr lang="en-GB" smtClean="0"/>
              <a:t>4</a:t>
            </a:fld>
            <a:endParaRPr lang="en-GB"/>
          </a:p>
        </p:txBody>
      </p:sp>
    </p:spTree>
    <p:extLst>
      <p:ext uri="{BB962C8B-B14F-4D97-AF65-F5344CB8AC3E}">
        <p14:creationId xmlns:p14="http://schemas.microsoft.com/office/powerpoint/2010/main" val="30792953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6468AF-B13C-496F-A23F-F97FAF0919E8}" type="slidenum">
              <a:rPr lang="en-GB" smtClean="0"/>
              <a:t>5</a:t>
            </a:fld>
            <a:endParaRPr lang="en-GB"/>
          </a:p>
        </p:txBody>
      </p:sp>
    </p:spTree>
    <p:extLst>
      <p:ext uri="{BB962C8B-B14F-4D97-AF65-F5344CB8AC3E}">
        <p14:creationId xmlns:p14="http://schemas.microsoft.com/office/powerpoint/2010/main" val="15460174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6468AF-B13C-496F-A23F-F97FAF0919E8}" type="slidenum">
              <a:rPr lang="en-GB" smtClean="0"/>
              <a:t>6</a:t>
            </a:fld>
            <a:endParaRPr lang="en-GB"/>
          </a:p>
        </p:txBody>
      </p:sp>
    </p:spTree>
    <p:extLst>
      <p:ext uri="{BB962C8B-B14F-4D97-AF65-F5344CB8AC3E}">
        <p14:creationId xmlns:p14="http://schemas.microsoft.com/office/powerpoint/2010/main" val="13709342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6468AF-B13C-496F-A23F-F97FAF0919E8}" type="slidenum">
              <a:rPr lang="en-GB" smtClean="0"/>
              <a:t>8</a:t>
            </a:fld>
            <a:endParaRPr lang="en-GB"/>
          </a:p>
        </p:txBody>
      </p:sp>
    </p:spTree>
    <p:extLst>
      <p:ext uri="{BB962C8B-B14F-4D97-AF65-F5344CB8AC3E}">
        <p14:creationId xmlns:p14="http://schemas.microsoft.com/office/powerpoint/2010/main" val="19232722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6468AF-B13C-496F-A23F-F97FAF0919E8}" type="slidenum">
              <a:rPr lang="en-GB" smtClean="0"/>
              <a:t>11</a:t>
            </a:fld>
            <a:endParaRPr lang="en-GB"/>
          </a:p>
        </p:txBody>
      </p:sp>
    </p:spTree>
    <p:extLst>
      <p:ext uri="{BB962C8B-B14F-4D97-AF65-F5344CB8AC3E}">
        <p14:creationId xmlns:p14="http://schemas.microsoft.com/office/powerpoint/2010/main" val="30039672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6468AF-B13C-496F-A23F-F97FAF0919E8}" type="slidenum">
              <a:rPr lang="en-GB" smtClean="0"/>
              <a:t>13</a:t>
            </a:fld>
            <a:endParaRPr lang="en-GB"/>
          </a:p>
        </p:txBody>
      </p:sp>
    </p:spTree>
    <p:extLst>
      <p:ext uri="{BB962C8B-B14F-4D97-AF65-F5344CB8AC3E}">
        <p14:creationId xmlns:p14="http://schemas.microsoft.com/office/powerpoint/2010/main" val="1260573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D6468AF-B13C-496F-A23F-F97FAF0919E8}" type="slidenum">
              <a:rPr lang="en-GB" smtClean="0"/>
              <a:t>14</a:t>
            </a:fld>
            <a:endParaRPr lang="en-GB"/>
          </a:p>
        </p:txBody>
      </p:sp>
    </p:spTree>
    <p:extLst>
      <p:ext uri="{BB962C8B-B14F-4D97-AF65-F5344CB8AC3E}">
        <p14:creationId xmlns:p14="http://schemas.microsoft.com/office/powerpoint/2010/main" val="6134286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B61BEF0D-F0BB-DE4B-95CE-6DB70DBA9567}" type="datetimeFigureOut">
              <a:rPr lang="en-US" smtClean="0"/>
              <a:pPr/>
              <a:t>5/8/2017</a:t>
            </a:fld>
            <a:endParaRPr lang="en-US" dirty="0"/>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D57F1E4F-1CFF-5643-939E-217C01CDF565}" type="slidenum">
              <a:rPr lang="en-US" smtClean="0"/>
              <a:pPr/>
              <a:t>‹#›</a:t>
            </a:fld>
            <a:endParaRPr lang="en-US" dirty="0"/>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916514198"/>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5/8/2017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265077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B61BEF0D-F0BB-DE4B-95CE-6DB70DBA9567}" type="datetimeFigureOut">
              <a:rPr lang="en-US" smtClean="0"/>
              <a:pPr/>
              <a:t>5/8/2017</a:t>
            </a:fld>
            <a:endParaRPr lang="en-US" dirty="0"/>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D57F1E4F-1CFF-5643-939E-217C01CDF565}" type="slidenum">
              <a:rPr lang="en-US" smtClean="0"/>
              <a:pPr/>
              <a:t>‹#›</a:t>
            </a:fld>
            <a:endParaRPr lang="en-US" dirty="0"/>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1194467881"/>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US" smtClean="0"/>
              <a:t>Click to edit Master title style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5/8/2017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081152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5/8/2017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115731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5/8/2017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846834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5/8/2017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078339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B61BEF0D-F0BB-DE4B-95CE-6DB70DBA9567}" type="datetimeFigureOut">
              <a:rPr lang="en-US" smtClean="0"/>
              <a:pPr/>
              <a:t>5/8/2017</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D57F1E4F-1CFF-5643-939E-217C01CDF565}" type="slidenum">
              <a:rPr lang="en-US" smtClean="0"/>
              <a:pPr/>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9589424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B61BEF0D-F0BB-DE4B-95CE-6DB70DBA9567}" type="datetimeFigureOut">
              <a:rPr lang="en-US" smtClean="0"/>
              <a:pPr/>
              <a:t>5/8/2017</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D57F1E4F-1CFF-5643-939E-217C01CDF565}" type="slidenum">
              <a:rPr lang="en-US" smtClean="0"/>
              <a:pPr/>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2508439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5/8/2017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180315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5/8/2017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3318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B61BEF0D-F0BB-DE4B-95CE-6DB70DBA9567}" type="datetimeFigureOut">
              <a:rPr lang="en-US" smtClean="0"/>
              <a:pPr/>
              <a:t>5/8/2017</a:t>
            </a:fld>
            <a:endParaRPr lang="en-US" dirty="0"/>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dirty="0"/>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D57F1E4F-1CFF-5643-939E-217C01CDF565}" type="slidenum">
              <a:rPr lang="en-US" smtClean="0"/>
              <a:pPr/>
              <a:t>‹#›</a:t>
            </a:fld>
            <a:endParaRPr lang="en-US" dirty="0"/>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263138980"/>
      </p:ext>
    </p:extLst>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368">
          <p15:clr>
            <a:srgbClr val="F26B43"/>
          </p15:clr>
        </p15:guide>
        <p15:guide id="2" orient="horz" pos="1440">
          <p15:clr>
            <a:srgbClr val="F26B43"/>
          </p15:clr>
        </p15:guide>
        <p15:guide id="3" orient="horz" pos="3696">
          <p15:clr>
            <a:srgbClr val="F26B43"/>
          </p15:clr>
        </p15:guide>
        <p15:guide id="4" orient="horz" pos="432">
          <p15:clr>
            <a:srgbClr val="F26B43"/>
          </p15:clr>
        </p15:guide>
        <p15:guide id="5" orient="horz" pos="1512">
          <p15:clr>
            <a:srgbClr val="F26B43"/>
          </p15:clr>
        </p15:guide>
        <p15:guide id="6" pos="6912">
          <p15:clr>
            <a:srgbClr val="F26B43"/>
          </p15:clr>
        </p15:guide>
        <p15:guide id="7" pos="936">
          <p15:clr>
            <a:srgbClr val="F26B43"/>
          </p15:clr>
        </p15:guide>
        <p15:guide id="8" pos="8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Hinterland </a:t>
            </a:r>
            <a:endParaRPr lang="en-GB" dirty="0"/>
          </a:p>
        </p:txBody>
      </p:sp>
      <p:sp>
        <p:nvSpPr>
          <p:cNvPr id="3" name="Subtitle 2"/>
          <p:cNvSpPr>
            <a:spLocks noGrp="1"/>
          </p:cNvSpPr>
          <p:nvPr>
            <p:ph type="subTitle" idx="1"/>
          </p:nvPr>
        </p:nvSpPr>
        <p:spPr/>
        <p:txBody>
          <a:bodyPr/>
          <a:lstStyle/>
          <a:p>
            <a:r>
              <a:rPr lang="en-GB" dirty="0" smtClean="0"/>
              <a:t>Solution</a:t>
            </a:r>
            <a:endParaRPr lang="en-GB" dirty="0"/>
          </a:p>
        </p:txBody>
      </p:sp>
    </p:spTree>
    <p:extLst>
      <p:ext uri="{BB962C8B-B14F-4D97-AF65-F5344CB8AC3E}">
        <p14:creationId xmlns:p14="http://schemas.microsoft.com/office/powerpoint/2010/main" val="31479810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Gross profit</a:t>
            </a:r>
            <a:endParaRPr lang="en-GB" dirty="0"/>
          </a:p>
        </p:txBody>
      </p:sp>
      <p:sp>
        <p:nvSpPr>
          <p:cNvPr id="3" name="Content Placeholder 2"/>
          <p:cNvSpPr>
            <a:spLocks noGrp="1"/>
          </p:cNvSpPr>
          <p:nvPr>
            <p:ph idx="1"/>
          </p:nvPr>
        </p:nvSpPr>
        <p:spPr>
          <a:xfrm>
            <a:off x="2592925" y="2108886"/>
            <a:ext cx="8915400" cy="3777622"/>
          </a:xfrm>
        </p:spPr>
        <p:txBody>
          <a:bodyPr>
            <a:normAutofit fontScale="92500" lnSpcReduction="20000"/>
          </a:bodyPr>
          <a:lstStyle/>
          <a:p>
            <a:pPr marL="0" indent="0">
              <a:buNone/>
            </a:pPr>
            <a:r>
              <a:rPr lang="en-GB" u="sng" dirty="0"/>
              <a:t>Gross Profit     </a:t>
            </a:r>
            <a:r>
              <a:rPr lang="en-GB" dirty="0"/>
              <a:t>x 100 =              %</a:t>
            </a:r>
          </a:p>
          <a:p>
            <a:pPr marL="0" indent="0">
              <a:buNone/>
            </a:pPr>
            <a:r>
              <a:rPr lang="en-GB" dirty="0"/>
              <a:t>Sales</a:t>
            </a:r>
          </a:p>
          <a:p>
            <a:r>
              <a:rPr lang="en-GB" b="1" dirty="0" smtClean="0"/>
              <a:t>2014</a:t>
            </a:r>
          </a:p>
          <a:p>
            <a:endParaRPr lang="en-GB" b="1" dirty="0" smtClean="0"/>
          </a:p>
          <a:p>
            <a:r>
              <a:rPr lang="en-GB" dirty="0" smtClean="0"/>
              <a:t>1300/9000 x 100 = </a:t>
            </a:r>
            <a:r>
              <a:rPr lang="en-GB" dirty="0" smtClean="0">
                <a:solidFill>
                  <a:srgbClr val="FF0000"/>
                </a:solidFill>
              </a:rPr>
              <a:t>14.44</a:t>
            </a:r>
          </a:p>
          <a:p>
            <a:endParaRPr lang="en-GB" dirty="0"/>
          </a:p>
          <a:p>
            <a:r>
              <a:rPr lang="en-GB" b="1" dirty="0" smtClean="0"/>
              <a:t>2015</a:t>
            </a:r>
          </a:p>
          <a:p>
            <a:endParaRPr lang="en-GB" dirty="0"/>
          </a:p>
          <a:p>
            <a:r>
              <a:rPr lang="en-GB" dirty="0" smtClean="0"/>
              <a:t>1390/8500 x 100 = </a:t>
            </a:r>
            <a:r>
              <a:rPr lang="en-GB" dirty="0" smtClean="0">
                <a:solidFill>
                  <a:srgbClr val="FF0000"/>
                </a:solidFill>
              </a:rPr>
              <a:t>16.35</a:t>
            </a:r>
            <a:endParaRPr lang="en-GB" dirty="0" smtClean="0">
              <a:solidFill>
                <a:srgbClr val="FF0000"/>
              </a:solidFill>
            </a:endParaRPr>
          </a:p>
          <a:p>
            <a:r>
              <a:rPr lang="en-GB" dirty="0" smtClean="0">
                <a:solidFill>
                  <a:srgbClr val="FF0000"/>
                </a:solidFill>
              </a:rPr>
              <a:t>Gross profit margin is a key measure of profitability</a:t>
            </a:r>
          </a:p>
        </p:txBody>
      </p:sp>
    </p:spTree>
    <p:extLst>
      <p:ext uri="{BB962C8B-B14F-4D97-AF65-F5344CB8AC3E}">
        <p14:creationId xmlns:p14="http://schemas.microsoft.com/office/powerpoint/2010/main" val="15134344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Net profit margin</a:t>
            </a:r>
            <a:endParaRPr lang="en-GB" dirty="0"/>
          </a:p>
        </p:txBody>
      </p:sp>
      <p:sp>
        <p:nvSpPr>
          <p:cNvPr id="3" name="Content Placeholder 2"/>
          <p:cNvSpPr>
            <a:spLocks noGrp="1"/>
          </p:cNvSpPr>
          <p:nvPr>
            <p:ph idx="1"/>
          </p:nvPr>
        </p:nvSpPr>
        <p:spPr/>
        <p:txBody>
          <a:bodyPr>
            <a:normAutofit fontScale="85000" lnSpcReduction="20000"/>
          </a:bodyPr>
          <a:lstStyle/>
          <a:p>
            <a:pPr marL="0" indent="0">
              <a:buNone/>
            </a:pPr>
            <a:r>
              <a:rPr lang="en-GB" u="sng" dirty="0"/>
              <a:t>Net Profit</a:t>
            </a:r>
            <a:r>
              <a:rPr lang="en-GB" dirty="0"/>
              <a:t> x 100 =</a:t>
            </a:r>
          </a:p>
          <a:p>
            <a:pPr marL="0" indent="0">
              <a:buNone/>
            </a:pPr>
            <a:r>
              <a:rPr lang="en-GB" dirty="0"/>
              <a:t>Sales</a:t>
            </a:r>
          </a:p>
          <a:p>
            <a:endParaRPr lang="en-GB" b="1" dirty="0" smtClean="0"/>
          </a:p>
          <a:p>
            <a:r>
              <a:rPr lang="en-GB" b="1" dirty="0" smtClean="0"/>
              <a:t>2014</a:t>
            </a:r>
          </a:p>
          <a:p>
            <a:endParaRPr lang="en-GB" dirty="0" smtClean="0"/>
          </a:p>
          <a:p>
            <a:r>
              <a:rPr lang="en-GB" dirty="0" smtClean="0"/>
              <a:t>75/9000 x 100 =  </a:t>
            </a:r>
            <a:r>
              <a:rPr lang="en-GB" dirty="0" smtClean="0">
                <a:solidFill>
                  <a:srgbClr val="FF0000"/>
                </a:solidFill>
              </a:rPr>
              <a:t>0.83</a:t>
            </a:r>
          </a:p>
          <a:p>
            <a:endParaRPr lang="en-GB" dirty="0"/>
          </a:p>
          <a:p>
            <a:r>
              <a:rPr lang="en-GB" b="1" dirty="0" smtClean="0"/>
              <a:t>2016</a:t>
            </a:r>
          </a:p>
          <a:p>
            <a:endParaRPr lang="en-GB" dirty="0"/>
          </a:p>
          <a:p>
            <a:r>
              <a:rPr lang="en-GB" dirty="0" smtClean="0"/>
              <a:t>31/8500 x 100 =  </a:t>
            </a:r>
            <a:r>
              <a:rPr lang="en-GB" dirty="0" smtClean="0">
                <a:solidFill>
                  <a:srgbClr val="FF0000"/>
                </a:solidFill>
              </a:rPr>
              <a:t>0.36</a:t>
            </a:r>
          </a:p>
          <a:p>
            <a:endParaRPr lang="en-GB" dirty="0"/>
          </a:p>
        </p:txBody>
      </p:sp>
    </p:spTree>
    <p:extLst>
      <p:ext uri="{BB962C8B-B14F-4D97-AF65-F5344CB8AC3E}">
        <p14:creationId xmlns:p14="http://schemas.microsoft.com/office/powerpoint/2010/main" val="39466856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ROCE</a:t>
            </a:r>
            <a:endParaRPr lang="en-GB" dirty="0"/>
          </a:p>
        </p:txBody>
      </p:sp>
      <p:sp>
        <p:nvSpPr>
          <p:cNvPr id="3" name="Content Placeholder 2"/>
          <p:cNvSpPr>
            <a:spLocks noGrp="1"/>
          </p:cNvSpPr>
          <p:nvPr>
            <p:ph idx="1"/>
          </p:nvPr>
        </p:nvSpPr>
        <p:spPr/>
        <p:txBody>
          <a:bodyPr>
            <a:normAutofit/>
          </a:bodyPr>
          <a:lstStyle/>
          <a:p>
            <a:pPr marL="0" indent="0">
              <a:buNone/>
            </a:pPr>
            <a:r>
              <a:rPr lang="en-US" dirty="0"/>
              <a:t>Profit before interest/total assets less current liabilities x 100%</a:t>
            </a:r>
            <a:br>
              <a:rPr lang="en-US" dirty="0"/>
            </a:br>
            <a:endParaRPr lang="en-GB" b="1" dirty="0" smtClean="0"/>
          </a:p>
          <a:p>
            <a:r>
              <a:rPr lang="en-GB" b="1" dirty="0" smtClean="0"/>
              <a:t>2014</a:t>
            </a:r>
          </a:p>
          <a:p>
            <a:endParaRPr lang="en-GB" dirty="0"/>
          </a:p>
          <a:p>
            <a:r>
              <a:rPr lang="en-GB" dirty="0" smtClean="0"/>
              <a:t>84/1041 </a:t>
            </a:r>
            <a:r>
              <a:rPr lang="en-GB" dirty="0" smtClean="0"/>
              <a:t>X 100 = </a:t>
            </a:r>
            <a:r>
              <a:rPr lang="en-GB" dirty="0" smtClean="0">
                <a:solidFill>
                  <a:srgbClr val="FF0000"/>
                </a:solidFill>
              </a:rPr>
              <a:t>8.07%</a:t>
            </a:r>
            <a:endParaRPr lang="en-GB" dirty="0" smtClean="0">
              <a:solidFill>
                <a:srgbClr val="FF0000"/>
              </a:solidFill>
            </a:endParaRPr>
          </a:p>
          <a:p>
            <a:endParaRPr lang="en-GB" dirty="0"/>
          </a:p>
          <a:p>
            <a:r>
              <a:rPr lang="en-GB" b="1" dirty="0" smtClean="0"/>
              <a:t>2015</a:t>
            </a:r>
            <a:endParaRPr lang="en-GB" dirty="0"/>
          </a:p>
          <a:p>
            <a:r>
              <a:rPr lang="en-GB" dirty="0" smtClean="0"/>
              <a:t>39/1768 </a:t>
            </a:r>
            <a:r>
              <a:rPr lang="en-GB" dirty="0" smtClean="0"/>
              <a:t>X 100 = </a:t>
            </a:r>
            <a:r>
              <a:rPr lang="en-GB" dirty="0" smtClean="0">
                <a:solidFill>
                  <a:srgbClr val="FF0000"/>
                </a:solidFill>
              </a:rPr>
              <a:t>2.21%</a:t>
            </a:r>
            <a:endParaRPr lang="en-GB" dirty="0">
              <a:solidFill>
                <a:srgbClr val="FF0000"/>
              </a:solidFill>
            </a:endParaRPr>
          </a:p>
        </p:txBody>
      </p:sp>
    </p:spTree>
    <p:extLst>
      <p:ext uri="{BB962C8B-B14F-4D97-AF65-F5344CB8AC3E}">
        <p14:creationId xmlns:p14="http://schemas.microsoft.com/office/powerpoint/2010/main" val="11341672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Asset turnover</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dirty="0"/>
              <a:t>Sales/total assets less current liabilities = *******</a:t>
            </a:r>
          </a:p>
          <a:p>
            <a:endParaRPr lang="en-GB" b="1" dirty="0" smtClean="0"/>
          </a:p>
          <a:p>
            <a:r>
              <a:rPr lang="en-GB" b="1" dirty="0" smtClean="0"/>
              <a:t>2014</a:t>
            </a:r>
          </a:p>
          <a:p>
            <a:endParaRPr lang="en-GB" b="1" dirty="0" smtClean="0"/>
          </a:p>
          <a:p>
            <a:r>
              <a:rPr lang="en-GB" dirty="0" smtClean="0"/>
              <a:t>9000/1041 = </a:t>
            </a:r>
            <a:r>
              <a:rPr lang="en-GB" dirty="0" smtClean="0">
                <a:solidFill>
                  <a:srgbClr val="FF0000"/>
                </a:solidFill>
              </a:rPr>
              <a:t>8.65</a:t>
            </a:r>
            <a:r>
              <a:rPr lang="en-GB" dirty="0" smtClean="0"/>
              <a:t> (average £8 of sales per £1 of the average total of assets for the year)</a:t>
            </a:r>
          </a:p>
          <a:p>
            <a:endParaRPr lang="en-GB" dirty="0"/>
          </a:p>
          <a:p>
            <a:r>
              <a:rPr lang="en-GB" b="1" dirty="0" smtClean="0"/>
              <a:t>2015</a:t>
            </a:r>
          </a:p>
          <a:p>
            <a:r>
              <a:rPr lang="en-GB" dirty="0" smtClean="0"/>
              <a:t>8500/1768 = </a:t>
            </a:r>
            <a:r>
              <a:rPr lang="en-GB" dirty="0" smtClean="0">
                <a:solidFill>
                  <a:srgbClr val="FF0000"/>
                </a:solidFill>
              </a:rPr>
              <a:t>4.81</a:t>
            </a:r>
            <a:r>
              <a:rPr lang="en-GB" dirty="0" smtClean="0"/>
              <a:t> (average £4 of sales per £1 of the average total of assets for the year)</a:t>
            </a:r>
            <a:endParaRPr lang="en-GB" dirty="0"/>
          </a:p>
        </p:txBody>
      </p:sp>
    </p:spTree>
    <p:extLst>
      <p:ext uri="{BB962C8B-B14F-4D97-AF65-F5344CB8AC3E}">
        <p14:creationId xmlns:p14="http://schemas.microsoft.com/office/powerpoint/2010/main" val="12268474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Fixed assets ratio</a:t>
            </a:r>
            <a:endParaRPr lang="en-GB" dirty="0"/>
          </a:p>
        </p:txBody>
      </p:sp>
      <p:sp>
        <p:nvSpPr>
          <p:cNvPr id="3" name="Content Placeholder 2"/>
          <p:cNvSpPr>
            <a:spLocks noGrp="1"/>
          </p:cNvSpPr>
          <p:nvPr>
            <p:ph idx="1"/>
          </p:nvPr>
        </p:nvSpPr>
        <p:spPr/>
        <p:txBody>
          <a:bodyPr>
            <a:normAutofit fontScale="92500" lnSpcReduction="10000"/>
          </a:bodyPr>
          <a:lstStyle/>
          <a:p>
            <a:pPr marL="0" indent="0">
              <a:buNone/>
            </a:pPr>
            <a:r>
              <a:rPr lang="en-GB" b="1" dirty="0"/>
              <a:t>Sales turnover/ fixed assets =  *** times</a:t>
            </a:r>
          </a:p>
          <a:p>
            <a:endParaRPr lang="en-GB" b="1" dirty="0" smtClean="0"/>
          </a:p>
          <a:p>
            <a:r>
              <a:rPr lang="en-GB" b="1" dirty="0" smtClean="0"/>
              <a:t>2014</a:t>
            </a:r>
          </a:p>
          <a:p>
            <a:endParaRPr lang="en-GB" dirty="0" smtClean="0"/>
          </a:p>
          <a:p>
            <a:r>
              <a:rPr lang="en-GB" dirty="0" smtClean="0"/>
              <a:t>9000/600 = </a:t>
            </a:r>
            <a:r>
              <a:rPr lang="en-GB" dirty="0" smtClean="0">
                <a:solidFill>
                  <a:srgbClr val="FF0000"/>
                </a:solidFill>
              </a:rPr>
              <a:t>15.00</a:t>
            </a:r>
          </a:p>
          <a:p>
            <a:endParaRPr lang="en-GB" dirty="0"/>
          </a:p>
          <a:p>
            <a:r>
              <a:rPr lang="en-GB" b="1" dirty="0" smtClean="0"/>
              <a:t>2015</a:t>
            </a:r>
          </a:p>
          <a:p>
            <a:endParaRPr lang="en-GB" dirty="0"/>
          </a:p>
          <a:p>
            <a:r>
              <a:rPr lang="en-GB" dirty="0" smtClean="0"/>
              <a:t>8500/650 = </a:t>
            </a:r>
            <a:r>
              <a:rPr lang="en-GB" dirty="0" smtClean="0">
                <a:solidFill>
                  <a:srgbClr val="FF0000"/>
                </a:solidFill>
              </a:rPr>
              <a:t>13.08</a:t>
            </a:r>
            <a:endParaRPr lang="en-GB" dirty="0">
              <a:solidFill>
                <a:srgbClr val="FF0000"/>
              </a:solidFill>
            </a:endParaRPr>
          </a:p>
        </p:txBody>
      </p:sp>
    </p:spTree>
    <p:extLst>
      <p:ext uri="{BB962C8B-B14F-4D97-AF65-F5344CB8AC3E}">
        <p14:creationId xmlns:p14="http://schemas.microsoft.com/office/powerpoint/2010/main" val="17625724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Working Capital Turnover</a:t>
            </a:r>
            <a:endParaRPr lang="en-GB" dirty="0"/>
          </a:p>
        </p:txBody>
      </p:sp>
      <p:sp>
        <p:nvSpPr>
          <p:cNvPr id="3" name="Content Placeholder 2"/>
          <p:cNvSpPr>
            <a:spLocks noGrp="1"/>
          </p:cNvSpPr>
          <p:nvPr>
            <p:ph idx="1"/>
          </p:nvPr>
        </p:nvSpPr>
        <p:spPr/>
        <p:txBody>
          <a:bodyPr/>
          <a:lstStyle/>
          <a:p>
            <a:r>
              <a:rPr lang="en-GB" b="1" dirty="0" smtClean="0"/>
              <a:t>2014</a:t>
            </a:r>
          </a:p>
          <a:p>
            <a:r>
              <a:rPr lang="en-GB" dirty="0" smtClean="0"/>
              <a:t>9000/441 = 20.41</a:t>
            </a:r>
          </a:p>
          <a:p>
            <a:endParaRPr lang="en-GB" dirty="0"/>
          </a:p>
          <a:p>
            <a:r>
              <a:rPr lang="en-GB" b="1" dirty="0" smtClean="0"/>
              <a:t>2015</a:t>
            </a:r>
          </a:p>
          <a:p>
            <a:r>
              <a:rPr lang="en-GB" dirty="0" smtClean="0"/>
              <a:t>8500/1118 = 7.60</a:t>
            </a:r>
            <a:endParaRPr lang="en-GB" dirty="0"/>
          </a:p>
        </p:txBody>
      </p:sp>
    </p:spTree>
    <p:extLst>
      <p:ext uri="{BB962C8B-B14F-4D97-AF65-F5344CB8AC3E}">
        <p14:creationId xmlns:p14="http://schemas.microsoft.com/office/powerpoint/2010/main" val="21662488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Current ratio</a:t>
            </a:r>
            <a:endParaRPr lang="en-GB" dirty="0"/>
          </a:p>
        </p:txBody>
      </p:sp>
      <p:sp>
        <p:nvSpPr>
          <p:cNvPr id="3" name="Content Placeholder 2"/>
          <p:cNvSpPr>
            <a:spLocks noGrp="1"/>
          </p:cNvSpPr>
          <p:nvPr>
            <p:ph idx="1"/>
          </p:nvPr>
        </p:nvSpPr>
        <p:spPr/>
        <p:txBody>
          <a:bodyPr>
            <a:normAutofit fontScale="92500" lnSpcReduction="10000"/>
          </a:bodyPr>
          <a:lstStyle/>
          <a:p>
            <a:pPr marL="0" indent="0">
              <a:buNone/>
            </a:pPr>
            <a:r>
              <a:rPr lang="en-US" dirty="0"/>
              <a:t>Current Ratio = 	</a:t>
            </a:r>
            <a:r>
              <a:rPr lang="en-US" u="sng" dirty="0"/>
              <a:t>current assets/</a:t>
            </a:r>
            <a:r>
              <a:rPr lang="en-US" dirty="0"/>
              <a:t>             </a:t>
            </a:r>
          </a:p>
          <a:p>
            <a:pPr marL="0" indent="0">
              <a:buNone/>
            </a:pPr>
            <a:r>
              <a:rPr lang="en-US" dirty="0"/>
              <a:t>                       	</a:t>
            </a:r>
            <a:r>
              <a:rPr lang="en-US" dirty="0" smtClean="0"/>
              <a:t>current </a:t>
            </a:r>
            <a:r>
              <a:rPr lang="en-US" dirty="0"/>
              <a:t>liabilities</a:t>
            </a:r>
          </a:p>
          <a:p>
            <a:endParaRPr lang="en-GB" b="1" dirty="0" smtClean="0"/>
          </a:p>
          <a:p>
            <a:r>
              <a:rPr lang="en-GB" b="1" dirty="0" smtClean="0"/>
              <a:t>2014</a:t>
            </a:r>
            <a:endParaRPr lang="en-GB" dirty="0" smtClean="0"/>
          </a:p>
          <a:p>
            <a:endParaRPr lang="en-GB" b="1" dirty="0"/>
          </a:p>
          <a:p>
            <a:r>
              <a:rPr lang="en-GB" dirty="0" smtClean="0"/>
              <a:t>1099/658 = </a:t>
            </a:r>
            <a:r>
              <a:rPr lang="en-GB" dirty="0" smtClean="0">
                <a:solidFill>
                  <a:srgbClr val="FF0000"/>
                </a:solidFill>
              </a:rPr>
              <a:t>1.67</a:t>
            </a:r>
          </a:p>
          <a:p>
            <a:endParaRPr lang="en-GB" dirty="0">
              <a:solidFill>
                <a:srgbClr val="FF0000"/>
              </a:solidFill>
            </a:endParaRPr>
          </a:p>
          <a:p>
            <a:r>
              <a:rPr lang="en-GB" b="1" dirty="0" smtClean="0">
                <a:solidFill>
                  <a:schemeClr val="tx1"/>
                </a:solidFill>
              </a:rPr>
              <a:t>2015</a:t>
            </a:r>
            <a:endParaRPr lang="en-GB" dirty="0">
              <a:solidFill>
                <a:schemeClr val="tx1"/>
              </a:solidFill>
            </a:endParaRPr>
          </a:p>
          <a:p>
            <a:r>
              <a:rPr lang="en-GB" dirty="0" smtClean="0">
                <a:solidFill>
                  <a:schemeClr val="tx1"/>
                </a:solidFill>
              </a:rPr>
              <a:t>1907/789 = </a:t>
            </a:r>
            <a:r>
              <a:rPr lang="en-GB" dirty="0" smtClean="0">
                <a:solidFill>
                  <a:srgbClr val="FF0000"/>
                </a:solidFill>
              </a:rPr>
              <a:t>2.42</a:t>
            </a:r>
            <a:endParaRPr lang="en-GB" dirty="0">
              <a:solidFill>
                <a:srgbClr val="FF0000"/>
              </a:solidFill>
            </a:endParaRPr>
          </a:p>
        </p:txBody>
      </p:sp>
    </p:spTree>
    <p:extLst>
      <p:ext uri="{BB962C8B-B14F-4D97-AF65-F5344CB8AC3E}">
        <p14:creationId xmlns:p14="http://schemas.microsoft.com/office/powerpoint/2010/main" val="42560234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Debtor Days</a:t>
            </a:r>
            <a:endParaRPr lang="en-GB" dirty="0"/>
          </a:p>
        </p:txBody>
      </p:sp>
      <p:sp>
        <p:nvSpPr>
          <p:cNvPr id="3" name="Content Placeholder 2"/>
          <p:cNvSpPr>
            <a:spLocks noGrp="1"/>
          </p:cNvSpPr>
          <p:nvPr>
            <p:ph idx="1"/>
          </p:nvPr>
        </p:nvSpPr>
        <p:spPr/>
        <p:txBody>
          <a:bodyPr>
            <a:normAutofit fontScale="92500" lnSpcReduction="20000"/>
          </a:bodyPr>
          <a:lstStyle/>
          <a:p>
            <a:r>
              <a:rPr lang="en-GB" dirty="0"/>
              <a:t>Debtors x 365</a:t>
            </a:r>
            <a:r>
              <a:rPr lang="en-GB" dirty="0" smtClean="0"/>
              <a:t>/ </a:t>
            </a:r>
            <a:r>
              <a:rPr lang="en-GB" dirty="0"/>
              <a:t>sales =     ******* days</a:t>
            </a:r>
          </a:p>
          <a:p>
            <a:endParaRPr lang="en-GB" dirty="0" smtClean="0"/>
          </a:p>
          <a:p>
            <a:r>
              <a:rPr lang="en-GB" b="1" dirty="0" smtClean="0"/>
              <a:t>2014</a:t>
            </a:r>
          </a:p>
          <a:p>
            <a:r>
              <a:rPr lang="en-GB" dirty="0" smtClean="0"/>
              <a:t>459 x 365/9000 = </a:t>
            </a:r>
            <a:r>
              <a:rPr lang="en-GB" dirty="0" smtClean="0">
                <a:solidFill>
                  <a:srgbClr val="FF0000"/>
                </a:solidFill>
              </a:rPr>
              <a:t>18.62</a:t>
            </a:r>
            <a:r>
              <a:rPr lang="en-GB" dirty="0" smtClean="0"/>
              <a:t> days</a:t>
            </a:r>
          </a:p>
          <a:p>
            <a:endParaRPr lang="en-GB" dirty="0"/>
          </a:p>
          <a:p>
            <a:r>
              <a:rPr lang="en-GB" b="1" dirty="0" smtClean="0"/>
              <a:t>2015</a:t>
            </a:r>
          </a:p>
          <a:p>
            <a:r>
              <a:rPr lang="en-GB" dirty="0" smtClean="0"/>
              <a:t>990 x 365/8500 = </a:t>
            </a:r>
            <a:r>
              <a:rPr lang="en-GB" dirty="0" smtClean="0">
                <a:solidFill>
                  <a:srgbClr val="FF0000"/>
                </a:solidFill>
              </a:rPr>
              <a:t>42.51</a:t>
            </a:r>
            <a:r>
              <a:rPr lang="en-GB" dirty="0" smtClean="0"/>
              <a:t> </a:t>
            </a:r>
            <a:r>
              <a:rPr lang="en-GB" dirty="0" smtClean="0"/>
              <a:t>days</a:t>
            </a:r>
          </a:p>
          <a:p>
            <a:r>
              <a:rPr lang="en-GB" dirty="0" smtClean="0"/>
              <a:t>In 2014 the company’s debtors were paying well within the 30 day timeframe.  However, in 2015 the time taken to receive payment had declined to over </a:t>
            </a:r>
            <a:r>
              <a:rPr lang="en-GB" dirty="0" smtClean="0"/>
              <a:t>42</a:t>
            </a:r>
            <a:r>
              <a:rPr lang="en-GB" dirty="0" smtClean="0"/>
              <a:t> </a:t>
            </a:r>
            <a:r>
              <a:rPr lang="en-GB" dirty="0" smtClean="0"/>
              <a:t>days which if the increase continues, could end up being concerning.  </a:t>
            </a:r>
          </a:p>
          <a:p>
            <a:endParaRPr lang="en-GB" dirty="0"/>
          </a:p>
        </p:txBody>
      </p:sp>
    </p:spTree>
    <p:extLst>
      <p:ext uri="{BB962C8B-B14F-4D97-AF65-F5344CB8AC3E}">
        <p14:creationId xmlns:p14="http://schemas.microsoft.com/office/powerpoint/2010/main" val="22305397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Creditor days</a:t>
            </a:r>
            <a:endParaRPr lang="en-GB" dirty="0"/>
          </a:p>
        </p:txBody>
      </p:sp>
      <p:sp>
        <p:nvSpPr>
          <p:cNvPr id="3" name="Content Placeholder 2"/>
          <p:cNvSpPr>
            <a:spLocks noGrp="1"/>
          </p:cNvSpPr>
          <p:nvPr>
            <p:ph idx="1"/>
          </p:nvPr>
        </p:nvSpPr>
        <p:spPr/>
        <p:txBody>
          <a:bodyPr/>
          <a:lstStyle/>
          <a:p>
            <a:r>
              <a:rPr lang="en-GB" dirty="0"/>
              <a:t>Creditor  x 365/ </a:t>
            </a:r>
            <a:r>
              <a:rPr lang="en-GB" dirty="0" smtClean="0"/>
              <a:t>purchases  </a:t>
            </a:r>
            <a:r>
              <a:rPr lang="en-GB" dirty="0"/>
              <a:t>=   ***** </a:t>
            </a:r>
            <a:r>
              <a:rPr lang="en-GB" dirty="0" smtClean="0"/>
              <a:t>days</a:t>
            </a:r>
          </a:p>
          <a:p>
            <a:endParaRPr lang="en-GB" dirty="0"/>
          </a:p>
          <a:p>
            <a:r>
              <a:rPr lang="en-GB" b="1" dirty="0" smtClean="0"/>
              <a:t>2014</a:t>
            </a:r>
          </a:p>
          <a:p>
            <a:r>
              <a:rPr lang="en-GB" dirty="0" smtClean="0"/>
              <a:t>560 x 365/7300 = </a:t>
            </a:r>
            <a:r>
              <a:rPr lang="en-GB" dirty="0" smtClean="0">
                <a:solidFill>
                  <a:srgbClr val="FF0000"/>
                </a:solidFill>
              </a:rPr>
              <a:t>28.00</a:t>
            </a:r>
          </a:p>
          <a:p>
            <a:r>
              <a:rPr lang="en-GB" b="1" dirty="0" smtClean="0"/>
              <a:t>2015</a:t>
            </a:r>
          </a:p>
          <a:p>
            <a:r>
              <a:rPr lang="en-GB" dirty="0" smtClean="0"/>
              <a:t>690 x 365/7000 = </a:t>
            </a:r>
            <a:r>
              <a:rPr lang="en-GB" dirty="0" smtClean="0">
                <a:solidFill>
                  <a:srgbClr val="FF0000"/>
                </a:solidFill>
              </a:rPr>
              <a:t>35.98</a:t>
            </a:r>
            <a:endParaRPr lang="en-GB" dirty="0"/>
          </a:p>
          <a:p>
            <a:endParaRPr lang="en-GB" dirty="0" smtClean="0"/>
          </a:p>
          <a:p>
            <a:endParaRPr lang="en-GB" dirty="0"/>
          </a:p>
        </p:txBody>
      </p:sp>
    </p:spTree>
    <p:extLst>
      <p:ext uri="{BB962C8B-B14F-4D97-AF65-F5344CB8AC3E}">
        <p14:creationId xmlns:p14="http://schemas.microsoft.com/office/powerpoint/2010/main" val="40815732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Debt ratio</a:t>
            </a:r>
            <a:endParaRPr lang="en-GB" dirty="0"/>
          </a:p>
        </p:txBody>
      </p:sp>
      <p:sp>
        <p:nvSpPr>
          <p:cNvPr id="3" name="Content Placeholder 2"/>
          <p:cNvSpPr>
            <a:spLocks noGrp="1"/>
          </p:cNvSpPr>
          <p:nvPr>
            <p:ph idx="1"/>
          </p:nvPr>
        </p:nvSpPr>
        <p:spPr/>
        <p:txBody>
          <a:bodyPr>
            <a:normAutofit/>
          </a:bodyPr>
          <a:lstStyle/>
          <a:p>
            <a:pPr marL="0" indent="0">
              <a:buNone/>
            </a:pPr>
            <a:r>
              <a:rPr lang="en-GB" dirty="0"/>
              <a:t>Total debt/total assets  = ******</a:t>
            </a:r>
          </a:p>
          <a:p>
            <a:endParaRPr lang="en-GB" b="1" dirty="0" smtClean="0"/>
          </a:p>
          <a:p>
            <a:r>
              <a:rPr lang="en-GB" b="1" dirty="0" smtClean="0"/>
              <a:t>2014</a:t>
            </a:r>
            <a:endParaRPr lang="en-GB" dirty="0"/>
          </a:p>
          <a:p>
            <a:r>
              <a:rPr lang="en-GB" dirty="0" smtClean="0"/>
              <a:t>758/1699 = </a:t>
            </a:r>
            <a:r>
              <a:rPr lang="en-GB" dirty="0" smtClean="0">
                <a:solidFill>
                  <a:srgbClr val="FF0000"/>
                </a:solidFill>
              </a:rPr>
              <a:t>0.45</a:t>
            </a:r>
          </a:p>
          <a:p>
            <a:endParaRPr lang="en-GB" dirty="0"/>
          </a:p>
          <a:p>
            <a:r>
              <a:rPr lang="en-GB" b="1" dirty="0" smtClean="0"/>
              <a:t>2015</a:t>
            </a:r>
          </a:p>
          <a:p>
            <a:endParaRPr lang="en-GB" dirty="0"/>
          </a:p>
          <a:p>
            <a:r>
              <a:rPr lang="en-GB" dirty="0" smtClean="0"/>
              <a:t>889/2557 = </a:t>
            </a:r>
            <a:r>
              <a:rPr lang="en-GB" dirty="0" smtClean="0">
                <a:solidFill>
                  <a:srgbClr val="FF0000"/>
                </a:solidFill>
              </a:rPr>
              <a:t>0.35</a:t>
            </a:r>
            <a:endParaRPr lang="en-GB" dirty="0">
              <a:solidFill>
                <a:srgbClr val="FF0000"/>
              </a:solidFill>
            </a:endParaRPr>
          </a:p>
        </p:txBody>
      </p:sp>
    </p:spTree>
    <p:extLst>
      <p:ext uri="{BB962C8B-B14F-4D97-AF65-F5344CB8AC3E}">
        <p14:creationId xmlns:p14="http://schemas.microsoft.com/office/powerpoint/2010/main" val="12842346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Interest Cover</a:t>
            </a:r>
            <a:endParaRPr lang="en-GB" dirty="0"/>
          </a:p>
        </p:txBody>
      </p:sp>
      <p:sp>
        <p:nvSpPr>
          <p:cNvPr id="3" name="Content Placeholder 2"/>
          <p:cNvSpPr>
            <a:spLocks noGrp="1"/>
          </p:cNvSpPr>
          <p:nvPr>
            <p:ph idx="1"/>
          </p:nvPr>
        </p:nvSpPr>
        <p:spPr/>
        <p:txBody>
          <a:bodyPr/>
          <a:lstStyle/>
          <a:p>
            <a:r>
              <a:rPr lang="en-GB" dirty="0" smtClean="0"/>
              <a:t>Profit before interest and tax/ interest charges</a:t>
            </a:r>
          </a:p>
          <a:p>
            <a:r>
              <a:rPr lang="en-GB" dirty="0" smtClean="0"/>
              <a:t>2014</a:t>
            </a:r>
          </a:p>
          <a:p>
            <a:r>
              <a:rPr lang="en-GB" dirty="0" smtClean="0"/>
              <a:t>84/9 = 9.33</a:t>
            </a:r>
          </a:p>
          <a:p>
            <a:endParaRPr lang="en-GB" dirty="0"/>
          </a:p>
          <a:p>
            <a:r>
              <a:rPr lang="en-GB" dirty="0" smtClean="0"/>
              <a:t>2015</a:t>
            </a:r>
          </a:p>
          <a:p>
            <a:r>
              <a:rPr lang="en-GB" dirty="0" smtClean="0"/>
              <a:t>39/8 = 4.88</a:t>
            </a:r>
          </a:p>
          <a:p>
            <a:endParaRPr lang="en-GB" dirty="0" smtClean="0"/>
          </a:p>
          <a:p>
            <a:endParaRPr lang="en-GB" dirty="0"/>
          </a:p>
        </p:txBody>
      </p:sp>
    </p:spTree>
    <p:extLst>
      <p:ext uri="{BB962C8B-B14F-4D97-AF65-F5344CB8AC3E}">
        <p14:creationId xmlns:p14="http://schemas.microsoft.com/office/powerpoint/2010/main" val="980991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Hinterland Solution</a:t>
            </a:r>
            <a:endParaRPr lang="en-GB" dirty="0"/>
          </a:p>
        </p:txBody>
      </p:sp>
      <p:sp>
        <p:nvSpPr>
          <p:cNvPr id="3" name="Content Placeholder 2"/>
          <p:cNvSpPr>
            <a:spLocks noGrp="1"/>
          </p:cNvSpPr>
          <p:nvPr>
            <p:ph idx="1"/>
          </p:nvPr>
        </p:nvSpPr>
        <p:spPr>
          <a:xfrm>
            <a:off x="1519882" y="1271452"/>
            <a:ext cx="10070756" cy="4639771"/>
          </a:xfrm>
        </p:spPr>
        <p:txBody>
          <a:bodyPr>
            <a:normAutofit/>
          </a:bodyPr>
          <a:lstStyle/>
          <a:p>
            <a:endParaRPr lang="en-GB" dirty="0" smtClean="0"/>
          </a:p>
          <a:p>
            <a:r>
              <a:rPr lang="en-GB" dirty="0" smtClean="0"/>
              <a:t>There </a:t>
            </a:r>
            <a:r>
              <a:rPr lang="en-GB" dirty="0"/>
              <a:t>has been an increase in the gross profit margin from 2014 to 2015.  However, there has been a reduction in the net profit margin.  One reason for a reduction in the net profit margin could be increases in the expenses which the organisation has to pay. </a:t>
            </a:r>
            <a:endParaRPr lang="en-GB" dirty="0" smtClean="0"/>
          </a:p>
          <a:p>
            <a:r>
              <a:rPr lang="en-GB" dirty="0" smtClean="0"/>
              <a:t>In </a:t>
            </a:r>
            <a:r>
              <a:rPr lang="en-GB" dirty="0"/>
              <a:t>2014 the ROCE was low, and has reduced further in 2015.  There has been a reduction in the asset turnover figure which signifies that the assets are not being used efficiently.  </a:t>
            </a:r>
            <a:endParaRPr lang="en-GB" dirty="0" smtClean="0"/>
          </a:p>
          <a:p>
            <a:r>
              <a:rPr lang="en-GB" dirty="0" smtClean="0"/>
              <a:t>These </a:t>
            </a:r>
            <a:r>
              <a:rPr lang="en-GB" dirty="0"/>
              <a:t>changes could be an industry wide reaction and therefore the ratios should be compared to other organisations within the same sector.					</a:t>
            </a:r>
            <a:r>
              <a:rPr lang="en-GB" b="1" dirty="0"/>
              <a:t> </a:t>
            </a:r>
            <a:endParaRPr lang="en-GB" dirty="0"/>
          </a:p>
          <a:p>
            <a:endParaRPr lang="en-GB" dirty="0"/>
          </a:p>
          <a:p>
            <a:endParaRPr lang="en-GB" dirty="0"/>
          </a:p>
        </p:txBody>
      </p:sp>
    </p:spTree>
    <p:extLst>
      <p:ext uri="{BB962C8B-B14F-4D97-AF65-F5344CB8AC3E}">
        <p14:creationId xmlns:p14="http://schemas.microsoft.com/office/powerpoint/2010/main" val="37430927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Hinterland Solution</a:t>
            </a:r>
            <a:endParaRPr lang="en-GB" dirty="0"/>
          </a:p>
        </p:txBody>
      </p:sp>
      <p:sp>
        <p:nvSpPr>
          <p:cNvPr id="3" name="Content Placeholder 2"/>
          <p:cNvSpPr>
            <a:spLocks noGrp="1"/>
          </p:cNvSpPr>
          <p:nvPr>
            <p:ph idx="1"/>
          </p:nvPr>
        </p:nvSpPr>
        <p:spPr>
          <a:xfrm>
            <a:off x="1223320" y="2380735"/>
            <a:ext cx="10968680" cy="3530488"/>
          </a:xfrm>
        </p:spPr>
        <p:txBody>
          <a:bodyPr>
            <a:normAutofit/>
          </a:bodyPr>
          <a:lstStyle/>
          <a:p>
            <a:r>
              <a:rPr lang="en-GB" dirty="0"/>
              <a:t>The current ratio has changed from 2014 to 2015, although both figures are </a:t>
            </a:r>
            <a:r>
              <a:rPr lang="en-GB" dirty="0" smtClean="0"/>
              <a:t>within </a:t>
            </a:r>
            <a:r>
              <a:rPr lang="en-GB" dirty="0"/>
              <a:t>acceptable limits, and represent how quickly cash can be obtained to settle debts or pay expenses. </a:t>
            </a:r>
            <a:endParaRPr lang="en-GB" dirty="0" smtClean="0"/>
          </a:p>
          <a:p>
            <a:r>
              <a:rPr lang="en-GB" dirty="0" smtClean="0"/>
              <a:t>The </a:t>
            </a:r>
            <a:r>
              <a:rPr lang="en-GB" dirty="0"/>
              <a:t>quick ratio figures have also changed during the two periods from unacceptable limits in 2014 to an acceptable limit in 2015. </a:t>
            </a:r>
            <a:endParaRPr lang="en-GB" dirty="0" smtClean="0"/>
          </a:p>
          <a:p>
            <a:r>
              <a:rPr lang="en-GB" dirty="0" smtClean="0"/>
              <a:t>2015 </a:t>
            </a:r>
            <a:r>
              <a:rPr lang="en-GB" dirty="0"/>
              <a:t>has seen an </a:t>
            </a:r>
            <a:r>
              <a:rPr lang="en-GB" dirty="0" smtClean="0"/>
              <a:t>increase </a:t>
            </a:r>
            <a:r>
              <a:rPr lang="en-GB" dirty="0"/>
              <a:t>in the number of days it takes to receive payment from debtors which is not good.  However, there is an improvement in the number of days it takes to pay creditors.  </a:t>
            </a:r>
            <a:r>
              <a:rPr lang="en-GB" b="1" dirty="0"/>
              <a:t> </a:t>
            </a:r>
            <a:endParaRPr lang="en-GB" dirty="0"/>
          </a:p>
        </p:txBody>
      </p:sp>
    </p:spTree>
    <p:extLst>
      <p:ext uri="{BB962C8B-B14F-4D97-AF65-F5344CB8AC3E}">
        <p14:creationId xmlns:p14="http://schemas.microsoft.com/office/powerpoint/2010/main" val="13190688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t>There is lower gearing in 2015 compared to 2014, although this is well below the low gearing percentage.  This could indicate that the organisation is having difficulty raising loans and </a:t>
            </a:r>
            <a:r>
              <a:rPr lang="en-GB" dirty="0" smtClean="0"/>
              <a:t>credit</a:t>
            </a:r>
            <a:endParaRPr lang="en-GB" dirty="0"/>
          </a:p>
        </p:txBody>
      </p:sp>
    </p:spTree>
    <p:extLst>
      <p:ext uri="{BB962C8B-B14F-4D97-AF65-F5344CB8AC3E}">
        <p14:creationId xmlns:p14="http://schemas.microsoft.com/office/powerpoint/2010/main" val="36633032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r>
              <a:rPr lang="en-GB" dirty="0"/>
              <a:t>Companies can finance their operations either through investments from shareholders (equity) or by taking on debt.  Understanding the proportion that is financed by debt as opposed to shareholders equity is the debt to equity ratio, and a key indicator of the financial position of the company.</a:t>
            </a:r>
          </a:p>
        </p:txBody>
      </p:sp>
    </p:spTree>
    <p:extLst>
      <p:ext uri="{BB962C8B-B14F-4D97-AF65-F5344CB8AC3E}">
        <p14:creationId xmlns:p14="http://schemas.microsoft.com/office/powerpoint/2010/main" val="3339155069"/>
      </p:ext>
    </p:extLst>
  </p:cSld>
  <p:clrMapOvr>
    <a:masterClrMapping/>
  </p:clrMapOvr>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Crop</Template>
  <TotalTime>354</TotalTime>
  <Words>576</Words>
  <Application>Microsoft Office PowerPoint</Application>
  <PresentationFormat>Widescreen</PresentationFormat>
  <Paragraphs>119</Paragraphs>
  <Slides>16</Slides>
  <Notes>9</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16</vt:i4>
      </vt:variant>
    </vt:vector>
  </HeadingPairs>
  <TitlesOfParts>
    <vt:vector size="19" baseType="lpstr">
      <vt:lpstr>Calibri</vt:lpstr>
      <vt:lpstr>Franklin Gothic Book</vt:lpstr>
      <vt:lpstr>Crop</vt:lpstr>
      <vt:lpstr>Hinterland </vt:lpstr>
      <vt:lpstr>Gross profit</vt:lpstr>
      <vt:lpstr>Net profit margin</vt:lpstr>
      <vt:lpstr>ROCE</vt:lpstr>
      <vt:lpstr>Asset turnover</vt:lpstr>
      <vt:lpstr>Fixed assets ratio</vt:lpstr>
      <vt:lpstr>Working Capital Turnover</vt:lpstr>
      <vt:lpstr>Current ratio</vt:lpstr>
      <vt:lpstr>Debtor Days</vt:lpstr>
      <vt:lpstr>Creditor days</vt:lpstr>
      <vt:lpstr>Debt ratio</vt:lpstr>
      <vt:lpstr>Interest Cover</vt:lpstr>
      <vt:lpstr>Hinterland Solution</vt:lpstr>
      <vt:lpstr>Hinterland Solution</vt:lpstr>
      <vt:lpstr>PowerPoint Presentation</vt:lpstr>
      <vt:lpstr>PowerPoint Presentation</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Westeros solution</dc:title>
  <dc:creator>Marie Pitson</dc:creator>
  <cp:lastModifiedBy>Marie Pitson</cp:lastModifiedBy>
  <cp:revision>6</cp:revision>
  <cp:lastPrinted>2016-10-10T10:01:05Z</cp:lastPrinted>
  <dcterms:created xsi:type="dcterms:W3CDTF">2016-10-10T09:26:18Z</dcterms:created>
  <dcterms:modified xsi:type="dcterms:W3CDTF">2017-05-08T06:24:08Z</dcterms:modified>
</cp:coreProperties>
</file>