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4"/>
  </p:sldMasterIdLst>
  <p:notesMasterIdLst>
    <p:notesMasterId r:id="rId14"/>
  </p:notesMasterIdLst>
  <p:sldIdLst>
    <p:sldId id="1864" r:id="rId5"/>
    <p:sldId id="1846" r:id="rId6"/>
    <p:sldId id="1845" r:id="rId7"/>
    <p:sldId id="1848" r:id="rId8"/>
    <p:sldId id="1849" r:id="rId9"/>
    <p:sldId id="1866" r:id="rId10"/>
    <p:sldId id="1852" r:id="rId11"/>
    <p:sldId id="1865" r:id="rId12"/>
    <p:sldId id="1859" r:id="rId13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480" userDrawn="1">
          <p15:clr>
            <a:srgbClr val="A4A3A4"/>
          </p15:clr>
        </p15:guide>
        <p15:guide id="3" pos="7200" userDrawn="1">
          <p15:clr>
            <a:srgbClr val="A4A3A4"/>
          </p15:clr>
        </p15:guide>
        <p15:guide id="4" pos="436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4387"/>
    <a:srgbClr val="FF2625"/>
    <a:srgbClr val="007788"/>
    <a:srgbClr val="297C2A"/>
    <a:srgbClr val="F69000"/>
    <a:srgbClr val="01C2D1"/>
    <a:srgbClr val="D6D734"/>
    <a:srgbClr val="005C68"/>
    <a:srgbClr val="3B2E58"/>
    <a:srgbClr val="6B29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77203" autoAdjust="0"/>
  </p:normalViewPr>
  <p:slideViewPr>
    <p:cSldViewPr snapToGrid="0">
      <p:cViewPr varScale="1">
        <p:scale>
          <a:sx n="54" d="100"/>
          <a:sy n="54" d="100"/>
        </p:scale>
        <p:origin x="1380" y="84"/>
      </p:cViewPr>
      <p:guideLst>
        <p:guide orient="horz" pos="2160"/>
        <p:guide pos="480"/>
        <p:guide pos="7200"/>
        <p:guide pos="436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94" d="100"/>
        <a:sy n="94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479B55-CA8C-4F32-AB59-0067DD638578}" type="doc">
      <dgm:prSet loTypeId="urn:microsoft.com/office/officeart/2005/8/layout/process5" loCatId="process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5B870A81-118F-4436-ACBF-F421937FB193}">
      <dgm:prSet/>
      <dgm:spPr/>
      <dgm:t>
        <a:bodyPr/>
        <a:lstStyle/>
        <a:p>
          <a:r>
            <a:rPr lang="en-US" b="1" i="0" baseline="0"/>
            <a:t>Contemporary Theme</a:t>
          </a:r>
          <a:r>
            <a:rPr lang="en-US" b="0" i="0" baseline="0"/>
            <a:t>: Labor shortages in hospitality</a:t>
          </a:r>
          <a:endParaRPr lang="en-US"/>
        </a:p>
      </dgm:t>
    </dgm:pt>
    <dgm:pt modelId="{8C980608-ED68-4A0F-8622-5D98415CA6CB}" type="parTrans" cxnId="{DA5D6933-7A69-40AE-9127-2F56F99A9088}">
      <dgm:prSet/>
      <dgm:spPr/>
      <dgm:t>
        <a:bodyPr/>
        <a:lstStyle/>
        <a:p>
          <a:endParaRPr lang="en-US"/>
        </a:p>
      </dgm:t>
    </dgm:pt>
    <dgm:pt modelId="{B948421E-572D-49FF-9E2B-4FB460C43FF3}" type="sibTrans" cxnId="{DA5D6933-7A69-40AE-9127-2F56F99A9088}">
      <dgm:prSet/>
      <dgm:spPr/>
      <dgm:t>
        <a:bodyPr/>
        <a:lstStyle/>
        <a:p>
          <a:endParaRPr lang="en-US"/>
        </a:p>
      </dgm:t>
    </dgm:pt>
    <dgm:pt modelId="{9325FBF7-4F0B-4064-B126-8DBED8BDD049}">
      <dgm:prSet/>
      <dgm:spPr/>
      <dgm:t>
        <a:bodyPr/>
        <a:lstStyle/>
        <a:p>
          <a:r>
            <a:rPr lang="en-US" b="1" i="0" baseline="0"/>
            <a:t>Why It Matters</a:t>
          </a:r>
          <a:r>
            <a:rPr lang="en-US" b="0" i="0" baseline="0"/>
            <a:t>: Shortages reduce service quality, efficiency, and profitability (Baum et al., 2016).</a:t>
          </a:r>
          <a:endParaRPr lang="en-US"/>
        </a:p>
      </dgm:t>
    </dgm:pt>
    <dgm:pt modelId="{D2884B9F-EC1F-48E3-BD12-EEAFA32E20CD}" type="parTrans" cxnId="{DE7DC28F-D5E6-4B3F-AF7F-3A9D481EE1C6}">
      <dgm:prSet/>
      <dgm:spPr/>
      <dgm:t>
        <a:bodyPr/>
        <a:lstStyle/>
        <a:p>
          <a:endParaRPr lang="en-US"/>
        </a:p>
      </dgm:t>
    </dgm:pt>
    <dgm:pt modelId="{E1F87322-43C0-4DCC-BC9B-A4D35B6DC346}" type="sibTrans" cxnId="{DE7DC28F-D5E6-4B3F-AF7F-3A9D481EE1C6}">
      <dgm:prSet/>
      <dgm:spPr/>
      <dgm:t>
        <a:bodyPr/>
        <a:lstStyle/>
        <a:p>
          <a:endParaRPr lang="en-US"/>
        </a:p>
      </dgm:t>
    </dgm:pt>
    <dgm:pt modelId="{659E6786-B894-4519-9825-384C09285934}">
      <dgm:prSet/>
      <dgm:spPr/>
      <dgm:t>
        <a:bodyPr/>
        <a:lstStyle/>
        <a:p>
          <a:r>
            <a:rPr lang="en-US" b="1" i="0" baseline="0"/>
            <a:t>Key Challenges</a:t>
          </a:r>
          <a:r>
            <a:rPr lang="en-US" b="0" i="0" baseline="0"/>
            <a:t>: High turnover, seasonal demand fluctuations, low wages.</a:t>
          </a:r>
          <a:endParaRPr lang="en-US"/>
        </a:p>
      </dgm:t>
    </dgm:pt>
    <dgm:pt modelId="{7CF1484A-E261-4509-9767-E8B09F340EC9}" type="parTrans" cxnId="{25755211-3690-46B9-9210-4088340527BE}">
      <dgm:prSet/>
      <dgm:spPr/>
      <dgm:t>
        <a:bodyPr/>
        <a:lstStyle/>
        <a:p>
          <a:endParaRPr lang="en-US"/>
        </a:p>
      </dgm:t>
    </dgm:pt>
    <dgm:pt modelId="{A28873C5-95C2-4A17-80D8-44765E4935F5}" type="sibTrans" cxnId="{25755211-3690-46B9-9210-4088340527BE}">
      <dgm:prSet/>
      <dgm:spPr/>
      <dgm:t>
        <a:bodyPr/>
        <a:lstStyle/>
        <a:p>
          <a:endParaRPr lang="en-US"/>
        </a:p>
      </dgm:t>
    </dgm:pt>
    <dgm:pt modelId="{D825B173-5A0C-4C3C-8793-E3007F0C05AF}">
      <dgm:prSet/>
      <dgm:spPr/>
      <dgm:t>
        <a:bodyPr/>
        <a:lstStyle/>
        <a:p>
          <a:r>
            <a:rPr lang="en-US" b="1" i="0" baseline="0"/>
            <a:t>Impact on Sector</a:t>
          </a:r>
          <a:r>
            <a:rPr lang="en-US" b="0" i="0" baseline="0"/>
            <a:t>: Staffing issues disrupt daily operations, leading to reduced guest satisfaction and operational strain. </a:t>
          </a:r>
          <a:endParaRPr lang="en-US"/>
        </a:p>
      </dgm:t>
    </dgm:pt>
    <dgm:pt modelId="{22DA5181-DD37-4854-B1A8-0F044495DD92}" type="parTrans" cxnId="{8A4FE34D-583D-418C-ADA9-A6FF29FADF56}">
      <dgm:prSet/>
      <dgm:spPr/>
      <dgm:t>
        <a:bodyPr/>
        <a:lstStyle/>
        <a:p>
          <a:endParaRPr lang="en-US"/>
        </a:p>
      </dgm:t>
    </dgm:pt>
    <dgm:pt modelId="{D0F6B8D5-1972-411F-8259-4A42289F05B6}" type="sibTrans" cxnId="{8A4FE34D-583D-418C-ADA9-A6FF29FADF56}">
      <dgm:prSet/>
      <dgm:spPr/>
      <dgm:t>
        <a:bodyPr/>
        <a:lstStyle/>
        <a:p>
          <a:endParaRPr lang="en-US"/>
        </a:p>
      </dgm:t>
    </dgm:pt>
    <dgm:pt modelId="{550A91CB-A003-4EF9-B522-FA3E1565F305}" type="pres">
      <dgm:prSet presAssocID="{FD479B55-CA8C-4F32-AB59-0067DD638578}" presName="diagram" presStyleCnt="0">
        <dgm:presLayoutVars>
          <dgm:dir/>
          <dgm:resizeHandles val="exact"/>
        </dgm:presLayoutVars>
      </dgm:prSet>
      <dgm:spPr/>
    </dgm:pt>
    <dgm:pt modelId="{B7CFFE57-C205-449B-A5C2-E6EB205ED229}" type="pres">
      <dgm:prSet presAssocID="{5B870A81-118F-4436-ACBF-F421937FB193}" presName="node" presStyleLbl="node1" presStyleIdx="0" presStyleCnt="4">
        <dgm:presLayoutVars>
          <dgm:bulletEnabled val="1"/>
        </dgm:presLayoutVars>
      </dgm:prSet>
      <dgm:spPr/>
    </dgm:pt>
    <dgm:pt modelId="{8CE821D2-1D7E-4FBE-9195-DF9DCDBFF6C6}" type="pres">
      <dgm:prSet presAssocID="{B948421E-572D-49FF-9E2B-4FB460C43FF3}" presName="sibTrans" presStyleLbl="sibTrans2D1" presStyleIdx="0" presStyleCnt="3"/>
      <dgm:spPr/>
    </dgm:pt>
    <dgm:pt modelId="{B04ECF78-6548-4FBA-A1DE-7C141480CEAE}" type="pres">
      <dgm:prSet presAssocID="{B948421E-572D-49FF-9E2B-4FB460C43FF3}" presName="connectorText" presStyleLbl="sibTrans2D1" presStyleIdx="0" presStyleCnt="3"/>
      <dgm:spPr/>
    </dgm:pt>
    <dgm:pt modelId="{DE17FC3F-3EFB-4E06-B886-48108AECA6EE}" type="pres">
      <dgm:prSet presAssocID="{9325FBF7-4F0B-4064-B126-8DBED8BDD049}" presName="node" presStyleLbl="node1" presStyleIdx="1" presStyleCnt="4">
        <dgm:presLayoutVars>
          <dgm:bulletEnabled val="1"/>
        </dgm:presLayoutVars>
      </dgm:prSet>
      <dgm:spPr/>
    </dgm:pt>
    <dgm:pt modelId="{F023DF2D-830E-4B94-86B5-DCB05BD4C0BF}" type="pres">
      <dgm:prSet presAssocID="{E1F87322-43C0-4DCC-BC9B-A4D35B6DC346}" presName="sibTrans" presStyleLbl="sibTrans2D1" presStyleIdx="1" presStyleCnt="3"/>
      <dgm:spPr/>
    </dgm:pt>
    <dgm:pt modelId="{A592C4FC-243F-437C-98AB-D3B843612618}" type="pres">
      <dgm:prSet presAssocID="{E1F87322-43C0-4DCC-BC9B-A4D35B6DC346}" presName="connectorText" presStyleLbl="sibTrans2D1" presStyleIdx="1" presStyleCnt="3"/>
      <dgm:spPr/>
    </dgm:pt>
    <dgm:pt modelId="{CC5723AE-82E4-475D-A453-723637D8F3F6}" type="pres">
      <dgm:prSet presAssocID="{659E6786-B894-4519-9825-384C09285934}" presName="node" presStyleLbl="node1" presStyleIdx="2" presStyleCnt="4">
        <dgm:presLayoutVars>
          <dgm:bulletEnabled val="1"/>
        </dgm:presLayoutVars>
      </dgm:prSet>
      <dgm:spPr/>
    </dgm:pt>
    <dgm:pt modelId="{AE27595D-66EE-4B07-ADA2-6BE1A0829568}" type="pres">
      <dgm:prSet presAssocID="{A28873C5-95C2-4A17-80D8-44765E4935F5}" presName="sibTrans" presStyleLbl="sibTrans2D1" presStyleIdx="2" presStyleCnt="3"/>
      <dgm:spPr/>
    </dgm:pt>
    <dgm:pt modelId="{FA840F64-5A30-45EB-AB6D-5AA99A4C3D7F}" type="pres">
      <dgm:prSet presAssocID="{A28873C5-95C2-4A17-80D8-44765E4935F5}" presName="connectorText" presStyleLbl="sibTrans2D1" presStyleIdx="2" presStyleCnt="3"/>
      <dgm:spPr/>
    </dgm:pt>
    <dgm:pt modelId="{C82D1519-197E-4D36-824B-42832C18D6CE}" type="pres">
      <dgm:prSet presAssocID="{D825B173-5A0C-4C3C-8793-E3007F0C05AF}" presName="node" presStyleLbl="node1" presStyleIdx="3" presStyleCnt="4">
        <dgm:presLayoutVars>
          <dgm:bulletEnabled val="1"/>
        </dgm:presLayoutVars>
      </dgm:prSet>
      <dgm:spPr/>
    </dgm:pt>
  </dgm:ptLst>
  <dgm:cxnLst>
    <dgm:cxn modelId="{2861110E-E89C-4CF6-8B8B-BF1BC87050CF}" type="presOf" srcId="{D825B173-5A0C-4C3C-8793-E3007F0C05AF}" destId="{C82D1519-197E-4D36-824B-42832C18D6CE}" srcOrd="0" destOrd="0" presId="urn:microsoft.com/office/officeart/2005/8/layout/process5"/>
    <dgm:cxn modelId="{23A97510-BE2E-48A3-9E52-AF4AB6716D9E}" type="presOf" srcId="{5B870A81-118F-4436-ACBF-F421937FB193}" destId="{B7CFFE57-C205-449B-A5C2-E6EB205ED229}" srcOrd="0" destOrd="0" presId="urn:microsoft.com/office/officeart/2005/8/layout/process5"/>
    <dgm:cxn modelId="{25755211-3690-46B9-9210-4088340527BE}" srcId="{FD479B55-CA8C-4F32-AB59-0067DD638578}" destId="{659E6786-B894-4519-9825-384C09285934}" srcOrd="2" destOrd="0" parTransId="{7CF1484A-E261-4509-9767-E8B09F340EC9}" sibTransId="{A28873C5-95C2-4A17-80D8-44765E4935F5}"/>
    <dgm:cxn modelId="{0E269A16-CBE4-4279-9358-8CDC0B084741}" type="presOf" srcId="{A28873C5-95C2-4A17-80D8-44765E4935F5}" destId="{FA840F64-5A30-45EB-AB6D-5AA99A4C3D7F}" srcOrd="1" destOrd="0" presId="urn:microsoft.com/office/officeart/2005/8/layout/process5"/>
    <dgm:cxn modelId="{73172027-D304-48B2-B2E7-CC6DBC8B3CE3}" type="presOf" srcId="{B948421E-572D-49FF-9E2B-4FB460C43FF3}" destId="{8CE821D2-1D7E-4FBE-9195-DF9DCDBFF6C6}" srcOrd="0" destOrd="0" presId="urn:microsoft.com/office/officeart/2005/8/layout/process5"/>
    <dgm:cxn modelId="{DA5D6933-7A69-40AE-9127-2F56F99A9088}" srcId="{FD479B55-CA8C-4F32-AB59-0067DD638578}" destId="{5B870A81-118F-4436-ACBF-F421937FB193}" srcOrd="0" destOrd="0" parTransId="{8C980608-ED68-4A0F-8622-5D98415CA6CB}" sibTransId="{B948421E-572D-49FF-9E2B-4FB460C43FF3}"/>
    <dgm:cxn modelId="{8A4FE34D-583D-418C-ADA9-A6FF29FADF56}" srcId="{FD479B55-CA8C-4F32-AB59-0067DD638578}" destId="{D825B173-5A0C-4C3C-8793-E3007F0C05AF}" srcOrd="3" destOrd="0" parTransId="{22DA5181-DD37-4854-B1A8-0F044495DD92}" sibTransId="{D0F6B8D5-1972-411F-8259-4A42289F05B6}"/>
    <dgm:cxn modelId="{AB7FD76F-EF09-4111-A69F-94650123B8EB}" type="presOf" srcId="{E1F87322-43C0-4DCC-BC9B-A4D35B6DC346}" destId="{F023DF2D-830E-4B94-86B5-DCB05BD4C0BF}" srcOrd="0" destOrd="0" presId="urn:microsoft.com/office/officeart/2005/8/layout/process5"/>
    <dgm:cxn modelId="{DA9B2352-F4B4-4A33-9642-205F524887C1}" type="presOf" srcId="{9325FBF7-4F0B-4064-B126-8DBED8BDD049}" destId="{DE17FC3F-3EFB-4E06-B886-48108AECA6EE}" srcOrd="0" destOrd="0" presId="urn:microsoft.com/office/officeart/2005/8/layout/process5"/>
    <dgm:cxn modelId="{DE7DC28F-D5E6-4B3F-AF7F-3A9D481EE1C6}" srcId="{FD479B55-CA8C-4F32-AB59-0067DD638578}" destId="{9325FBF7-4F0B-4064-B126-8DBED8BDD049}" srcOrd="1" destOrd="0" parTransId="{D2884B9F-EC1F-48E3-BD12-EEAFA32E20CD}" sibTransId="{E1F87322-43C0-4DCC-BC9B-A4D35B6DC346}"/>
    <dgm:cxn modelId="{C4A69193-5A83-4703-985B-B4656BEC9F5D}" type="presOf" srcId="{A28873C5-95C2-4A17-80D8-44765E4935F5}" destId="{AE27595D-66EE-4B07-ADA2-6BE1A0829568}" srcOrd="0" destOrd="0" presId="urn:microsoft.com/office/officeart/2005/8/layout/process5"/>
    <dgm:cxn modelId="{59915798-E354-40D4-8FD1-163EFDC733A3}" type="presOf" srcId="{659E6786-B894-4519-9825-384C09285934}" destId="{CC5723AE-82E4-475D-A453-723637D8F3F6}" srcOrd="0" destOrd="0" presId="urn:microsoft.com/office/officeart/2005/8/layout/process5"/>
    <dgm:cxn modelId="{6E33F59E-26A4-470C-BE8A-1D5BD5BDC234}" type="presOf" srcId="{B948421E-572D-49FF-9E2B-4FB460C43FF3}" destId="{B04ECF78-6548-4FBA-A1DE-7C141480CEAE}" srcOrd="1" destOrd="0" presId="urn:microsoft.com/office/officeart/2005/8/layout/process5"/>
    <dgm:cxn modelId="{4D5295A2-BF5E-4FBE-A64C-F06D90783C62}" type="presOf" srcId="{FD479B55-CA8C-4F32-AB59-0067DD638578}" destId="{550A91CB-A003-4EF9-B522-FA3E1565F305}" srcOrd="0" destOrd="0" presId="urn:microsoft.com/office/officeart/2005/8/layout/process5"/>
    <dgm:cxn modelId="{A6B01EA8-FCF0-4CB2-8E22-800003EED867}" type="presOf" srcId="{E1F87322-43C0-4DCC-BC9B-A4D35B6DC346}" destId="{A592C4FC-243F-437C-98AB-D3B843612618}" srcOrd="1" destOrd="0" presId="urn:microsoft.com/office/officeart/2005/8/layout/process5"/>
    <dgm:cxn modelId="{F5C753A5-AE30-4608-88D8-46ACB675F5F6}" type="presParOf" srcId="{550A91CB-A003-4EF9-B522-FA3E1565F305}" destId="{B7CFFE57-C205-449B-A5C2-E6EB205ED229}" srcOrd="0" destOrd="0" presId="urn:microsoft.com/office/officeart/2005/8/layout/process5"/>
    <dgm:cxn modelId="{2F77DF61-7B02-4BE5-8D4D-42BB7ABB753E}" type="presParOf" srcId="{550A91CB-A003-4EF9-B522-FA3E1565F305}" destId="{8CE821D2-1D7E-4FBE-9195-DF9DCDBFF6C6}" srcOrd="1" destOrd="0" presId="urn:microsoft.com/office/officeart/2005/8/layout/process5"/>
    <dgm:cxn modelId="{983D4EC7-0FD2-4674-A85F-E90E3DD7EA6D}" type="presParOf" srcId="{8CE821D2-1D7E-4FBE-9195-DF9DCDBFF6C6}" destId="{B04ECF78-6548-4FBA-A1DE-7C141480CEAE}" srcOrd="0" destOrd="0" presId="urn:microsoft.com/office/officeart/2005/8/layout/process5"/>
    <dgm:cxn modelId="{1F86062F-369A-4C78-ADB1-74E67D8974DB}" type="presParOf" srcId="{550A91CB-A003-4EF9-B522-FA3E1565F305}" destId="{DE17FC3F-3EFB-4E06-B886-48108AECA6EE}" srcOrd="2" destOrd="0" presId="urn:microsoft.com/office/officeart/2005/8/layout/process5"/>
    <dgm:cxn modelId="{3FE22129-5DDC-4A61-8DCC-086AC02D66E2}" type="presParOf" srcId="{550A91CB-A003-4EF9-B522-FA3E1565F305}" destId="{F023DF2D-830E-4B94-86B5-DCB05BD4C0BF}" srcOrd="3" destOrd="0" presId="urn:microsoft.com/office/officeart/2005/8/layout/process5"/>
    <dgm:cxn modelId="{56DCA706-0C65-4D64-8C49-CB6D7F4C4706}" type="presParOf" srcId="{F023DF2D-830E-4B94-86B5-DCB05BD4C0BF}" destId="{A592C4FC-243F-437C-98AB-D3B843612618}" srcOrd="0" destOrd="0" presId="urn:microsoft.com/office/officeart/2005/8/layout/process5"/>
    <dgm:cxn modelId="{19673811-F8C6-4B37-A329-DBCB5BF00876}" type="presParOf" srcId="{550A91CB-A003-4EF9-B522-FA3E1565F305}" destId="{CC5723AE-82E4-475D-A453-723637D8F3F6}" srcOrd="4" destOrd="0" presId="urn:microsoft.com/office/officeart/2005/8/layout/process5"/>
    <dgm:cxn modelId="{277CA8C8-E4D5-4A6B-B290-D189ED83595C}" type="presParOf" srcId="{550A91CB-A003-4EF9-B522-FA3E1565F305}" destId="{AE27595D-66EE-4B07-ADA2-6BE1A0829568}" srcOrd="5" destOrd="0" presId="urn:microsoft.com/office/officeart/2005/8/layout/process5"/>
    <dgm:cxn modelId="{D962FCDD-810E-4C2A-86C8-410506992AAD}" type="presParOf" srcId="{AE27595D-66EE-4B07-ADA2-6BE1A0829568}" destId="{FA840F64-5A30-45EB-AB6D-5AA99A4C3D7F}" srcOrd="0" destOrd="0" presId="urn:microsoft.com/office/officeart/2005/8/layout/process5"/>
    <dgm:cxn modelId="{88468A88-33F6-4A3D-8F8D-60BE007E9BD8}" type="presParOf" srcId="{550A91CB-A003-4EF9-B522-FA3E1565F305}" destId="{C82D1519-197E-4D36-824B-42832C18D6CE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FCBB04-D8FB-4365-BD26-88815BF181C6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D4C54CE-18C2-4474-B5AF-BE4B4F7C4041}">
      <dgm:prSet/>
      <dgm:spPr/>
      <dgm:t>
        <a:bodyPr/>
        <a:lstStyle/>
        <a:p>
          <a:r>
            <a:rPr lang="en-US" b="1" i="0" baseline="0"/>
            <a:t>Political</a:t>
          </a:r>
          <a:r>
            <a:rPr lang="en-US" b="0" i="0" baseline="0"/>
            <a:t>: Immigration restrictions affect labor supply; post-Brexit policies reduced foreign labor options in the UK (Goh and Lee, 2018).</a:t>
          </a:r>
          <a:endParaRPr lang="en-US"/>
        </a:p>
      </dgm:t>
    </dgm:pt>
    <dgm:pt modelId="{63700A5C-0F58-4CB9-8F06-97B61AEDF16B}" type="parTrans" cxnId="{0322FE0D-35B7-48BA-953B-DFEEA722AB96}">
      <dgm:prSet/>
      <dgm:spPr/>
      <dgm:t>
        <a:bodyPr/>
        <a:lstStyle/>
        <a:p>
          <a:endParaRPr lang="en-US"/>
        </a:p>
      </dgm:t>
    </dgm:pt>
    <dgm:pt modelId="{15974C80-99F0-422D-AD8C-CD43D7FD8A21}" type="sibTrans" cxnId="{0322FE0D-35B7-48BA-953B-DFEEA722AB96}">
      <dgm:prSet/>
      <dgm:spPr/>
      <dgm:t>
        <a:bodyPr/>
        <a:lstStyle/>
        <a:p>
          <a:endParaRPr lang="en-US"/>
        </a:p>
      </dgm:t>
    </dgm:pt>
    <dgm:pt modelId="{1B3849D2-92BD-4064-8B2F-B7FB82391DDB}">
      <dgm:prSet/>
      <dgm:spPr/>
      <dgm:t>
        <a:bodyPr/>
        <a:lstStyle/>
        <a:p>
          <a:r>
            <a:rPr lang="en-US" b="1" i="0" baseline="0"/>
            <a:t>Economic</a:t>
          </a:r>
          <a:r>
            <a:rPr lang="en-US" b="0" i="0" baseline="0"/>
            <a:t>: Economic upturns create wage competition, while downturns lower demand (Grigoryan, n.d).</a:t>
          </a:r>
          <a:endParaRPr lang="en-US"/>
        </a:p>
      </dgm:t>
    </dgm:pt>
    <dgm:pt modelId="{0FE30732-65D0-4A4B-9184-EBF3D51CF126}" type="parTrans" cxnId="{51E07488-7B60-4C3F-9780-5E1AA4D9F62B}">
      <dgm:prSet/>
      <dgm:spPr/>
      <dgm:t>
        <a:bodyPr/>
        <a:lstStyle/>
        <a:p>
          <a:endParaRPr lang="en-US"/>
        </a:p>
      </dgm:t>
    </dgm:pt>
    <dgm:pt modelId="{695057BD-7565-4774-A83C-B320B114FEEF}" type="sibTrans" cxnId="{51E07488-7B60-4C3F-9780-5E1AA4D9F62B}">
      <dgm:prSet/>
      <dgm:spPr/>
      <dgm:t>
        <a:bodyPr/>
        <a:lstStyle/>
        <a:p>
          <a:endParaRPr lang="en-US"/>
        </a:p>
      </dgm:t>
    </dgm:pt>
    <dgm:pt modelId="{22666201-E026-4704-83DB-088635A44462}">
      <dgm:prSet/>
      <dgm:spPr/>
      <dgm:t>
        <a:bodyPr/>
        <a:lstStyle/>
        <a:p>
          <a:r>
            <a:rPr lang="en-US" b="1" i="0" baseline="0"/>
            <a:t>Social</a:t>
          </a:r>
          <a:r>
            <a:rPr lang="en-US" b="0" i="0" baseline="0"/>
            <a:t>: Hospitality jobs are often seen as low-paying with high stress and limited career growth, reducing appeal to younger generations (Heimerl et al., 2020).</a:t>
          </a:r>
          <a:endParaRPr lang="en-US"/>
        </a:p>
      </dgm:t>
    </dgm:pt>
    <dgm:pt modelId="{3BCCAF46-D083-412F-95DC-31A299353E86}" type="parTrans" cxnId="{1929B052-480E-4FDF-B201-D4945004D3C8}">
      <dgm:prSet/>
      <dgm:spPr/>
      <dgm:t>
        <a:bodyPr/>
        <a:lstStyle/>
        <a:p>
          <a:endParaRPr lang="en-US"/>
        </a:p>
      </dgm:t>
    </dgm:pt>
    <dgm:pt modelId="{12720AF9-A24E-4B71-96AB-E6462904CECB}" type="sibTrans" cxnId="{1929B052-480E-4FDF-B201-D4945004D3C8}">
      <dgm:prSet/>
      <dgm:spPr/>
      <dgm:t>
        <a:bodyPr/>
        <a:lstStyle/>
        <a:p>
          <a:endParaRPr lang="en-US"/>
        </a:p>
      </dgm:t>
    </dgm:pt>
    <dgm:pt modelId="{3F993F33-DEDB-4CC5-AC3C-0EAF59276D8C}">
      <dgm:prSet/>
      <dgm:spPr/>
      <dgm:t>
        <a:bodyPr/>
        <a:lstStyle/>
        <a:p>
          <a:r>
            <a:rPr lang="en-US" b="1" i="0" baseline="0"/>
            <a:t>Technological</a:t>
          </a:r>
          <a:r>
            <a:rPr lang="en-US" b="0" i="0" baseline="0"/>
            <a:t>: Automation and AI reduce routine labor needs but can’t replace human interaction (Ioannides et al., 2021).</a:t>
          </a:r>
          <a:endParaRPr lang="en-US"/>
        </a:p>
      </dgm:t>
    </dgm:pt>
    <dgm:pt modelId="{55B6501C-C0A0-4F55-9BF3-2D7622746076}" type="parTrans" cxnId="{1C0049C7-DCA1-4FAF-8795-23C134027C25}">
      <dgm:prSet/>
      <dgm:spPr/>
      <dgm:t>
        <a:bodyPr/>
        <a:lstStyle/>
        <a:p>
          <a:endParaRPr lang="en-US"/>
        </a:p>
      </dgm:t>
    </dgm:pt>
    <dgm:pt modelId="{E8FD5CFA-CB1A-444A-92A7-206AEEA57830}" type="sibTrans" cxnId="{1C0049C7-DCA1-4FAF-8795-23C134027C25}">
      <dgm:prSet/>
      <dgm:spPr/>
      <dgm:t>
        <a:bodyPr/>
        <a:lstStyle/>
        <a:p>
          <a:endParaRPr lang="en-US"/>
        </a:p>
      </dgm:t>
    </dgm:pt>
    <dgm:pt modelId="{7B8A26C3-F00B-48F0-9C8D-09A83DE1F901}">
      <dgm:prSet/>
      <dgm:spPr/>
      <dgm:t>
        <a:bodyPr/>
        <a:lstStyle/>
        <a:p>
          <a:r>
            <a:rPr lang="en-US" b="1" i="0" baseline="0"/>
            <a:t>Environmental &amp; Legal</a:t>
          </a:r>
          <a:r>
            <a:rPr lang="en-US" b="0" i="0" baseline="0"/>
            <a:t>: Sustainability initiatives demand skilled staff, while labor laws increase employment costs (Michael and Fotiadis, 2022). </a:t>
          </a:r>
          <a:endParaRPr lang="en-US"/>
        </a:p>
      </dgm:t>
    </dgm:pt>
    <dgm:pt modelId="{C276A2FB-359A-44FA-8E99-85BB6D595A2A}" type="parTrans" cxnId="{5E79DA95-E2BC-4F1C-A8F2-B1E8EDB72E22}">
      <dgm:prSet/>
      <dgm:spPr/>
      <dgm:t>
        <a:bodyPr/>
        <a:lstStyle/>
        <a:p>
          <a:endParaRPr lang="en-US"/>
        </a:p>
      </dgm:t>
    </dgm:pt>
    <dgm:pt modelId="{D7ECCF80-09EF-492C-9177-A1C33F533C62}" type="sibTrans" cxnId="{5E79DA95-E2BC-4F1C-A8F2-B1E8EDB72E22}">
      <dgm:prSet/>
      <dgm:spPr/>
      <dgm:t>
        <a:bodyPr/>
        <a:lstStyle/>
        <a:p>
          <a:endParaRPr lang="en-US"/>
        </a:p>
      </dgm:t>
    </dgm:pt>
    <dgm:pt modelId="{A0D05EDA-9ADB-45CA-9C5C-3A92589429B3}" type="pres">
      <dgm:prSet presAssocID="{24FCBB04-D8FB-4365-BD26-88815BF181C6}" presName="outerComposite" presStyleCnt="0">
        <dgm:presLayoutVars>
          <dgm:chMax val="5"/>
          <dgm:dir/>
          <dgm:resizeHandles val="exact"/>
        </dgm:presLayoutVars>
      </dgm:prSet>
      <dgm:spPr/>
    </dgm:pt>
    <dgm:pt modelId="{88742539-F823-45B3-9B24-3134A4C5AA87}" type="pres">
      <dgm:prSet presAssocID="{24FCBB04-D8FB-4365-BD26-88815BF181C6}" presName="dummyMaxCanvas" presStyleCnt="0">
        <dgm:presLayoutVars/>
      </dgm:prSet>
      <dgm:spPr/>
    </dgm:pt>
    <dgm:pt modelId="{1CFA5F7A-AE31-44CE-BF67-8E5D151F6098}" type="pres">
      <dgm:prSet presAssocID="{24FCBB04-D8FB-4365-BD26-88815BF181C6}" presName="FiveNodes_1" presStyleLbl="node1" presStyleIdx="0" presStyleCnt="5" custLinFactNeighborX="412" custLinFactNeighborY="-2813">
        <dgm:presLayoutVars>
          <dgm:bulletEnabled val="1"/>
        </dgm:presLayoutVars>
      </dgm:prSet>
      <dgm:spPr/>
    </dgm:pt>
    <dgm:pt modelId="{3614BFD3-ED3D-4C80-92C0-4B6F017CE5E1}" type="pres">
      <dgm:prSet presAssocID="{24FCBB04-D8FB-4365-BD26-88815BF181C6}" presName="FiveNodes_2" presStyleLbl="node1" presStyleIdx="1" presStyleCnt="5">
        <dgm:presLayoutVars>
          <dgm:bulletEnabled val="1"/>
        </dgm:presLayoutVars>
      </dgm:prSet>
      <dgm:spPr/>
    </dgm:pt>
    <dgm:pt modelId="{0E5F52F5-C4A3-4A28-9CC9-FE8070DFE1D4}" type="pres">
      <dgm:prSet presAssocID="{24FCBB04-D8FB-4365-BD26-88815BF181C6}" presName="FiveNodes_3" presStyleLbl="node1" presStyleIdx="2" presStyleCnt="5">
        <dgm:presLayoutVars>
          <dgm:bulletEnabled val="1"/>
        </dgm:presLayoutVars>
      </dgm:prSet>
      <dgm:spPr/>
    </dgm:pt>
    <dgm:pt modelId="{F1A592AE-E047-4DB7-B383-31A572070F72}" type="pres">
      <dgm:prSet presAssocID="{24FCBB04-D8FB-4365-BD26-88815BF181C6}" presName="FiveNodes_4" presStyleLbl="node1" presStyleIdx="3" presStyleCnt="5">
        <dgm:presLayoutVars>
          <dgm:bulletEnabled val="1"/>
        </dgm:presLayoutVars>
      </dgm:prSet>
      <dgm:spPr/>
    </dgm:pt>
    <dgm:pt modelId="{09FBC0A6-CA9F-4730-A4E8-275CABAE97AF}" type="pres">
      <dgm:prSet presAssocID="{24FCBB04-D8FB-4365-BD26-88815BF181C6}" presName="FiveNodes_5" presStyleLbl="node1" presStyleIdx="4" presStyleCnt="5">
        <dgm:presLayoutVars>
          <dgm:bulletEnabled val="1"/>
        </dgm:presLayoutVars>
      </dgm:prSet>
      <dgm:spPr/>
    </dgm:pt>
    <dgm:pt modelId="{76637105-B5C2-49C8-9817-E1A143DE3396}" type="pres">
      <dgm:prSet presAssocID="{24FCBB04-D8FB-4365-BD26-88815BF181C6}" presName="FiveConn_1-2" presStyleLbl="fgAccFollowNode1" presStyleIdx="0" presStyleCnt="4">
        <dgm:presLayoutVars>
          <dgm:bulletEnabled val="1"/>
        </dgm:presLayoutVars>
      </dgm:prSet>
      <dgm:spPr/>
    </dgm:pt>
    <dgm:pt modelId="{010590EF-C49D-4BA5-9B2A-4847D27AB191}" type="pres">
      <dgm:prSet presAssocID="{24FCBB04-D8FB-4365-BD26-88815BF181C6}" presName="FiveConn_2-3" presStyleLbl="fgAccFollowNode1" presStyleIdx="1" presStyleCnt="4">
        <dgm:presLayoutVars>
          <dgm:bulletEnabled val="1"/>
        </dgm:presLayoutVars>
      </dgm:prSet>
      <dgm:spPr/>
    </dgm:pt>
    <dgm:pt modelId="{3D5EE112-1D55-4CD3-864D-D1C666CE4377}" type="pres">
      <dgm:prSet presAssocID="{24FCBB04-D8FB-4365-BD26-88815BF181C6}" presName="FiveConn_3-4" presStyleLbl="fgAccFollowNode1" presStyleIdx="2" presStyleCnt="4">
        <dgm:presLayoutVars>
          <dgm:bulletEnabled val="1"/>
        </dgm:presLayoutVars>
      </dgm:prSet>
      <dgm:spPr/>
    </dgm:pt>
    <dgm:pt modelId="{BA8D3F5D-7A4E-4737-8B93-68CBE47961FC}" type="pres">
      <dgm:prSet presAssocID="{24FCBB04-D8FB-4365-BD26-88815BF181C6}" presName="FiveConn_4-5" presStyleLbl="fgAccFollowNode1" presStyleIdx="3" presStyleCnt="4">
        <dgm:presLayoutVars>
          <dgm:bulletEnabled val="1"/>
        </dgm:presLayoutVars>
      </dgm:prSet>
      <dgm:spPr/>
    </dgm:pt>
    <dgm:pt modelId="{34769874-23F5-49D1-86E4-10898226FA42}" type="pres">
      <dgm:prSet presAssocID="{24FCBB04-D8FB-4365-BD26-88815BF181C6}" presName="FiveNodes_1_text" presStyleLbl="node1" presStyleIdx="4" presStyleCnt="5">
        <dgm:presLayoutVars>
          <dgm:bulletEnabled val="1"/>
        </dgm:presLayoutVars>
      </dgm:prSet>
      <dgm:spPr/>
    </dgm:pt>
    <dgm:pt modelId="{FA6DBAD2-9C09-45E9-BB47-67D758BD1F2F}" type="pres">
      <dgm:prSet presAssocID="{24FCBB04-D8FB-4365-BD26-88815BF181C6}" presName="FiveNodes_2_text" presStyleLbl="node1" presStyleIdx="4" presStyleCnt="5">
        <dgm:presLayoutVars>
          <dgm:bulletEnabled val="1"/>
        </dgm:presLayoutVars>
      </dgm:prSet>
      <dgm:spPr/>
    </dgm:pt>
    <dgm:pt modelId="{CDBBA3A8-45B6-4190-9CCD-56F18ADF6033}" type="pres">
      <dgm:prSet presAssocID="{24FCBB04-D8FB-4365-BD26-88815BF181C6}" presName="FiveNodes_3_text" presStyleLbl="node1" presStyleIdx="4" presStyleCnt="5">
        <dgm:presLayoutVars>
          <dgm:bulletEnabled val="1"/>
        </dgm:presLayoutVars>
      </dgm:prSet>
      <dgm:spPr/>
    </dgm:pt>
    <dgm:pt modelId="{A98A946C-116C-4BDC-A9AD-F89586604F5C}" type="pres">
      <dgm:prSet presAssocID="{24FCBB04-D8FB-4365-BD26-88815BF181C6}" presName="FiveNodes_4_text" presStyleLbl="node1" presStyleIdx="4" presStyleCnt="5">
        <dgm:presLayoutVars>
          <dgm:bulletEnabled val="1"/>
        </dgm:presLayoutVars>
      </dgm:prSet>
      <dgm:spPr/>
    </dgm:pt>
    <dgm:pt modelId="{5B468070-0E81-46D2-B139-D38E4DCCED50}" type="pres">
      <dgm:prSet presAssocID="{24FCBB04-D8FB-4365-BD26-88815BF181C6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CC25307-A503-45D2-981B-035201A5E9EF}" type="presOf" srcId="{3F993F33-DEDB-4CC5-AC3C-0EAF59276D8C}" destId="{A98A946C-116C-4BDC-A9AD-F89586604F5C}" srcOrd="1" destOrd="0" presId="urn:microsoft.com/office/officeart/2005/8/layout/vProcess5"/>
    <dgm:cxn modelId="{9980660D-08FB-4B82-AE0C-16D913AB6B39}" type="presOf" srcId="{1B3849D2-92BD-4064-8B2F-B7FB82391DDB}" destId="{FA6DBAD2-9C09-45E9-BB47-67D758BD1F2F}" srcOrd="1" destOrd="0" presId="urn:microsoft.com/office/officeart/2005/8/layout/vProcess5"/>
    <dgm:cxn modelId="{0322FE0D-35B7-48BA-953B-DFEEA722AB96}" srcId="{24FCBB04-D8FB-4365-BD26-88815BF181C6}" destId="{1D4C54CE-18C2-4474-B5AF-BE4B4F7C4041}" srcOrd="0" destOrd="0" parTransId="{63700A5C-0F58-4CB9-8F06-97B61AEDF16B}" sibTransId="{15974C80-99F0-422D-AD8C-CD43D7FD8A21}"/>
    <dgm:cxn modelId="{AECB0027-07A7-47AE-B018-D68C406FE939}" type="presOf" srcId="{695057BD-7565-4774-A83C-B320B114FEEF}" destId="{010590EF-C49D-4BA5-9B2A-4847D27AB191}" srcOrd="0" destOrd="0" presId="urn:microsoft.com/office/officeart/2005/8/layout/vProcess5"/>
    <dgm:cxn modelId="{1C899148-2C54-4FA5-B79E-82FA067153F8}" type="presOf" srcId="{22666201-E026-4704-83DB-088635A44462}" destId="{0E5F52F5-C4A3-4A28-9CC9-FE8070DFE1D4}" srcOrd="0" destOrd="0" presId="urn:microsoft.com/office/officeart/2005/8/layout/vProcess5"/>
    <dgm:cxn modelId="{2BB17C4F-849A-4648-91C6-9B2190F2A32E}" type="presOf" srcId="{12720AF9-A24E-4B71-96AB-E6462904CECB}" destId="{3D5EE112-1D55-4CD3-864D-D1C666CE4377}" srcOrd="0" destOrd="0" presId="urn:microsoft.com/office/officeart/2005/8/layout/vProcess5"/>
    <dgm:cxn modelId="{1929B052-480E-4FDF-B201-D4945004D3C8}" srcId="{24FCBB04-D8FB-4365-BD26-88815BF181C6}" destId="{22666201-E026-4704-83DB-088635A44462}" srcOrd="2" destOrd="0" parTransId="{3BCCAF46-D083-412F-95DC-31A299353E86}" sibTransId="{12720AF9-A24E-4B71-96AB-E6462904CECB}"/>
    <dgm:cxn modelId="{3B89C552-3CF1-49AA-ADA1-66E409A7D796}" type="presOf" srcId="{1B3849D2-92BD-4064-8B2F-B7FB82391DDB}" destId="{3614BFD3-ED3D-4C80-92C0-4B6F017CE5E1}" srcOrd="0" destOrd="0" presId="urn:microsoft.com/office/officeart/2005/8/layout/vProcess5"/>
    <dgm:cxn modelId="{C553347A-9070-48E1-8EAA-C6B920A94AFC}" type="presOf" srcId="{7B8A26C3-F00B-48F0-9C8D-09A83DE1F901}" destId="{09FBC0A6-CA9F-4730-A4E8-275CABAE97AF}" srcOrd="0" destOrd="0" presId="urn:microsoft.com/office/officeart/2005/8/layout/vProcess5"/>
    <dgm:cxn modelId="{51E07488-7B60-4C3F-9780-5E1AA4D9F62B}" srcId="{24FCBB04-D8FB-4365-BD26-88815BF181C6}" destId="{1B3849D2-92BD-4064-8B2F-B7FB82391DDB}" srcOrd="1" destOrd="0" parTransId="{0FE30732-65D0-4A4B-9184-EBF3D51CF126}" sibTransId="{695057BD-7565-4774-A83C-B320B114FEEF}"/>
    <dgm:cxn modelId="{5E79DA95-E2BC-4F1C-A8F2-B1E8EDB72E22}" srcId="{24FCBB04-D8FB-4365-BD26-88815BF181C6}" destId="{7B8A26C3-F00B-48F0-9C8D-09A83DE1F901}" srcOrd="4" destOrd="0" parTransId="{C276A2FB-359A-44FA-8E99-85BB6D595A2A}" sibTransId="{D7ECCF80-09EF-492C-9177-A1C33F533C62}"/>
    <dgm:cxn modelId="{B630F7A2-7132-4EEA-BE60-135A073888F8}" type="presOf" srcId="{15974C80-99F0-422D-AD8C-CD43D7FD8A21}" destId="{76637105-B5C2-49C8-9817-E1A143DE3396}" srcOrd="0" destOrd="0" presId="urn:microsoft.com/office/officeart/2005/8/layout/vProcess5"/>
    <dgm:cxn modelId="{5F5F38B0-1551-45F0-93EA-095651CAB4A5}" type="presOf" srcId="{24FCBB04-D8FB-4365-BD26-88815BF181C6}" destId="{A0D05EDA-9ADB-45CA-9C5C-3A92589429B3}" srcOrd="0" destOrd="0" presId="urn:microsoft.com/office/officeart/2005/8/layout/vProcess5"/>
    <dgm:cxn modelId="{1C0049C7-DCA1-4FAF-8795-23C134027C25}" srcId="{24FCBB04-D8FB-4365-BD26-88815BF181C6}" destId="{3F993F33-DEDB-4CC5-AC3C-0EAF59276D8C}" srcOrd="3" destOrd="0" parTransId="{55B6501C-C0A0-4F55-9BF3-2D7622746076}" sibTransId="{E8FD5CFA-CB1A-444A-92A7-206AEEA57830}"/>
    <dgm:cxn modelId="{B370E8C8-E620-4F0D-85DF-7F3C58E154A3}" type="presOf" srcId="{7B8A26C3-F00B-48F0-9C8D-09A83DE1F901}" destId="{5B468070-0E81-46D2-B139-D38E4DCCED50}" srcOrd="1" destOrd="0" presId="urn:microsoft.com/office/officeart/2005/8/layout/vProcess5"/>
    <dgm:cxn modelId="{AF91FFCD-088E-4054-981F-CF2116EF3691}" type="presOf" srcId="{1D4C54CE-18C2-4474-B5AF-BE4B4F7C4041}" destId="{1CFA5F7A-AE31-44CE-BF67-8E5D151F6098}" srcOrd="0" destOrd="0" presId="urn:microsoft.com/office/officeart/2005/8/layout/vProcess5"/>
    <dgm:cxn modelId="{0D3A61D5-FE79-45EA-B83C-70A822B78C2E}" type="presOf" srcId="{1D4C54CE-18C2-4474-B5AF-BE4B4F7C4041}" destId="{34769874-23F5-49D1-86E4-10898226FA42}" srcOrd="1" destOrd="0" presId="urn:microsoft.com/office/officeart/2005/8/layout/vProcess5"/>
    <dgm:cxn modelId="{BDDF51DE-E3E7-41A9-A26A-D19C737AB4E6}" type="presOf" srcId="{3F993F33-DEDB-4CC5-AC3C-0EAF59276D8C}" destId="{F1A592AE-E047-4DB7-B383-31A572070F72}" srcOrd="0" destOrd="0" presId="urn:microsoft.com/office/officeart/2005/8/layout/vProcess5"/>
    <dgm:cxn modelId="{B17E30E8-F1D7-4B56-9C91-F802F64C8E92}" type="presOf" srcId="{22666201-E026-4704-83DB-088635A44462}" destId="{CDBBA3A8-45B6-4190-9CCD-56F18ADF6033}" srcOrd="1" destOrd="0" presId="urn:microsoft.com/office/officeart/2005/8/layout/vProcess5"/>
    <dgm:cxn modelId="{9EE12BF1-E244-4E7B-96C3-89EE93AE5491}" type="presOf" srcId="{E8FD5CFA-CB1A-444A-92A7-206AEEA57830}" destId="{BA8D3F5D-7A4E-4737-8B93-68CBE47961FC}" srcOrd="0" destOrd="0" presId="urn:microsoft.com/office/officeart/2005/8/layout/vProcess5"/>
    <dgm:cxn modelId="{9005FB07-8D82-4A9D-BD3A-7FDE00B01D1E}" type="presParOf" srcId="{A0D05EDA-9ADB-45CA-9C5C-3A92589429B3}" destId="{88742539-F823-45B3-9B24-3134A4C5AA87}" srcOrd="0" destOrd="0" presId="urn:microsoft.com/office/officeart/2005/8/layout/vProcess5"/>
    <dgm:cxn modelId="{662C2813-1EB7-4B4A-AA6A-C651FEA97B22}" type="presParOf" srcId="{A0D05EDA-9ADB-45CA-9C5C-3A92589429B3}" destId="{1CFA5F7A-AE31-44CE-BF67-8E5D151F6098}" srcOrd="1" destOrd="0" presId="urn:microsoft.com/office/officeart/2005/8/layout/vProcess5"/>
    <dgm:cxn modelId="{E15943D7-2D06-45A7-87BE-59E119DFD7FF}" type="presParOf" srcId="{A0D05EDA-9ADB-45CA-9C5C-3A92589429B3}" destId="{3614BFD3-ED3D-4C80-92C0-4B6F017CE5E1}" srcOrd="2" destOrd="0" presId="urn:microsoft.com/office/officeart/2005/8/layout/vProcess5"/>
    <dgm:cxn modelId="{2690491F-56DB-4079-99E0-94C946C4FF86}" type="presParOf" srcId="{A0D05EDA-9ADB-45CA-9C5C-3A92589429B3}" destId="{0E5F52F5-C4A3-4A28-9CC9-FE8070DFE1D4}" srcOrd="3" destOrd="0" presId="urn:microsoft.com/office/officeart/2005/8/layout/vProcess5"/>
    <dgm:cxn modelId="{CFF34A76-33EA-4776-9DC5-9FDE045286D9}" type="presParOf" srcId="{A0D05EDA-9ADB-45CA-9C5C-3A92589429B3}" destId="{F1A592AE-E047-4DB7-B383-31A572070F72}" srcOrd="4" destOrd="0" presId="urn:microsoft.com/office/officeart/2005/8/layout/vProcess5"/>
    <dgm:cxn modelId="{C119AC81-1830-48D3-A4CF-4E0FE07DACC2}" type="presParOf" srcId="{A0D05EDA-9ADB-45CA-9C5C-3A92589429B3}" destId="{09FBC0A6-CA9F-4730-A4E8-275CABAE97AF}" srcOrd="5" destOrd="0" presId="urn:microsoft.com/office/officeart/2005/8/layout/vProcess5"/>
    <dgm:cxn modelId="{7E876263-6021-4376-8CCE-F7114D9F973C}" type="presParOf" srcId="{A0D05EDA-9ADB-45CA-9C5C-3A92589429B3}" destId="{76637105-B5C2-49C8-9817-E1A143DE3396}" srcOrd="6" destOrd="0" presId="urn:microsoft.com/office/officeart/2005/8/layout/vProcess5"/>
    <dgm:cxn modelId="{2D319B98-7BAC-4B5C-9217-8C43F98DDE35}" type="presParOf" srcId="{A0D05EDA-9ADB-45CA-9C5C-3A92589429B3}" destId="{010590EF-C49D-4BA5-9B2A-4847D27AB191}" srcOrd="7" destOrd="0" presId="urn:microsoft.com/office/officeart/2005/8/layout/vProcess5"/>
    <dgm:cxn modelId="{2ABEE04C-30EB-43B3-BFD0-613E7A03DCD5}" type="presParOf" srcId="{A0D05EDA-9ADB-45CA-9C5C-3A92589429B3}" destId="{3D5EE112-1D55-4CD3-864D-D1C666CE4377}" srcOrd="8" destOrd="0" presId="urn:microsoft.com/office/officeart/2005/8/layout/vProcess5"/>
    <dgm:cxn modelId="{6CAB66FB-8B47-4AA2-841E-2689A7745986}" type="presParOf" srcId="{A0D05EDA-9ADB-45CA-9C5C-3A92589429B3}" destId="{BA8D3F5D-7A4E-4737-8B93-68CBE47961FC}" srcOrd="9" destOrd="0" presId="urn:microsoft.com/office/officeart/2005/8/layout/vProcess5"/>
    <dgm:cxn modelId="{332A4A47-A577-489A-98DB-2E7DC03B5E6C}" type="presParOf" srcId="{A0D05EDA-9ADB-45CA-9C5C-3A92589429B3}" destId="{34769874-23F5-49D1-86E4-10898226FA42}" srcOrd="10" destOrd="0" presId="urn:microsoft.com/office/officeart/2005/8/layout/vProcess5"/>
    <dgm:cxn modelId="{547DDB47-E5AD-4ACA-8ED7-5941D1FBEB4A}" type="presParOf" srcId="{A0D05EDA-9ADB-45CA-9C5C-3A92589429B3}" destId="{FA6DBAD2-9C09-45E9-BB47-67D758BD1F2F}" srcOrd="11" destOrd="0" presId="urn:microsoft.com/office/officeart/2005/8/layout/vProcess5"/>
    <dgm:cxn modelId="{EDC81D61-E4A6-4019-81CC-545C66641273}" type="presParOf" srcId="{A0D05EDA-9ADB-45CA-9C5C-3A92589429B3}" destId="{CDBBA3A8-45B6-4190-9CCD-56F18ADF6033}" srcOrd="12" destOrd="0" presId="urn:microsoft.com/office/officeart/2005/8/layout/vProcess5"/>
    <dgm:cxn modelId="{629B5699-E5AA-4F12-96FB-4994490CA5CD}" type="presParOf" srcId="{A0D05EDA-9ADB-45CA-9C5C-3A92589429B3}" destId="{A98A946C-116C-4BDC-A9AD-F89586604F5C}" srcOrd="13" destOrd="0" presId="urn:microsoft.com/office/officeart/2005/8/layout/vProcess5"/>
    <dgm:cxn modelId="{A6F3EB7F-FE75-4795-8F5C-BDDE5B6F19A8}" type="presParOf" srcId="{A0D05EDA-9ADB-45CA-9C5C-3A92589429B3}" destId="{5B468070-0E81-46D2-B139-D38E4DCCED5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B41AE9-D42C-4FF6-8E6C-1C3481DE579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2745324-4410-4058-ADE3-13CB526D5A2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>
              <a:solidFill>
                <a:schemeClr val="bg1"/>
              </a:solidFill>
            </a:rPr>
            <a:t>Strengths</a:t>
          </a:r>
          <a:r>
            <a:rPr lang="en-US" b="0" i="0" baseline="0" dirty="0">
              <a:solidFill>
                <a:schemeClr val="bg1"/>
              </a:solidFill>
            </a:rPr>
            <a:t>: </a:t>
          </a:r>
          <a:r>
            <a:rPr lang="en-US" b="0" i="0" baseline="0" dirty="0">
              <a:solidFill>
                <a:schemeClr val="accent3">
                  <a:lumMod val="50000"/>
                </a:schemeClr>
              </a:solidFill>
            </a:rPr>
            <a:t>Competitive wages and training improve employee retention by addressing some motivations and offering career growth.</a:t>
          </a:r>
          <a:endParaRPr lang="en-US" dirty="0">
            <a:solidFill>
              <a:schemeClr val="accent3">
                <a:lumMod val="50000"/>
              </a:schemeClr>
            </a:solidFill>
          </a:endParaRPr>
        </a:p>
      </dgm:t>
    </dgm:pt>
    <dgm:pt modelId="{3F813FA4-AF23-4125-9B0F-D5EAAD314CED}" type="parTrans" cxnId="{D422CAE9-99B5-4243-8E33-0F8949162C3E}">
      <dgm:prSet/>
      <dgm:spPr/>
      <dgm:t>
        <a:bodyPr/>
        <a:lstStyle/>
        <a:p>
          <a:endParaRPr lang="en-US"/>
        </a:p>
      </dgm:t>
    </dgm:pt>
    <dgm:pt modelId="{B39206D6-8BE1-48DC-B180-9A7ECF4AFE11}" type="sibTrans" cxnId="{D422CAE9-99B5-4243-8E33-0F8949162C3E}">
      <dgm:prSet/>
      <dgm:spPr/>
      <dgm:t>
        <a:bodyPr/>
        <a:lstStyle/>
        <a:p>
          <a:endParaRPr lang="en-US"/>
        </a:p>
      </dgm:t>
    </dgm:pt>
    <dgm:pt modelId="{1D423DFC-25FE-43CB-A2A7-6246136B087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>
              <a:solidFill>
                <a:schemeClr val="bg1"/>
              </a:solidFill>
            </a:rPr>
            <a:t>Limitations</a:t>
          </a:r>
          <a:r>
            <a:rPr lang="en-US" b="0" i="0" baseline="0" dirty="0">
              <a:solidFill>
                <a:schemeClr val="bg1"/>
              </a:solidFill>
            </a:rPr>
            <a:t>: </a:t>
          </a:r>
          <a:r>
            <a:rPr lang="en-US" b="0" i="0" baseline="0" dirty="0">
              <a:solidFill>
                <a:schemeClr val="accent3">
                  <a:lumMod val="50000"/>
                </a:schemeClr>
              </a:solidFill>
            </a:rPr>
            <a:t>Limited by industry’s low profit margins and difficulty in adopting high-cost strategies across the board (Park and Min, 2020).</a:t>
          </a:r>
          <a:endParaRPr lang="en-US" dirty="0">
            <a:solidFill>
              <a:schemeClr val="accent3">
                <a:lumMod val="50000"/>
              </a:schemeClr>
            </a:solidFill>
          </a:endParaRPr>
        </a:p>
      </dgm:t>
    </dgm:pt>
    <dgm:pt modelId="{CC595B9D-F1EA-4C68-86E2-FB0B90E4CB04}" type="parTrans" cxnId="{24DF68F8-6029-4CDB-8F93-317BDDBDF26A}">
      <dgm:prSet/>
      <dgm:spPr/>
      <dgm:t>
        <a:bodyPr/>
        <a:lstStyle/>
        <a:p>
          <a:endParaRPr lang="en-US"/>
        </a:p>
      </dgm:t>
    </dgm:pt>
    <dgm:pt modelId="{59C60C9C-2725-48F0-87FB-DD7D5C107457}" type="sibTrans" cxnId="{24DF68F8-6029-4CDB-8F93-317BDDBDF26A}">
      <dgm:prSet/>
      <dgm:spPr/>
      <dgm:t>
        <a:bodyPr/>
        <a:lstStyle/>
        <a:p>
          <a:endParaRPr lang="en-US"/>
        </a:p>
      </dgm:t>
    </dgm:pt>
    <dgm:pt modelId="{1E2B0FDF-6288-4720-A8AD-558D9AB202B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>
              <a:solidFill>
                <a:schemeClr val="bg1"/>
              </a:solidFill>
            </a:rPr>
            <a:t>Tech Constraints</a:t>
          </a:r>
          <a:r>
            <a:rPr lang="en-US" b="0" i="0" baseline="0" dirty="0">
              <a:solidFill>
                <a:schemeClr val="bg1"/>
              </a:solidFill>
            </a:rPr>
            <a:t>: </a:t>
          </a:r>
          <a:r>
            <a:rPr lang="en-US" b="0" i="0" baseline="0" dirty="0">
              <a:solidFill>
                <a:schemeClr val="accent3">
                  <a:lumMod val="50000"/>
                </a:schemeClr>
              </a:solidFill>
            </a:rPr>
            <a:t>Technology, while helpful in streamlining tasks, cannot replace the essential human touch required in hospitality services. </a:t>
          </a:r>
          <a:endParaRPr lang="en-US" dirty="0">
            <a:solidFill>
              <a:schemeClr val="accent3">
                <a:lumMod val="50000"/>
              </a:schemeClr>
            </a:solidFill>
          </a:endParaRPr>
        </a:p>
      </dgm:t>
    </dgm:pt>
    <dgm:pt modelId="{73E9B887-A355-4D98-A472-CBEC32F22CCA}" type="parTrans" cxnId="{AC346335-5CB1-4F30-88CC-C8DC45170F35}">
      <dgm:prSet/>
      <dgm:spPr/>
      <dgm:t>
        <a:bodyPr/>
        <a:lstStyle/>
        <a:p>
          <a:endParaRPr lang="en-US"/>
        </a:p>
      </dgm:t>
    </dgm:pt>
    <dgm:pt modelId="{3460E838-00FB-4AB7-91BF-F504C5286ABB}" type="sibTrans" cxnId="{AC346335-5CB1-4F30-88CC-C8DC45170F35}">
      <dgm:prSet/>
      <dgm:spPr/>
      <dgm:t>
        <a:bodyPr/>
        <a:lstStyle/>
        <a:p>
          <a:endParaRPr lang="en-US"/>
        </a:p>
      </dgm:t>
    </dgm:pt>
    <dgm:pt modelId="{09AA5E87-E6E0-4F73-BC23-2866AE7BA415}" type="pres">
      <dgm:prSet presAssocID="{17B41AE9-D42C-4FF6-8E6C-1C3481DE579C}" presName="root" presStyleCnt="0">
        <dgm:presLayoutVars>
          <dgm:dir/>
          <dgm:resizeHandles val="exact"/>
        </dgm:presLayoutVars>
      </dgm:prSet>
      <dgm:spPr/>
    </dgm:pt>
    <dgm:pt modelId="{62BC139F-D0D4-41D1-AAE1-316FFA08C1D3}" type="pres">
      <dgm:prSet presAssocID="{A2745324-4410-4058-ADE3-13CB526D5A2C}" presName="compNode" presStyleCnt="0"/>
      <dgm:spPr/>
    </dgm:pt>
    <dgm:pt modelId="{A0E2F75E-0EDA-42C3-A92A-AA17374F084C}" type="pres">
      <dgm:prSet presAssocID="{A2745324-4410-4058-ADE3-13CB526D5A2C}" presName="bgRect" presStyleLbl="bgShp" presStyleIdx="0" presStyleCnt="3" custLinFactNeighborX="-714" custLinFactNeighborY="-52563"/>
      <dgm:spPr/>
    </dgm:pt>
    <dgm:pt modelId="{09DE2ABA-CBA2-4C2A-922B-7E477941FB76}" type="pres">
      <dgm:prSet presAssocID="{A2745324-4410-4058-ADE3-13CB526D5A2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722FED7-D1E8-43A6-A97B-DBA8E785EA8D}" type="pres">
      <dgm:prSet presAssocID="{A2745324-4410-4058-ADE3-13CB526D5A2C}" presName="spaceRect" presStyleCnt="0"/>
      <dgm:spPr/>
    </dgm:pt>
    <dgm:pt modelId="{E9EB5654-801C-4BB4-A7A8-20345419B3C2}" type="pres">
      <dgm:prSet presAssocID="{A2745324-4410-4058-ADE3-13CB526D5A2C}" presName="parTx" presStyleLbl="revTx" presStyleIdx="0" presStyleCnt="3">
        <dgm:presLayoutVars>
          <dgm:chMax val="0"/>
          <dgm:chPref val="0"/>
        </dgm:presLayoutVars>
      </dgm:prSet>
      <dgm:spPr/>
    </dgm:pt>
    <dgm:pt modelId="{96E5996D-C7DE-47EA-B2A1-162CAAB16CD9}" type="pres">
      <dgm:prSet presAssocID="{B39206D6-8BE1-48DC-B180-9A7ECF4AFE11}" presName="sibTrans" presStyleCnt="0"/>
      <dgm:spPr/>
    </dgm:pt>
    <dgm:pt modelId="{FCDB9DB8-5F4B-46B0-A1C7-16ACEA7426DC}" type="pres">
      <dgm:prSet presAssocID="{1D423DFC-25FE-43CB-A2A7-6246136B087E}" presName="compNode" presStyleCnt="0"/>
      <dgm:spPr/>
    </dgm:pt>
    <dgm:pt modelId="{F1F3E36B-4BB2-4C36-B013-B4EFC3F929EA}" type="pres">
      <dgm:prSet presAssocID="{1D423DFC-25FE-43CB-A2A7-6246136B087E}" presName="bgRect" presStyleLbl="bgShp" presStyleIdx="1" presStyleCnt="3"/>
      <dgm:spPr/>
    </dgm:pt>
    <dgm:pt modelId="{8779F83D-5EC7-4AC1-B7A7-96CF03614948}" type="pres">
      <dgm:prSet presAssocID="{1D423DFC-25FE-43CB-A2A7-6246136B087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311BDC3F-8726-47B5-82F5-C7B0C904043F}" type="pres">
      <dgm:prSet presAssocID="{1D423DFC-25FE-43CB-A2A7-6246136B087E}" presName="spaceRect" presStyleCnt="0"/>
      <dgm:spPr/>
    </dgm:pt>
    <dgm:pt modelId="{0C0152E5-0B54-48B8-AFCC-4A5D4F10756E}" type="pres">
      <dgm:prSet presAssocID="{1D423DFC-25FE-43CB-A2A7-6246136B087E}" presName="parTx" presStyleLbl="revTx" presStyleIdx="1" presStyleCnt="3">
        <dgm:presLayoutVars>
          <dgm:chMax val="0"/>
          <dgm:chPref val="0"/>
        </dgm:presLayoutVars>
      </dgm:prSet>
      <dgm:spPr/>
    </dgm:pt>
    <dgm:pt modelId="{8A9B6C2D-2096-463A-B4A5-963480FA5616}" type="pres">
      <dgm:prSet presAssocID="{59C60C9C-2725-48F0-87FB-DD7D5C107457}" presName="sibTrans" presStyleCnt="0"/>
      <dgm:spPr/>
    </dgm:pt>
    <dgm:pt modelId="{C29E0F41-C4AC-4943-93CF-B1D7C4E81B6C}" type="pres">
      <dgm:prSet presAssocID="{1E2B0FDF-6288-4720-A8AD-558D9AB202BC}" presName="compNode" presStyleCnt="0"/>
      <dgm:spPr/>
    </dgm:pt>
    <dgm:pt modelId="{B130D4C0-A4AE-47FB-8940-7D2AF206AA12}" type="pres">
      <dgm:prSet presAssocID="{1E2B0FDF-6288-4720-A8AD-558D9AB202BC}" presName="bgRect" presStyleLbl="bgShp" presStyleIdx="2" presStyleCnt="3"/>
      <dgm:spPr/>
    </dgm:pt>
    <dgm:pt modelId="{F351F787-62B4-4DFA-9647-81BC4625490A}" type="pres">
      <dgm:prSet presAssocID="{1E2B0FDF-6288-4720-A8AD-558D9AB202B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A771772-A483-4B0F-B296-C6CCA947CF46}" type="pres">
      <dgm:prSet presAssocID="{1E2B0FDF-6288-4720-A8AD-558D9AB202BC}" presName="spaceRect" presStyleCnt="0"/>
      <dgm:spPr/>
    </dgm:pt>
    <dgm:pt modelId="{8FA502D1-9FB1-43B5-97B9-F3F99FB76803}" type="pres">
      <dgm:prSet presAssocID="{1E2B0FDF-6288-4720-A8AD-558D9AB202B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C2DB804-B1D9-419F-AF99-B05EA7D70CA9}" type="presOf" srcId="{17B41AE9-D42C-4FF6-8E6C-1C3481DE579C}" destId="{09AA5E87-E6E0-4F73-BC23-2866AE7BA415}" srcOrd="0" destOrd="0" presId="urn:microsoft.com/office/officeart/2018/2/layout/IconVerticalSolidList"/>
    <dgm:cxn modelId="{AC6C681E-A63A-4473-B250-A8320FACB441}" type="presOf" srcId="{1D423DFC-25FE-43CB-A2A7-6246136B087E}" destId="{0C0152E5-0B54-48B8-AFCC-4A5D4F10756E}" srcOrd="0" destOrd="0" presId="urn:microsoft.com/office/officeart/2018/2/layout/IconVerticalSolidList"/>
    <dgm:cxn modelId="{AC346335-5CB1-4F30-88CC-C8DC45170F35}" srcId="{17B41AE9-D42C-4FF6-8E6C-1C3481DE579C}" destId="{1E2B0FDF-6288-4720-A8AD-558D9AB202BC}" srcOrd="2" destOrd="0" parTransId="{73E9B887-A355-4D98-A472-CBEC32F22CCA}" sibTransId="{3460E838-00FB-4AB7-91BF-F504C5286ABB}"/>
    <dgm:cxn modelId="{596DD460-6CCA-4BF2-9AAC-508F51E8EDB4}" type="presOf" srcId="{1E2B0FDF-6288-4720-A8AD-558D9AB202BC}" destId="{8FA502D1-9FB1-43B5-97B9-F3F99FB76803}" srcOrd="0" destOrd="0" presId="urn:microsoft.com/office/officeart/2018/2/layout/IconVerticalSolidList"/>
    <dgm:cxn modelId="{118FA185-7C6D-4FC3-A4E0-35FBC7E5043C}" type="presOf" srcId="{A2745324-4410-4058-ADE3-13CB526D5A2C}" destId="{E9EB5654-801C-4BB4-A7A8-20345419B3C2}" srcOrd="0" destOrd="0" presId="urn:microsoft.com/office/officeart/2018/2/layout/IconVerticalSolidList"/>
    <dgm:cxn modelId="{D422CAE9-99B5-4243-8E33-0F8949162C3E}" srcId="{17B41AE9-D42C-4FF6-8E6C-1C3481DE579C}" destId="{A2745324-4410-4058-ADE3-13CB526D5A2C}" srcOrd="0" destOrd="0" parTransId="{3F813FA4-AF23-4125-9B0F-D5EAAD314CED}" sibTransId="{B39206D6-8BE1-48DC-B180-9A7ECF4AFE11}"/>
    <dgm:cxn modelId="{24DF68F8-6029-4CDB-8F93-317BDDBDF26A}" srcId="{17B41AE9-D42C-4FF6-8E6C-1C3481DE579C}" destId="{1D423DFC-25FE-43CB-A2A7-6246136B087E}" srcOrd="1" destOrd="0" parTransId="{CC595B9D-F1EA-4C68-86E2-FB0B90E4CB04}" sibTransId="{59C60C9C-2725-48F0-87FB-DD7D5C107457}"/>
    <dgm:cxn modelId="{991A1C3A-EA79-4318-B4E0-FA160986CA16}" type="presParOf" srcId="{09AA5E87-E6E0-4F73-BC23-2866AE7BA415}" destId="{62BC139F-D0D4-41D1-AAE1-316FFA08C1D3}" srcOrd="0" destOrd="0" presId="urn:microsoft.com/office/officeart/2018/2/layout/IconVerticalSolidList"/>
    <dgm:cxn modelId="{0C5F6F3B-A6BF-420F-BB6E-4180F13233F1}" type="presParOf" srcId="{62BC139F-D0D4-41D1-AAE1-316FFA08C1D3}" destId="{A0E2F75E-0EDA-42C3-A92A-AA17374F084C}" srcOrd="0" destOrd="0" presId="urn:microsoft.com/office/officeart/2018/2/layout/IconVerticalSolidList"/>
    <dgm:cxn modelId="{4545F76B-7C05-42DD-96C7-D1D1FA2DF708}" type="presParOf" srcId="{62BC139F-D0D4-41D1-AAE1-316FFA08C1D3}" destId="{09DE2ABA-CBA2-4C2A-922B-7E477941FB76}" srcOrd="1" destOrd="0" presId="urn:microsoft.com/office/officeart/2018/2/layout/IconVerticalSolidList"/>
    <dgm:cxn modelId="{AC5B04F6-51AD-4588-A2D4-AA6E7B5D2050}" type="presParOf" srcId="{62BC139F-D0D4-41D1-AAE1-316FFA08C1D3}" destId="{8722FED7-D1E8-43A6-A97B-DBA8E785EA8D}" srcOrd="2" destOrd="0" presId="urn:microsoft.com/office/officeart/2018/2/layout/IconVerticalSolidList"/>
    <dgm:cxn modelId="{3DC23FF4-918D-4A85-B84D-0245875280C3}" type="presParOf" srcId="{62BC139F-D0D4-41D1-AAE1-316FFA08C1D3}" destId="{E9EB5654-801C-4BB4-A7A8-20345419B3C2}" srcOrd="3" destOrd="0" presId="urn:microsoft.com/office/officeart/2018/2/layout/IconVerticalSolidList"/>
    <dgm:cxn modelId="{90A0C191-C932-4E95-B713-23EE8289DBC7}" type="presParOf" srcId="{09AA5E87-E6E0-4F73-BC23-2866AE7BA415}" destId="{96E5996D-C7DE-47EA-B2A1-162CAAB16CD9}" srcOrd="1" destOrd="0" presId="urn:microsoft.com/office/officeart/2018/2/layout/IconVerticalSolidList"/>
    <dgm:cxn modelId="{35EA295F-1647-437F-9A05-27301D680857}" type="presParOf" srcId="{09AA5E87-E6E0-4F73-BC23-2866AE7BA415}" destId="{FCDB9DB8-5F4B-46B0-A1C7-16ACEA7426DC}" srcOrd="2" destOrd="0" presId="urn:microsoft.com/office/officeart/2018/2/layout/IconVerticalSolidList"/>
    <dgm:cxn modelId="{2BEC20E2-629B-4A1A-B229-82BC5B50AFA1}" type="presParOf" srcId="{FCDB9DB8-5F4B-46B0-A1C7-16ACEA7426DC}" destId="{F1F3E36B-4BB2-4C36-B013-B4EFC3F929EA}" srcOrd="0" destOrd="0" presId="urn:microsoft.com/office/officeart/2018/2/layout/IconVerticalSolidList"/>
    <dgm:cxn modelId="{D504F98F-88DB-456D-87ED-C8276886A158}" type="presParOf" srcId="{FCDB9DB8-5F4B-46B0-A1C7-16ACEA7426DC}" destId="{8779F83D-5EC7-4AC1-B7A7-96CF03614948}" srcOrd="1" destOrd="0" presId="urn:microsoft.com/office/officeart/2018/2/layout/IconVerticalSolidList"/>
    <dgm:cxn modelId="{7506B9D7-5771-44BD-B7B8-DDB05BFA4716}" type="presParOf" srcId="{FCDB9DB8-5F4B-46B0-A1C7-16ACEA7426DC}" destId="{311BDC3F-8726-47B5-82F5-C7B0C904043F}" srcOrd="2" destOrd="0" presId="urn:microsoft.com/office/officeart/2018/2/layout/IconVerticalSolidList"/>
    <dgm:cxn modelId="{D0A67789-F2D0-47FE-B83C-8052E5847E12}" type="presParOf" srcId="{FCDB9DB8-5F4B-46B0-A1C7-16ACEA7426DC}" destId="{0C0152E5-0B54-48B8-AFCC-4A5D4F10756E}" srcOrd="3" destOrd="0" presId="urn:microsoft.com/office/officeart/2018/2/layout/IconVerticalSolidList"/>
    <dgm:cxn modelId="{A717781D-859D-4C77-8A11-796DEEBB9644}" type="presParOf" srcId="{09AA5E87-E6E0-4F73-BC23-2866AE7BA415}" destId="{8A9B6C2D-2096-463A-B4A5-963480FA5616}" srcOrd="3" destOrd="0" presId="urn:microsoft.com/office/officeart/2018/2/layout/IconVerticalSolidList"/>
    <dgm:cxn modelId="{B31BD87D-5161-411A-9E6C-BA7195C8D536}" type="presParOf" srcId="{09AA5E87-E6E0-4F73-BC23-2866AE7BA415}" destId="{C29E0F41-C4AC-4943-93CF-B1D7C4E81B6C}" srcOrd="4" destOrd="0" presId="urn:microsoft.com/office/officeart/2018/2/layout/IconVerticalSolidList"/>
    <dgm:cxn modelId="{F441420D-F125-4442-B7A3-BEA8747529D0}" type="presParOf" srcId="{C29E0F41-C4AC-4943-93CF-B1D7C4E81B6C}" destId="{B130D4C0-A4AE-47FB-8940-7D2AF206AA12}" srcOrd="0" destOrd="0" presId="urn:microsoft.com/office/officeart/2018/2/layout/IconVerticalSolidList"/>
    <dgm:cxn modelId="{A2674C0F-D387-46B6-AF22-A19CE4F5F2CB}" type="presParOf" srcId="{C29E0F41-C4AC-4943-93CF-B1D7C4E81B6C}" destId="{F351F787-62B4-4DFA-9647-81BC4625490A}" srcOrd="1" destOrd="0" presId="urn:microsoft.com/office/officeart/2018/2/layout/IconVerticalSolidList"/>
    <dgm:cxn modelId="{486A2216-57F1-4D72-821C-5CD57EB60789}" type="presParOf" srcId="{C29E0F41-C4AC-4943-93CF-B1D7C4E81B6C}" destId="{9A771772-A483-4B0F-B296-C6CCA947CF46}" srcOrd="2" destOrd="0" presId="urn:microsoft.com/office/officeart/2018/2/layout/IconVerticalSolidList"/>
    <dgm:cxn modelId="{EF876490-867A-4B1D-8FE3-D59488150793}" type="presParOf" srcId="{C29E0F41-C4AC-4943-93CF-B1D7C4E81B6C}" destId="{8FA502D1-9FB1-43B5-97B9-F3F99FB768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CFFE57-C205-449B-A5C2-E6EB205ED229}">
      <dsp:nvSpPr>
        <dsp:cNvPr id="0" name=""/>
        <dsp:cNvSpPr/>
      </dsp:nvSpPr>
      <dsp:spPr>
        <a:xfrm>
          <a:off x="4688" y="801967"/>
          <a:ext cx="2049735" cy="12298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/>
            <a:t>Contemporary Theme</a:t>
          </a:r>
          <a:r>
            <a:rPr lang="en-US" sz="1200" b="0" i="0" kern="1200" baseline="0"/>
            <a:t>: Labor shortages in hospitality</a:t>
          </a:r>
          <a:endParaRPr lang="en-US" sz="1200" kern="1200"/>
        </a:p>
      </dsp:txBody>
      <dsp:txXfrm>
        <a:off x="40709" y="837988"/>
        <a:ext cx="1977693" cy="1157799"/>
      </dsp:txXfrm>
    </dsp:sp>
    <dsp:sp modelId="{8CE821D2-1D7E-4FBE-9195-DF9DCDBFF6C6}">
      <dsp:nvSpPr>
        <dsp:cNvPr id="0" name=""/>
        <dsp:cNvSpPr/>
      </dsp:nvSpPr>
      <dsp:spPr>
        <a:xfrm>
          <a:off x="2234799" y="1162720"/>
          <a:ext cx="434543" cy="5083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2234799" y="1264387"/>
        <a:ext cx="304180" cy="305000"/>
      </dsp:txXfrm>
    </dsp:sp>
    <dsp:sp modelId="{DE17FC3F-3EFB-4E06-B886-48108AECA6EE}">
      <dsp:nvSpPr>
        <dsp:cNvPr id="0" name=""/>
        <dsp:cNvSpPr/>
      </dsp:nvSpPr>
      <dsp:spPr>
        <a:xfrm>
          <a:off x="2874317" y="801967"/>
          <a:ext cx="2049735" cy="12298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/>
            <a:t>Why It Matters</a:t>
          </a:r>
          <a:r>
            <a:rPr lang="en-US" sz="1200" b="0" i="0" kern="1200" baseline="0"/>
            <a:t>: Shortages reduce service quality, efficiency, and profitability (Baum et al., 2016).</a:t>
          </a:r>
          <a:endParaRPr lang="en-US" sz="1200" kern="1200"/>
        </a:p>
      </dsp:txBody>
      <dsp:txXfrm>
        <a:off x="2910338" y="837988"/>
        <a:ext cx="1977693" cy="1157799"/>
      </dsp:txXfrm>
    </dsp:sp>
    <dsp:sp modelId="{F023DF2D-830E-4B94-86B5-DCB05BD4C0BF}">
      <dsp:nvSpPr>
        <dsp:cNvPr id="0" name=""/>
        <dsp:cNvSpPr/>
      </dsp:nvSpPr>
      <dsp:spPr>
        <a:xfrm>
          <a:off x="5104429" y="1162720"/>
          <a:ext cx="434543" cy="5083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5104429" y="1264387"/>
        <a:ext cx="304180" cy="305000"/>
      </dsp:txXfrm>
    </dsp:sp>
    <dsp:sp modelId="{CC5723AE-82E4-475D-A453-723637D8F3F6}">
      <dsp:nvSpPr>
        <dsp:cNvPr id="0" name=""/>
        <dsp:cNvSpPr/>
      </dsp:nvSpPr>
      <dsp:spPr>
        <a:xfrm>
          <a:off x="5743946" y="801967"/>
          <a:ext cx="2049735" cy="12298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/>
            <a:t>Key Challenges</a:t>
          </a:r>
          <a:r>
            <a:rPr lang="en-US" sz="1200" b="0" i="0" kern="1200" baseline="0"/>
            <a:t>: High turnover, seasonal demand fluctuations, low wages.</a:t>
          </a:r>
          <a:endParaRPr lang="en-US" sz="1200" kern="1200"/>
        </a:p>
      </dsp:txBody>
      <dsp:txXfrm>
        <a:off x="5779967" y="837988"/>
        <a:ext cx="1977693" cy="1157799"/>
      </dsp:txXfrm>
    </dsp:sp>
    <dsp:sp modelId="{AE27595D-66EE-4B07-ADA2-6BE1A0829568}">
      <dsp:nvSpPr>
        <dsp:cNvPr id="0" name=""/>
        <dsp:cNvSpPr/>
      </dsp:nvSpPr>
      <dsp:spPr>
        <a:xfrm>
          <a:off x="7974058" y="1162720"/>
          <a:ext cx="434543" cy="5083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7974058" y="1264387"/>
        <a:ext cx="304180" cy="305000"/>
      </dsp:txXfrm>
    </dsp:sp>
    <dsp:sp modelId="{C82D1519-197E-4D36-824B-42832C18D6CE}">
      <dsp:nvSpPr>
        <dsp:cNvPr id="0" name=""/>
        <dsp:cNvSpPr/>
      </dsp:nvSpPr>
      <dsp:spPr>
        <a:xfrm>
          <a:off x="8613575" y="801967"/>
          <a:ext cx="2049735" cy="12298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/>
            <a:t>Impact on Sector</a:t>
          </a:r>
          <a:r>
            <a:rPr lang="en-US" sz="1200" b="0" i="0" kern="1200" baseline="0"/>
            <a:t>: Staffing issues disrupt daily operations, leading to reduced guest satisfaction and operational strain. </a:t>
          </a:r>
          <a:endParaRPr lang="en-US" sz="1200" kern="1200"/>
        </a:p>
      </dsp:txBody>
      <dsp:txXfrm>
        <a:off x="8649596" y="837988"/>
        <a:ext cx="1977693" cy="11577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FA5F7A-AE31-44CE-BF67-8E5D151F6098}">
      <dsp:nvSpPr>
        <dsp:cNvPr id="0" name=""/>
        <dsp:cNvSpPr/>
      </dsp:nvSpPr>
      <dsp:spPr>
        <a:xfrm>
          <a:off x="33843" y="0"/>
          <a:ext cx="8214358" cy="6018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Political</a:t>
          </a:r>
          <a:r>
            <a:rPr lang="en-US" sz="1400" b="0" i="0" kern="1200" baseline="0"/>
            <a:t>: Immigration restrictions affect labor supply; post-Brexit policies reduced foreign labor options in the UK (Goh and Lee, 2018).</a:t>
          </a:r>
          <a:endParaRPr lang="en-US" sz="1400" kern="1200"/>
        </a:p>
      </dsp:txBody>
      <dsp:txXfrm>
        <a:off x="51471" y="17628"/>
        <a:ext cx="7494488" cy="566602"/>
      </dsp:txXfrm>
    </dsp:sp>
    <dsp:sp modelId="{3614BFD3-ED3D-4C80-92C0-4B6F017CE5E1}">
      <dsp:nvSpPr>
        <dsp:cNvPr id="0" name=""/>
        <dsp:cNvSpPr/>
      </dsp:nvSpPr>
      <dsp:spPr>
        <a:xfrm>
          <a:off x="613409" y="685449"/>
          <a:ext cx="8214358" cy="6018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Economic</a:t>
          </a:r>
          <a:r>
            <a:rPr lang="en-US" sz="1400" b="0" i="0" kern="1200" baseline="0"/>
            <a:t>: Economic upturns create wage competition, while downturns lower demand (Grigoryan, n.d).</a:t>
          </a:r>
          <a:endParaRPr lang="en-US" sz="1400" kern="1200"/>
        </a:p>
      </dsp:txBody>
      <dsp:txXfrm>
        <a:off x="631037" y="703077"/>
        <a:ext cx="7174484" cy="566602"/>
      </dsp:txXfrm>
    </dsp:sp>
    <dsp:sp modelId="{0E5F52F5-C4A3-4A28-9CC9-FE8070DFE1D4}">
      <dsp:nvSpPr>
        <dsp:cNvPr id="0" name=""/>
        <dsp:cNvSpPr/>
      </dsp:nvSpPr>
      <dsp:spPr>
        <a:xfrm>
          <a:off x="1226819" y="1370899"/>
          <a:ext cx="8214358" cy="6018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Social</a:t>
          </a:r>
          <a:r>
            <a:rPr lang="en-US" sz="1400" b="0" i="0" kern="1200" baseline="0"/>
            <a:t>: Hospitality jobs are often seen as low-paying with high stress and limited career growth, reducing appeal to younger generations (Heimerl et al., 2020).</a:t>
          </a:r>
          <a:endParaRPr lang="en-US" sz="1400" kern="1200"/>
        </a:p>
      </dsp:txBody>
      <dsp:txXfrm>
        <a:off x="1244447" y="1388527"/>
        <a:ext cx="7174484" cy="566602"/>
      </dsp:txXfrm>
    </dsp:sp>
    <dsp:sp modelId="{F1A592AE-E047-4DB7-B383-31A572070F72}">
      <dsp:nvSpPr>
        <dsp:cNvPr id="0" name=""/>
        <dsp:cNvSpPr/>
      </dsp:nvSpPr>
      <dsp:spPr>
        <a:xfrm>
          <a:off x="1840229" y="2056349"/>
          <a:ext cx="8214358" cy="6018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Technological</a:t>
          </a:r>
          <a:r>
            <a:rPr lang="en-US" sz="1400" b="0" i="0" kern="1200" baseline="0"/>
            <a:t>: Automation and AI reduce routine labor needs but can’t replace human interaction (Ioannides et al., 2021).</a:t>
          </a:r>
          <a:endParaRPr lang="en-US" sz="1400" kern="1200"/>
        </a:p>
      </dsp:txBody>
      <dsp:txXfrm>
        <a:off x="1857857" y="2073977"/>
        <a:ext cx="7174484" cy="566602"/>
      </dsp:txXfrm>
    </dsp:sp>
    <dsp:sp modelId="{09FBC0A6-CA9F-4730-A4E8-275CABAE97AF}">
      <dsp:nvSpPr>
        <dsp:cNvPr id="0" name=""/>
        <dsp:cNvSpPr/>
      </dsp:nvSpPr>
      <dsp:spPr>
        <a:xfrm>
          <a:off x="2453639" y="2741798"/>
          <a:ext cx="8214358" cy="6018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Environmental &amp; Legal</a:t>
          </a:r>
          <a:r>
            <a:rPr lang="en-US" sz="1400" b="0" i="0" kern="1200" baseline="0"/>
            <a:t>: Sustainability initiatives demand skilled staff, while labor laws increase employment costs (Michael and Fotiadis, 2022). </a:t>
          </a:r>
          <a:endParaRPr lang="en-US" sz="1400" kern="1200"/>
        </a:p>
      </dsp:txBody>
      <dsp:txXfrm>
        <a:off x="2471267" y="2759426"/>
        <a:ext cx="7174484" cy="566602"/>
      </dsp:txXfrm>
    </dsp:sp>
    <dsp:sp modelId="{76637105-B5C2-49C8-9817-E1A143DE3396}">
      <dsp:nvSpPr>
        <dsp:cNvPr id="0" name=""/>
        <dsp:cNvSpPr/>
      </dsp:nvSpPr>
      <dsp:spPr>
        <a:xfrm>
          <a:off x="7823150" y="439690"/>
          <a:ext cx="391207" cy="39120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7911172" y="439690"/>
        <a:ext cx="215163" cy="294383"/>
      </dsp:txXfrm>
    </dsp:sp>
    <dsp:sp modelId="{010590EF-C49D-4BA5-9B2A-4847D27AB191}">
      <dsp:nvSpPr>
        <dsp:cNvPr id="0" name=""/>
        <dsp:cNvSpPr/>
      </dsp:nvSpPr>
      <dsp:spPr>
        <a:xfrm>
          <a:off x="8436560" y="1125140"/>
          <a:ext cx="391207" cy="39120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8524582" y="1125140"/>
        <a:ext cx="215163" cy="294383"/>
      </dsp:txXfrm>
    </dsp:sp>
    <dsp:sp modelId="{3D5EE112-1D55-4CD3-864D-D1C666CE4377}">
      <dsp:nvSpPr>
        <dsp:cNvPr id="0" name=""/>
        <dsp:cNvSpPr/>
      </dsp:nvSpPr>
      <dsp:spPr>
        <a:xfrm>
          <a:off x="9049970" y="1800559"/>
          <a:ext cx="391207" cy="39120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9137992" y="1800559"/>
        <a:ext cx="215163" cy="294383"/>
      </dsp:txXfrm>
    </dsp:sp>
    <dsp:sp modelId="{BA8D3F5D-7A4E-4737-8B93-68CBE47961FC}">
      <dsp:nvSpPr>
        <dsp:cNvPr id="0" name=""/>
        <dsp:cNvSpPr/>
      </dsp:nvSpPr>
      <dsp:spPr>
        <a:xfrm>
          <a:off x="9663380" y="2492696"/>
          <a:ext cx="391207" cy="39120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9751402" y="2492696"/>
        <a:ext cx="215163" cy="2943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E2F75E-0EDA-42C3-A92A-AA17374F084C}">
      <dsp:nvSpPr>
        <dsp:cNvPr id="0" name=""/>
        <dsp:cNvSpPr/>
      </dsp:nvSpPr>
      <dsp:spPr>
        <a:xfrm>
          <a:off x="0" y="0"/>
          <a:ext cx="10667998" cy="9550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DE2ABA-CBA2-4C2A-922B-7E477941FB76}">
      <dsp:nvSpPr>
        <dsp:cNvPr id="0" name=""/>
        <dsp:cNvSpPr/>
      </dsp:nvSpPr>
      <dsp:spPr>
        <a:xfrm>
          <a:off x="288916" y="215305"/>
          <a:ext cx="525303" cy="5253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EB5654-801C-4BB4-A7A8-20345419B3C2}">
      <dsp:nvSpPr>
        <dsp:cNvPr id="0" name=""/>
        <dsp:cNvSpPr/>
      </dsp:nvSpPr>
      <dsp:spPr>
        <a:xfrm>
          <a:off x="1103137" y="408"/>
          <a:ext cx="9564860" cy="955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081" tIns="101081" rIns="101081" bIns="10108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>
              <a:solidFill>
                <a:schemeClr val="bg1"/>
              </a:solidFill>
            </a:rPr>
            <a:t>Strengths</a:t>
          </a:r>
          <a:r>
            <a:rPr lang="en-US" sz="2200" b="0" i="0" kern="1200" baseline="0" dirty="0">
              <a:solidFill>
                <a:schemeClr val="bg1"/>
              </a:solidFill>
            </a:rPr>
            <a:t>: </a:t>
          </a:r>
          <a:r>
            <a:rPr lang="en-US" sz="2200" b="0" i="0" kern="1200" baseline="0" dirty="0">
              <a:solidFill>
                <a:schemeClr val="accent3">
                  <a:lumMod val="50000"/>
                </a:schemeClr>
              </a:solidFill>
            </a:rPr>
            <a:t>Competitive wages and training improve employee retention by addressing some motivations and offering career growth.</a:t>
          </a:r>
          <a:endParaRPr lang="en-US" sz="2200" kern="1200" dirty="0">
            <a:solidFill>
              <a:schemeClr val="accent3">
                <a:lumMod val="50000"/>
              </a:schemeClr>
            </a:solidFill>
          </a:endParaRPr>
        </a:p>
      </dsp:txBody>
      <dsp:txXfrm>
        <a:off x="1103137" y="408"/>
        <a:ext cx="9564860" cy="955097"/>
      </dsp:txXfrm>
    </dsp:sp>
    <dsp:sp modelId="{F1F3E36B-4BB2-4C36-B013-B4EFC3F929EA}">
      <dsp:nvSpPr>
        <dsp:cNvPr id="0" name=""/>
        <dsp:cNvSpPr/>
      </dsp:nvSpPr>
      <dsp:spPr>
        <a:xfrm>
          <a:off x="0" y="1194279"/>
          <a:ext cx="10667998" cy="9550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79F83D-5EC7-4AC1-B7A7-96CF03614948}">
      <dsp:nvSpPr>
        <dsp:cNvPr id="0" name=""/>
        <dsp:cNvSpPr/>
      </dsp:nvSpPr>
      <dsp:spPr>
        <a:xfrm>
          <a:off x="288916" y="1409176"/>
          <a:ext cx="525303" cy="5253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0152E5-0B54-48B8-AFCC-4A5D4F10756E}">
      <dsp:nvSpPr>
        <dsp:cNvPr id="0" name=""/>
        <dsp:cNvSpPr/>
      </dsp:nvSpPr>
      <dsp:spPr>
        <a:xfrm>
          <a:off x="1103137" y="1194279"/>
          <a:ext cx="9564860" cy="955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081" tIns="101081" rIns="101081" bIns="10108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>
              <a:solidFill>
                <a:schemeClr val="bg1"/>
              </a:solidFill>
            </a:rPr>
            <a:t>Limitations</a:t>
          </a:r>
          <a:r>
            <a:rPr lang="en-US" sz="2200" b="0" i="0" kern="1200" baseline="0" dirty="0">
              <a:solidFill>
                <a:schemeClr val="bg1"/>
              </a:solidFill>
            </a:rPr>
            <a:t>: </a:t>
          </a:r>
          <a:r>
            <a:rPr lang="en-US" sz="2200" b="0" i="0" kern="1200" baseline="0" dirty="0">
              <a:solidFill>
                <a:schemeClr val="accent3">
                  <a:lumMod val="50000"/>
                </a:schemeClr>
              </a:solidFill>
            </a:rPr>
            <a:t>Limited by industry’s low profit margins and difficulty in adopting high-cost strategies across the board (Park and Min, 2020).</a:t>
          </a:r>
          <a:endParaRPr lang="en-US" sz="2200" kern="1200" dirty="0">
            <a:solidFill>
              <a:schemeClr val="accent3">
                <a:lumMod val="50000"/>
              </a:schemeClr>
            </a:solidFill>
          </a:endParaRPr>
        </a:p>
      </dsp:txBody>
      <dsp:txXfrm>
        <a:off x="1103137" y="1194279"/>
        <a:ext cx="9564860" cy="955097"/>
      </dsp:txXfrm>
    </dsp:sp>
    <dsp:sp modelId="{B130D4C0-A4AE-47FB-8940-7D2AF206AA12}">
      <dsp:nvSpPr>
        <dsp:cNvPr id="0" name=""/>
        <dsp:cNvSpPr/>
      </dsp:nvSpPr>
      <dsp:spPr>
        <a:xfrm>
          <a:off x="0" y="2388151"/>
          <a:ext cx="10667998" cy="9550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51F787-62B4-4DFA-9647-81BC4625490A}">
      <dsp:nvSpPr>
        <dsp:cNvPr id="0" name=""/>
        <dsp:cNvSpPr/>
      </dsp:nvSpPr>
      <dsp:spPr>
        <a:xfrm>
          <a:off x="288916" y="2603048"/>
          <a:ext cx="525303" cy="5253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A502D1-9FB1-43B5-97B9-F3F99FB76803}">
      <dsp:nvSpPr>
        <dsp:cNvPr id="0" name=""/>
        <dsp:cNvSpPr/>
      </dsp:nvSpPr>
      <dsp:spPr>
        <a:xfrm>
          <a:off x="1103137" y="2388151"/>
          <a:ext cx="9564860" cy="955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081" tIns="101081" rIns="101081" bIns="10108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>
              <a:solidFill>
                <a:schemeClr val="bg1"/>
              </a:solidFill>
            </a:rPr>
            <a:t>Tech Constraints</a:t>
          </a:r>
          <a:r>
            <a:rPr lang="en-US" sz="2200" b="0" i="0" kern="1200" baseline="0" dirty="0">
              <a:solidFill>
                <a:schemeClr val="bg1"/>
              </a:solidFill>
            </a:rPr>
            <a:t>: </a:t>
          </a:r>
          <a:r>
            <a:rPr lang="en-US" sz="2200" b="0" i="0" kern="1200" baseline="0" dirty="0">
              <a:solidFill>
                <a:schemeClr val="accent3">
                  <a:lumMod val="50000"/>
                </a:schemeClr>
              </a:solidFill>
            </a:rPr>
            <a:t>Technology, while helpful in streamlining tasks, cannot replace the essential human touch required in hospitality services. </a:t>
          </a:r>
          <a:endParaRPr lang="en-US" sz="2200" kern="1200" dirty="0">
            <a:solidFill>
              <a:schemeClr val="accent3">
                <a:lumMod val="50000"/>
              </a:schemeClr>
            </a:solidFill>
          </a:endParaRPr>
        </a:p>
      </dsp:txBody>
      <dsp:txXfrm>
        <a:off x="1103137" y="2388151"/>
        <a:ext cx="9564860" cy="9550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D9F622F8-1824-4338-8C3C-5529D3BDEF4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618DDD53-BB38-4118-BC75-9CE27D49C55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6C03B6F7-B1AE-4118-ABA2-FFEC9B8F0E9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5" name="Rectangle 5">
            <a:extLst>
              <a:ext uri="{FF2B5EF4-FFF2-40B4-BE49-F238E27FC236}">
                <a16:creationId xmlns:a16="http://schemas.microsoft.com/office/drawing/2014/main" id="{646F5356-BDE8-43C1-9587-85323D02B19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89912C35-11A9-4DA7-8476-F1823F658CA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7" name="Rectangle 7">
            <a:extLst>
              <a:ext uri="{FF2B5EF4-FFF2-40B4-BE49-F238E27FC236}">
                <a16:creationId xmlns:a16="http://schemas.microsoft.com/office/drawing/2014/main" id="{7180ED79-CEC3-4FB9-B511-8597B20A0C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DEB7EE2-04A2-4FB2-9625-C9C73AC4D32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FA4671F7-4D2C-4B1E-AED7-24676BE8B4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47842D7-C728-4EBD-982B-B8BE79E4DBBE}" type="slidenum">
              <a:rPr lang="en-US" altLang="en-US"/>
              <a:pPr eaLnBrk="1" hangingPunct="1"/>
              <a:t>1</a:t>
            </a:fld>
            <a:endParaRPr lang="en-US" altLang="en-US" dirty="0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D8E83BD0-7AE4-4323-9047-FC368929C5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DECF5EC-C5EC-4723-8F4F-A75A20018F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08148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72759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3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32278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4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83417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5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833725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660743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>
            <a:extLst>
              <a:ext uri="{FF2B5EF4-FFF2-40B4-BE49-F238E27FC236}">
                <a16:creationId xmlns:a16="http://schemas.microsoft.com/office/drawing/2014/main" id="{50066EBF-F5A4-C302-FE39-62C421FE44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79582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Thanks for your time and your attention.!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9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95288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BDB60B1-BEF5-4848-BB02-98EBFE355C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1"/>
            <a:ext cx="12191998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FE7964CB-E75A-4A03-88D3-6A48EF650A0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42012" y="2766219"/>
            <a:ext cx="6220101" cy="1325563"/>
          </a:xfrm>
          <a:prstGeom prst="rect">
            <a:avLst/>
          </a:prstGeom>
        </p:spPr>
        <p:txBody>
          <a:bodyPr/>
          <a:lstStyle>
            <a:lvl1pPr>
              <a:defRPr b="1"/>
            </a:lvl1pPr>
          </a:lstStyle>
          <a:p>
            <a:r>
              <a:rPr lang="en-US" dirty="0"/>
              <a:t>Insert title here</a:t>
            </a:r>
          </a:p>
        </p:txBody>
      </p:sp>
    </p:spTree>
    <p:extLst>
      <p:ext uri="{BB962C8B-B14F-4D97-AF65-F5344CB8AC3E}">
        <p14:creationId xmlns:p14="http://schemas.microsoft.com/office/powerpoint/2010/main" val="14406792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0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87E8F-5716-4A71-B64F-EC5A742B45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5961"/>
            <a:ext cx="6477000" cy="1189038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spcBef>
                <a:spcPts val="1000"/>
              </a:spcBef>
              <a:defRPr sz="4000" b="1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62000" y="1905000"/>
            <a:ext cx="6340929" cy="32766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 marL="228600">
              <a:lnSpc>
                <a:spcPct val="100000"/>
              </a:lnSpc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pic>
        <p:nvPicPr>
          <p:cNvPr id="6" name="Picture Placeholder 5" descr="Red, blue grey white pattern background">
            <a:extLst>
              <a:ext uri="{FF2B5EF4-FFF2-40B4-BE49-F238E27FC236}">
                <a16:creationId xmlns:a16="http://schemas.microsoft.com/office/drawing/2014/main" id="{8FD53BA4-73D2-4CCA-8580-11F4221524F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27166" y="0"/>
            <a:ext cx="47648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7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6" descr="White Striped background">
            <a:extLst>
              <a:ext uri="{FF2B5EF4-FFF2-40B4-BE49-F238E27FC236}">
                <a16:creationId xmlns:a16="http://schemas.microsoft.com/office/drawing/2014/main" id="{3917D528-010E-4303-97BF-F7F67BC6612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prstGeom prst="rect">
            <a:avLst/>
          </a:prstGeo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  <p:extLst>
      <p:ext uri="{BB962C8B-B14F-4D97-AF65-F5344CB8AC3E}">
        <p14:creationId xmlns:p14="http://schemas.microsoft.com/office/powerpoint/2010/main" val="324088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13624-9AD4-4B61-B3D1-7B21213507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5964"/>
            <a:ext cx="10591800" cy="646332"/>
          </a:xfrm>
          <a:prstGeom prst="rect">
            <a:avLst/>
          </a:prstGeom>
        </p:spPr>
        <p:txBody>
          <a:bodyPr>
            <a:noAutofit/>
          </a:bodyPr>
          <a:lstStyle>
            <a:lvl1pPr>
              <a:spcBef>
                <a:spcPts val="1000"/>
              </a:spcBef>
              <a:defRPr sz="4000" b="1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780F473D-F2DF-4163-AB6E-F7327F60EC4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62000" y="1432562"/>
            <a:ext cx="10667999" cy="1158237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 marL="228600">
              <a:lnSpc>
                <a:spcPct val="100000"/>
              </a:lnSpc>
              <a:spcBef>
                <a:spcPts val="1000"/>
              </a:spcBef>
              <a:defRPr sz="1800" b="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7DC18506-6205-438F-AA5C-D337F9975FC3}"/>
              </a:ext>
            </a:extLst>
          </p:cNvPr>
          <p:cNvSpPr>
            <a:spLocks noGrp="1"/>
          </p:cNvSpPr>
          <p:nvPr>
            <p:ph type="tbl" sz="quarter" idx="12" hasCustomPrompt="1"/>
          </p:nvPr>
        </p:nvSpPr>
        <p:spPr>
          <a:xfrm>
            <a:off x="757381" y="2591662"/>
            <a:ext cx="10667999" cy="28337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 b="0"/>
            </a:lvl1pPr>
          </a:lstStyle>
          <a:p>
            <a:r>
              <a:rPr lang="en-US" dirty="0"/>
              <a:t>Insert content here</a:t>
            </a:r>
          </a:p>
        </p:txBody>
      </p:sp>
      <p:pic>
        <p:nvPicPr>
          <p:cNvPr id="7" name="Picture Placeholder 5" descr="Red, blue grey white pattern background">
            <a:extLst>
              <a:ext uri="{FF2B5EF4-FFF2-40B4-BE49-F238E27FC236}">
                <a16:creationId xmlns:a16="http://schemas.microsoft.com/office/drawing/2014/main" id="{CD2D4C14-919B-45F8-8FB9-55AAC8A8FCF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5990252"/>
            <a:ext cx="12192000" cy="86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917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668F4E-0433-49FD-9D92-3B60E9B0AE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99742" y="715961"/>
            <a:ext cx="6477000" cy="1189037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spcBef>
                <a:spcPts val="1000"/>
              </a:spcBef>
              <a:defRPr sz="4000" b="1" spc="-5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99743" y="1905000"/>
            <a:ext cx="6477000" cy="32766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 marL="228600" indent="-228600">
              <a:lnSpc>
                <a:spcPct val="100000"/>
              </a:lnSpc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pic>
        <p:nvPicPr>
          <p:cNvPr id="6" name="Picture Placeholder 6" descr="Red, blue grey white pattern background">
            <a:extLst>
              <a:ext uri="{FF2B5EF4-FFF2-40B4-BE49-F238E27FC236}">
                <a16:creationId xmlns:a16="http://schemas.microsoft.com/office/drawing/2014/main" id="{3A82D859-AED3-485F-A04E-40320B1043A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47679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876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08" userDrawn="1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13624-9AD4-4B61-B3D1-7B21213507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5964"/>
            <a:ext cx="10591800" cy="646332"/>
          </a:xfrm>
          <a:prstGeom prst="rect">
            <a:avLst/>
          </a:prstGeom>
        </p:spPr>
        <p:txBody>
          <a:bodyPr>
            <a:noAutofit/>
          </a:bodyPr>
          <a:lstStyle>
            <a:lvl1pPr>
              <a:spcBef>
                <a:spcPts val="1000"/>
              </a:spcBef>
              <a:defRPr sz="40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7" name="Text Placeholder 15">
            <a:extLst>
              <a:ext uri="{FF2B5EF4-FFF2-40B4-BE49-F238E27FC236}">
                <a16:creationId xmlns:a16="http://schemas.microsoft.com/office/drawing/2014/main" id="{DF03C311-DDF4-44A3-9D51-D5FDC4A8E7B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62000" y="1432562"/>
            <a:ext cx="10667999" cy="927425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 marL="228600">
              <a:lnSpc>
                <a:spcPct val="100000"/>
              </a:lnSpc>
              <a:spcBef>
                <a:spcPts val="1000"/>
              </a:spcBef>
              <a:defRPr sz="1800" b="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sp>
        <p:nvSpPr>
          <p:cNvPr id="8" name="SmartArt Placeholder 7">
            <a:extLst>
              <a:ext uri="{FF2B5EF4-FFF2-40B4-BE49-F238E27FC236}">
                <a16:creationId xmlns:a16="http://schemas.microsoft.com/office/drawing/2014/main" id="{9FD563C5-3DFB-47DD-8A9E-30D8084590F6}"/>
              </a:ext>
            </a:extLst>
          </p:cNvPr>
          <p:cNvSpPr>
            <a:spLocks noGrp="1"/>
          </p:cNvSpPr>
          <p:nvPr>
            <p:ph type="dgm" sz="quarter" idx="14" hasCustomPrompt="1"/>
          </p:nvPr>
        </p:nvSpPr>
        <p:spPr>
          <a:xfrm>
            <a:off x="762001" y="2369129"/>
            <a:ext cx="10667998" cy="334365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 b="0"/>
            </a:lvl1pPr>
          </a:lstStyle>
          <a:p>
            <a:r>
              <a:rPr lang="en-US" dirty="0"/>
              <a:t>Insert Content here</a:t>
            </a:r>
          </a:p>
        </p:txBody>
      </p:sp>
      <p:pic>
        <p:nvPicPr>
          <p:cNvPr id="9" name="Picture Placeholder 8" descr="Red, blue grey white pattern background">
            <a:extLst>
              <a:ext uri="{FF2B5EF4-FFF2-40B4-BE49-F238E27FC236}">
                <a16:creationId xmlns:a16="http://schemas.microsoft.com/office/drawing/2014/main" id="{EFDBB6A3-9760-4B41-9E31-6D5DD396E16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5999582"/>
            <a:ext cx="12192000" cy="858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626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hot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2">
            <a:extLst>
              <a:ext uri="{FF2B5EF4-FFF2-40B4-BE49-F238E27FC236}">
                <a16:creationId xmlns:a16="http://schemas.microsoft.com/office/drawing/2014/main" id="{3F45076F-4240-4B40-8CE4-637DD751A68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5963"/>
            <a:ext cx="5334000" cy="1189038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spcBef>
                <a:spcPts val="1000"/>
              </a:spcBef>
              <a:defRPr sz="4000" b="1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62000" y="1905000"/>
            <a:ext cx="5334000" cy="32766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/>
            </a:lvl1pPr>
            <a:lvl2pPr marL="228600">
              <a:lnSpc>
                <a:spcPct val="100000"/>
              </a:lnSpc>
              <a:spcBef>
                <a:spcPts val="1000"/>
              </a:spcBef>
              <a:defRPr sz="1800"/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sp>
        <p:nvSpPr>
          <p:cNvPr id="9" name="Picture Placeholder 13">
            <a:extLst>
              <a:ext uri="{FF2B5EF4-FFF2-40B4-BE49-F238E27FC236}">
                <a16:creationId xmlns:a16="http://schemas.microsoft.com/office/drawing/2014/main" id="{827A95C0-AE8D-46E1-9EF9-64504CBEF99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58000" y="715963"/>
            <a:ext cx="4572000" cy="2362200"/>
          </a:xfrm>
          <a:prstGeom prst="rect">
            <a:avLst/>
          </a:prstGeom>
          <a:solidFill>
            <a:schemeClr val="tx2"/>
          </a:solidFill>
        </p:spPr>
        <p:txBody>
          <a:bodyPr>
            <a:normAutofit/>
          </a:bodyPr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89E410BA-B0FE-4F0E-8BE5-D33CC016635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58000" y="3305541"/>
            <a:ext cx="4572000" cy="2362200"/>
          </a:xfrm>
          <a:prstGeom prst="rect">
            <a:avLst/>
          </a:prstGeom>
          <a:solidFill>
            <a:schemeClr val="tx2"/>
          </a:solidFill>
        </p:spPr>
        <p:txBody>
          <a:bodyPr>
            <a:normAutofit/>
          </a:bodyPr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11" name="Picture Placeholder 5" descr="Red, blue grey white pattern background">
            <a:extLst>
              <a:ext uri="{FF2B5EF4-FFF2-40B4-BE49-F238E27FC236}">
                <a16:creationId xmlns:a16="http://schemas.microsoft.com/office/drawing/2014/main" id="{1014381E-E235-4624-9267-69EEEE9826F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5980922"/>
            <a:ext cx="12192000" cy="877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6801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72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Gray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87E8F-5716-4A71-B64F-EC5A742B45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5961"/>
            <a:ext cx="6477000" cy="1189038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spcBef>
                <a:spcPts val="1000"/>
              </a:spcBef>
              <a:defRPr sz="40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62000" y="1905000"/>
            <a:ext cx="6477000" cy="32766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 marL="228600">
              <a:lnSpc>
                <a:spcPct val="100000"/>
              </a:lnSpc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pic>
        <p:nvPicPr>
          <p:cNvPr id="5" name="Picture Placeholder 6" descr="Red, blue grey white pattern background">
            <a:extLst>
              <a:ext uri="{FF2B5EF4-FFF2-40B4-BE49-F238E27FC236}">
                <a16:creationId xmlns:a16="http://schemas.microsoft.com/office/drawing/2014/main" id="{6696C96D-182E-490E-A117-B60FF185367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427166" y="0"/>
            <a:ext cx="47648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428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6" descr="Picture placeholder ">
            <a:extLst>
              <a:ext uri="{FF2B5EF4-FFF2-40B4-BE49-F238E27FC236}">
                <a16:creationId xmlns:a16="http://schemas.microsoft.com/office/drawing/2014/main" id="{21F9B252-B7D4-4DA8-92E8-8A98BFEF41B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prstGeom prst="rect">
            <a:avLst/>
          </a:prstGeo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  <p:extLst>
      <p:ext uri="{BB962C8B-B14F-4D97-AF65-F5344CB8AC3E}">
        <p14:creationId xmlns:p14="http://schemas.microsoft.com/office/powerpoint/2010/main" val="4100711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07724906-4405-47F4-B533-7291B003B0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prstGeom prst="rect">
            <a:avLst/>
          </a:prstGeo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1EEF53A4-35A6-4E43-B220-67DA381C591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pic>
        <p:nvPicPr>
          <p:cNvPr id="6" name="Picture Placeholder 5" descr="Red, blue grey white pattern background">
            <a:extLst>
              <a:ext uri="{FF2B5EF4-FFF2-40B4-BE49-F238E27FC236}">
                <a16:creationId xmlns:a16="http://schemas.microsoft.com/office/drawing/2014/main" id="{906BF34F-6945-4E11-BAEC-F66F7254C4C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5999582"/>
            <a:ext cx="12192000" cy="858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523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 Blu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668F4E-0433-49FD-9D92-3B60E9B0AE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99742" y="715961"/>
            <a:ext cx="6477000" cy="1189037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spcBef>
                <a:spcPts val="1000"/>
              </a:spcBef>
              <a:defRPr sz="4000" b="1" spc="-50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Insert title here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199743" y="1905000"/>
            <a:ext cx="6477000" cy="32766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 marL="228600" indent="-228600">
              <a:lnSpc>
                <a:spcPct val="100000"/>
              </a:lnSpc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Insert subtitle here</a:t>
            </a:r>
          </a:p>
          <a:p>
            <a:pPr lvl="1"/>
            <a:r>
              <a:rPr lang="en-US" dirty="0"/>
              <a:t>Insert content here</a:t>
            </a:r>
          </a:p>
        </p:txBody>
      </p:sp>
      <p:pic>
        <p:nvPicPr>
          <p:cNvPr id="5" name="Picture Placeholder 6" descr="Red, blue grey white pattern background">
            <a:extLst>
              <a:ext uri="{FF2B5EF4-FFF2-40B4-BE49-F238E27FC236}">
                <a16:creationId xmlns:a16="http://schemas.microsoft.com/office/drawing/2014/main" id="{BC85C715-EF0D-4E33-AC89-C35DD2596E5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47679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37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08" userDrawn="1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6904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9" r:id="rId1"/>
    <p:sldLayoutId id="2147483699" r:id="rId2"/>
    <p:sldLayoutId id="2147483700" r:id="rId3"/>
    <p:sldLayoutId id="2147483691" r:id="rId4"/>
    <p:sldLayoutId id="2147483701" r:id="rId5"/>
    <p:sldLayoutId id="2147483706" r:id="rId6"/>
    <p:sldLayoutId id="2147483702" r:id="rId7"/>
    <p:sldLayoutId id="2147483704" r:id="rId8"/>
    <p:sldLayoutId id="2147483703" r:id="rId9"/>
    <p:sldLayoutId id="2147483690" r:id="rId10"/>
    <p:sldLayoutId id="21474837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g"/><Relationship Id="rId4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guest.com/ai-hotel-industry-transformation/" TargetMode="External"/><Relationship Id="rId3" Type="http://schemas.openxmlformats.org/officeDocument/2006/relationships/hyperlink" Target="https://doi.org/10.3390/su8080809" TargetMode="External"/><Relationship Id="rId7" Type="http://schemas.openxmlformats.org/officeDocument/2006/relationships/hyperlink" Target="https://www.roberthalf.com/us/en/insights/management-tips/effective-employee-retention-strategie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doi.org/10.1016/j.ijhm.2018.01.016" TargetMode="External"/><Relationship Id="rId5" Type="http://schemas.openxmlformats.org/officeDocument/2006/relationships/hyperlink" Target="https://doi.org/10.3390/su13063226" TargetMode="External"/><Relationship Id="rId4" Type="http://schemas.openxmlformats.org/officeDocument/2006/relationships/hyperlink" Target="https://www.cipd.org/en/knowledge/factsheets/turnover-retention-factshe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ED2DB031-9003-4F74-A88F-FE2A2ABABC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37737" y="-142405"/>
            <a:ext cx="7854263" cy="3702038"/>
          </a:xfrm>
        </p:spPr>
        <p:txBody>
          <a:bodyPr anchor="ctr">
            <a:noAutofit/>
          </a:bodyPr>
          <a:lstStyle/>
          <a:p>
            <a:r>
              <a:rPr lang="en-US" altLang="en-US" dirty="0">
                <a:solidFill>
                  <a:schemeClr val="accent2"/>
                </a:solidFill>
              </a:rPr>
              <a:t>Staff Shortages and Labor Challenges in the Hotel and Hospitality Sector: </a:t>
            </a:r>
            <a:r>
              <a:rPr lang="en-US" altLang="en-US" dirty="0">
                <a:solidFill>
                  <a:srgbClr val="FF0000"/>
                </a:solidFill>
              </a:rPr>
              <a:t>Implications and Strategies</a:t>
            </a:r>
            <a:endParaRPr lang="en-US" alt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9FE2EEF-7D01-C36A-8C42-ACE13B9CF1B4}"/>
              </a:ext>
            </a:extLst>
          </p:cNvPr>
          <p:cNvSpPr txBox="1"/>
          <p:nvPr/>
        </p:nvSpPr>
        <p:spPr>
          <a:xfrm>
            <a:off x="4519535" y="4086754"/>
            <a:ext cx="7672466" cy="23637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800" dirty="0">
                <a:solidFill>
                  <a:schemeClr val="bg1"/>
                </a:solidFill>
              </a:rPr>
              <a:t>• Module : BMIH6001- Contemporary Themes in the Hotel and Hospitality Sector.</a:t>
            </a: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800" dirty="0">
                <a:solidFill>
                  <a:schemeClr val="bg1"/>
                </a:solidFill>
              </a:rPr>
              <a:t>• Student name: </a:t>
            </a:r>
            <a:r>
              <a:rPr lang="en-US" sz="1800" dirty="0" err="1">
                <a:solidFill>
                  <a:schemeClr val="bg1"/>
                </a:solidFill>
              </a:rPr>
              <a:t>Lenuta</a:t>
            </a:r>
            <a:r>
              <a:rPr lang="en-US" sz="1800" dirty="0">
                <a:solidFill>
                  <a:schemeClr val="bg1"/>
                </a:solidFill>
              </a:rPr>
              <a:t>-Mihaela </a:t>
            </a:r>
            <a:r>
              <a:rPr lang="en-US" sz="1800" dirty="0" err="1">
                <a:solidFill>
                  <a:schemeClr val="bg1"/>
                </a:solidFill>
              </a:rPr>
              <a:t>Serbanica</a:t>
            </a:r>
            <a:endParaRPr lang="en-US" sz="18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800" dirty="0">
                <a:solidFill>
                  <a:schemeClr val="bg1"/>
                </a:solidFill>
              </a:rPr>
              <a:t>• Student ID number: 2119058</a:t>
            </a: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800" dirty="0">
                <a:solidFill>
                  <a:schemeClr val="bg1"/>
                </a:solidFill>
              </a:rPr>
              <a:t>• Lecturer's name: Dr. Ernest </a:t>
            </a:r>
            <a:r>
              <a:rPr lang="en-US" sz="1800" dirty="0" err="1">
                <a:solidFill>
                  <a:schemeClr val="bg1"/>
                </a:solidFill>
              </a:rPr>
              <a:t>Balutie</a:t>
            </a:r>
            <a:r>
              <a:rPr lang="en-US" sz="1800" dirty="0">
                <a:solidFill>
                  <a:schemeClr val="bg1"/>
                </a:solidFill>
              </a:rPr>
              <a:t> </a:t>
            </a:r>
            <a:r>
              <a:rPr lang="en-US" sz="1800" dirty="0" err="1">
                <a:solidFill>
                  <a:schemeClr val="bg1"/>
                </a:solidFill>
              </a:rPr>
              <a:t>Wavei</a:t>
            </a:r>
            <a:endParaRPr lang="en-US" sz="18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pic>
        <p:nvPicPr>
          <p:cNvPr id="4" name="Picture 3" descr="A finger pointing at a bell&#10;&#10;Description automatically generated">
            <a:extLst>
              <a:ext uri="{FF2B5EF4-FFF2-40B4-BE49-F238E27FC236}">
                <a16:creationId xmlns:a16="http://schemas.microsoft.com/office/drawing/2014/main" id="{DBB4F682-3B38-A072-0B78-4E711AE1C7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94399" y="4660399"/>
            <a:ext cx="2197601" cy="2197601"/>
          </a:xfrm>
          <a:prstGeom prst="rect">
            <a:avLst/>
          </a:prstGeom>
        </p:spPr>
      </p:pic>
      <p:pic>
        <p:nvPicPr>
          <p:cNvPr id="5" name="Picture 4" descr="A bar with chairs and tables&#10;&#10;Description automatically generated with medium confidence">
            <a:extLst>
              <a:ext uri="{FF2B5EF4-FFF2-40B4-BE49-F238E27FC236}">
                <a16:creationId xmlns:a16="http://schemas.microsoft.com/office/drawing/2014/main" id="{2C43CE51-9359-2BDC-C35E-2CC87646DD5F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20000"/>
          </a:blip>
          <a:stretch>
            <a:fillRect/>
          </a:stretch>
        </p:blipFill>
        <p:spPr>
          <a:xfrm>
            <a:off x="4337738" y="0"/>
            <a:ext cx="7854262" cy="7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265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7BA0B6F-5258-479C-87B7-C806E6757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4"/>
            <a:ext cx="10591800" cy="646332"/>
          </a:xfrm>
        </p:spPr>
        <p:txBody>
          <a:bodyPr>
            <a:normAutofit/>
          </a:bodyPr>
          <a:lstStyle/>
          <a:p>
            <a:r>
              <a:rPr lang="en-US" dirty="0"/>
              <a:t>Introduction &amp; Overview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C3DD2F5C-A1DA-39F3-979D-C4799DAB8D0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855376"/>
            <a:ext cx="10667999" cy="447038"/>
          </a:xfrm>
        </p:spPr>
        <p:txBody>
          <a:bodyPr/>
          <a:lstStyle/>
          <a:p>
            <a:r>
              <a:rPr lang="en-US" altLang="en-US" dirty="0">
                <a:solidFill>
                  <a:schemeClr val="accent2"/>
                </a:solidFill>
              </a:rPr>
              <a:t>Staff Shortages and Labor Challenges in the Hotel and Hospitality Sector</a:t>
            </a:r>
            <a:endParaRPr lang="en-US" dirty="0"/>
          </a:p>
        </p:txBody>
      </p:sp>
      <p:graphicFrame>
        <p:nvGraphicFramePr>
          <p:cNvPr id="9" name="Rectangle 2">
            <a:extLst>
              <a:ext uri="{FF2B5EF4-FFF2-40B4-BE49-F238E27FC236}">
                <a16:creationId xmlns:a16="http://schemas.microsoft.com/office/drawing/2014/main" id="{77C96A66-1038-CE5D-A724-77AD99741C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41114836"/>
              </p:ext>
            </p:extLst>
          </p:nvPr>
        </p:nvGraphicFramePr>
        <p:xfrm>
          <a:off x="757381" y="2591662"/>
          <a:ext cx="10667999" cy="28337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A group of people standing in a row">
            <a:extLst>
              <a:ext uri="{FF2B5EF4-FFF2-40B4-BE49-F238E27FC236}">
                <a16:creationId xmlns:a16="http://schemas.microsoft.com/office/drawing/2014/main" id="{D744C309-E146-D9E5-F647-846851C42BE5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13000"/>
          </a:blip>
          <a:stretch>
            <a:fillRect/>
          </a:stretch>
        </p:blipFill>
        <p:spPr>
          <a:xfrm>
            <a:off x="0" y="0"/>
            <a:ext cx="12192000" cy="7111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6692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D9E38B3-4686-8247-9625-49018D29F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9742" y="715961"/>
            <a:ext cx="6477000" cy="1189037"/>
          </a:xfrm>
        </p:spPr>
        <p:txBody>
          <a:bodyPr anchor="t">
            <a:normAutofit/>
          </a:bodyPr>
          <a:lstStyle/>
          <a:p>
            <a:r>
              <a:rPr lang="en-US" dirty="0"/>
              <a:t>Key Findings from Literature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B3825BF-7389-B99B-3261-7ACC34014DBA}"/>
              </a:ext>
            </a:extLst>
          </p:cNvPr>
          <p:cNvSpPr>
            <a:spLocks noGrp="1" noChangeArrowheads="1"/>
          </p:cNvSpPr>
          <p:nvPr>
            <p:ph type="body" sz="quarter" idx="11"/>
          </p:nvPr>
        </p:nvSpPr>
        <p:spPr bwMode="auto">
          <a:xfrm>
            <a:off x="5199742" y="2056403"/>
            <a:ext cx="4804870" cy="4667125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Primary Causes of High Turnover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: Low pay, long hours, and limited career development (CIPD, 2024).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Theoretical Insight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: Herzberg’s Two-Factor Theory on motivation—distinguishes between “hygiene factors” like pay and “motivators” like career growth.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Impact on Industry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: High turnover increases recruitment costs and reduces customer satisfaction due to less experienced staff 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</a:rPr>
              <a:t>Dorta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-Afonso et al., 2021).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3F2C87-2D66-FE5C-423E-259AB4F785D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3000"/>
          </a:blip>
          <a:srcRect l="9000" r="-9000"/>
          <a:stretch/>
        </p:blipFill>
        <p:spPr>
          <a:xfrm>
            <a:off x="9879106" y="3831418"/>
            <a:ext cx="2528047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542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48FBE6B-DC67-4E64-80F4-CADE978D2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145" y="404824"/>
            <a:ext cx="10591800" cy="646332"/>
          </a:xfrm>
        </p:spPr>
        <p:txBody>
          <a:bodyPr>
            <a:normAutofit/>
          </a:bodyPr>
          <a:lstStyle/>
          <a:p>
            <a:r>
              <a:rPr lang="en-US" sz="2800" dirty="0"/>
              <a:t>PESTEL Analysis - Key Factors Influencing Labor Shortages</a:t>
            </a:r>
          </a:p>
        </p:txBody>
      </p:sp>
      <p:graphicFrame>
        <p:nvGraphicFramePr>
          <p:cNvPr id="12" name="Rectangle 1">
            <a:extLst>
              <a:ext uri="{FF2B5EF4-FFF2-40B4-BE49-F238E27FC236}">
                <a16:creationId xmlns:a16="http://schemas.microsoft.com/office/drawing/2014/main" id="{23C98F0D-5C2C-2C5D-3EE3-BDEED5DB37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9848428"/>
              </p:ext>
            </p:extLst>
          </p:nvPr>
        </p:nvGraphicFramePr>
        <p:xfrm>
          <a:off x="762001" y="1979662"/>
          <a:ext cx="10667998" cy="3343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Picture 8" descr="A circular diagram of different types of pestel analysis&#10;&#10;Description automatically generated">
            <a:extLst>
              <a:ext uri="{FF2B5EF4-FFF2-40B4-BE49-F238E27FC236}">
                <a16:creationId xmlns:a16="http://schemas.microsoft.com/office/drawing/2014/main" id="{EED1099F-9385-A7CC-B7E7-44587DCBA55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51091" y="1145214"/>
            <a:ext cx="2171700" cy="210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678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1262CD5-AD01-42E3-9173-97C12BB0D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3223" y="715963"/>
            <a:ext cx="8856917" cy="1189037"/>
          </a:xfrm>
        </p:spPr>
        <p:txBody>
          <a:bodyPr>
            <a:normAutofit/>
          </a:bodyPr>
          <a:lstStyle/>
          <a:p>
            <a:r>
              <a:rPr lang="en-US" sz="3200" dirty="0"/>
              <a:t>Industry Responses to Labor Shortages</a:t>
            </a:r>
            <a:br>
              <a:rPr lang="en-US" sz="3200" dirty="0"/>
            </a:br>
            <a:endParaRPr lang="en-US" sz="3200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4663AF3-8BEF-51CF-FAAA-1958652EEF49}"/>
              </a:ext>
            </a:extLst>
          </p:cNvPr>
          <p:cNvSpPr>
            <a:spLocks noGrp="1" noChangeArrowheads="1"/>
          </p:cNvSpPr>
          <p:nvPr>
            <p:ph type="body" sz="quarter" idx="11"/>
          </p:nvPr>
        </p:nvSpPr>
        <p:spPr bwMode="auto">
          <a:xfrm>
            <a:off x="5001839" y="1714570"/>
            <a:ext cx="6783387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Increased Wages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Offering higher pay and benefits to attract skilled workers (Baum et al.,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Training and Career Development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Programs that focus on upskilling and career paths to increase retention (Half,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Technology Integration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Use of automation, such as self-check-in kiosks and chatbots, to reduce reliance on human labor 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Kitija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Limitations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These responses face financial constraints, particularly for smaller businesses, and have limited effectiveness in addressing core issues.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BEEB87-91AA-C5C8-F864-E33A246078A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1000"/>
          </a:blip>
          <a:stretch>
            <a:fillRect/>
          </a:stretch>
        </p:blipFill>
        <p:spPr>
          <a:xfrm>
            <a:off x="4823223" y="1"/>
            <a:ext cx="734310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8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F18C6B5-87AC-4DA5-94CA-6E092A6A0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4"/>
            <a:ext cx="10591800" cy="646332"/>
          </a:xfrm>
        </p:spPr>
        <p:txBody>
          <a:bodyPr>
            <a:normAutofit/>
          </a:bodyPr>
          <a:lstStyle/>
          <a:p>
            <a:r>
              <a:rPr lang="en-US" b="1" dirty="0"/>
              <a:t>Evaluation of Current Strategies</a:t>
            </a:r>
          </a:p>
        </p:txBody>
      </p:sp>
      <p:graphicFrame>
        <p:nvGraphicFramePr>
          <p:cNvPr id="8" name="Rectangle 1">
            <a:extLst>
              <a:ext uri="{FF2B5EF4-FFF2-40B4-BE49-F238E27FC236}">
                <a16:creationId xmlns:a16="http://schemas.microsoft.com/office/drawing/2014/main" id="{849EBE35-A4D0-BC18-AFEA-DFFB06122D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1680195"/>
              </p:ext>
            </p:extLst>
          </p:nvPr>
        </p:nvGraphicFramePr>
        <p:xfrm>
          <a:off x="762001" y="2369129"/>
          <a:ext cx="10667998" cy="3343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Picture 8" descr="A street sign with two street signs&#10;&#10;Description automatically generated">
            <a:extLst>
              <a:ext uri="{FF2B5EF4-FFF2-40B4-BE49-F238E27FC236}">
                <a16:creationId xmlns:a16="http://schemas.microsoft.com/office/drawing/2014/main" id="{2418B7C3-B785-3A95-8682-0401BCC6F410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8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3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1"/>
            <a:ext cx="12192000" cy="8965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979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58B51BF-780C-45D4-A1D0-32D55EA0F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082" y="708025"/>
            <a:ext cx="6624918" cy="1189038"/>
          </a:xfrm>
        </p:spPr>
        <p:txBody>
          <a:bodyPr/>
          <a:lstStyle/>
          <a:p>
            <a:r>
              <a:rPr lang="en-US" dirty="0"/>
              <a:t>Future Recommendations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D152EDC-2526-3EDF-FA5B-144070BB8A0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t="6127" b="17892"/>
          <a:stretch/>
        </p:blipFill>
        <p:spPr>
          <a:xfrm>
            <a:off x="6858000" y="715963"/>
            <a:ext cx="4572000" cy="2362200"/>
          </a:xfrm>
        </p:spPr>
      </p:pic>
      <p:pic>
        <p:nvPicPr>
          <p:cNvPr id="7" name="Picture Placeholder 6" descr="A close-up of hands shaking&#10;&#10;Description automatically generated">
            <a:extLst>
              <a:ext uri="{FF2B5EF4-FFF2-40B4-BE49-F238E27FC236}">
                <a16:creationId xmlns:a16="http://schemas.microsoft.com/office/drawing/2014/main" id="{4FDC9769-B6C3-CF61-A658-C0FBDB8BCAA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/>
          <a:srcRect t="11226" b="11226"/>
          <a:stretch>
            <a:fillRect/>
          </a:stretch>
        </p:blipFill>
        <p:spPr/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E1155B0-66D9-FCAB-67FC-1CDFD656D182}"/>
              </a:ext>
            </a:extLst>
          </p:cNvPr>
          <p:cNvSpPr>
            <a:spLocks noGrp="1" noChangeArrowheads="1"/>
          </p:cNvSpPr>
          <p:nvPr>
            <p:ph type="body" sz="quarter" idx="11"/>
          </p:nvPr>
        </p:nvSpPr>
        <p:spPr bwMode="auto">
          <a:xfrm>
            <a:off x="233082" y="1697423"/>
            <a:ext cx="5961529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Flexible Work Options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Job-sharing, part-time work, and flexible scheduling to broaden the talent pool (Salama et al., 2022).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HR Technology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Use of predictive analytics for better staffing projections and AI for recruitment processes to optimize hiring (Wang et al., 2022).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Policy Collaboration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Industry-government partnerships to provide training subsidies and visa options, easing labor shortages (Law et al.,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Goal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Establish a sustainable, adaptable workforce model that meets the sector’s unique demands.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202AD8E-4C7C-4A1B-89B1-9A0997F4F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9742" y="715961"/>
            <a:ext cx="6477000" cy="1189037"/>
          </a:xfrm>
        </p:spPr>
        <p:txBody>
          <a:bodyPr anchor="t">
            <a:norm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9D13EFB-4F16-C24D-4FB9-082D40E14D9B}"/>
              </a:ext>
            </a:extLst>
          </p:cNvPr>
          <p:cNvSpPr>
            <a:spLocks noGrp="1" noChangeArrowheads="1"/>
          </p:cNvSpPr>
          <p:nvPr>
            <p:ph type="body" sz="quarter" idx="11"/>
          </p:nvPr>
        </p:nvSpPr>
        <p:spPr bwMode="auto">
          <a:xfrm>
            <a:off x="5199743" y="1905000"/>
            <a:ext cx="6477000" cy="3276600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Summary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: Labor shortages in hospitality are driven by a combination of high turnover, wage constraints, economic cycles, and social perceptions.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lvl="0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Final Takeaway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: Addressing these shortages requires a multi-faceted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</a:rPr>
              <a:t>t</a:t>
            </a:r>
            <a:r>
              <a:rPr lang="en-US" altLang="en-US" b="0" dirty="0" err="1"/>
              <a:t>approach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</a:rPr>
              <a:t>hat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 combines policy changes, industry innovation, and strategic management.</a:t>
            </a:r>
          </a:p>
          <a:p>
            <a:pPr lvl="0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Char char="•"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Future Vision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: Building a resilient, sustainable workforce model will be essential for the sector’s long-term growth and stability. </a:t>
            </a:r>
          </a:p>
        </p:txBody>
      </p:sp>
      <p:pic>
        <p:nvPicPr>
          <p:cNvPr id="6" name="Picture 5" descr="A diagram of a report">
            <a:extLst>
              <a:ext uri="{FF2B5EF4-FFF2-40B4-BE49-F238E27FC236}">
                <a16:creationId xmlns:a16="http://schemas.microsoft.com/office/drawing/2014/main" id="{CF193703-FD92-43C4-3F5D-8770CDFF593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0000"/>
          </a:blip>
          <a:stretch>
            <a:fillRect/>
          </a:stretch>
        </p:blipFill>
        <p:spPr>
          <a:xfrm>
            <a:off x="4818742" y="-31378"/>
            <a:ext cx="737325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663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68DF32A-D165-40DA-AAE8-A6E9579E2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2218" y="0"/>
            <a:ext cx="9141397" cy="615553"/>
          </a:xfrm>
        </p:spPr>
        <p:txBody>
          <a:bodyPr/>
          <a:lstStyle/>
          <a:p>
            <a:r>
              <a:rPr lang="en-US" dirty="0"/>
              <a:t>References: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865211-AEFB-ADCD-2EAC-A5B97AE0D883}"/>
              </a:ext>
            </a:extLst>
          </p:cNvPr>
          <p:cNvSpPr>
            <a:spLocks noGrp="1" noChangeArrowheads="1"/>
          </p:cNvSpPr>
          <p:nvPr>
            <p:ph type="body" sz="quarter" idx="12"/>
          </p:nvPr>
        </p:nvSpPr>
        <p:spPr bwMode="auto">
          <a:xfrm>
            <a:off x="569632" y="797510"/>
            <a:ext cx="11052735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Arial" panose="020B0604020202020204" pitchFamily="34" charset="0"/>
            </a:endParaRPr>
          </a:p>
          <a:p>
            <a:pPr marL="285750" indent="-285750" algn="l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Baum, T., Cheung, C., Kong, H., 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Kralj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Mooney, S., 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Nguyễn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Thị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Thanh, H., Ramachandran, S., 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Dropulić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Ružić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and 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Siow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(2016). Sustainability and the Tourism and Hospitality Workforce: A Thematic Analysis. </a:t>
            </a:r>
            <a:r>
              <a:rPr lang="en-US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Sustainability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8(8), p.809. 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doi:</a:t>
            </a:r>
            <a:r>
              <a:rPr lang="en-US" sz="1600" u="sng" dirty="0" err="1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</a:t>
            </a:r>
            <a:r>
              <a:rPr lang="en-US" sz="16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://doi.org/10.3390/su8080809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CIPD (2024). </a:t>
            </a:r>
            <a:r>
              <a:rPr lang="en-US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CIPD | Employee Turnover &amp; Retention | Factsheets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CIPD. Available at: </a:t>
            </a:r>
            <a:r>
              <a:rPr lang="en-US" sz="16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https://www.cipd.org/en/knowledge/factsheets/turnover-retention-factsheet/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Dorta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-Afonso, D., González-de-la-Rosa, M., García-Rodríguez, F.J. and Romero-Domínguez, L. (2021). Effects of High-Performance Work Systems (HPWS) on Hospitality Employees’ Outcomes through Their Organizational Commitment, Motivation, and Job Satisfaction. </a:t>
            </a:r>
            <a:r>
              <a:rPr lang="en-US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Sustainability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13(6), p.3226. 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doi:</a:t>
            </a:r>
            <a:r>
              <a:rPr lang="en-US" sz="1600" u="sng" dirty="0" err="1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</a:t>
            </a:r>
            <a:r>
              <a:rPr lang="en-US" sz="16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://doi.org/10.3390/su13063226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Goh, E. and Lee, C. (2018). A workforce to be reckoned with: The emerging pivotal Generation Z hospitality workforce. </a:t>
            </a:r>
            <a:r>
              <a:rPr lang="en-US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International Journal of Hospitality Management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73, pp.20–28. 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doi:</a:t>
            </a:r>
            <a:r>
              <a:rPr lang="en-US" sz="1600" u="sng" dirty="0" err="1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</a:t>
            </a:r>
            <a:r>
              <a:rPr lang="en-US" sz="16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://doi.org/10.1016/j.ijhm.2018.01.016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Half, R. (2024). </a:t>
            </a:r>
            <a:r>
              <a:rPr lang="en-US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14 Effective Employee Retention Strategies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[online] www.roberthalf.com. Available at: </a:t>
            </a:r>
            <a:r>
              <a:rPr lang="en-US" sz="16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https://www.roberthalf.com/us/en/insights/management-tips/effective-employee-retention-strategies</a:t>
            </a:r>
            <a:endParaRPr lang="en-US" sz="1600" u="sng" dirty="0">
              <a:solidFill>
                <a:srgbClr val="0563C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sz="1600" u="sng" dirty="0">
              <a:solidFill>
                <a:srgbClr val="0563C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l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Kitija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(2024). </a:t>
            </a:r>
            <a:r>
              <a:rPr lang="en-US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Artificial Intelligence (AI) is Transforming the Hotel Industry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DigitalGuest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US" sz="1600" u="none" strike="noStrike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https://digitalguest.com/ai-hotel-industry-transformation/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6716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Custom 11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23042"/>
      </a:accent1>
      <a:accent2>
        <a:srgbClr val="3578AF"/>
      </a:accent2>
      <a:accent3>
        <a:srgbClr val="C4C4C4"/>
      </a:accent3>
      <a:accent4>
        <a:srgbClr val="A80B22"/>
      </a:accent4>
      <a:accent5>
        <a:srgbClr val="E2E2E2"/>
      </a:accent5>
      <a:accent6>
        <a:srgbClr val="2A6187"/>
      </a:accent6>
      <a:hlink>
        <a:srgbClr val="0563C1"/>
      </a:hlink>
      <a:folHlink>
        <a:srgbClr val="954F72"/>
      </a:folHlink>
    </a:clrScheme>
    <a:fontScheme name="Custom 8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ewish American Heritage Month_Win32_JC_SL_v3" id="{5A91364D-DD38-4994-BB9C-41D074FD197A}" vid="{8577DF34-D72C-48EB-902A-0A54C766E053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15C1F8C-D27A-4CE7-9DF4-4AFDB2880FA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F283A3-AA81-4663-8764-64F64C723FD1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D4EE2DFF-920A-42C9-AEE0-3A0BF6AF46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Jewish American Heritage Month presentation</Template>
  <TotalTime>63</TotalTime>
  <Words>967</Words>
  <Application>Microsoft Office PowerPoint</Application>
  <PresentationFormat>Widescreen</PresentationFormat>
  <Paragraphs>74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Times New Roman</vt:lpstr>
      <vt:lpstr>Wingdings 3</vt:lpstr>
      <vt:lpstr>Office Theme</vt:lpstr>
      <vt:lpstr>Staff Shortages and Labor Challenges in the Hotel and Hospitality Sector: Implications and Strategies</vt:lpstr>
      <vt:lpstr>Introduction &amp; Overview</vt:lpstr>
      <vt:lpstr>Key Findings from Literature</vt:lpstr>
      <vt:lpstr>PESTEL Analysis - Key Factors Influencing Labor Shortages</vt:lpstr>
      <vt:lpstr>Industry Responses to Labor Shortages </vt:lpstr>
      <vt:lpstr>Evaluation of Current Strategies</vt:lpstr>
      <vt:lpstr>Future Recommendations</vt:lpstr>
      <vt:lpstr>Conclusion</vt:lpstr>
      <vt:lpstr>References: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cp:keywords/>
  <dc:description/>
  <dcterms:created xsi:type="dcterms:W3CDTF">2024-11-03T07:13:31Z</dcterms:created>
  <dcterms:modified xsi:type="dcterms:W3CDTF">2024-11-07T16:18:10Z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