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315" r:id="rId2"/>
    <p:sldId id="256" r:id="rId3"/>
    <p:sldId id="270" r:id="rId4"/>
    <p:sldId id="272" r:id="rId5"/>
    <p:sldId id="283" r:id="rId6"/>
    <p:sldId id="279" r:id="rId7"/>
    <p:sldId id="316" r:id="rId8"/>
    <p:sldId id="287" r:id="rId9"/>
    <p:sldId id="303" r:id="rId10"/>
    <p:sldId id="304" r:id="rId11"/>
    <p:sldId id="308" r:id="rId12"/>
    <p:sldId id="310" r:id="rId13"/>
    <p:sldId id="311" r:id="rId14"/>
    <p:sldId id="275" r:id="rId15"/>
    <p:sldId id="264" r:id="rId16"/>
    <p:sldId id="265" r:id="rId17"/>
    <p:sldId id="307" r:id="rId18"/>
    <p:sldId id="263" r:id="rId19"/>
    <p:sldId id="267" r:id="rId20"/>
    <p:sldId id="268" r:id="rId21"/>
    <p:sldId id="269" r:id="rId22"/>
    <p:sldId id="312" r:id="rId23"/>
    <p:sldId id="313" r:id="rId24"/>
  </p:sldIdLst>
  <p:sldSz cx="12192000" cy="6858000"/>
  <p:notesSz cx="7099300" cy="102346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EC99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424371-2505-419F-9EB1-00D9775D6EF8}" type="doc">
      <dgm:prSet loTypeId="urn:microsoft.com/office/officeart/2005/8/layout/matrix1" loCatId="matrix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B9598FF-1F5F-4E84-92FB-A06587B2379A}">
      <dgm:prSet phldrT="[文字]" custT="1"/>
      <dgm:spPr/>
      <dgm:t>
        <a:bodyPr/>
        <a:lstStyle/>
        <a:p>
          <a:r>
            <a:rPr lang="en-US" sz="4000" dirty="0">
              <a:solidFill>
                <a:schemeClr val="bg1"/>
              </a:solidFill>
            </a:rPr>
            <a:t>BARRIERS</a:t>
          </a:r>
        </a:p>
      </dgm:t>
    </dgm:pt>
    <dgm:pt modelId="{79193FD3-CF9D-470E-9FAC-B235F21E4A83}" type="parTrans" cxnId="{0019DFC0-3083-4E34-8897-6A35C1003DD5}">
      <dgm:prSet/>
      <dgm:spPr/>
      <dgm:t>
        <a:bodyPr/>
        <a:lstStyle/>
        <a:p>
          <a:endParaRPr lang="en-US"/>
        </a:p>
      </dgm:t>
    </dgm:pt>
    <dgm:pt modelId="{05978299-AE5C-469C-80E9-BC959050E043}" type="sibTrans" cxnId="{0019DFC0-3083-4E34-8897-6A35C1003DD5}">
      <dgm:prSet/>
      <dgm:spPr/>
      <dgm:t>
        <a:bodyPr/>
        <a:lstStyle/>
        <a:p>
          <a:endParaRPr lang="en-US"/>
        </a:p>
      </dgm:t>
    </dgm:pt>
    <dgm:pt modelId="{102C4F3C-5C83-46BD-82BC-74736564CB60}">
      <dgm:prSet phldrT="[文字]" custT="1"/>
      <dgm:spPr/>
      <dgm:t>
        <a:bodyPr/>
        <a:lstStyle/>
        <a:p>
          <a:pPr algn="ctr">
            <a:buFont typeface="Arial" panose="020B0604020202020204" pitchFamily="34" charset="0"/>
            <a:buChar char="•"/>
          </a:pPr>
          <a:endParaRPr lang="en-US" sz="3200" dirty="0"/>
        </a:p>
        <a:p>
          <a:pPr algn="ctr">
            <a:buFont typeface="Arial" panose="020B0604020202020204" pitchFamily="34" charset="0"/>
            <a:buChar char="•"/>
          </a:pPr>
          <a:endParaRPr lang="en-US" sz="3200" dirty="0"/>
        </a:p>
        <a:p>
          <a:pPr algn="ctr">
            <a:buFont typeface="Arial" panose="020B0604020202020204" pitchFamily="34" charset="0"/>
            <a:buChar char="•"/>
          </a:pPr>
          <a:r>
            <a:rPr lang="en-US" sz="3200" dirty="0"/>
            <a:t>VISION</a:t>
          </a:r>
        </a:p>
        <a:p>
          <a:pPr algn="ctr">
            <a:buNone/>
          </a:pPr>
          <a:r>
            <a:rPr lang="en-US" sz="3300" dirty="0"/>
            <a:t>	</a:t>
          </a:r>
        </a:p>
      </dgm:t>
    </dgm:pt>
    <dgm:pt modelId="{DDF13834-252B-4CE7-9A9B-ECAFC8ECA787}" type="parTrans" cxnId="{C6E1931D-6FA7-4FA1-9BFC-13A9FCF841A2}">
      <dgm:prSet/>
      <dgm:spPr/>
      <dgm:t>
        <a:bodyPr/>
        <a:lstStyle/>
        <a:p>
          <a:endParaRPr lang="en-US"/>
        </a:p>
      </dgm:t>
    </dgm:pt>
    <dgm:pt modelId="{59539183-EC00-4E50-9FFE-89BE167F805E}" type="sibTrans" cxnId="{C6E1931D-6FA7-4FA1-9BFC-13A9FCF841A2}">
      <dgm:prSet/>
      <dgm:spPr/>
      <dgm:t>
        <a:bodyPr/>
        <a:lstStyle/>
        <a:p>
          <a:endParaRPr lang="en-US"/>
        </a:p>
      </dgm:t>
    </dgm:pt>
    <dgm:pt modelId="{82A863FE-5177-4BA8-BFE5-6E5223ED75E2}">
      <dgm:prSet phldrT="[文字]" custT="1"/>
      <dgm:spPr/>
      <dgm:t>
        <a:bodyPr/>
        <a:lstStyle/>
        <a:p>
          <a:endParaRPr lang="en-US" sz="3200" dirty="0"/>
        </a:p>
        <a:p>
          <a:endParaRPr lang="en-US" sz="3200" dirty="0"/>
        </a:p>
        <a:p>
          <a:r>
            <a:rPr lang="en-US" sz="3200" dirty="0"/>
            <a:t>MANAGEMENT</a:t>
          </a:r>
        </a:p>
        <a:p>
          <a:endParaRPr lang="en-US" sz="2000" dirty="0"/>
        </a:p>
      </dgm:t>
    </dgm:pt>
    <dgm:pt modelId="{1CBB0961-270C-4AA0-85D3-B45AF9DF07A9}" type="parTrans" cxnId="{B6DADBF9-53B1-4D4F-A033-12063CBE4565}">
      <dgm:prSet/>
      <dgm:spPr/>
      <dgm:t>
        <a:bodyPr/>
        <a:lstStyle/>
        <a:p>
          <a:endParaRPr lang="en-US"/>
        </a:p>
      </dgm:t>
    </dgm:pt>
    <dgm:pt modelId="{B46E8270-3AB6-4728-891C-B9C020AAE6B7}" type="sibTrans" cxnId="{B6DADBF9-53B1-4D4F-A033-12063CBE4565}">
      <dgm:prSet/>
      <dgm:spPr/>
      <dgm:t>
        <a:bodyPr/>
        <a:lstStyle/>
        <a:p>
          <a:endParaRPr lang="en-US"/>
        </a:p>
      </dgm:t>
    </dgm:pt>
    <dgm:pt modelId="{5A3B524A-F2C6-42BB-B462-A1C81B929592}">
      <dgm:prSet phldrT="[文字]" custT="1"/>
      <dgm:spPr/>
      <dgm:t>
        <a:bodyPr/>
        <a:lstStyle/>
        <a:p>
          <a:r>
            <a:rPr lang="en-US" sz="3200" dirty="0"/>
            <a:t>PEOPLE</a:t>
          </a:r>
        </a:p>
      </dgm:t>
    </dgm:pt>
    <dgm:pt modelId="{06496373-DC6C-4FD1-9668-31B7C0BC9EA7}" type="parTrans" cxnId="{A77FE343-6BDB-4EE8-B925-8A765E32E393}">
      <dgm:prSet/>
      <dgm:spPr/>
      <dgm:t>
        <a:bodyPr/>
        <a:lstStyle/>
        <a:p>
          <a:endParaRPr lang="en-US"/>
        </a:p>
      </dgm:t>
    </dgm:pt>
    <dgm:pt modelId="{15965270-A380-4010-96AB-F2C22DC001E6}" type="sibTrans" cxnId="{A77FE343-6BDB-4EE8-B925-8A765E32E393}">
      <dgm:prSet/>
      <dgm:spPr/>
      <dgm:t>
        <a:bodyPr/>
        <a:lstStyle/>
        <a:p>
          <a:endParaRPr lang="en-US"/>
        </a:p>
      </dgm:t>
    </dgm:pt>
    <dgm:pt modelId="{95190236-A0CA-4C40-BA91-EFC74EE75D70}">
      <dgm:prSet phldrT="[文字]" custT="1"/>
      <dgm:spPr/>
      <dgm:t>
        <a:bodyPr/>
        <a:lstStyle/>
        <a:p>
          <a:pPr algn="ctr">
            <a:buNone/>
          </a:pPr>
          <a:r>
            <a:rPr lang="en-US" sz="3200" dirty="0"/>
            <a:t>RESOURCES</a:t>
          </a:r>
        </a:p>
      </dgm:t>
    </dgm:pt>
    <dgm:pt modelId="{B8102B3E-BCD0-4728-A6CF-80710D206F3C}" type="parTrans" cxnId="{6960B081-4020-4996-9BD5-A4BD437253C4}">
      <dgm:prSet/>
      <dgm:spPr/>
      <dgm:t>
        <a:bodyPr/>
        <a:lstStyle/>
        <a:p>
          <a:endParaRPr lang="en-US"/>
        </a:p>
      </dgm:t>
    </dgm:pt>
    <dgm:pt modelId="{43F15891-689D-418E-B873-D5AB54B862D3}" type="sibTrans" cxnId="{6960B081-4020-4996-9BD5-A4BD437253C4}">
      <dgm:prSet/>
      <dgm:spPr/>
      <dgm:t>
        <a:bodyPr/>
        <a:lstStyle/>
        <a:p>
          <a:endParaRPr lang="en-US"/>
        </a:p>
      </dgm:t>
    </dgm:pt>
    <dgm:pt modelId="{CEAF370A-4DAE-4DAF-9645-6DF4DFE2CE40}" type="pres">
      <dgm:prSet presAssocID="{D9424371-2505-419F-9EB1-00D9775D6EF8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204C64E-614A-4F42-83CD-2D401F2CF254}" type="pres">
      <dgm:prSet presAssocID="{D9424371-2505-419F-9EB1-00D9775D6EF8}" presName="matrix" presStyleCnt="0"/>
      <dgm:spPr/>
    </dgm:pt>
    <dgm:pt modelId="{4767B5D2-0E02-4BF2-A3DE-E82A17696FBE}" type="pres">
      <dgm:prSet presAssocID="{D9424371-2505-419F-9EB1-00D9775D6EF8}" presName="tile1" presStyleLbl="node1" presStyleIdx="0" presStyleCnt="4"/>
      <dgm:spPr/>
    </dgm:pt>
    <dgm:pt modelId="{7E68B9FC-392B-453E-B6E8-69C4232E1274}" type="pres">
      <dgm:prSet presAssocID="{D9424371-2505-419F-9EB1-00D9775D6EF8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F34535E-CE8D-445E-BAF9-1F83A402DFFF}" type="pres">
      <dgm:prSet presAssocID="{D9424371-2505-419F-9EB1-00D9775D6EF8}" presName="tile2" presStyleLbl="node1" presStyleIdx="1" presStyleCnt="4"/>
      <dgm:spPr/>
    </dgm:pt>
    <dgm:pt modelId="{E6406C39-6F38-4C39-B44D-85553DBE0328}" type="pres">
      <dgm:prSet presAssocID="{D9424371-2505-419F-9EB1-00D9775D6EF8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F7AFE59-77D9-40A5-B5D7-639C46ED7CFF}" type="pres">
      <dgm:prSet presAssocID="{D9424371-2505-419F-9EB1-00D9775D6EF8}" presName="tile3" presStyleLbl="node1" presStyleIdx="2" presStyleCnt="4"/>
      <dgm:spPr/>
    </dgm:pt>
    <dgm:pt modelId="{B45779F7-E81D-4562-BF94-18DDD51B2F2F}" type="pres">
      <dgm:prSet presAssocID="{D9424371-2505-419F-9EB1-00D9775D6EF8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6194746-5D3D-4CF4-96B2-E12075BA7802}" type="pres">
      <dgm:prSet presAssocID="{D9424371-2505-419F-9EB1-00D9775D6EF8}" presName="tile4" presStyleLbl="node1" presStyleIdx="3" presStyleCnt="4"/>
      <dgm:spPr/>
    </dgm:pt>
    <dgm:pt modelId="{CC1DF6BB-E7C5-48D0-9286-67F300BF785C}" type="pres">
      <dgm:prSet presAssocID="{D9424371-2505-419F-9EB1-00D9775D6EF8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D181AC83-1E1D-406F-98C7-ADB2D81ED337}" type="pres">
      <dgm:prSet presAssocID="{D9424371-2505-419F-9EB1-00D9775D6EF8}" presName="centerTile" presStyleLbl="fgShp" presStyleIdx="0" presStyleCnt="1" custLinFactNeighborX="1574" custLinFactNeighborY="11717">
        <dgm:presLayoutVars>
          <dgm:chMax val="0"/>
          <dgm:chPref val="0"/>
        </dgm:presLayoutVars>
      </dgm:prSet>
      <dgm:spPr/>
    </dgm:pt>
  </dgm:ptLst>
  <dgm:cxnLst>
    <dgm:cxn modelId="{CB46030E-183F-4C1C-8F4B-62B89D824454}" type="presOf" srcId="{95190236-A0CA-4C40-BA91-EFC74EE75D70}" destId="{16194746-5D3D-4CF4-96B2-E12075BA7802}" srcOrd="0" destOrd="0" presId="urn:microsoft.com/office/officeart/2005/8/layout/matrix1"/>
    <dgm:cxn modelId="{C6E1931D-6FA7-4FA1-9BFC-13A9FCF841A2}" srcId="{EB9598FF-1F5F-4E84-92FB-A06587B2379A}" destId="{102C4F3C-5C83-46BD-82BC-74736564CB60}" srcOrd="0" destOrd="0" parTransId="{DDF13834-252B-4CE7-9A9B-ECAFC8ECA787}" sibTransId="{59539183-EC00-4E50-9FFE-89BE167F805E}"/>
    <dgm:cxn modelId="{27232927-0483-4E9E-B225-1990258530E5}" type="presOf" srcId="{102C4F3C-5C83-46BD-82BC-74736564CB60}" destId="{4767B5D2-0E02-4BF2-A3DE-E82A17696FBE}" srcOrd="0" destOrd="0" presId="urn:microsoft.com/office/officeart/2005/8/layout/matrix1"/>
    <dgm:cxn modelId="{32654E29-6E54-454D-8E5E-5010801B6946}" type="presOf" srcId="{102C4F3C-5C83-46BD-82BC-74736564CB60}" destId="{7E68B9FC-392B-453E-B6E8-69C4232E1274}" srcOrd="1" destOrd="0" presId="urn:microsoft.com/office/officeart/2005/8/layout/matrix1"/>
    <dgm:cxn modelId="{D9546C34-6AC5-4A65-A4AA-EE67785417CA}" type="presOf" srcId="{95190236-A0CA-4C40-BA91-EFC74EE75D70}" destId="{CC1DF6BB-E7C5-48D0-9286-67F300BF785C}" srcOrd="1" destOrd="0" presId="urn:microsoft.com/office/officeart/2005/8/layout/matrix1"/>
    <dgm:cxn modelId="{6B494437-A64F-4662-B2E9-91C385266A75}" type="presOf" srcId="{5A3B524A-F2C6-42BB-B462-A1C81B929592}" destId="{B45779F7-E81D-4562-BF94-18DDD51B2F2F}" srcOrd="1" destOrd="0" presId="urn:microsoft.com/office/officeart/2005/8/layout/matrix1"/>
    <dgm:cxn modelId="{A77FE343-6BDB-4EE8-B925-8A765E32E393}" srcId="{EB9598FF-1F5F-4E84-92FB-A06587B2379A}" destId="{5A3B524A-F2C6-42BB-B462-A1C81B929592}" srcOrd="2" destOrd="0" parTransId="{06496373-DC6C-4FD1-9668-31B7C0BC9EA7}" sibTransId="{15965270-A380-4010-96AB-F2C22DC001E6}"/>
    <dgm:cxn modelId="{6960B081-4020-4996-9BD5-A4BD437253C4}" srcId="{EB9598FF-1F5F-4E84-92FB-A06587B2379A}" destId="{95190236-A0CA-4C40-BA91-EFC74EE75D70}" srcOrd="3" destOrd="0" parTransId="{B8102B3E-BCD0-4728-A6CF-80710D206F3C}" sibTransId="{43F15891-689D-418E-B873-D5AB54B862D3}"/>
    <dgm:cxn modelId="{CEB83C87-A8DF-4EFF-BE79-BAD6A20D28B0}" type="presOf" srcId="{82A863FE-5177-4BA8-BFE5-6E5223ED75E2}" destId="{FF34535E-CE8D-445E-BAF9-1F83A402DFFF}" srcOrd="0" destOrd="0" presId="urn:microsoft.com/office/officeart/2005/8/layout/matrix1"/>
    <dgm:cxn modelId="{3EC57F8B-6A5E-4EF6-B152-CF058F6CCC91}" type="presOf" srcId="{D9424371-2505-419F-9EB1-00D9775D6EF8}" destId="{CEAF370A-4DAE-4DAF-9645-6DF4DFE2CE40}" srcOrd="0" destOrd="0" presId="urn:microsoft.com/office/officeart/2005/8/layout/matrix1"/>
    <dgm:cxn modelId="{78DB1F9F-C37D-4FB7-83A8-3C75BDF771F9}" type="presOf" srcId="{EB9598FF-1F5F-4E84-92FB-A06587B2379A}" destId="{D181AC83-1E1D-406F-98C7-ADB2D81ED337}" srcOrd="0" destOrd="0" presId="urn:microsoft.com/office/officeart/2005/8/layout/matrix1"/>
    <dgm:cxn modelId="{0019DFC0-3083-4E34-8897-6A35C1003DD5}" srcId="{D9424371-2505-419F-9EB1-00D9775D6EF8}" destId="{EB9598FF-1F5F-4E84-92FB-A06587B2379A}" srcOrd="0" destOrd="0" parTransId="{79193FD3-CF9D-470E-9FAC-B235F21E4A83}" sibTransId="{05978299-AE5C-469C-80E9-BC959050E043}"/>
    <dgm:cxn modelId="{B344E5C3-8A94-4971-BC62-A0FE4A82FF09}" type="presOf" srcId="{5A3B524A-F2C6-42BB-B462-A1C81B929592}" destId="{4F7AFE59-77D9-40A5-B5D7-639C46ED7CFF}" srcOrd="0" destOrd="0" presId="urn:microsoft.com/office/officeart/2005/8/layout/matrix1"/>
    <dgm:cxn modelId="{4252AAE1-EF09-49FE-B1A0-472AD43D4CAA}" type="presOf" srcId="{82A863FE-5177-4BA8-BFE5-6E5223ED75E2}" destId="{E6406C39-6F38-4C39-B44D-85553DBE0328}" srcOrd="1" destOrd="0" presId="urn:microsoft.com/office/officeart/2005/8/layout/matrix1"/>
    <dgm:cxn modelId="{B6DADBF9-53B1-4D4F-A033-12063CBE4565}" srcId="{EB9598FF-1F5F-4E84-92FB-A06587B2379A}" destId="{82A863FE-5177-4BA8-BFE5-6E5223ED75E2}" srcOrd="1" destOrd="0" parTransId="{1CBB0961-270C-4AA0-85D3-B45AF9DF07A9}" sibTransId="{B46E8270-3AB6-4728-891C-B9C020AAE6B7}"/>
    <dgm:cxn modelId="{8E1FBAF3-33CC-40FE-85D4-CAA6DF53FF14}" type="presParOf" srcId="{CEAF370A-4DAE-4DAF-9645-6DF4DFE2CE40}" destId="{D204C64E-614A-4F42-83CD-2D401F2CF254}" srcOrd="0" destOrd="0" presId="urn:microsoft.com/office/officeart/2005/8/layout/matrix1"/>
    <dgm:cxn modelId="{4FDC853E-8293-444B-9B0B-983D6AA2971A}" type="presParOf" srcId="{D204C64E-614A-4F42-83CD-2D401F2CF254}" destId="{4767B5D2-0E02-4BF2-A3DE-E82A17696FBE}" srcOrd="0" destOrd="0" presId="urn:microsoft.com/office/officeart/2005/8/layout/matrix1"/>
    <dgm:cxn modelId="{1D59E1D2-8193-4CD0-9723-D350DC033B06}" type="presParOf" srcId="{D204C64E-614A-4F42-83CD-2D401F2CF254}" destId="{7E68B9FC-392B-453E-B6E8-69C4232E1274}" srcOrd="1" destOrd="0" presId="urn:microsoft.com/office/officeart/2005/8/layout/matrix1"/>
    <dgm:cxn modelId="{E5027120-F619-48F5-8674-8EE379C546F3}" type="presParOf" srcId="{D204C64E-614A-4F42-83CD-2D401F2CF254}" destId="{FF34535E-CE8D-445E-BAF9-1F83A402DFFF}" srcOrd="2" destOrd="0" presId="urn:microsoft.com/office/officeart/2005/8/layout/matrix1"/>
    <dgm:cxn modelId="{60CD9189-0290-40CA-86E5-F747FA5A084E}" type="presParOf" srcId="{D204C64E-614A-4F42-83CD-2D401F2CF254}" destId="{E6406C39-6F38-4C39-B44D-85553DBE0328}" srcOrd="3" destOrd="0" presId="urn:microsoft.com/office/officeart/2005/8/layout/matrix1"/>
    <dgm:cxn modelId="{654039BC-1293-4915-AF41-C4321A0F398A}" type="presParOf" srcId="{D204C64E-614A-4F42-83CD-2D401F2CF254}" destId="{4F7AFE59-77D9-40A5-B5D7-639C46ED7CFF}" srcOrd="4" destOrd="0" presId="urn:microsoft.com/office/officeart/2005/8/layout/matrix1"/>
    <dgm:cxn modelId="{A68EEB59-90B4-4356-8C02-6FC1BD93D466}" type="presParOf" srcId="{D204C64E-614A-4F42-83CD-2D401F2CF254}" destId="{B45779F7-E81D-4562-BF94-18DDD51B2F2F}" srcOrd="5" destOrd="0" presId="urn:microsoft.com/office/officeart/2005/8/layout/matrix1"/>
    <dgm:cxn modelId="{BF42922B-B784-4617-A476-DF56B746999B}" type="presParOf" srcId="{D204C64E-614A-4F42-83CD-2D401F2CF254}" destId="{16194746-5D3D-4CF4-96B2-E12075BA7802}" srcOrd="6" destOrd="0" presId="urn:microsoft.com/office/officeart/2005/8/layout/matrix1"/>
    <dgm:cxn modelId="{A32176E7-918A-4DFB-8296-412B9A321417}" type="presParOf" srcId="{D204C64E-614A-4F42-83CD-2D401F2CF254}" destId="{CC1DF6BB-E7C5-48D0-9286-67F300BF785C}" srcOrd="7" destOrd="0" presId="urn:microsoft.com/office/officeart/2005/8/layout/matrix1"/>
    <dgm:cxn modelId="{BDF47A6C-74DD-45D2-A4DF-F87DE87C58B6}" type="presParOf" srcId="{CEAF370A-4DAE-4DAF-9645-6DF4DFE2CE40}" destId="{D181AC83-1E1D-406F-98C7-ADB2D81ED337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67B5D2-0E02-4BF2-A3DE-E82A17696FBE}">
      <dsp:nvSpPr>
        <dsp:cNvPr id="0" name=""/>
        <dsp:cNvSpPr/>
      </dsp:nvSpPr>
      <dsp:spPr>
        <a:xfrm rot="16200000">
          <a:off x="588221" y="-588221"/>
          <a:ext cx="2743411" cy="3919855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US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US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3200" kern="1200" dirty="0"/>
            <a:t>VISION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	</a:t>
          </a:r>
        </a:p>
      </dsp:txBody>
      <dsp:txXfrm rot="5400000">
        <a:off x="0" y="0"/>
        <a:ext cx="3919855" cy="2057558"/>
      </dsp:txXfrm>
    </dsp:sp>
    <dsp:sp modelId="{FF34535E-CE8D-445E-BAF9-1F83A402DFFF}">
      <dsp:nvSpPr>
        <dsp:cNvPr id="0" name=""/>
        <dsp:cNvSpPr/>
      </dsp:nvSpPr>
      <dsp:spPr>
        <a:xfrm>
          <a:off x="3919855" y="0"/>
          <a:ext cx="3919855" cy="2743411"/>
        </a:xfrm>
        <a:prstGeom prst="round1Rect">
          <a:avLst/>
        </a:prstGeom>
        <a:gradFill rotWithShape="0">
          <a:gsLst>
            <a:gs pos="0">
              <a:schemeClr val="accent5">
                <a:hueOff val="5129271"/>
                <a:satOff val="-1832"/>
                <a:lumOff val="294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5129271"/>
                <a:satOff val="-1832"/>
                <a:lumOff val="294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5129271"/>
                <a:satOff val="-1832"/>
                <a:lumOff val="294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MANAGEMENT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3919855" y="0"/>
        <a:ext cx="3919855" cy="2057558"/>
      </dsp:txXfrm>
    </dsp:sp>
    <dsp:sp modelId="{4F7AFE59-77D9-40A5-B5D7-639C46ED7CFF}">
      <dsp:nvSpPr>
        <dsp:cNvPr id="0" name=""/>
        <dsp:cNvSpPr/>
      </dsp:nvSpPr>
      <dsp:spPr>
        <a:xfrm rot="10800000">
          <a:off x="0" y="2743411"/>
          <a:ext cx="3919855" cy="2743411"/>
        </a:xfrm>
        <a:prstGeom prst="round1Rect">
          <a:avLst/>
        </a:prstGeom>
        <a:gradFill rotWithShape="0">
          <a:gsLst>
            <a:gs pos="0">
              <a:schemeClr val="accent5">
                <a:hueOff val="10258542"/>
                <a:satOff val="-3664"/>
                <a:lumOff val="588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0258542"/>
                <a:satOff val="-3664"/>
                <a:lumOff val="588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0258542"/>
                <a:satOff val="-3664"/>
                <a:lumOff val="588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PEOPLE</a:t>
          </a:r>
        </a:p>
      </dsp:txBody>
      <dsp:txXfrm rot="10800000">
        <a:off x="0" y="3429264"/>
        <a:ext cx="3919855" cy="2057558"/>
      </dsp:txXfrm>
    </dsp:sp>
    <dsp:sp modelId="{16194746-5D3D-4CF4-96B2-E12075BA7802}">
      <dsp:nvSpPr>
        <dsp:cNvPr id="0" name=""/>
        <dsp:cNvSpPr/>
      </dsp:nvSpPr>
      <dsp:spPr>
        <a:xfrm rot="5400000">
          <a:off x="4508076" y="2155189"/>
          <a:ext cx="2743411" cy="3919855"/>
        </a:xfrm>
        <a:prstGeom prst="round1Rect">
          <a:avLst/>
        </a:prstGeom>
        <a:gradFill rotWithShape="0">
          <a:gsLst>
            <a:gs pos="0">
              <a:schemeClr val="accent5">
                <a:hueOff val="15387812"/>
                <a:satOff val="-5496"/>
                <a:lumOff val="882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5387812"/>
                <a:satOff val="-5496"/>
                <a:lumOff val="882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5387812"/>
                <a:satOff val="-5496"/>
                <a:lumOff val="882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RESOURCES</a:t>
          </a:r>
        </a:p>
      </dsp:txBody>
      <dsp:txXfrm rot="-5400000">
        <a:off x="3919855" y="3429264"/>
        <a:ext cx="3919855" cy="2057558"/>
      </dsp:txXfrm>
    </dsp:sp>
    <dsp:sp modelId="{D181AC83-1E1D-406F-98C7-ADB2D81ED337}">
      <dsp:nvSpPr>
        <dsp:cNvPr id="0" name=""/>
        <dsp:cNvSpPr/>
      </dsp:nvSpPr>
      <dsp:spPr>
        <a:xfrm>
          <a:off x="2780917" y="2218281"/>
          <a:ext cx="2351913" cy="137170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solidFill>
                <a:schemeClr val="bg1"/>
              </a:solidFill>
            </a:rPr>
            <a:t>BARRIERS</a:t>
          </a:r>
        </a:p>
      </dsp:txBody>
      <dsp:txXfrm>
        <a:off x="2847878" y="2285242"/>
        <a:ext cx="2217991" cy="12377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全景圖片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輔助字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圖片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19207471_HANDBOOK_OF_RESEARCH_METHODOLOGY" TargetMode="External"/><Relationship Id="rId2" Type="http://schemas.openxmlformats.org/officeDocument/2006/relationships/hyperlink" Target="http://search.ebscohost.com/login.aspx?direct=true&amp;db=bth&amp;AN=116381441&amp;site=ehost-liv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journals.sagepub.com/doi/10.1177/1096348099023001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7631EB1C-F5B8-4EB3-B2CD-296DB276C1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079" y="106326"/>
            <a:ext cx="10738884" cy="6541844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B94FCF4F-3BAD-445B-8856-E8486BA70A31}"/>
              </a:ext>
            </a:extLst>
          </p:cNvPr>
          <p:cNvSpPr txBox="1"/>
          <p:nvPr/>
        </p:nvSpPr>
        <p:spPr>
          <a:xfrm>
            <a:off x="2796360" y="1973744"/>
            <a:ext cx="27219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WANG Chi Nam Frances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4122604-1DF4-4556-8902-7A2E4E241FAE}"/>
              </a:ext>
            </a:extLst>
          </p:cNvPr>
          <p:cNvSpPr txBox="1"/>
          <p:nvPr/>
        </p:nvSpPr>
        <p:spPr>
          <a:xfrm>
            <a:off x="8520236" y="1973744"/>
            <a:ext cx="27219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2021190</a:t>
            </a:r>
          </a:p>
        </p:txBody>
      </p:sp>
    </p:spTree>
    <p:extLst>
      <p:ext uri="{BB962C8B-B14F-4D97-AF65-F5344CB8AC3E}">
        <p14:creationId xmlns:p14="http://schemas.microsoft.com/office/powerpoint/2010/main" val="2061576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01E3EEE-1F92-49F2-8250-3F39CBFD87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4053" y="1802254"/>
            <a:ext cx="8689976" cy="2509213"/>
          </a:xfrm>
        </p:spPr>
        <p:txBody>
          <a:bodyPr>
            <a:normAutofit fontScale="90000"/>
          </a:bodyPr>
          <a:lstStyle/>
          <a:p>
            <a:r>
              <a:rPr lang="en-US" dirty="0"/>
              <a:t>A qualitative method study into the barriers of strategy implementation of HK hotels facing COVID-19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FF7CEC14-75BF-42A7-A62C-4A715C2935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659" y="5337545"/>
            <a:ext cx="8689976" cy="1371599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Program: HKBM 7000</a:t>
            </a:r>
          </a:p>
          <a:p>
            <a:pPr algn="l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Name: Frances wang</a:t>
            </a:r>
          </a:p>
          <a:p>
            <a:pPr algn="l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number: 2021190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8BFA312-6DED-4FB6-95C8-B97CB1A2BC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0411" y="271461"/>
            <a:ext cx="2809875" cy="12858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62611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CB3E3F23-FE3F-482D-83F7-B6A4C1D1FE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0988" y="3343941"/>
            <a:ext cx="3889150" cy="3237613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BF0CD121-9887-4301-9BB2-A24F92050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57201"/>
            <a:ext cx="10364451" cy="1596177"/>
          </a:xfrm>
        </p:spPr>
        <p:txBody>
          <a:bodyPr/>
          <a:lstStyle/>
          <a:p>
            <a:pPr algn="l"/>
            <a:r>
              <a:rPr lang="en-US" dirty="0"/>
              <a:t>Research problems</a:t>
            </a:r>
            <a:br>
              <a:rPr lang="en-US" dirty="0"/>
            </a:br>
            <a:r>
              <a:rPr lang="en-US" sz="2400" dirty="0"/>
              <a:t>BACKGROUND</a:t>
            </a:r>
            <a:endParaRPr 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E301E37-3F2B-4D1A-8BC4-886A0711311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100" y="1970569"/>
            <a:ext cx="10196621" cy="4610985"/>
          </a:xfrm>
        </p:spPr>
        <p:txBody>
          <a:bodyPr/>
          <a:lstStyle/>
          <a:p>
            <a:r>
              <a:rPr lang="en-US" sz="1800" kern="1200" cap="all" baseline="0" dirty="0">
                <a:solidFill>
                  <a:srgbClr val="000000"/>
                </a:solidFill>
                <a:effectLst/>
                <a:latin typeface="Tw Cen MT" panose="020B0602020104020603" pitchFamily="34" charset="0"/>
                <a:ea typeface="+mn-ea"/>
                <a:cs typeface="+mn-cs"/>
              </a:rPr>
              <a:t>Hotels in Hong Kong are world-renowned for their performance</a:t>
            </a:r>
          </a:p>
          <a:p>
            <a:r>
              <a:rPr lang="en-US" dirty="0"/>
              <a:t>In 2019, HK Hotel occupancy maintain at 90%+</a:t>
            </a:r>
          </a:p>
          <a:p>
            <a:r>
              <a:rPr lang="en-US" dirty="0"/>
              <a:t>Business down-turn since early 2020 (refer next slides)</a:t>
            </a:r>
          </a:p>
          <a:p>
            <a:r>
              <a:rPr lang="en-US" dirty="0"/>
              <a:t>Hotels are running from profitability to survivals.</a:t>
            </a:r>
          </a:p>
          <a:p>
            <a:r>
              <a:rPr lang="en-US" dirty="0"/>
              <a:t>Impact on closing borders, stopping flights, changes of regulations, unexpected policies, visitor dropped, unpredictable changes, fear, …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Revenue drops and cost is high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248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C61F01F-E004-4B5D-AF9B-3C4E68E71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637" y="427341"/>
            <a:ext cx="10364451" cy="1596177"/>
          </a:xfrm>
        </p:spPr>
        <p:txBody>
          <a:bodyPr/>
          <a:lstStyle/>
          <a:p>
            <a:pPr algn="l"/>
            <a:r>
              <a:rPr lang="en-US" dirty="0"/>
              <a:t>COVID CHALLENGE 2019 VS 2020 VS 2021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91717A7B-7A4F-433B-B044-77143DA4B171}"/>
              </a:ext>
            </a:extLst>
          </p:cNvPr>
          <p:cNvSpPr txBox="1"/>
          <p:nvPr/>
        </p:nvSpPr>
        <p:spPr>
          <a:xfrm>
            <a:off x="109870" y="6079319"/>
            <a:ext cx="67605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SOURCE: Hotel Industry Performance in June 2021. (2021). HONG KONG: HONG KONG HOTELS ASSOCIATION.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5C0B5B3E-6040-4D05-B5B1-29BD7E739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70" y="1573138"/>
            <a:ext cx="11972260" cy="4242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25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5B00A3D1-9F1C-43A1-812F-DE348A215B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7377" y="2110563"/>
            <a:ext cx="9134475" cy="2636873"/>
          </a:xfrm>
          <a:prstGeom prst="rect">
            <a:avLst/>
          </a:prstGeom>
        </p:spPr>
      </p:pic>
      <p:sp>
        <p:nvSpPr>
          <p:cNvPr id="4" name="橢圓 3">
            <a:extLst>
              <a:ext uri="{FF2B5EF4-FFF2-40B4-BE49-F238E27FC236}">
                <a16:creationId xmlns:a16="http://schemas.microsoft.com/office/drawing/2014/main" id="{C08FF635-A8FC-4858-9680-1C05698D0F2C}"/>
              </a:ext>
            </a:extLst>
          </p:cNvPr>
          <p:cNvSpPr/>
          <p:nvPr/>
        </p:nvSpPr>
        <p:spPr>
          <a:xfrm>
            <a:off x="1935125" y="4354031"/>
            <a:ext cx="382773" cy="39340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標題 1">
            <a:extLst>
              <a:ext uri="{FF2B5EF4-FFF2-40B4-BE49-F238E27FC236}">
                <a16:creationId xmlns:a16="http://schemas.microsoft.com/office/drawing/2014/main" id="{5932DC40-F1BA-4EF8-9145-37B405D9B549}"/>
              </a:ext>
            </a:extLst>
          </p:cNvPr>
          <p:cNvSpPr txBox="1">
            <a:spLocks/>
          </p:cNvSpPr>
          <p:nvPr/>
        </p:nvSpPr>
        <p:spPr>
          <a:xfrm>
            <a:off x="5120241" y="5064802"/>
            <a:ext cx="5491051" cy="837933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" dirty="0"/>
              <a:t>Source: www.coronavirus.gov.hk. (n.d.). </a:t>
            </a:r>
            <a:r>
              <a:rPr lang="en-US" sz="1100" i="1" dirty="0"/>
              <a:t>2019</a:t>
            </a:r>
            <a:r>
              <a:rPr lang="zh-TW" altLang="en-US" sz="1100" i="1" dirty="0"/>
              <a:t>冠狀病毒病專題網站 </a:t>
            </a:r>
            <a:r>
              <a:rPr lang="en-US" altLang="zh-TW" sz="1100" i="1" dirty="0"/>
              <a:t>- </a:t>
            </a:r>
            <a:r>
              <a:rPr lang="zh-TW" altLang="en-US" sz="1100" i="1" dirty="0"/>
              <a:t>同心抗疫</a:t>
            </a:r>
            <a:r>
              <a:rPr lang="en-US" altLang="zh-TW" sz="1100" dirty="0"/>
              <a:t>. </a:t>
            </a:r>
          </a:p>
          <a:p>
            <a:pPr algn="l"/>
            <a:r>
              <a:rPr lang="en-US" altLang="zh-TW" sz="1100" dirty="0"/>
              <a:t>[</a:t>
            </a:r>
            <a:r>
              <a:rPr lang="en-US" sz="1100" dirty="0"/>
              <a:t>online] Available at: https://www.coronavirus.gov.hk [Accessed 5 Aug. 2021].</a:t>
            </a:r>
          </a:p>
        </p:txBody>
      </p:sp>
      <p:sp>
        <p:nvSpPr>
          <p:cNvPr id="6" name="標題 1">
            <a:extLst>
              <a:ext uri="{FF2B5EF4-FFF2-40B4-BE49-F238E27FC236}">
                <a16:creationId xmlns:a16="http://schemas.microsoft.com/office/drawing/2014/main" id="{CCB6E7E1-A508-4DBB-A274-10A461E02257}"/>
              </a:ext>
            </a:extLst>
          </p:cNvPr>
          <p:cNvSpPr txBox="1">
            <a:spLocks/>
          </p:cNvSpPr>
          <p:nvPr/>
        </p:nvSpPr>
        <p:spPr>
          <a:xfrm>
            <a:off x="1337377" y="1199816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/>
              <a:t>Quarantine Hotels in </a:t>
            </a:r>
            <a:r>
              <a:rPr lang="en-US" dirty="0" err="1"/>
              <a:t>hong</a:t>
            </a:r>
            <a:r>
              <a:rPr lang="en-US" dirty="0"/>
              <a:t> </a:t>
            </a:r>
            <a:r>
              <a:rPr lang="en-US" dirty="0" err="1"/>
              <a:t>kong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862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F0CD121-9887-4301-9BB2-A24F92050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472" y="467833"/>
            <a:ext cx="10364451" cy="1596177"/>
          </a:xfrm>
        </p:spPr>
        <p:txBody>
          <a:bodyPr/>
          <a:lstStyle/>
          <a:p>
            <a:pPr algn="l"/>
            <a:r>
              <a:rPr lang="en-US" dirty="0"/>
              <a:t>Research problems</a:t>
            </a:r>
            <a:br>
              <a:rPr lang="en-US" dirty="0"/>
            </a:br>
            <a:r>
              <a:rPr lang="en-US" sz="2400" dirty="0"/>
              <a:t>BACKGROUND</a:t>
            </a:r>
            <a:endParaRPr 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E301E37-3F2B-4D1A-8BC4-886A0711311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064010"/>
            <a:ext cx="10364451" cy="461098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HK HOTEL practitioners have to </a:t>
            </a:r>
            <a:r>
              <a:rPr lang="en-US" dirty="0">
                <a:solidFill>
                  <a:srgbClr val="0000FF"/>
                </a:solidFill>
              </a:rPr>
              <a:t>make strategic choices</a:t>
            </a:r>
          </a:p>
          <a:p>
            <a:pPr>
              <a:lnSpc>
                <a:spcPct val="150000"/>
              </a:lnSpc>
            </a:pPr>
            <a:r>
              <a:rPr lang="en-US" dirty="0">
                <a:ea typeface="新細明體" panose="02020500000000000000" pitchFamily="18" charset="-120"/>
                <a:cs typeface="Times New Roman" panose="02020603050405020304" pitchFamily="18" charset="0"/>
              </a:rPr>
              <a:t>Choices on Business focus are mainly on the following areas: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Quarantine business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Staycations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Long-staying 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Loyalty / membership 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Pre-paid coupons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Disengagement / exit / closed</a:t>
            </a:r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139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79A5F92-4028-42F6-A4B3-C0BE20CD78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087" y="2064010"/>
            <a:ext cx="10363826" cy="4246359"/>
          </a:xfrm>
        </p:spPr>
        <p:txBody>
          <a:bodyPr>
            <a:normAutofit/>
          </a:bodyPr>
          <a:lstStyle/>
          <a:p>
            <a:r>
              <a:rPr lang="en-US" dirty="0"/>
              <a:t>Strategy management is most cited topic at google scholar with 3.9M times</a:t>
            </a:r>
          </a:p>
          <a:p>
            <a:r>
              <a:rPr lang="en-US" dirty="0"/>
              <a:t>Strategy in most literature is evaluated on a stable and undisrupted environment (</a:t>
            </a:r>
            <a:r>
              <a:rPr lang="en-US" dirty="0" err="1"/>
              <a:t>mcgrath</a:t>
            </a:r>
            <a:r>
              <a:rPr lang="en-US" dirty="0"/>
              <a:t> &amp; </a:t>
            </a:r>
            <a:r>
              <a:rPr lang="en-US" dirty="0" err="1"/>
              <a:t>gourlay</a:t>
            </a:r>
            <a:r>
              <a:rPr lang="en-US" dirty="0"/>
              <a:t> 2012)</a:t>
            </a:r>
          </a:p>
          <a:p>
            <a:r>
              <a:rPr lang="en-US" dirty="0"/>
              <a:t>Frameworks and tools are available to analyze strategy formulations &amp; implementations such as SWOT, porter’s five-force, resource based view, balanced score-card, …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Only very few studies on strategy gap or strategy barriers</a:t>
            </a:r>
          </a:p>
          <a:p>
            <a:r>
              <a:rPr lang="en-US" dirty="0"/>
              <a:t>Under the impact of covid-19 pandemic, studying the barriers to strategy implementation is important by brining practical implications to industry participants</a:t>
            </a:r>
          </a:p>
        </p:txBody>
      </p:sp>
      <p:sp>
        <p:nvSpPr>
          <p:cNvPr id="5" name="標題 1">
            <a:extLst>
              <a:ext uri="{FF2B5EF4-FFF2-40B4-BE49-F238E27FC236}">
                <a16:creationId xmlns:a16="http://schemas.microsoft.com/office/drawing/2014/main" id="{D08C90E6-BA24-4C13-8F45-5F30AED23699}"/>
              </a:ext>
            </a:extLst>
          </p:cNvPr>
          <p:cNvSpPr txBox="1">
            <a:spLocks/>
          </p:cNvSpPr>
          <p:nvPr/>
        </p:nvSpPr>
        <p:spPr>
          <a:xfrm>
            <a:off x="1019472" y="467833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/>
              <a:t>Research problems</a:t>
            </a:r>
            <a:br>
              <a:rPr lang="en-US" dirty="0"/>
            </a:br>
            <a:r>
              <a:rPr lang="en-US" sz="2400" dirty="0"/>
              <a:t>research gap in literature review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394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04B64B4-911C-48E5-8340-2C8F93352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904" y="0"/>
            <a:ext cx="10364451" cy="1596177"/>
          </a:xfrm>
        </p:spPr>
        <p:txBody>
          <a:bodyPr/>
          <a:lstStyle/>
          <a:p>
            <a:r>
              <a:rPr lang="en-US" dirty="0"/>
              <a:t>definitions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F4EE0672-E447-4205-8BCC-2B73DCE0863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8032" y="1596177"/>
            <a:ext cx="10363826" cy="463338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What are the Key barriers for hoteliers in executing strategies during covid-19? </a:t>
            </a:r>
          </a:p>
          <a:p>
            <a:pPr marL="457200" lvl="1" indent="0">
              <a:buNone/>
            </a:pPr>
            <a:r>
              <a:rPr lang="en-US" dirty="0"/>
              <a:t>Balanced scorecard Barrier Model (Kaplan &amp; Morton 2001)</a:t>
            </a:r>
          </a:p>
          <a:p>
            <a:pPr lvl="1"/>
            <a:r>
              <a:rPr lang="en-US" dirty="0"/>
              <a:t>Vision Barrier</a:t>
            </a:r>
          </a:p>
          <a:p>
            <a:pPr lvl="1"/>
            <a:r>
              <a:rPr lang="en-US" dirty="0"/>
              <a:t>People Barrier</a:t>
            </a:r>
          </a:p>
          <a:p>
            <a:pPr lvl="1"/>
            <a:r>
              <a:rPr lang="en-US" dirty="0"/>
              <a:t>Management barrier</a:t>
            </a:r>
          </a:p>
          <a:p>
            <a:pPr lvl="1"/>
            <a:r>
              <a:rPr lang="en-US" dirty="0"/>
              <a:t>Resources Barrier</a:t>
            </a:r>
          </a:p>
          <a:p>
            <a:pPr lvl="1"/>
            <a:endParaRPr lang="en-US" dirty="0"/>
          </a:p>
          <a:p>
            <a:r>
              <a:rPr lang="en-US" dirty="0"/>
              <a:t>different types of hotels in </a:t>
            </a:r>
            <a:r>
              <a:rPr lang="en-US" dirty="0" err="1"/>
              <a:t>hk</a:t>
            </a:r>
            <a:r>
              <a:rPr lang="en-US" dirty="0"/>
              <a:t>?</a:t>
            </a:r>
          </a:p>
          <a:p>
            <a:pPr lvl="1"/>
            <a:r>
              <a:rPr lang="en-US" dirty="0"/>
              <a:t>International/chain/luxury (e.g. peninsula, Marriott, </a:t>
            </a:r>
            <a:r>
              <a:rPr lang="en-US" dirty="0" err="1"/>
              <a:t>ihg</a:t>
            </a:r>
            <a:r>
              <a:rPr lang="en-US" dirty="0"/>
              <a:t> group)</a:t>
            </a:r>
          </a:p>
          <a:p>
            <a:pPr lvl="1"/>
            <a:r>
              <a:rPr lang="en-US" dirty="0"/>
              <a:t>5-star / 4-star</a:t>
            </a:r>
          </a:p>
          <a:p>
            <a:pPr lvl="1"/>
            <a:r>
              <a:rPr lang="en-US" dirty="0"/>
              <a:t>Boutique/selected service hotel (e.g. holiday inn express, ascot)</a:t>
            </a:r>
          </a:p>
          <a:p>
            <a:pPr lvl="1"/>
            <a:r>
              <a:rPr lang="en-US" dirty="0"/>
              <a:t>Quarantine hotels (one of the 37 hotels)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E2FCD90E-EACE-4099-A830-9451B4754D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0082" y="2206422"/>
            <a:ext cx="3781425" cy="3857625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356216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5B99F56-6539-4E63-B3C2-FE949DCA6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questions</a:t>
            </a:r>
          </a:p>
        </p:txBody>
      </p:sp>
      <p:sp>
        <p:nvSpPr>
          <p:cNvPr id="4" name="內容版面配置區 2">
            <a:extLst>
              <a:ext uri="{FF2B5EF4-FFF2-40B4-BE49-F238E27FC236}">
                <a16:creationId xmlns:a16="http://schemas.microsoft.com/office/drawing/2014/main" id="{7ADD8B9E-F482-435C-91EE-703778D9E3EC}"/>
              </a:ext>
            </a:extLst>
          </p:cNvPr>
          <p:cNvSpPr txBox="1">
            <a:spLocks/>
          </p:cNvSpPr>
          <p:nvPr/>
        </p:nvSpPr>
        <p:spPr>
          <a:xfrm>
            <a:off x="2019874" y="2002042"/>
            <a:ext cx="8357504" cy="4633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en-US" dirty="0"/>
              <a:t>Q</a:t>
            </a:r>
            <a:r>
              <a:rPr lang="en-US" sz="1000" dirty="0"/>
              <a:t>1</a:t>
            </a:r>
            <a:r>
              <a:rPr lang="en-US" dirty="0"/>
              <a:t>: </a:t>
            </a:r>
            <a:r>
              <a:rPr lang="en-US" kern="1200" dirty="0">
                <a:solidFill>
                  <a:srgbClr val="000000"/>
                </a:solidFill>
                <a:effectLst/>
                <a:latin typeface="Tw Cen MT" panose="020B0602020104020603" pitchFamily="34" charset="0"/>
                <a:ea typeface="+mn-ea"/>
                <a:cs typeface="+mn-cs"/>
              </a:rPr>
              <a:t>How do the four types of strategic barriers influence strategy execution during COVID-19?</a:t>
            </a:r>
          </a:p>
          <a:p>
            <a:pPr marL="0" indent="0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en-US" dirty="0"/>
              <a:t>Q</a:t>
            </a:r>
            <a:r>
              <a:rPr lang="en-US" sz="1050" dirty="0"/>
              <a:t>2</a:t>
            </a:r>
            <a:r>
              <a:rPr lang="en-US" dirty="0"/>
              <a:t>: How these barriers varies in different types/category of hotels?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21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5B99F56-6539-4E63-B3C2-FE949DCA6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Aims/objectives</a:t>
            </a:r>
          </a:p>
        </p:txBody>
      </p:sp>
      <p:sp>
        <p:nvSpPr>
          <p:cNvPr id="4" name="內容版面配置區 2">
            <a:extLst>
              <a:ext uri="{FF2B5EF4-FFF2-40B4-BE49-F238E27FC236}">
                <a16:creationId xmlns:a16="http://schemas.microsoft.com/office/drawing/2014/main" id="{7ADD8B9E-F482-435C-91EE-703778D9E3EC}"/>
              </a:ext>
            </a:extLst>
          </p:cNvPr>
          <p:cNvSpPr txBox="1">
            <a:spLocks/>
          </p:cNvSpPr>
          <p:nvPr/>
        </p:nvSpPr>
        <p:spPr>
          <a:xfrm>
            <a:off x="1587638" y="2435438"/>
            <a:ext cx="9229373" cy="2306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en-US" dirty="0"/>
              <a:t>To identify the </a:t>
            </a:r>
            <a:r>
              <a:rPr lang="en-US" dirty="0">
                <a:solidFill>
                  <a:srgbClr val="0000FF"/>
                </a:solidFill>
              </a:rPr>
              <a:t>key strategic barriers </a:t>
            </a:r>
            <a:r>
              <a:rPr lang="en-US" dirty="0"/>
              <a:t>that influence hotel practitioners in strategy execution during covid-19 and will these barriers varies in </a:t>
            </a:r>
            <a:r>
              <a:rPr lang="en-US" dirty="0">
                <a:solidFill>
                  <a:srgbClr val="0000FF"/>
                </a:solidFill>
              </a:rPr>
              <a:t>different types/categories of hotels.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759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D06420F-DE5E-40EB-8AFF-CAB9FCB9E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249" y="0"/>
            <a:ext cx="10364451" cy="1596177"/>
          </a:xfrm>
        </p:spPr>
        <p:txBody>
          <a:bodyPr/>
          <a:lstStyle/>
          <a:p>
            <a:r>
              <a:rPr lang="en-US" dirty="0"/>
              <a:t>Literature Review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F7489B7-BC78-406E-8956-C259F5B6C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854" y="1596177"/>
            <a:ext cx="4724083" cy="4097744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86320A9F-AD9A-4A39-8FA2-742F3B45C655}"/>
              </a:ext>
            </a:extLst>
          </p:cNvPr>
          <p:cNvSpPr txBox="1"/>
          <p:nvPr/>
        </p:nvSpPr>
        <p:spPr>
          <a:xfrm>
            <a:off x="8346561" y="1728557"/>
            <a:ext cx="2658139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 startAt="4"/>
            </a:pP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King, C., Funk, D.C. and Wilkins, H. (2011). Bridging the gap: An examination of the relative alignment of hospitality research and industry priorities. </a:t>
            </a:r>
            <a:r>
              <a:rPr lang="en-US" sz="1400" i="1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400" i="1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30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(1), pp.157-166.</a:t>
            </a: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 startAt="4"/>
            </a:pPr>
            <a:endParaRPr lang="en-US" sz="1400" kern="1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 startAt="4"/>
            </a:pPr>
            <a:endParaRPr lang="en-US" sz="1400" kern="100" dirty="0">
              <a:solidFill>
                <a:srgbClr val="222222"/>
              </a:solidFill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 startAt="4"/>
            </a:pPr>
            <a:r>
              <a:rPr lang="en-US" sz="1400" dirty="0" err="1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Okumus</a:t>
            </a:r>
            <a:r>
              <a:rPr lang="en-US" sz="14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F. and Roper, A. (1999). A Review of Disparate Approaches to Strategy Implementation in Hospitality Firms. </a:t>
            </a:r>
            <a:r>
              <a:rPr lang="en-US" sz="1400" i="1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Journal of Hospitality &amp; Tourism Research</a:t>
            </a:r>
            <a:r>
              <a:rPr lang="en-US" sz="14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[online] 23(1), pp.21–39. </a:t>
            </a:r>
            <a:endParaRPr lang="en-US" sz="1400" kern="1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CAFE7C7-CEF6-4593-A112-8C8D5CEE9C2D}"/>
              </a:ext>
            </a:extLst>
          </p:cNvPr>
          <p:cNvSpPr txBox="1"/>
          <p:nvPr/>
        </p:nvSpPr>
        <p:spPr>
          <a:xfrm>
            <a:off x="769091" y="1657089"/>
            <a:ext cx="265813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Ahmad, A. and </a:t>
            </a:r>
            <a:r>
              <a:rPr lang="en-US" sz="1400" kern="100" dirty="0" err="1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Rajuddin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M.R. (2006). Barriers to translate strategy into action: balanced scorecard approach. In </a:t>
            </a:r>
            <a:r>
              <a:rPr lang="en-US" sz="1400" i="1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International Conference on Technology management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.</a:t>
            </a: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sz="1400" kern="1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kern="100" dirty="0" err="1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Aladag</a:t>
            </a:r>
            <a:r>
              <a:rPr lang="en-US" sz="1400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O.F., </a:t>
            </a:r>
            <a:r>
              <a:rPr lang="en-US" sz="1400" kern="100" dirty="0" err="1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Köseoglu</a:t>
            </a:r>
            <a:r>
              <a:rPr lang="en-US" sz="1400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M.A., King, B. and </a:t>
            </a:r>
            <a:r>
              <a:rPr lang="en-US" sz="1400" kern="100" dirty="0" err="1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Mehraliyev</a:t>
            </a:r>
            <a:r>
              <a:rPr lang="en-US" sz="1400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F. (2020). Strategy implementation research in hospitality and tourism: Current status and future potential. </a:t>
            </a:r>
            <a:r>
              <a:rPr lang="en-US" sz="1400" i="1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400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400" i="1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88</a:t>
            </a:r>
            <a:r>
              <a:rPr lang="en-US" sz="1400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p.102556.</a:t>
            </a: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sz="1400" kern="100" dirty="0">
              <a:solidFill>
                <a:srgbClr val="222222"/>
              </a:solidFill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kern="100" dirty="0">
                <a:solidFill>
                  <a:srgbClr val="0000FF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Kaplan, R.S. &amp; Norton, D.P. 2001, "The strategy-focused organization", </a:t>
            </a:r>
            <a:r>
              <a:rPr lang="en-US" sz="1400" i="1" kern="100" dirty="0">
                <a:solidFill>
                  <a:srgbClr val="0000FF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Strategy &amp; Leadership, </a:t>
            </a:r>
            <a:r>
              <a:rPr lang="en-US" sz="1400" kern="100" dirty="0">
                <a:solidFill>
                  <a:srgbClr val="0000FF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vol. 29, no. 3, pp. 41-42.</a:t>
            </a: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sz="1400" kern="1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216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5B99F56-6539-4E63-B3C2-FE949DCA6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Hypothesis</a:t>
            </a:r>
          </a:p>
        </p:txBody>
      </p:sp>
      <p:sp>
        <p:nvSpPr>
          <p:cNvPr id="4" name="內容版面配置區 2">
            <a:extLst>
              <a:ext uri="{FF2B5EF4-FFF2-40B4-BE49-F238E27FC236}">
                <a16:creationId xmlns:a16="http://schemas.microsoft.com/office/drawing/2014/main" id="{7ADD8B9E-F482-435C-91EE-703778D9E3EC}"/>
              </a:ext>
            </a:extLst>
          </p:cNvPr>
          <p:cNvSpPr txBox="1">
            <a:spLocks/>
          </p:cNvSpPr>
          <p:nvPr/>
        </p:nvSpPr>
        <p:spPr>
          <a:xfrm>
            <a:off x="1566373" y="2786313"/>
            <a:ext cx="9229373" cy="2306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en-US" dirty="0"/>
              <a:t>Research is design to be an exploratory study, looking at insight from practitioners.  to avoid subjectivity, no hypothesis is made.</a:t>
            </a:r>
            <a:endParaRPr lang="en-US" dirty="0">
              <a:solidFill>
                <a:srgbClr val="0000FF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569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資料庫圖表 1">
            <a:extLst>
              <a:ext uri="{FF2B5EF4-FFF2-40B4-BE49-F238E27FC236}">
                <a16:creationId xmlns:a16="http://schemas.microsoft.com/office/drawing/2014/main" id="{C2430964-978A-4231-AF8E-3B1D1EB1B1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2665218"/>
              </p:ext>
            </p:extLst>
          </p:nvPr>
        </p:nvGraphicFramePr>
        <p:xfrm>
          <a:off x="2176145" y="1092901"/>
          <a:ext cx="7839710" cy="54868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標題 1">
            <a:extLst>
              <a:ext uri="{FF2B5EF4-FFF2-40B4-BE49-F238E27FC236}">
                <a16:creationId xmlns:a16="http://schemas.microsoft.com/office/drawing/2014/main" id="{5A39E340-F182-44D0-A42D-3DB0836C45BD}"/>
              </a:ext>
            </a:extLst>
          </p:cNvPr>
          <p:cNvSpPr txBox="1">
            <a:spLocks/>
          </p:cNvSpPr>
          <p:nvPr/>
        </p:nvSpPr>
        <p:spPr>
          <a:xfrm>
            <a:off x="893135" y="278276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2442041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C0F7844F-17AB-486B-9522-AC8E855625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5698" y="1567742"/>
            <a:ext cx="1826907" cy="16750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F454E96C-47C3-454F-834A-0AE3A74BBF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66" y="1567742"/>
            <a:ext cx="1826908" cy="16750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69F625A4-CD0B-46FF-A9D2-9CEDB3D737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7360" y="1479247"/>
            <a:ext cx="1910755" cy="17635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34BD51C8-A101-47DC-B436-FD014B3009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9541" y="1409085"/>
            <a:ext cx="1999425" cy="19038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E4D2C4F0-9C8C-4AFA-99D2-BD84771FF9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7076" y="1483949"/>
            <a:ext cx="1647382" cy="16857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2304D24F-0525-4688-9542-4D38245BCB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16469" y="1409085"/>
            <a:ext cx="1486161" cy="153180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內容版面配置區 2">
            <a:extLst>
              <a:ext uri="{FF2B5EF4-FFF2-40B4-BE49-F238E27FC236}">
                <a16:creationId xmlns:a16="http://schemas.microsoft.com/office/drawing/2014/main" id="{B3C65F50-8CF0-4AC8-A7E4-451A0E1FA2C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7734" y="3890941"/>
            <a:ext cx="10363826" cy="2354615"/>
          </a:xfrm>
          <a:ln>
            <a:solidFill>
              <a:srgbClr val="292929"/>
            </a:solidFill>
          </a:ln>
        </p:spPr>
        <p:txBody>
          <a:bodyPr/>
          <a:lstStyle/>
          <a:p>
            <a:r>
              <a:rPr lang="en-US" sz="2000" dirty="0"/>
              <a:t>V1: Vision vs. t</a:t>
            </a:r>
            <a:r>
              <a:rPr lang="en-US" dirty="0"/>
              <a:t>hemes on</a:t>
            </a:r>
            <a:r>
              <a:rPr lang="en-US" sz="2000" dirty="0"/>
              <a:t> setting goals, target, plans</a:t>
            </a:r>
          </a:p>
          <a:p>
            <a:r>
              <a:rPr lang="en-US" dirty="0"/>
              <a:t>V</a:t>
            </a:r>
            <a:r>
              <a:rPr lang="en-US" sz="2000" dirty="0"/>
              <a:t>2: Management vs. themes on leaderships, communications, transparency</a:t>
            </a:r>
          </a:p>
          <a:p>
            <a:r>
              <a:rPr lang="en-US" dirty="0"/>
              <a:t>V3: People vs. trust, value, culture, alignment</a:t>
            </a:r>
          </a:p>
          <a:p>
            <a:r>
              <a:rPr lang="en-US" dirty="0"/>
              <a:t>V4: resources vs. structure changes, TIME, cost cutting</a:t>
            </a:r>
          </a:p>
          <a:p>
            <a:endParaRPr lang="en-US" dirty="0"/>
          </a:p>
        </p:txBody>
      </p:sp>
      <p:sp>
        <p:nvSpPr>
          <p:cNvPr id="12" name="標題 1">
            <a:extLst>
              <a:ext uri="{FF2B5EF4-FFF2-40B4-BE49-F238E27FC236}">
                <a16:creationId xmlns:a16="http://schemas.microsoft.com/office/drawing/2014/main" id="{55515938-7C22-4308-918B-025AC48B1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991" y="305262"/>
            <a:ext cx="10364451" cy="1596177"/>
          </a:xfrm>
        </p:spPr>
        <p:txBody>
          <a:bodyPr/>
          <a:lstStyle/>
          <a:p>
            <a:pPr algn="l"/>
            <a:r>
              <a:rPr lang="en-US" dirty="0"/>
              <a:t>Research design</a:t>
            </a:r>
            <a:br>
              <a:rPr lang="en-US" dirty="0"/>
            </a:br>
            <a:r>
              <a:rPr lang="en-US" sz="1800" dirty="0"/>
              <a:t>Operational definition of variables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7260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906BAA3-5BB2-478B-93FB-7127E4F0A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methods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533D198-CD7B-4D30-AAF8-1942D4E6CB8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Qualitative research method &amp; exploratory NATURE OF RESEARCH</a:t>
            </a:r>
          </a:p>
          <a:p>
            <a:pPr lvl="1"/>
            <a:r>
              <a:rPr lang="en-US" dirty="0"/>
              <a:t>Semi-structured interviews with head of hotels &amp; department heads / assistant department heads</a:t>
            </a:r>
          </a:p>
          <a:p>
            <a:pPr lvl="1"/>
            <a:r>
              <a:rPr lang="en-US" dirty="0"/>
              <a:t>Possible snowball sampling to recruit more data</a:t>
            </a:r>
          </a:p>
          <a:p>
            <a:pPr lvl="1"/>
            <a:r>
              <a:rPr lang="en-US" dirty="0"/>
              <a:t>Method is chosen due to the complexity of people industry &amp; THE ENVIRONMENT</a:t>
            </a:r>
          </a:p>
          <a:p>
            <a:pPr lvl="1"/>
            <a:r>
              <a:rPr lang="en-US" dirty="0"/>
              <a:t>INTERVIEWS IS PLANNED TO BE CONDUCTED FACE-TO-FACE, BY ZOOM OR BY TELEPHONE</a:t>
            </a:r>
          </a:p>
          <a:p>
            <a:pPr lvl="1"/>
            <a:r>
              <a:rPr lang="en-US" dirty="0"/>
              <a:t>Looking at In-sights, IF, can be share from the research unit	</a:t>
            </a:r>
          </a:p>
          <a:p>
            <a:pPr lvl="1"/>
            <a:r>
              <a:rPr lang="en-US" dirty="0"/>
              <a:t>Looking for Representation for the period of covid	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6962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2E0E513-21AB-4ABB-AA72-7A9465B8E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Sample &amp; sampling method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E8F918A-6F10-4D6B-B73D-436B9CC0183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991410"/>
            <a:ext cx="10363826" cy="402478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study Period : Jan 2020 to Nov 31, 2021</a:t>
            </a:r>
          </a:p>
          <a:p>
            <a:r>
              <a:rPr lang="en-US" dirty="0"/>
              <a:t>participants must be servicing the study unit within the define study period.</a:t>
            </a:r>
          </a:p>
          <a:p>
            <a:r>
              <a:rPr lang="en-US" dirty="0"/>
              <a:t>participants Must be in current job position within the define study period.</a:t>
            </a:r>
          </a:p>
          <a:p>
            <a:r>
              <a:rPr lang="en-US" dirty="0"/>
              <a:t>Hotel classes  – Luxury (international groups) / 5 star or 4-star / selected or boutique hotel / q-hotel</a:t>
            </a:r>
          </a:p>
          <a:p>
            <a:r>
              <a:rPr lang="en-US" dirty="0"/>
              <a:t>Interview - Head of Hotels/general manager of hotel (1 from each study unit)</a:t>
            </a:r>
          </a:p>
          <a:p>
            <a:r>
              <a:rPr lang="en-US" dirty="0"/>
              <a:t>Survey – Department head or assistant department head heads (min 5 and max 10 of each study unit)</a:t>
            </a:r>
          </a:p>
          <a:p>
            <a:r>
              <a:rPr lang="en-US" dirty="0"/>
              <a:t>TARGET MIN. 5 INTERVIEWS FROM EACH SAMPLE UNIT AND WILL END UP AROUND MIN. </a:t>
            </a:r>
            <a:r>
              <a:rPr lang="en-US" b="1" dirty="0"/>
              <a:t>20</a:t>
            </a:r>
            <a:r>
              <a:rPr lang="en-US" dirty="0"/>
              <a:t> SEMI-STRUCTURED INTERVIEWS IN FOUR CASES HOTELS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0603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標題 1">
            <a:extLst>
              <a:ext uri="{FF2B5EF4-FFF2-40B4-BE49-F238E27FC236}">
                <a16:creationId xmlns:a16="http://schemas.microsoft.com/office/drawing/2014/main" id="{E454D583-0AB2-440F-BFB5-28C3ACF0EAE0}"/>
              </a:ext>
            </a:extLst>
          </p:cNvPr>
          <p:cNvSpPr txBox="1">
            <a:spLocks/>
          </p:cNvSpPr>
          <p:nvPr/>
        </p:nvSpPr>
        <p:spPr>
          <a:xfrm>
            <a:off x="509738" y="318604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interview questions </a:t>
            </a: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62C31EB4-BF80-4327-8C1F-439E5EFC76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338" y="842009"/>
            <a:ext cx="5785662" cy="5857343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418F1216-6DCD-49C1-931B-D416534C5D59}"/>
              </a:ext>
            </a:extLst>
          </p:cNvPr>
          <p:cNvSpPr txBox="1"/>
          <p:nvPr/>
        </p:nvSpPr>
        <p:spPr>
          <a:xfrm>
            <a:off x="6379535" y="1010366"/>
            <a:ext cx="49547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Semi-structured 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Researcher will provide an overview to research subject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Researcher will encourage examples and experience to share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Researcher will probe for questions, in case, answers are not covering variables or themes pre-set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28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825A7F8-5BF3-4957-BF23-1410AA6030E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93135" y="1713135"/>
            <a:ext cx="10363826" cy="48665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Data collection, Measures &amp; analysis</a:t>
            </a:r>
          </a:p>
          <a:p>
            <a:r>
              <a:rPr lang="en-US" dirty="0"/>
              <a:t>Semi-Structured interviews are prepared to collect primary data</a:t>
            </a:r>
          </a:p>
          <a:p>
            <a:r>
              <a:rPr lang="en-US" dirty="0"/>
              <a:t>Validation of content with participants after interviews to ensure interpretation is correct</a:t>
            </a:r>
          </a:p>
          <a:p>
            <a:r>
              <a:rPr lang="en-US" dirty="0"/>
              <a:t>variables are coded based on the theoretical themes and will be aligned </a:t>
            </a:r>
          </a:p>
          <a:p>
            <a:r>
              <a:rPr lang="en-US" dirty="0"/>
              <a:t>Plus, Thematic analysis will be used to measure data collected from the interviews</a:t>
            </a:r>
          </a:p>
          <a:p>
            <a:r>
              <a:rPr lang="en-US" dirty="0"/>
              <a:t>Nominal scale data for some response from interviews </a:t>
            </a:r>
          </a:p>
          <a:p>
            <a:pPr lvl="1"/>
            <a:r>
              <a:rPr lang="en-US" dirty="0"/>
              <a:t>Example, people 20%, vision 10%, etc.</a:t>
            </a:r>
          </a:p>
          <a:p>
            <a:r>
              <a:rPr lang="en-US" dirty="0"/>
              <a:t>Likert scale are used for collecting questionnaires</a:t>
            </a:r>
          </a:p>
          <a:p>
            <a:pPr marL="457200" lvl="1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標題 1">
            <a:extLst>
              <a:ext uri="{FF2B5EF4-FFF2-40B4-BE49-F238E27FC236}">
                <a16:creationId xmlns:a16="http://schemas.microsoft.com/office/drawing/2014/main" id="{9E05CF01-7C33-4BEA-A67A-DA2971EB46F6}"/>
              </a:ext>
            </a:extLst>
          </p:cNvPr>
          <p:cNvSpPr txBox="1">
            <a:spLocks/>
          </p:cNvSpPr>
          <p:nvPr/>
        </p:nvSpPr>
        <p:spPr>
          <a:xfrm>
            <a:off x="893135" y="278276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/>
              <a:t>Research design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2889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51FD822-53D4-49AC-A800-715C236B4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Expected findings</a:t>
            </a:r>
            <a:br>
              <a:rPr lang="en-US" dirty="0"/>
            </a:br>
            <a:endParaRPr lang="en-US" dirty="0"/>
          </a:p>
        </p:txBody>
      </p:sp>
      <p:sp>
        <p:nvSpPr>
          <p:cNvPr id="6" name="內容版面配置區 2">
            <a:extLst>
              <a:ext uri="{FF2B5EF4-FFF2-40B4-BE49-F238E27FC236}">
                <a16:creationId xmlns:a16="http://schemas.microsoft.com/office/drawing/2014/main" id="{EE32FD8C-6BD9-4596-AB54-64B1E86FDB5B}"/>
              </a:ext>
            </a:extLst>
          </p:cNvPr>
          <p:cNvSpPr txBox="1">
            <a:spLocks/>
          </p:cNvSpPr>
          <p:nvPr/>
        </p:nvSpPr>
        <p:spPr>
          <a:xfrm>
            <a:off x="913774" y="2064008"/>
            <a:ext cx="10364452" cy="433679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en-US" dirty="0"/>
              <a:t>Findings 1: hotels are experiencing some level of strategic barriers under the impact of covid-19</a:t>
            </a:r>
          </a:p>
          <a:p>
            <a:pPr>
              <a:lnSpc>
                <a:spcPct val="250000"/>
              </a:lnSpc>
            </a:pPr>
            <a:r>
              <a:rPr lang="en-US" dirty="0"/>
              <a:t>Findings 2: suspect significance of barriers in different classes of hotels will be different</a:t>
            </a:r>
          </a:p>
          <a:p>
            <a:pPr>
              <a:lnSpc>
                <a:spcPct val="250000"/>
              </a:lnSpc>
            </a:pPr>
            <a:r>
              <a:rPr lang="en-US" dirty="0"/>
              <a:t>Findings 3: barriers can be overcome by practitioners with insight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1206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906BAA3-5BB2-478B-93FB-7127E4F0A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268712"/>
            <a:ext cx="10364451" cy="1596177"/>
          </a:xfrm>
        </p:spPr>
        <p:txBody>
          <a:bodyPr/>
          <a:lstStyle/>
          <a:p>
            <a:r>
              <a:rPr lang="en-US" dirty="0"/>
              <a:t>Practical implications</a:t>
            </a:r>
            <a:br>
              <a:rPr lang="en-US" dirty="0"/>
            </a:br>
            <a:endParaRPr lang="en-US" dirty="0"/>
          </a:p>
        </p:txBody>
      </p:sp>
      <p:sp>
        <p:nvSpPr>
          <p:cNvPr id="4" name="內容版面配置區 2">
            <a:extLst>
              <a:ext uri="{FF2B5EF4-FFF2-40B4-BE49-F238E27FC236}">
                <a16:creationId xmlns:a16="http://schemas.microsoft.com/office/drawing/2014/main" id="{B028FC2F-558B-43C4-83F8-790F86E8E965}"/>
              </a:ext>
            </a:extLst>
          </p:cNvPr>
          <p:cNvSpPr txBox="1">
            <a:spLocks/>
          </p:cNvSpPr>
          <p:nvPr/>
        </p:nvSpPr>
        <p:spPr>
          <a:xfrm>
            <a:off x="754912" y="1338397"/>
            <a:ext cx="10866474" cy="5250891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00" dirty="0"/>
              <a:t>Lack of grounding theories so far and Not much being researched in this area </a:t>
            </a:r>
          </a:p>
          <a:p>
            <a:r>
              <a:rPr lang="en-US" sz="2100" dirty="0"/>
              <a:t>Will strategy barriers get worst during tough times?</a:t>
            </a:r>
          </a:p>
          <a:p>
            <a:r>
              <a:rPr lang="en-US" sz="2100" dirty="0"/>
              <a:t>different classes of hotels with different resources, leadership, people and visions varies</a:t>
            </a:r>
          </a:p>
          <a:p>
            <a:r>
              <a:rPr lang="en-US" sz="2100" dirty="0"/>
              <a:t>Insights on making better choices on strategy execution</a:t>
            </a:r>
          </a:p>
          <a:p>
            <a:r>
              <a:rPr lang="en-US" sz="2100" dirty="0"/>
              <a:t>Brings value to industry by knowing from </a:t>
            </a:r>
            <a:r>
              <a:rPr lang="en-US" sz="2100" dirty="0" err="1"/>
              <a:t>sars</a:t>
            </a:r>
            <a:r>
              <a:rPr lang="en-US" sz="2100" dirty="0"/>
              <a:t> 2003 to NOW</a:t>
            </a:r>
          </a:p>
          <a:p>
            <a:r>
              <a:rPr lang="en-US" sz="2100" dirty="0"/>
              <a:t>Gap – well cover on barriers of implementation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100" dirty="0"/>
              <a:t>Identifying barriers can minimize the gap and improve strategy execution, value creation and obtain competitive advantage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100" dirty="0"/>
              <a:t>Identifying the barriers can improves process of execution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100" dirty="0"/>
              <a:t>Minimize issues with performance or efficiency of a Hotel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100" dirty="0"/>
              <a:t>The importance is to avoid failure, facilitate execution, improve value creation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100" dirty="0"/>
              <a:t>Useful information to hotel practitioners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HK Hoteliers facing this problem may implicate other hoteliers in </a:t>
            </a:r>
            <a:r>
              <a:rPr lang="en-US" sz="2000"/>
              <a:t>other destination</a:t>
            </a:r>
            <a:endParaRPr lang="en-US" sz="18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2338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2E0E513-21AB-4ABB-AA72-7A9465B8E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134518"/>
            <a:ext cx="10364451" cy="1596177"/>
          </a:xfrm>
        </p:spPr>
        <p:txBody>
          <a:bodyPr/>
          <a:lstStyle/>
          <a:p>
            <a:r>
              <a:rPr lang="en-US" dirty="0"/>
              <a:t>limitations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E8F918A-6F10-4D6B-B73D-436B9CC0183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6440" y="935915"/>
            <a:ext cx="11299117" cy="5922085"/>
          </a:xfrm>
        </p:spPr>
        <p:txBody>
          <a:bodyPr>
            <a:normAutofit/>
          </a:bodyPr>
          <a:lstStyle/>
          <a:p>
            <a:pPr lvl="1">
              <a:lnSpc>
                <a:spcPct val="220000"/>
              </a:lnSpc>
            </a:pPr>
            <a:r>
              <a:rPr lang="en-US" sz="2000" kern="1200" cap="all" baseline="0" dirty="0">
                <a:solidFill>
                  <a:srgbClr val="000000"/>
                </a:solidFill>
                <a:effectLst/>
                <a:ea typeface="+mn-ea"/>
                <a:cs typeface="+mn-cs"/>
              </a:rPr>
              <a:t>SUBJECTIVITY IN OBSERVER BIAS MAY IMPACT RESULT</a:t>
            </a:r>
            <a:endParaRPr lang="en-US" sz="2000" dirty="0"/>
          </a:p>
          <a:p>
            <a:pPr lvl="1">
              <a:lnSpc>
                <a:spcPct val="220000"/>
              </a:lnSpc>
            </a:pPr>
            <a:r>
              <a:rPr lang="en-US" sz="2000" dirty="0"/>
              <a:t>1 representation from 1 research hotel class may be too generalize.</a:t>
            </a:r>
          </a:p>
          <a:p>
            <a:pPr lvl="1">
              <a:lnSpc>
                <a:spcPct val="220000"/>
              </a:lnSpc>
            </a:pPr>
            <a:r>
              <a:rPr lang="en-US" sz="2000" b="0" i="0" dirty="0">
                <a:solidFill>
                  <a:srgbClr val="000000"/>
                </a:solidFill>
                <a:effectLst/>
              </a:rPr>
              <a:t>no SCIENTIFIC data AND NO VALIDATION OF RESULTS FOR THE WIDER POPULATION</a:t>
            </a:r>
            <a:r>
              <a:rPr lang="en-US" sz="2000" dirty="0">
                <a:solidFill>
                  <a:srgbClr val="000000"/>
                </a:solidFill>
              </a:rPr>
              <a:t> / worldwide representation.</a:t>
            </a:r>
            <a:endParaRPr lang="en-US" sz="2000" b="0" i="0" dirty="0">
              <a:solidFill>
                <a:srgbClr val="000000"/>
              </a:solidFill>
              <a:effectLst/>
            </a:endParaRPr>
          </a:p>
          <a:p>
            <a:pPr lvl="1">
              <a:lnSpc>
                <a:spcPct val="220000"/>
              </a:lnSpc>
            </a:pPr>
            <a:r>
              <a:rPr lang="en-US" sz="2000" kern="1200" cap="all" baseline="0" dirty="0">
                <a:solidFill>
                  <a:srgbClr val="000000"/>
                </a:solidFill>
                <a:effectLst/>
              </a:rPr>
              <a:t>time constraints, as well as the volume of information, may affect the depth of a possible analysis within the available resources.</a:t>
            </a:r>
          </a:p>
          <a:p>
            <a:pPr lvl="1">
              <a:lnSpc>
                <a:spcPct val="220000"/>
              </a:lnSpc>
            </a:pPr>
            <a:r>
              <a:rPr lang="en-HK" sz="2000" dirty="0"/>
              <a:t>Risk on Defective records/ information collected from interviewee, if records are not based on objectivity the generalization becomes defective</a:t>
            </a:r>
          </a:p>
        </p:txBody>
      </p:sp>
    </p:spTree>
    <p:extLst>
      <p:ext uri="{BB962C8B-B14F-4D97-AF65-F5344CB8AC3E}">
        <p14:creationId xmlns:p14="http://schemas.microsoft.com/office/powerpoint/2010/main" val="4222599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 descr="酒店商業向量圖的危機。病毒抑鬱症下降利潤圖表。空的檢疫酒店,穿著西裝的人 - hotel quarantine 幅插畫檔、美工圖案、卡通及圖標">
            <a:extLst>
              <a:ext uri="{FF2B5EF4-FFF2-40B4-BE49-F238E27FC236}">
                <a16:creationId xmlns:a16="http://schemas.microsoft.com/office/drawing/2014/main" id="{B2DD11F0-8A94-4D97-9F0B-9AED838C193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710" y="2057400"/>
            <a:ext cx="6686550" cy="39928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想法泡泡: 雲朵 3">
            <a:extLst>
              <a:ext uri="{FF2B5EF4-FFF2-40B4-BE49-F238E27FC236}">
                <a16:creationId xmlns:a16="http://schemas.microsoft.com/office/drawing/2014/main" id="{E1E36429-F990-4B56-8E55-63708D60725B}"/>
              </a:ext>
            </a:extLst>
          </p:cNvPr>
          <p:cNvSpPr/>
          <p:nvPr/>
        </p:nvSpPr>
        <p:spPr>
          <a:xfrm>
            <a:off x="1952625" y="1028700"/>
            <a:ext cx="4143375" cy="2400300"/>
          </a:xfrm>
          <a:prstGeom prst="cloudCallout">
            <a:avLst>
              <a:gd name="adj1" fmla="val 53356"/>
              <a:gd name="adj2" fmla="val 4968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0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US" sz="2800" spc="-3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 Pro" panose="020B0604030504040204" pitchFamily="34" charset="0"/>
                <a:ea typeface="Microsoft JhengHei UI" panose="020B0604030504040204" pitchFamily="34" charset="-120"/>
                <a:cs typeface="Times New Roman" panose="02020603050405020304" pitchFamily="18" charset="0"/>
              </a:rPr>
              <a:t>Q&amp;A</a:t>
            </a:r>
          </a:p>
          <a:p>
            <a:pPr marL="0" marR="0" algn="ctr">
              <a:lnSpc>
                <a:spcPct val="110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US" sz="2800" spc="-3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 Pro" panose="020B0604030504040204" pitchFamily="34" charset="0"/>
                <a:ea typeface="Microsoft JhengHei UI" panose="020B0604030504040204" pitchFamily="34" charset="-120"/>
                <a:cs typeface="Times New Roman" panose="02020603050405020304" pitchFamily="18" charset="0"/>
              </a:rPr>
              <a:t>Thank You</a:t>
            </a:r>
            <a:endParaRPr lang="en-US" sz="2800" spc="-30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JhengHei UI" panose="020B0604030504040204" pitchFamily="34" charset="-120"/>
              <a:ea typeface="Microsoft JhengHei UI" panose="020B0604030504040204" pitchFamily="34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7334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4B85116-00AE-4326-ACD4-6D24A605B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810" y="-625493"/>
            <a:ext cx="10384464" cy="1596177"/>
          </a:xfrm>
        </p:spPr>
        <p:txBody>
          <a:bodyPr>
            <a:normAutofit/>
          </a:bodyPr>
          <a:lstStyle/>
          <a:p>
            <a:r>
              <a:rPr lang="en-US" sz="1600" dirty="0"/>
              <a:t>REFERENCE LIST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E64B0E0-6634-4D90-AFCC-1FBFFE730FB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409354"/>
            <a:ext cx="12192000" cy="6039292"/>
          </a:xfrm>
        </p:spPr>
        <p:txBody>
          <a:bodyPr>
            <a:noAutofit/>
          </a:bodyPr>
          <a:lstStyle/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HK" sz="1000" kern="100" dirty="0" err="1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Aczel</a:t>
            </a:r>
            <a:r>
              <a:rPr lang="en-HK" sz="1000" kern="1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P. (2015) ‘Case Study Method’, </a:t>
            </a:r>
            <a:r>
              <a:rPr lang="en-HK" sz="1000" i="1" kern="1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Journal of Sales, Retailing &amp; Marketing</a:t>
            </a:r>
            <a:r>
              <a:rPr lang="en-HK" sz="1000" kern="1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4(9), pp. 15–22. Available at: 	</a:t>
            </a:r>
            <a:r>
              <a:rPr lang="en-HK" sz="10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  <a:hlinkClick r:id="rId2"/>
              </a:rPr>
              <a:t>http://search.ebscohost.com/login.aspx?direct=true&amp;db=bth&amp;AN=116381441&amp;site=ehost-live</a:t>
            </a:r>
            <a:r>
              <a:rPr lang="en-HK" sz="1000" kern="1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 (Accessed: 9 August 2021).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Ahmad, A. and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Rajuddin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M.R. (2006). Barriers to translate strategy into action: balanced scorecard approach. In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Conference on Technology 	management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Aladag</a:t>
            </a:r>
            <a:r>
              <a:rPr lang="en-US" sz="10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O.F., </a:t>
            </a:r>
            <a:r>
              <a:rPr lang="en-US" sz="10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Köseoglu</a:t>
            </a:r>
            <a:r>
              <a:rPr lang="en-US" sz="10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M.A., King, B. and </a:t>
            </a:r>
            <a:r>
              <a:rPr lang="en-US" sz="10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Mehraliyev</a:t>
            </a:r>
            <a:r>
              <a:rPr lang="en-US" sz="10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F. (2020). Strategy implementation research in hospitality and tourism: Current status and future 	potential. </a:t>
            </a:r>
            <a:r>
              <a:rPr lang="en-US" sz="10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0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88</a:t>
            </a:r>
            <a:r>
              <a:rPr lang="en-US" sz="10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p.102556.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D, OK, &amp; MacIntosh, R 2014, Research Methods for Business and Management : A Guide to Writing Your Dissertation, Goodfellow Publishers, Limited, Oxford. p.75 	Available from: ProQuest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Ebook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 Central. [8 August 2021].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Gursoy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D., Maier, T.A. and Chi, C.G. (2008). Generational differences: An examination of work values and generational gaps in the hospitality workforce.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	journal of hospitality management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27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(3), pp.448-458.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"Interview with Kaplan and Norton", 2006,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Strategic Direction, 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vol. 22, no. 10, pp. 13.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Kaplan, R.S. &amp; Norton, D.P. 2001, "The strategy-focused organization",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Strategy &amp; Leadership, 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vol. 29, no. 3, pp. 41-42.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Kaplan, R.S. &amp; Norton, D.P. 2001, "Transforming the balanced scorecard from performance measurement to strategic management: Part I",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Accounting Horizons, 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vol. 	15, no. 1, pp. 87-104.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Kaplan, Robert S &amp; Norton, David P (2001). Transforming the Balanced Scorecard from Performance Measurement to Strategic Management: Part II.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Accounting 	horizons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15(2), pp.147–160.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Kaplan, R.S. and Norton, D.P. (2004). </a:t>
            </a:r>
            <a:r>
              <a:rPr lang="en-US" sz="1000" i="1" kern="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Strategy maps : converting intangible assets into tangible outcomes</a:t>
            </a:r>
            <a:r>
              <a:rPr lang="en-US" sz="1000" kern="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Boston, Mass.: Harvard Business School Press.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King, C., Funk, D.C. and Wilkins, H. (2011). Bridging the gap: An examination of the relative alignment of hospitality research and industry priorities.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	Journal of Hospitality Management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30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(1), pp.157-166.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Martín-Rios, C. and Ciobanu, T. (2019). Hospitality innovation strategies: An analysis of success factors and challenges.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Tourism Management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70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pp.218-229.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</a:rPr>
              <a:t>McGrath, R. G., &amp;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</a:rPr>
              <a:t>Gourlay</a:t>
            </a:r>
            <a:r>
              <a:rPr lang="en-US" sz="10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</a:rPr>
              <a:t>, A. (2012).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</a:rPr>
              <a:t>The End of Competitive Advantage: How to Keep Your Strategy Moving as Fast as Your Business</a:t>
            </a:r>
            <a:r>
              <a:rPr lang="en-US" sz="10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</a:rPr>
              <a:t>. Boston, Harvard Business Review Press. </a:t>
            </a:r>
            <a:endParaRPr lang="en-US" sz="1000" kern="100" dirty="0">
              <a:effectLst/>
              <a:latin typeface="Times New Roman" panose="02020603050405020304" pitchFamily="18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Mishra, S.B. and Alok, S. (2017). Handbook of research methodology. </a:t>
            </a:r>
            <a:r>
              <a:rPr lang="en-US" sz="1000" i="1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Educreation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[online] Available at: 	</a:t>
            </a:r>
            <a:r>
              <a:rPr lang="en-US" sz="10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  <a:hlinkClick r:id="rId3"/>
              </a:rPr>
              <a:t>https://www.researchgate.net/publication/319207471_HANDBOOK_OF_RESEARCH_METHODOLOGY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[Accessed 5 Aug. 2021].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Okumus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F. and Roper, A. (1999). A Review of Disparate Approaches to Strategy Implementation in Hospitality Firms.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Journal of Hospitality &amp; Tourism Research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[online] 	23(1), pp.21–39. Available at: </a:t>
            </a:r>
            <a:r>
              <a:rPr lang="en-US" sz="10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  <a:hlinkClick r:id="rId4"/>
              </a:rPr>
              <a:t>https://journals.sagepub.com/doi/10.1177/109634809902300103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[Accessed 5 Aug. 2021].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Phillips, P.A, 2007. The Balanced Scorecard and Strategic Control: A Hotel Case Study Analysis. </a:t>
            </a:r>
            <a:r>
              <a:rPr lang="en-US" sz="10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Service industries journal</a:t>
            </a:r>
            <a:r>
              <a:rPr lang="en-US" sz="1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27(6), pp.731–746.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Sandstrom, J.K. and Reynolds, D.E. (2020). Leading a successful hotel: A look at the general manager’s ability to utilize multiple leadership styles.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	Journal of Hospitality Management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89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p.102399.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Stonehouse, G. &amp;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Snowdon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B. 2007, "Competitive Advantage Revisited: Michael Porter on Strategy and Competitiveness",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Journal of Management Inquiry, 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vol. 16, no. 3, 	pp. 256-273.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Teixeira, K.R.M. and Carvalho, R.B. (2017). Perception of employees on their involvement in the implementation of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Cemig's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 strategy.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REBRAE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11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(1), pp.56-71.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	[online] Available at: 	//www.researchgate.net/publication/321938213_PERCEPTION_OF_EMPLOYEES_ON_THEIR_INVOLVEMENT_IN_THE_IMPLEMENTATION_OF_CEMIG%27S_STRATEGY 	[Accessed 5 Aug. 2021].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Tellis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W.M. (2015).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Introduction to Case Study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[online]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NSUWorks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Available at: https://nsuworks.nova.edu/tqr/vol3/iss2/4/.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Tellis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W. (1997). Results of a Case Study on Information Technology at a University.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The Qualitative Report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593397046"/>
      </p:ext>
    </p:extLst>
  </p:cSld>
  <p:clrMapOvr>
    <a:masterClrMapping/>
  </p:clrMapOvr>
</p:sld>
</file>

<file path=ppt/theme/theme1.xml><?xml version="1.0" encoding="utf-8"?>
<a:theme xmlns:a="http://schemas.openxmlformats.org/drawingml/2006/main" name="小水滴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8741</TotalTime>
  <Words>2272</Words>
  <Application>Microsoft Office PowerPoint</Application>
  <PresentationFormat>寬螢幕</PresentationFormat>
  <Paragraphs>160</Paragraphs>
  <Slides>23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23</vt:i4>
      </vt:variant>
    </vt:vector>
  </HeadingPairs>
  <TitlesOfParts>
    <vt:vector size="30" baseType="lpstr">
      <vt:lpstr>Microsoft JhengHei UI</vt:lpstr>
      <vt:lpstr>Arial</vt:lpstr>
      <vt:lpstr>Calibri</vt:lpstr>
      <vt:lpstr>Times New Roman</vt:lpstr>
      <vt:lpstr>Tw Cen MT</vt:lpstr>
      <vt:lpstr>Verdana Pro</vt:lpstr>
      <vt:lpstr>小水滴</vt:lpstr>
      <vt:lpstr>PowerPoint 簡報</vt:lpstr>
      <vt:lpstr>A qualitative method study into the barriers of strategy implementation of HK hotels facing COVID-19</vt:lpstr>
      <vt:lpstr>Research problems BACKGROUND</vt:lpstr>
      <vt:lpstr>COVID CHALLENGE 2019 VS 2020 VS 2021</vt:lpstr>
      <vt:lpstr>PowerPoint 簡報</vt:lpstr>
      <vt:lpstr>Research problems BACKGROUND</vt:lpstr>
      <vt:lpstr>PowerPoint 簡報</vt:lpstr>
      <vt:lpstr>definitions</vt:lpstr>
      <vt:lpstr>Research questions</vt:lpstr>
      <vt:lpstr>Aims/objectives</vt:lpstr>
      <vt:lpstr>Literature Review</vt:lpstr>
      <vt:lpstr>Hypothesis</vt:lpstr>
      <vt:lpstr>PowerPoint 簡報</vt:lpstr>
      <vt:lpstr>Research design Operational definition of variables </vt:lpstr>
      <vt:lpstr>Research methods</vt:lpstr>
      <vt:lpstr>Sample &amp; sampling method</vt:lpstr>
      <vt:lpstr>PowerPoint 簡報</vt:lpstr>
      <vt:lpstr>PowerPoint 簡報</vt:lpstr>
      <vt:lpstr>Expected findings </vt:lpstr>
      <vt:lpstr>Practical implications </vt:lpstr>
      <vt:lpstr>limitations</vt:lpstr>
      <vt:lpstr>PowerPoint 簡報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Frances Wang (RKH)</dc:creator>
  <cp:lastModifiedBy>Frances Wang (RKH)</cp:lastModifiedBy>
  <cp:revision>98</cp:revision>
  <cp:lastPrinted>2021-08-11T06:24:18Z</cp:lastPrinted>
  <dcterms:created xsi:type="dcterms:W3CDTF">2021-08-01T10:41:56Z</dcterms:created>
  <dcterms:modified xsi:type="dcterms:W3CDTF">2021-08-13T03:38:16Z</dcterms:modified>
</cp:coreProperties>
</file>