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15"/>
  </p:notesMasterIdLst>
  <p:sldIdLst>
    <p:sldId id="256" r:id="rId2"/>
    <p:sldId id="267" r:id="rId3"/>
    <p:sldId id="257" r:id="rId4"/>
    <p:sldId id="259" r:id="rId5"/>
    <p:sldId id="260" r:id="rId6"/>
    <p:sldId id="266" r:id="rId7"/>
    <p:sldId id="261" r:id="rId8"/>
    <p:sldId id="262" r:id="rId9"/>
    <p:sldId id="263" r:id="rId10"/>
    <p:sldId id="264" r:id="rId11"/>
    <p:sldId id="270" r:id="rId12"/>
    <p:sldId id="268" r:id="rId13"/>
    <p:sldId id="269" r:id="rId14"/>
  </p:sldIdLst>
  <p:sldSz cx="12192000" cy="6858000"/>
  <p:notesSz cx="6889750" cy="10018713"/>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elyn Thomas (1600151)" initials="CT(" lastIdx="0" clrIdx="0">
    <p:extLst>
      <p:ext uri="{19B8F6BF-5375-455C-9EA6-DF929625EA0E}">
        <p15:presenceInfo xmlns:p15="http://schemas.microsoft.com/office/powerpoint/2012/main" userId="Celyn Thomas (1600151)"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412" autoAdjust="0"/>
    <p:restoredTop sz="94249" autoAdjust="0"/>
  </p:normalViewPr>
  <p:slideViewPr>
    <p:cSldViewPr snapToGrid="0">
      <p:cViewPr varScale="1">
        <p:scale>
          <a:sx n="68" d="100"/>
          <a:sy n="68" d="100"/>
        </p:scale>
        <p:origin x="636" y="6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558" cy="502676"/>
          </a:xfrm>
          <a:prstGeom prst="rect">
            <a:avLst/>
          </a:prstGeom>
        </p:spPr>
        <p:txBody>
          <a:bodyPr vert="horz" lIns="96616" tIns="48308" rIns="96616" bIns="48308" rtlCol="0"/>
          <a:lstStyle>
            <a:lvl1pPr algn="l">
              <a:defRPr sz="1300"/>
            </a:lvl1pPr>
          </a:lstStyle>
          <a:p>
            <a:endParaRPr lang="en-GB"/>
          </a:p>
        </p:txBody>
      </p:sp>
      <p:sp>
        <p:nvSpPr>
          <p:cNvPr id="3" name="Date Placeholder 2"/>
          <p:cNvSpPr>
            <a:spLocks noGrp="1"/>
          </p:cNvSpPr>
          <p:nvPr>
            <p:ph type="dt" idx="1"/>
          </p:nvPr>
        </p:nvSpPr>
        <p:spPr>
          <a:xfrm>
            <a:off x="3902597" y="0"/>
            <a:ext cx="2985558" cy="502676"/>
          </a:xfrm>
          <a:prstGeom prst="rect">
            <a:avLst/>
          </a:prstGeom>
        </p:spPr>
        <p:txBody>
          <a:bodyPr vert="horz" lIns="96616" tIns="48308" rIns="96616" bIns="48308" rtlCol="0"/>
          <a:lstStyle>
            <a:lvl1pPr algn="r">
              <a:defRPr sz="1300"/>
            </a:lvl1pPr>
          </a:lstStyle>
          <a:p>
            <a:fld id="{52701604-6A90-432F-A4A3-8935BAA19ADA}" type="datetimeFigureOut">
              <a:rPr lang="en-GB" smtClean="0"/>
              <a:t>13/12/2018</a:t>
            </a:fld>
            <a:endParaRPr lang="en-GB"/>
          </a:p>
        </p:txBody>
      </p:sp>
      <p:sp>
        <p:nvSpPr>
          <p:cNvPr id="4" name="Slide Image Placeholder 3"/>
          <p:cNvSpPr>
            <a:spLocks noGrp="1" noRot="1" noChangeAspect="1"/>
          </p:cNvSpPr>
          <p:nvPr>
            <p:ph type="sldImg" idx="2"/>
          </p:nvPr>
        </p:nvSpPr>
        <p:spPr>
          <a:xfrm>
            <a:off x="439738" y="1252538"/>
            <a:ext cx="6010275" cy="3381375"/>
          </a:xfrm>
          <a:prstGeom prst="rect">
            <a:avLst/>
          </a:prstGeom>
          <a:noFill/>
          <a:ln w="12700">
            <a:solidFill>
              <a:prstClr val="black"/>
            </a:solidFill>
          </a:ln>
        </p:spPr>
        <p:txBody>
          <a:bodyPr vert="horz" lIns="96616" tIns="48308" rIns="96616" bIns="48308" rtlCol="0" anchor="ctr"/>
          <a:lstStyle/>
          <a:p>
            <a:endParaRPr lang="en-GB"/>
          </a:p>
        </p:txBody>
      </p:sp>
      <p:sp>
        <p:nvSpPr>
          <p:cNvPr id="5" name="Notes Placeholder 4"/>
          <p:cNvSpPr>
            <a:spLocks noGrp="1"/>
          </p:cNvSpPr>
          <p:nvPr>
            <p:ph type="body" sz="quarter" idx="3"/>
          </p:nvPr>
        </p:nvSpPr>
        <p:spPr>
          <a:xfrm>
            <a:off x="688975" y="4821506"/>
            <a:ext cx="5511800" cy="3944868"/>
          </a:xfrm>
          <a:prstGeom prst="rect">
            <a:avLst/>
          </a:prstGeom>
        </p:spPr>
        <p:txBody>
          <a:bodyPr vert="horz" lIns="96616" tIns="48308" rIns="96616" bIns="48308"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6039"/>
            <a:ext cx="2985558" cy="502674"/>
          </a:xfrm>
          <a:prstGeom prst="rect">
            <a:avLst/>
          </a:prstGeom>
        </p:spPr>
        <p:txBody>
          <a:bodyPr vert="horz" lIns="96616" tIns="48308" rIns="96616" bIns="48308" rtlCol="0" anchor="b"/>
          <a:lstStyle>
            <a:lvl1pPr algn="l">
              <a:defRPr sz="1300"/>
            </a:lvl1pPr>
          </a:lstStyle>
          <a:p>
            <a:endParaRPr lang="en-GB"/>
          </a:p>
        </p:txBody>
      </p:sp>
      <p:sp>
        <p:nvSpPr>
          <p:cNvPr id="7" name="Slide Number Placeholder 6"/>
          <p:cNvSpPr>
            <a:spLocks noGrp="1"/>
          </p:cNvSpPr>
          <p:nvPr>
            <p:ph type="sldNum" sz="quarter" idx="5"/>
          </p:nvPr>
        </p:nvSpPr>
        <p:spPr>
          <a:xfrm>
            <a:off x="3902597" y="9516039"/>
            <a:ext cx="2985558" cy="502674"/>
          </a:xfrm>
          <a:prstGeom prst="rect">
            <a:avLst/>
          </a:prstGeom>
        </p:spPr>
        <p:txBody>
          <a:bodyPr vert="horz" lIns="96616" tIns="48308" rIns="96616" bIns="48308" rtlCol="0" anchor="b"/>
          <a:lstStyle>
            <a:lvl1pPr algn="r">
              <a:defRPr sz="1300"/>
            </a:lvl1pPr>
          </a:lstStyle>
          <a:p>
            <a:fld id="{1798A937-307B-44B2-B206-9705C01ACBE4}" type="slidenum">
              <a:rPr lang="en-GB" smtClean="0"/>
              <a:t>‹#›</a:t>
            </a:fld>
            <a:endParaRPr lang="en-GB"/>
          </a:p>
        </p:txBody>
      </p:sp>
    </p:spTree>
    <p:extLst>
      <p:ext uri="{BB962C8B-B14F-4D97-AF65-F5344CB8AC3E}">
        <p14:creationId xmlns:p14="http://schemas.microsoft.com/office/powerpoint/2010/main" val="22237000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98A937-307B-44B2-B206-9705C01ACBE4}" type="slidenum">
              <a:rPr lang="en-GB" smtClean="0"/>
              <a:t>2</a:t>
            </a:fld>
            <a:endParaRPr lang="en-GB"/>
          </a:p>
        </p:txBody>
      </p:sp>
    </p:spTree>
    <p:extLst>
      <p:ext uri="{BB962C8B-B14F-4D97-AF65-F5344CB8AC3E}">
        <p14:creationId xmlns:p14="http://schemas.microsoft.com/office/powerpoint/2010/main" val="15999311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98A937-307B-44B2-B206-9705C01ACBE4}" type="slidenum">
              <a:rPr lang="en-GB" smtClean="0"/>
              <a:t>4</a:t>
            </a:fld>
            <a:endParaRPr lang="en-GB"/>
          </a:p>
        </p:txBody>
      </p:sp>
    </p:spTree>
    <p:extLst>
      <p:ext uri="{BB962C8B-B14F-4D97-AF65-F5344CB8AC3E}">
        <p14:creationId xmlns:p14="http://schemas.microsoft.com/office/powerpoint/2010/main" val="27699145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98A937-307B-44B2-B206-9705C01ACBE4}" type="slidenum">
              <a:rPr lang="en-GB" smtClean="0"/>
              <a:t>5</a:t>
            </a:fld>
            <a:endParaRPr lang="en-GB"/>
          </a:p>
        </p:txBody>
      </p:sp>
    </p:spTree>
    <p:extLst>
      <p:ext uri="{BB962C8B-B14F-4D97-AF65-F5344CB8AC3E}">
        <p14:creationId xmlns:p14="http://schemas.microsoft.com/office/powerpoint/2010/main" val="41121005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98A937-307B-44B2-B206-9705C01ACBE4}" type="slidenum">
              <a:rPr lang="en-GB" smtClean="0"/>
              <a:t>8</a:t>
            </a:fld>
            <a:endParaRPr lang="en-GB"/>
          </a:p>
        </p:txBody>
      </p:sp>
    </p:spTree>
    <p:extLst>
      <p:ext uri="{BB962C8B-B14F-4D97-AF65-F5344CB8AC3E}">
        <p14:creationId xmlns:p14="http://schemas.microsoft.com/office/powerpoint/2010/main" val="35807818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98A937-307B-44B2-B206-9705C01ACBE4}" type="slidenum">
              <a:rPr lang="en-GB" smtClean="0"/>
              <a:t>9</a:t>
            </a:fld>
            <a:endParaRPr lang="en-GB"/>
          </a:p>
        </p:txBody>
      </p:sp>
    </p:spTree>
    <p:extLst>
      <p:ext uri="{BB962C8B-B14F-4D97-AF65-F5344CB8AC3E}">
        <p14:creationId xmlns:p14="http://schemas.microsoft.com/office/powerpoint/2010/main" val="25075779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98A937-307B-44B2-B206-9705C01ACBE4}" type="slidenum">
              <a:rPr lang="en-GB" smtClean="0"/>
              <a:t>12</a:t>
            </a:fld>
            <a:endParaRPr lang="en-GB"/>
          </a:p>
        </p:txBody>
      </p:sp>
    </p:spTree>
    <p:extLst>
      <p:ext uri="{BB962C8B-B14F-4D97-AF65-F5344CB8AC3E}">
        <p14:creationId xmlns:p14="http://schemas.microsoft.com/office/powerpoint/2010/main" val="19132931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4A08E9BC-83AA-4007-97B4-B5E9E90B7FE2}" type="datetimeFigureOut">
              <a:rPr lang="cy-GB" smtClean="0"/>
              <a:t>13/12/2018</a:t>
            </a:fld>
            <a:endParaRPr lang="cy-GB"/>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cy-GB"/>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A1CC79D5-714E-427B-81D8-63CB36905895}" type="slidenum">
              <a:rPr lang="cy-GB" smtClean="0"/>
              <a:t>‹#›</a:t>
            </a:fld>
            <a:endParaRPr lang="cy-GB"/>
          </a:p>
        </p:txBody>
      </p:sp>
    </p:spTree>
    <p:extLst>
      <p:ext uri="{BB962C8B-B14F-4D97-AF65-F5344CB8AC3E}">
        <p14:creationId xmlns:p14="http://schemas.microsoft.com/office/powerpoint/2010/main" val="8811800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A08E9BC-83AA-4007-97B4-B5E9E90B7FE2}" type="datetimeFigureOut">
              <a:rPr lang="cy-GB" smtClean="0"/>
              <a:t>13/12/2018</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a:xfrm>
            <a:off x="10558300" y="5956137"/>
            <a:ext cx="1052508" cy="365125"/>
          </a:xfrm>
        </p:spPr>
        <p:txBody>
          <a:bodyPr/>
          <a:lstStyle/>
          <a:p>
            <a:fld id="{A1CC79D5-714E-427B-81D8-63CB36905895}" type="slidenum">
              <a:rPr lang="cy-GB" smtClean="0"/>
              <a:t>‹#›</a:t>
            </a:fld>
            <a:endParaRPr lang="cy-GB"/>
          </a:p>
        </p:txBody>
      </p:sp>
    </p:spTree>
    <p:extLst>
      <p:ext uri="{BB962C8B-B14F-4D97-AF65-F5344CB8AC3E}">
        <p14:creationId xmlns:p14="http://schemas.microsoft.com/office/powerpoint/2010/main" val="25096021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4A08E9BC-83AA-4007-97B4-B5E9E90B7FE2}" type="datetimeFigureOut">
              <a:rPr lang="cy-GB" smtClean="0"/>
              <a:t>13/12/2018</a:t>
            </a:fld>
            <a:endParaRPr lang="cy-GB"/>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cy-GB"/>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A1CC79D5-714E-427B-81D8-63CB36905895}" type="slidenum">
              <a:rPr lang="cy-GB" smtClean="0"/>
              <a:t>‹#›</a:t>
            </a:fld>
            <a:endParaRPr lang="cy-GB"/>
          </a:p>
        </p:txBody>
      </p:sp>
    </p:spTree>
    <p:extLst>
      <p:ext uri="{BB962C8B-B14F-4D97-AF65-F5344CB8AC3E}">
        <p14:creationId xmlns:p14="http://schemas.microsoft.com/office/powerpoint/2010/main" val="22902674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A08E9BC-83AA-4007-97B4-B5E9E90B7FE2}" type="datetimeFigureOut">
              <a:rPr lang="cy-GB" smtClean="0"/>
              <a:t>13/12/2018</a:t>
            </a:fld>
            <a:endParaRPr lang="cy-GB"/>
          </a:p>
        </p:txBody>
      </p:sp>
      <p:sp>
        <p:nvSpPr>
          <p:cNvPr id="6" name="Footer Placeholder 5"/>
          <p:cNvSpPr>
            <a:spLocks noGrp="1"/>
          </p:cNvSpPr>
          <p:nvPr>
            <p:ph type="ftr" sz="quarter" idx="11"/>
          </p:nvPr>
        </p:nvSpPr>
        <p:spPr/>
        <p:txBody>
          <a:bodyPr/>
          <a:lstStyle/>
          <a:p>
            <a:endParaRPr lang="cy-GB"/>
          </a:p>
        </p:txBody>
      </p:sp>
      <p:sp>
        <p:nvSpPr>
          <p:cNvPr id="7" name="Slide Number Placeholder 6"/>
          <p:cNvSpPr>
            <a:spLocks noGrp="1"/>
          </p:cNvSpPr>
          <p:nvPr>
            <p:ph type="sldNum" sz="quarter" idx="12"/>
          </p:nvPr>
        </p:nvSpPr>
        <p:spPr/>
        <p:txBody>
          <a:bodyPr/>
          <a:lstStyle/>
          <a:p>
            <a:fld id="{A1CC79D5-714E-427B-81D8-63CB36905895}" type="slidenum">
              <a:rPr lang="cy-GB" smtClean="0"/>
              <a:t>‹#›</a:t>
            </a:fld>
            <a:endParaRPr lang="cy-GB"/>
          </a:p>
        </p:txBody>
      </p:sp>
    </p:spTree>
    <p:extLst>
      <p:ext uri="{BB962C8B-B14F-4D97-AF65-F5344CB8AC3E}">
        <p14:creationId xmlns:p14="http://schemas.microsoft.com/office/powerpoint/2010/main" val="14504857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A08E9BC-83AA-4007-97B4-B5E9E90B7FE2}" type="datetimeFigureOut">
              <a:rPr lang="cy-GB" smtClean="0"/>
              <a:t>13/12/2018</a:t>
            </a:fld>
            <a:endParaRPr lang="cy-GB"/>
          </a:p>
        </p:txBody>
      </p:sp>
      <p:sp>
        <p:nvSpPr>
          <p:cNvPr id="8" name="Footer Placeholder 7"/>
          <p:cNvSpPr>
            <a:spLocks noGrp="1"/>
          </p:cNvSpPr>
          <p:nvPr>
            <p:ph type="ftr" sz="quarter" idx="11"/>
          </p:nvPr>
        </p:nvSpPr>
        <p:spPr/>
        <p:txBody>
          <a:bodyPr/>
          <a:lstStyle/>
          <a:p>
            <a:endParaRPr lang="cy-GB"/>
          </a:p>
        </p:txBody>
      </p:sp>
      <p:sp>
        <p:nvSpPr>
          <p:cNvPr id="9" name="Slide Number Placeholder 8"/>
          <p:cNvSpPr>
            <a:spLocks noGrp="1"/>
          </p:cNvSpPr>
          <p:nvPr>
            <p:ph type="sldNum" sz="quarter" idx="12"/>
          </p:nvPr>
        </p:nvSpPr>
        <p:spPr/>
        <p:txBody>
          <a:bodyPr/>
          <a:lstStyle/>
          <a:p>
            <a:fld id="{A1CC79D5-714E-427B-81D8-63CB36905895}" type="slidenum">
              <a:rPr lang="cy-GB" smtClean="0"/>
              <a:t>‹#›</a:t>
            </a:fld>
            <a:endParaRPr lang="cy-GB"/>
          </a:p>
        </p:txBody>
      </p:sp>
    </p:spTree>
    <p:extLst>
      <p:ext uri="{BB962C8B-B14F-4D97-AF65-F5344CB8AC3E}">
        <p14:creationId xmlns:p14="http://schemas.microsoft.com/office/powerpoint/2010/main" val="25655545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A08E9BC-83AA-4007-97B4-B5E9E90B7FE2}" type="datetimeFigureOut">
              <a:rPr lang="cy-GB" smtClean="0"/>
              <a:t>13/12/2018</a:t>
            </a:fld>
            <a:endParaRPr lang="cy-GB"/>
          </a:p>
        </p:txBody>
      </p:sp>
      <p:sp>
        <p:nvSpPr>
          <p:cNvPr id="4" name="Footer Placeholder 3"/>
          <p:cNvSpPr>
            <a:spLocks noGrp="1"/>
          </p:cNvSpPr>
          <p:nvPr>
            <p:ph type="ftr" sz="quarter" idx="11"/>
          </p:nvPr>
        </p:nvSpPr>
        <p:spPr/>
        <p:txBody>
          <a:bodyPr/>
          <a:lstStyle/>
          <a:p>
            <a:endParaRPr lang="cy-GB"/>
          </a:p>
        </p:txBody>
      </p:sp>
      <p:sp>
        <p:nvSpPr>
          <p:cNvPr id="5" name="Slide Number Placeholder 4"/>
          <p:cNvSpPr>
            <a:spLocks noGrp="1"/>
          </p:cNvSpPr>
          <p:nvPr>
            <p:ph type="sldNum" sz="quarter" idx="12"/>
          </p:nvPr>
        </p:nvSpPr>
        <p:spPr/>
        <p:txBody>
          <a:bodyPr/>
          <a:lstStyle/>
          <a:p>
            <a:fld id="{A1CC79D5-714E-427B-81D8-63CB36905895}" type="slidenum">
              <a:rPr lang="cy-GB" smtClean="0"/>
              <a:t>‹#›</a:t>
            </a:fld>
            <a:endParaRPr lang="cy-GB"/>
          </a:p>
        </p:txBody>
      </p:sp>
    </p:spTree>
    <p:extLst>
      <p:ext uri="{BB962C8B-B14F-4D97-AF65-F5344CB8AC3E}">
        <p14:creationId xmlns:p14="http://schemas.microsoft.com/office/powerpoint/2010/main" val="23840599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A08E9BC-83AA-4007-97B4-B5E9E90B7FE2}" type="datetimeFigureOut">
              <a:rPr lang="cy-GB" smtClean="0"/>
              <a:t>13/12/2018</a:t>
            </a:fld>
            <a:endParaRPr lang="cy-GB"/>
          </a:p>
        </p:txBody>
      </p:sp>
      <p:sp>
        <p:nvSpPr>
          <p:cNvPr id="3" name="Footer Placeholder 2"/>
          <p:cNvSpPr>
            <a:spLocks noGrp="1"/>
          </p:cNvSpPr>
          <p:nvPr>
            <p:ph type="ftr" sz="quarter" idx="11"/>
          </p:nvPr>
        </p:nvSpPr>
        <p:spPr/>
        <p:txBody>
          <a:bodyPr/>
          <a:lstStyle/>
          <a:p>
            <a:endParaRPr lang="cy-GB"/>
          </a:p>
        </p:txBody>
      </p:sp>
      <p:sp>
        <p:nvSpPr>
          <p:cNvPr id="4" name="Slide Number Placeholder 3"/>
          <p:cNvSpPr>
            <a:spLocks noGrp="1"/>
          </p:cNvSpPr>
          <p:nvPr>
            <p:ph type="sldNum" sz="quarter" idx="12"/>
          </p:nvPr>
        </p:nvSpPr>
        <p:spPr/>
        <p:txBody>
          <a:bodyPr/>
          <a:lstStyle/>
          <a:p>
            <a:fld id="{A1CC79D5-714E-427B-81D8-63CB36905895}" type="slidenum">
              <a:rPr lang="cy-GB" smtClean="0"/>
              <a:t>‹#›</a:t>
            </a:fld>
            <a:endParaRPr lang="cy-GB"/>
          </a:p>
        </p:txBody>
      </p:sp>
    </p:spTree>
    <p:extLst>
      <p:ext uri="{BB962C8B-B14F-4D97-AF65-F5344CB8AC3E}">
        <p14:creationId xmlns:p14="http://schemas.microsoft.com/office/powerpoint/2010/main" val="20970462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4A08E9BC-83AA-4007-97B4-B5E9E90B7FE2}" type="datetimeFigureOut">
              <a:rPr lang="cy-GB" smtClean="0"/>
              <a:t>13/12/2018</a:t>
            </a:fld>
            <a:endParaRPr lang="cy-GB"/>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cy-GB"/>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A1CC79D5-714E-427B-81D8-63CB36905895}" type="slidenum">
              <a:rPr lang="cy-GB" smtClean="0"/>
              <a:t>‹#›</a:t>
            </a:fld>
            <a:endParaRPr lang="cy-GB"/>
          </a:p>
        </p:txBody>
      </p:sp>
    </p:spTree>
    <p:extLst>
      <p:ext uri="{BB962C8B-B14F-4D97-AF65-F5344CB8AC3E}">
        <p14:creationId xmlns:p14="http://schemas.microsoft.com/office/powerpoint/2010/main" val="24953354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A08E9BC-83AA-4007-97B4-B5E9E90B7FE2}" type="datetimeFigureOut">
              <a:rPr lang="cy-GB" smtClean="0"/>
              <a:t>13/12/2018</a:t>
            </a:fld>
            <a:endParaRPr lang="cy-GB"/>
          </a:p>
        </p:txBody>
      </p:sp>
      <p:sp>
        <p:nvSpPr>
          <p:cNvPr id="6" name="Footer Placeholder 5"/>
          <p:cNvSpPr>
            <a:spLocks noGrp="1"/>
          </p:cNvSpPr>
          <p:nvPr>
            <p:ph type="ftr" sz="quarter" idx="11"/>
          </p:nvPr>
        </p:nvSpPr>
        <p:spPr/>
        <p:txBody>
          <a:bodyPr/>
          <a:lstStyle/>
          <a:p>
            <a:endParaRPr lang="cy-GB"/>
          </a:p>
        </p:txBody>
      </p:sp>
      <p:sp>
        <p:nvSpPr>
          <p:cNvPr id="7" name="Slide Number Placeholder 6"/>
          <p:cNvSpPr>
            <a:spLocks noGrp="1"/>
          </p:cNvSpPr>
          <p:nvPr>
            <p:ph type="sldNum" sz="quarter" idx="12"/>
          </p:nvPr>
        </p:nvSpPr>
        <p:spPr/>
        <p:txBody>
          <a:bodyPr/>
          <a:lstStyle/>
          <a:p>
            <a:fld id="{A1CC79D5-714E-427B-81D8-63CB36905895}" type="slidenum">
              <a:rPr lang="cy-GB" smtClean="0"/>
              <a:t>‹#›</a:t>
            </a:fld>
            <a:endParaRPr lang="cy-GB"/>
          </a:p>
        </p:txBody>
      </p:sp>
    </p:spTree>
    <p:extLst>
      <p:ext uri="{BB962C8B-B14F-4D97-AF65-F5344CB8AC3E}">
        <p14:creationId xmlns:p14="http://schemas.microsoft.com/office/powerpoint/2010/main" val="2806513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A08E9BC-83AA-4007-97B4-B5E9E90B7FE2}" type="datetimeFigureOut">
              <a:rPr lang="cy-GB" smtClean="0"/>
              <a:t>13/12/2018</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A1CC79D5-714E-427B-81D8-63CB36905895}" type="slidenum">
              <a:rPr lang="cy-GB" smtClean="0"/>
              <a:t>‹#›</a:t>
            </a:fld>
            <a:endParaRPr lang="cy-GB"/>
          </a:p>
        </p:txBody>
      </p:sp>
    </p:spTree>
    <p:extLst>
      <p:ext uri="{BB962C8B-B14F-4D97-AF65-F5344CB8AC3E}">
        <p14:creationId xmlns:p14="http://schemas.microsoft.com/office/powerpoint/2010/main" val="28164893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4A08E9BC-83AA-4007-97B4-B5E9E90B7FE2}" type="datetimeFigureOut">
              <a:rPr lang="cy-GB" smtClean="0"/>
              <a:t>13/12/2018</a:t>
            </a:fld>
            <a:endParaRPr lang="cy-GB"/>
          </a:p>
        </p:txBody>
      </p:sp>
      <p:sp>
        <p:nvSpPr>
          <p:cNvPr id="5" name="Footer Placeholder 4"/>
          <p:cNvSpPr>
            <a:spLocks noGrp="1"/>
          </p:cNvSpPr>
          <p:nvPr>
            <p:ph type="ftr" sz="quarter" idx="11"/>
          </p:nvPr>
        </p:nvSpPr>
        <p:spPr>
          <a:xfrm>
            <a:off x="774923" y="5951811"/>
            <a:ext cx="7896279" cy="365125"/>
          </a:xfrm>
        </p:spPr>
        <p:txBody>
          <a:bodyPr/>
          <a:lstStyle/>
          <a:p>
            <a:endParaRPr lang="cy-GB"/>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A1CC79D5-714E-427B-81D8-63CB36905895}" type="slidenum">
              <a:rPr lang="cy-GB" smtClean="0"/>
              <a:t>‹#›</a:t>
            </a:fld>
            <a:endParaRPr lang="cy-GB"/>
          </a:p>
        </p:txBody>
      </p:sp>
    </p:spTree>
    <p:extLst>
      <p:ext uri="{BB962C8B-B14F-4D97-AF65-F5344CB8AC3E}">
        <p14:creationId xmlns:p14="http://schemas.microsoft.com/office/powerpoint/2010/main" val="8777139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A08E9BC-83AA-4007-97B4-B5E9E90B7FE2}" type="datetimeFigureOut">
              <a:rPr lang="cy-GB" smtClean="0"/>
              <a:t>13/12/2018</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A1CC79D5-714E-427B-81D8-63CB36905895}" type="slidenum">
              <a:rPr lang="cy-GB" smtClean="0"/>
              <a:t>‹#›</a:t>
            </a:fld>
            <a:endParaRPr lang="cy-GB"/>
          </a:p>
        </p:txBody>
      </p:sp>
    </p:spTree>
    <p:extLst>
      <p:ext uri="{BB962C8B-B14F-4D97-AF65-F5344CB8AC3E}">
        <p14:creationId xmlns:p14="http://schemas.microsoft.com/office/powerpoint/2010/main" val="33189003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4A08E9BC-83AA-4007-97B4-B5E9E90B7FE2}" type="datetimeFigureOut">
              <a:rPr lang="cy-GB" smtClean="0"/>
              <a:t>13/12/2018</a:t>
            </a:fld>
            <a:endParaRPr lang="cy-GB"/>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cy-GB"/>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A1CC79D5-714E-427B-81D8-63CB36905895}" type="slidenum">
              <a:rPr lang="cy-GB" smtClean="0"/>
              <a:t>‹#›</a:t>
            </a:fld>
            <a:endParaRPr lang="cy-GB"/>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824250552"/>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s://www.collinsdictionary.com/dictionary/english/popular-culture" TargetMode="Externa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hyperlink" Target="https://www.collinsdictionary.com/dictionary/english/humour" TargetMode="External"/><Relationship Id="rId2" Type="http://schemas.openxmlformats.org/officeDocument/2006/relationships/notesSlide" Target="../notesSlides/notesSlide2.xml"/><Relationship Id="rId1" Type="http://schemas.openxmlformats.org/officeDocument/2006/relationships/slideLayout" Target="../slideLayouts/slideLayout12.xml"/><Relationship Id="rId5" Type="http://schemas.openxmlformats.org/officeDocument/2006/relationships/hyperlink" Target="http://www.jpe.ox.ac.uk/papers/taking-humour-ethics-seriously-but-not-too-seriously/" TargetMode="External"/><Relationship Id="rId4" Type="http://schemas.openxmlformats.org/officeDocument/2006/relationships/hyperlink" Target="https://www.psychologytoday.com/gb/blog/cutting-edge-leadership/201504/the-4-styles-humor"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12.xml"/><Relationship Id="rId4" Type="http://schemas.openxmlformats.org/officeDocument/2006/relationships/hyperlink" Target="https://www.thejc.com/culture/interviews/interview-robert-popper-1.21459" TargetMode="External"/></Relationships>
</file>

<file path=ppt/slides/_rels/slide6.xml.rels><?xml version="1.0" encoding="UTF-8" standalone="yes"?>
<Relationships xmlns="http://schemas.openxmlformats.org/package/2006/relationships"><Relationship Id="rId2" Type="http://schemas.openxmlformats.org/officeDocument/2006/relationships/hyperlink" Target="https://www.youtube.com/watch?v=5_jsfADUDgs" TargetMode="Externa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12.xml"/><Relationship Id="rId4" Type="http://schemas.openxmlformats.org/officeDocument/2006/relationships/hyperlink" Target="https://www.worldreligionnews.com/religion-news/christianity/the-simpsons-and-religion"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www.aestheticsofjoy.com/2016/10/navajo-celebration-babys-first-laugh/" TargetMode="External"/><Relationship Id="rId2" Type="http://schemas.openxmlformats.org/officeDocument/2006/relationships/notesSlide" Target="../notesSlides/notesSlide5.xml"/><Relationship Id="rId1" Type="http://schemas.openxmlformats.org/officeDocument/2006/relationships/slideLayout" Target="../slideLayouts/slideLayout12.xml"/><Relationship Id="rId4" Type="http://schemas.openxmlformats.org/officeDocument/2006/relationships/hyperlink" Target="http://www.ukunitarians.org.uk/oxford/pdfs/Humour%20in%20Religion.pdf"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5_jsfADUDgs" TargetMode="External"/><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328C565D-A991-4381-AC37-76A58A4A12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391876-D37E-4CF4-B00B-D06DA0C9C3DF}"/>
              </a:ext>
            </a:extLst>
          </p:cNvPr>
          <p:cNvSpPr>
            <a:spLocks noGrp="1"/>
          </p:cNvSpPr>
          <p:nvPr>
            <p:ph type="ctrTitle"/>
          </p:nvPr>
        </p:nvSpPr>
        <p:spPr>
          <a:xfrm>
            <a:off x="4449960" y="1507414"/>
            <a:ext cx="7295507" cy="3703320"/>
          </a:xfrm>
        </p:spPr>
        <p:txBody>
          <a:bodyPr anchor="ctr">
            <a:normAutofit/>
          </a:bodyPr>
          <a:lstStyle/>
          <a:p>
            <a:pPr algn="ctr"/>
            <a:r>
              <a:rPr lang="cy-GB" sz="4800" dirty="0"/>
              <a:t>religion </a:t>
            </a:r>
            <a:r>
              <a:rPr lang="cy-GB" sz="4800" dirty="0" err="1"/>
              <a:t>within</a:t>
            </a:r>
            <a:r>
              <a:rPr lang="cy-GB" sz="4800" dirty="0"/>
              <a:t> </a:t>
            </a:r>
            <a:r>
              <a:rPr lang="cy-GB" sz="4800" dirty="0" err="1"/>
              <a:t>humour</a:t>
            </a:r>
            <a:endParaRPr lang="cy-GB" sz="4800" dirty="0"/>
          </a:p>
        </p:txBody>
      </p:sp>
      <p:sp>
        <p:nvSpPr>
          <p:cNvPr id="3" name="Subtitle 2">
            <a:extLst>
              <a:ext uri="{FF2B5EF4-FFF2-40B4-BE49-F238E27FC236}">
                <a16:creationId xmlns:a16="http://schemas.microsoft.com/office/drawing/2014/main" id="{017B4DA9-7DBC-43B2-A2B2-852C1893C8BF}"/>
              </a:ext>
            </a:extLst>
          </p:cNvPr>
          <p:cNvSpPr>
            <a:spLocks noGrp="1"/>
          </p:cNvSpPr>
          <p:nvPr>
            <p:ph type="subTitle" idx="1"/>
          </p:nvPr>
        </p:nvSpPr>
        <p:spPr>
          <a:xfrm>
            <a:off x="444342" y="1507414"/>
            <a:ext cx="3330781" cy="3703320"/>
          </a:xfrm>
          <a:ln w="57150">
            <a:noFill/>
          </a:ln>
        </p:spPr>
        <p:txBody>
          <a:bodyPr anchor="ctr">
            <a:normAutofit/>
          </a:bodyPr>
          <a:lstStyle/>
          <a:p>
            <a:pPr algn="r"/>
            <a:r>
              <a:rPr lang="cy-GB" sz="2000" dirty="0"/>
              <a:t>Celyn Thomas</a:t>
            </a:r>
          </a:p>
        </p:txBody>
      </p:sp>
      <p:sp>
        <p:nvSpPr>
          <p:cNvPr id="21" name="Rectangle 20">
            <a:extLst>
              <a:ext uri="{FF2B5EF4-FFF2-40B4-BE49-F238E27FC236}">
                <a16:creationId xmlns:a16="http://schemas.microsoft.com/office/drawing/2014/main" id="{B7180431-F4DE-415D-BCBB-9316423C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a16="http://schemas.microsoft.com/office/drawing/2014/main" id="{EEABD997-5EF9-4E9B-AFBB-F6DFAAF3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2209064" y="3329711"/>
            <a:ext cx="3703320" cy="58726"/>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4">
            <a:extLst>
              <a:ext uri="{FF2B5EF4-FFF2-40B4-BE49-F238E27FC236}">
                <a16:creationId xmlns:a16="http://schemas.microsoft.com/office/drawing/2014/main" id="{E9AB5EE6-A047-4B18-B998-D46DF3CC36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2673954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9FF0B-5D52-4BAB-A07A-144FA77C314B}"/>
              </a:ext>
            </a:extLst>
          </p:cNvPr>
          <p:cNvSpPr>
            <a:spLocks noGrp="1"/>
          </p:cNvSpPr>
          <p:nvPr>
            <p:ph type="title"/>
          </p:nvPr>
        </p:nvSpPr>
        <p:spPr/>
        <p:txBody>
          <a:bodyPr/>
          <a:lstStyle/>
          <a:p>
            <a:r>
              <a:rPr lang="en-GB" dirty="0"/>
              <a:t>Contents </a:t>
            </a:r>
          </a:p>
        </p:txBody>
      </p:sp>
      <p:sp>
        <p:nvSpPr>
          <p:cNvPr id="3" name="Content Placeholder 2">
            <a:extLst>
              <a:ext uri="{FF2B5EF4-FFF2-40B4-BE49-F238E27FC236}">
                <a16:creationId xmlns:a16="http://schemas.microsoft.com/office/drawing/2014/main" id="{08C38C5C-4EA9-4773-8F57-F1B98956422B}"/>
              </a:ext>
            </a:extLst>
          </p:cNvPr>
          <p:cNvSpPr>
            <a:spLocks noGrp="1"/>
          </p:cNvSpPr>
          <p:nvPr>
            <p:ph idx="1"/>
          </p:nvPr>
        </p:nvSpPr>
        <p:spPr>
          <a:xfrm>
            <a:off x="581192" y="2025751"/>
            <a:ext cx="11029615" cy="4677504"/>
          </a:xfrm>
        </p:spPr>
        <p:txBody>
          <a:bodyPr>
            <a:normAutofit/>
          </a:bodyPr>
          <a:lstStyle/>
          <a:p>
            <a:pPr marL="0" indent="0" algn="ctr">
              <a:buNone/>
            </a:pPr>
            <a:r>
              <a:rPr lang="en-GB" sz="2000" dirty="0"/>
              <a:t>1.  What is Popular Culture?</a:t>
            </a:r>
          </a:p>
          <a:p>
            <a:pPr marL="0" indent="0" algn="ctr">
              <a:buNone/>
            </a:pPr>
            <a:r>
              <a:rPr lang="en-GB" sz="2000" dirty="0"/>
              <a:t>2. Religion within Humour </a:t>
            </a:r>
          </a:p>
          <a:p>
            <a:pPr marL="0" indent="0" algn="ctr">
              <a:buNone/>
            </a:pPr>
            <a:r>
              <a:rPr lang="en-GB" sz="2000" i="1" dirty="0"/>
              <a:t>3. Friday Night Dinner </a:t>
            </a:r>
          </a:p>
          <a:p>
            <a:pPr marL="0" indent="0" algn="ctr">
              <a:buNone/>
            </a:pPr>
            <a:r>
              <a:rPr lang="en-GB" sz="2000" i="1" dirty="0"/>
              <a:t>4. The Simpsons </a:t>
            </a:r>
          </a:p>
          <a:p>
            <a:pPr marL="0" indent="0" algn="ctr">
              <a:buNone/>
            </a:pPr>
            <a:r>
              <a:rPr lang="en-GB" sz="2000" dirty="0"/>
              <a:t>5. Benefits and Criticisms of Religion within Humour </a:t>
            </a:r>
          </a:p>
          <a:p>
            <a:pPr marL="0" indent="0" algn="ctr">
              <a:buNone/>
            </a:pPr>
            <a:r>
              <a:rPr lang="en-GB" sz="2000" dirty="0"/>
              <a:t>6. Conclusion  </a:t>
            </a:r>
          </a:p>
          <a:p>
            <a:pPr marL="0" indent="0" algn="ctr">
              <a:buNone/>
            </a:pPr>
            <a:r>
              <a:rPr lang="en-GB" sz="2000" dirty="0"/>
              <a:t>7. The End </a:t>
            </a:r>
          </a:p>
          <a:p>
            <a:pPr marL="0" indent="0" algn="ctr">
              <a:buNone/>
            </a:pPr>
            <a:r>
              <a:rPr lang="en-GB" sz="2000" dirty="0"/>
              <a:t>8. Bibliography</a:t>
            </a:r>
          </a:p>
          <a:p>
            <a:pPr marL="0" indent="0" algn="ctr">
              <a:buNone/>
            </a:pPr>
            <a:r>
              <a:rPr lang="en-GB" sz="2000" dirty="0"/>
              <a:t>9. Pictures Bibliography</a:t>
            </a:r>
          </a:p>
        </p:txBody>
      </p:sp>
    </p:spTree>
    <p:extLst>
      <p:ext uri="{BB962C8B-B14F-4D97-AF65-F5344CB8AC3E}">
        <p14:creationId xmlns:p14="http://schemas.microsoft.com/office/powerpoint/2010/main" val="24125449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90439-EFE7-41C7-8245-7E7F281AB2F2}"/>
              </a:ext>
            </a:extLst>
          </p:cNvPr>
          <p:cNvSpPr>
            <a:spLocks noGrp="1"/>
          </p:cNvSpPr>
          <p:nvPr>
            <p:ph type="title"/>
          </p:nvPr>
        </p:nvSpPr>
        <p:spPr/>
        <p:txBody>
          <a:bodyPr/>
          <a:lstStyle/>
          <a:p>
            <a:r>
              <a:rPr lang="en-GB" dirty="0">
                <a:solidFill>
                  <a:schemeClr val="tx1"/>
                </a:solidFill>
              </a:rPr>
              <a:t>What</a:t>
            </a:r>
            <a:r>
              <a:rPr lang="cy-GB" dirty="0">
                <a:solidFill>
                  <a:schemeClr val="tx1"/>
                </a:solidFill>
              </a:rPr>
              <a:t> is </a:t>
            </a:r>
            <a:r>
              <a:rPr lang="cy-GB" dirty="0" err="1">
                <a:solidFill>
                  <a:schemeClr val="tx1"/>
                </a:solidFill>
              </a:rPr>
              <a:t>Popular</a:t>
            </a:r>
            <a:r>
              <a:rPr lang="cy-GB" dirty="0">
                <a:solidFill>
                  <a:schemeClr val="tx1"/>
                </a:solidFill>
              </a:rPr>
              <a:t> Culture?</a:t>
            </a:r>
          </a:p>
        </p:txBody>
      </p:sp>
      <p:sp>
        <p:nvSpPr>
          <p:cNvPr id="3" name="Content Placeholder 2">
            <a:extLst>
              <a:ext uri="{FF2B5EF4-FFF2-40B4-BE49-F238E27FC236}">
                <a16:creationId xmlns:a16="http://schemas.microsoft.com/office/drawing/2014/main" id="{A90F6EF8-69D5-46FE-87C0-397B68F57261}"/>
              </a:ext>
            </a:extLst>
          </p:cNvPr>
          <p:cNvSpPr>
            <a:spLocks noGrp="1"/>
          </p:cNvSpPr>
          <p:nvPr>
            <p:ph sz="quarter" idx="13"/>
          </p:nvPr>
        </p:nvSpPr>
        <p:spPr>
          <a:xfrm>
            <a:off x="914087" y="3853294"/>
            <a:ext cx="10363826" cy="2743199"/>
          </a:xfrm>
        </p:spPr>
        <p:txBody>
          <a:bodyPr/>
          <a:lstStyle/>
          <a:p>
            <a:r>
              <a:rPr lang="en-GB" sz="2000" dirty="0"/>
              <a:t>The definition of popular culture is, “the general culture of a society, including ideas, music, books, and the mass media, as opposed to high culture”. (1) </a:t>
            </a:r>
          </a:p>
          <a:p>
            <a:pPr marL="0" indent="0">
              <a:buNone/>
            </a:pPr>
            <a:endParaRPr lang="en-GB" sz="2000" dirty="0"/>
          </a:p>
          <a:p>
            <a:r>
              <a:rPr lang="en-GB" sz="2000" dirty="0"/>
              <a:t>Popular Culture is heavily influenced by mass media, such as TV, Films, News, Social Media. </a:t>
            </a:r>
          </a:p>
          <a:p>
            <a:endParaRPr lang="cy-GB" dirty="0"/>
          </a:p>
        </p:txBody>
      </p:sp>
      <p:sp>
        <p:nvSpPr>
          <p:cNvPr id="4" name="TextBox 3">
            <a:extLst>
              <a:ext uri="{FF2B5EF4-FFF2-40B4-BE49-F238E27FC236}">
                <a16:creationId xmlns:a16="http://schemas.microsoft.com/office/drawing/2014/main" id="{81C8C204-23A6-43A1-A471-3FCDE027A0A0}"/>
              </a:ext>
            </a:extLst>
          </p:cNvPr>
          <p:cNvSpPr txBox="1"/>
          <p:nvPr/>
        </p:nvSpPr>
        <p:spPr>
          <a:xfrm>
            <a:off x="0" y="6581001"/>
            <a:ext cx="8706143" cy="276999"/>
          </a:xfrm>
          <a:prstGeom prst="rect">
            <a:avLst/>
          </a:prstGeom>
          <a:noFill/>
        </p:spPr>
        <p:txBody>
          <a:bodyPr wrap="square" rtlCol="0">
            <a:spAutoFit/>
          </a:bodyPr>
          <a:lstStyle/>
          <a:p>
            <a:r>
              <a:rPr lang="cy-GB" sz="1200" dirty="0"/>
              <a:t>(1) “</a:t>
            </a:r>
            <a:r>
              <a:rPr lang="cy-GB" sz="1200" dirty="0" err="1"/>
              <a:t>Definition</a:t>
            </a:r>
            <a:r>
              <a:rPr lang="cy-GB" sz="1200" dirty="0"/>
              <a:t> of ‘</a:t>
            </a:r>
            <a:r>
              <a:rPr lang="cy-GB" sz="1200" dirty="0" err="1"/>
              <a:t>popular</a:t>
            </a:r>
            <a:r>
              <a:rPr lang="cy-GB" sz="1200" dirty="0"/>
              <a:t> </a:t>
            </a:r>
            <a:r>
              <a:rPr lang="cy-GB" sz="1200" dirty="0" err="1"/>
              <a:t>culture</a:t>
            </a:r>
            <a:r>
              <a:rPr lang="cy-GB" sz="1200" dirty="0"/>
              <a:t>’” &lt;</a:t>
            </a:r>
            <a:r>
              <a:rPr lang="cy-GB" sz="1200" dirty="0">
                <a:hlinkClick r:id="rId2"/>
              </a:rPr>
              <a:t>https://www.collinsdictionary.com/dictionary/english/popular-culture</a:t>
            </a:r>
            <a:r>
              <a:rPr lang="cy-GB" sz="1200" dirty="0"/>
              <a:t>&gt; (</a:t>
            </a:r>
            <a:r>
              <a:rPr lang="cy-GB" sz="1200" dirty="0" err="1"/>
              <a:t>Date</a:t>
            </a:r>
            <a:r>
              <a:rPr lang="cy-GB" sz="1200" dirty="0"/>
              <a:t> </a:t>
            </a:r>
            <a:r>
              <a:rPr lang="cy-GB" sz="1200" dirty="0" err="1"/>
              <a:t>accessed</a:t>
            </a:r>
            <a:r>
              <a:rPr lang="cy-GB" sz="1200" dirty="0"/>
              <a:t>: 8/12/2018) </a:t>
            </a:r>
          </a:p>
        </p:txBody>
      </p:sp>
      <p:pic>
        <p:nvPicPr>
          <p:cNvPr id="1026" name="Picture 2" descr="Related image">
            <a:extLst>
              <a:ext uri="{FF2B5EF4-FFF2-40B4-BE49-F238E27FC236}">
                <a16:creationId xmlns:a16="http://schemas.microsoft.com/office/drawing/2014/main" id="{FFFDEA4A-38C6-45F3-B844-23A04318892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95746" y="690493"/>
            <a:ext cx="4715062" cy="310920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760EC6E-B5C9-448A-A6CF-0DDC648F7F4A}"/>
              </a:ext>
            </a:extLst>
          </p:cNvPr>
          <p:cNvSpPr txBox="1"/>
          <p:nvPr/>
        </p:nvSpPr>
        <p:spPr>
          <a:xfrm>
            <a:off x="7610308" y="3799701"/>
            <a:ext cx="4581692" cy="276999"/>
          </a:xfrm>
          <a:prstGeom prst="rect">
            <a:avLst/>
          </a:prstGeom>
          <a:noFill/>
        </p:spPr>
        <p:txBody>
          <a:bodyPr wrap="square" rtlCol="0">
            <a:spAutoFit/>
          </a:bodyPr>
          <a:lstStyle/>
          <a:p>
            <a:r>
              <a:rPr lang="cy-GB" sz="1200" dirty="0" err="1"/>
              <a:t>Fig</a:t>
            </a:r>
            <a:r>
              <a:rPr lang="cy-GB" sz="1200" dirty="0"/>
              <a:t> 1: https://www.facebook.com/BGSUPopularCulture/</a:t>
            </a:r>
          </a:p>
        </p:txBody>
      </p:sp>
    </p:spTree>
    <p:extLst>
      <p:ext uri="{BB962C8B-B14F-4D97-AF65-F5344CB8AC3E}">
        <p14:creationId xmlns:p14="http://schemas.microsoft.com/office/powerpoint/2010/main" val="17056276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0B23A7-1680-4E16-B613-DE60001DA554}"/>
              </a:ext>
            </a:extLst>
          </p:cNvPr>
          <p:cNvSpPr>
            <a:spLocks noGrp="1"/>
          </p:cNvSpPr>
          <p:nvPr>
            <p:ph type="title"/>
          </p:nvPr>
        </p:nvSpPr>
        <p:spPr>
          <a:xfrm>
            <a:off x="3549162" y="320206"/>
            <a:ext cx="11029616" cy="827877"/>
          </a:xfrm>
        </p:spPr>
        <p:txBody>
          <a:bodyPr/>
          <a:lstStyle/>
          <a:p>
            <a:r>
              <a:rPr lang="cy-GB" dirty="0">
                <a:solidFill>
                  <a:schemeClr val="tx1"/>
                </a:solidFill>
              </a:rPr>
              <a:t>Religion </a:t>
            </a:r>
            <a:r>
              <a:rPr lang="cy-GB" dirty="0" err="1">
                <a:solidFill>
                  <a:schemeClr val="tx1"/>
                </a:solidFill>
              </a:rPr>
              <a:t>and</a:t>
            </a:r>
            <a:r>
              <a:rPr lang="cy-GB" dirty="0">
                <a:solidFill>
                  <a:schemeClr val="tx1"/>
                </a:solidFill>
              </a:rPr>
              <a:t> </a:t>
            </a:r>
            <a:r>
              <a:rPr lang="cy-GB" dirty="0" err="1">
                <a:solidFill>
                  <a:schemeClr val="tx1"/>
                </a:solidFill>
              </a:rPr>
              <a:t>humour</a:t>
            </a:r>
            <a:r>
              <a:rPr lang="cy-GB" dirty="0">
                <a:solidFill>
                  <a:schemeClr val="tx1"/>
                </a:solidFill>
              </a:rPr>
              <a:t> </a:t>
            </a:r>
          </a:p>
        </p:txBody>
      </p:sp>
      <p:sp>
        <p:nvSpPr>
          <p:cNvPr id="3" name="Content Placeholder 2">
            <a:extLst>
              <a:ext uri="{FF2B5EF4-FFF2-40B4-BE49-F238E27FC236}">
                <a16:creationId xmlns:a16="http://schemas.microsoft.com/office/drawing/2014/main" id="{09205DDF-346B-4A65-96D7-147B2530E785}"/>
              </a:ext>
            </a:extLst>
          </p:cNvPr>
          <p:cNvSpPr>
            <a:spLocks noGrp="1"/>
          </p:cNvSpPr>
          <p:nvPr>
            <p:ph sz="quarter" idx="13"/>
          </p:nvPr>
        </p:nvSpPr>
        <p:spPr>
          <a:xfrm>
            <a:off x="580879" y="-407962"/>
            <a:ext cx="10363826" cy="6813822"/>
          </a:xfrm>
        </p:spPr>
        <p:txBody>
          <a:bodyPr>
            <a:noAutofit/>
          </a:bodyPr>
          <a:lstStyle/>
          <a:p>
            <a:r>
              <a:rPr lang="cy-GB" sz="2000" dirty="0"/>
              <a:t>The </a:t>
            </a:r>
            <a:r>
              <a:rPr lang="cy-GB" sz="2000" dirty="0" err="1"/>
              <a:t>definition</a:t>
            </a:r>
            <a:r>
              <a:rPr lang="cy-GB" sz="2000" dirty="0"/>
              <a:t> of </a:t>
            </a:r>
            <a:r>
              <a:rPr lang="cy-GB" sz="2000" dirty="0" err="1"/>
              <a:t>humour</a:t>
            </a:r>
            <a:r>
              <a:rPr lang="cy-GB" sz="2000" dirty="0"/>
              <a:t> is,  “</a:t>
            </a:r>
            <a:r>
              <a:rPr lang="en-GB" sz="2000" dirty="0"/>
              <a:t>a quality in something that makes you laugh, for example in a situation, in someone's words or actions, or in a book or film”. </a:t>
            </a:r>
            <a:r>
              <a:rPr lang="cy-GB" sz="2000" dirty="0"/>
              <a:t>(2)</a:t>
            </a:r>
          </a:p>
          <a:p>
            <a:r>
              <a:rPr lang="cy-GB" sz="2000" dirty="0"/>
              <a:t> </a:t>
            </a:r>
            <a:r>
              <a:rPr lang="cy-GB" sz="2000" dirty="0" err="1"/>
              <a:t>According</a:t>
            </a:r>
            <a:r>
              <a:rPr lang="cy-GB" sz="2000" dirty="0"/>
              <a:t> to </a:t>
            </a:r>
            <a:r>
              <a:rPr lang="cy-GB" sz="2000" dirty="0" err="1"/>
              <a:t>psychologist</a:t>
            </a:r>
            <a:r>
              <a:rPr lang="cy-GB" sz="2000" dirty="0"/>
              <a:t> Rod Martin, </a:t>
            </a:r>
            <a:r>
              <a:rPr lang="cy-GB" sz="2000" dirty="0" err="1"/>
              <a:t>there</a:t>
            </a:r>
            <a:r>
              <a:rPr lang="cy-GB" sz="2000" dirty="0"/>
              <a:t> </a:t>
            </a:r>
            <a:r>
              <a:rPr lang="cy-GB" sz="2000" dirty="0" err="1"/>
              <a:t>are</a:t>
            </a:r>
            <a:r>
              <a:rPr lang="cy-GB" sz="2000" dirty="0"/>
              <a:t> 4 </a:t>
            </a:r>
            <a:r>
              <a:rPr lang="cy-GB" sz="2000" dirty="0" err="1"/>
              <a:t>types</a:t>
            </a:r>
            <a:r>
              <a:rPr lang="cy-GB" sz="2000" dirty="0"/>
              <a:t> of </a:t>
            </a:r>
            <a:r>
              <a:rPr lang="cy-GB" sz="2000" dirty="0" err="1"/>
              <a:t>humour</a:t>
            </a:r>
            <a:r>
              <a:rPr lang="cy-GB" sz="2000" dirty="0"/>
              <a:t>: (3)</a:t>
            </a:r>
          </a:p>
          <a:p>
            <a:pPr marL="0" indent="0">
              <a:buNone/>
            </a:pPr>
            <a:endParaRPr lang="cy-GB" sz="2000" dirty="0"/>
          </a:p>
          <a:p>
            <a:endParaRPr lang="cy-GB" sz="2000" dirty="0"/>
          </a:p>
          <a:p>
            <a:pPr marL="0" indent="0">
              <a:buNone/>
            </a:pPr>
            <a:endParaRPr lang="cy-GB" sz="2000" dirty="0"/>
          </a:p>
          <a:p>
            <a:pPr marL="0" indent="0">
              <a:buNone/>
            </a:pPr>
            <a:r>
              <a:rPr lang="cy-GB" sz="2000" dirty="0" err="1"/>
              <a:t>However</a:t>
            </a:r>
            <a:r>
              <a:rPr lang="cy-GB" sz="2000" dirty="0"/>
              <a:t>, David </a:t>
            </a:r>
            <a:r>
              <a:rPr lang="cy-GB" sz="2000" dirty="0" err="1"/>
              <a:t>Benatar</a:t>
            </a:r>
            <a:r>
              <a:rPr lang="cy-GB" sz="2000" dirty="0"/>
              <a:t> goes </a:t>
            </a:r>
            <a:r>
              <a:rPr lang="cy-GB" sz="2000" dirty="0" err="1"/>
              <a:t>further</a:t>
            </a:r>
            <a:r>
              <a:rPr lang="cy-GB" sz="2000" dirty="0"/>
              <a:t> to </a:t>
            </a:r>
            <a:r>
              <a:rPr lang="cy-GB" sz="2000" dirty="0" err="1"/>
              <a:t>suggest</a:t>
            </a:r>
            <a:r>
              <a:rPr lang="cy-GB" sz="2000" dirty="0"/>
              <a:t> </a:t>
            </a:r>
            <a:r>
              <a:rPr lang="cy-GB" sz="2000" dirty="0" err="1"/>
              <a:t>there</a:t>
            </a:r>
            <a:r>
              <a:rPr lang="cy-GB" sz="2000" dirty="0"/>
              <a:t> </a:t>
            </a:r>
            <a:r>
              <a:rPr lang="cy-GB" sz="2000" dirty="0" err="1"/>
              <a:t>are</a:t>
            </a:r>
            <a:r>
              <a:rPr lang="cy-GB" sz="2000" dirty="0"/>
              <a:t> </a:t>
            </a:r>
            <a:r>
              <a:rPr lang="cy-GB" sz="2000" dirty="0" err="1"/>
              <a:t>other</a:t>
            </a:r>
            <a:r>
              <a:rPr lang="cy-GB" sz="2000" dirty="0"/>
              <a:t> </a:t>
            </a:r>
            <a:r>
              <a:rPr lang="cy-GB" sz="2000" dirty="0" err="1"/>
              <a:t>types</a:t>
            </a:r>
            <a:r>
              <a:rPr lang="cy-GB" sz="2000" dirty="0"/>
              <a:t> of </a:t>
            </a:r>
            <a:r>
              <a:rPr lang="cy-GB" sz="2000" dirty="0" err="1"/>
              <a:t>humour</a:t>
            </a:r>
            <a:r>
              <a:rPr lang="cy-GB" sz="2000" dirty="0"/>
              <a:t>: (4)</a:t>
            </a:r>
          </a:p>
          <a:p>
            <a:pPr marL="0" indent="0">
              <a:buNone/>
            </a:pPr>
            <a:endParaRPr lang="cy-GB" b="1" dirty="0"/>
          </a:p>
        </p:txBody>
      </p:sp>
      <p:sp>
        <p:nvSpPr>
          <p:cNvPr id="4" name="TextBox 3">
            <a:extLst>
              <a:ext uri="{FF2B5EF4-FFF2-40B4-BE49-F238E27FC236}">
                <a16:creationId xmlns:a16="http://schemas.microsoft.com/office/drawing/2014/main" id="{905291F2-4918-409C-879D-6A242856290C}"/>
              </a:ext>
            </a:extLst>
          </p:cNvPr>
          <p:cNvSpPr txBox="1"/>
          <p:nvPr/>
        </p:nvSpPr>
        <p:spPr>
          <a:xfrm>
            <a:off x="0" y="5987052"/>
            <a:ext cx="12091915" cy="830997"/>
          </a:xfrm>
          <a:prstGeom prst="rect">
            <a:avLst/>
          </a:prstGeom>
          <a:noFill/>
        </p:spPr>
        <p:txBody>
          <a:bodyPr wrap="square" rtlCol="0">
            <a:spAutoFit/>
          </a:bodyPr>
          <a:lstStyle/>
          <a:p>
            <a:r>
              <a:rPr lang="cy-GB" sz="1200" dirty="0"/>
              <a:t>(2) “</a:t>
            </a:r>
            <a:r>
              <a:rPr lang="cy-GB" sz="1200" dirty="0" err="1"/>
              <a:t>Definition</a:t>
            </a:r>
            <a:r>
              <a:rPr lang="cy-GB" sz="1200" dirty="0"/>
              <a:t> of </a:t>
            </a:r>
            <a:r>
              <a:rPr lang="cy-GB" sz="1200" dirty="0" err="1"/>
              <a:t>humour</a:t>
            </a:r>
            <a:r>
              <a:rPr lang="cy-GB" sz="1200" dirty="0"/>
              <a:t>”, &lt;</a:t>
            </a:r>
            <a:r>
              <a:rPr lang="cy-GB" sz="1200" dirty="0">
                <a:hlinkClick r:id="rId3"/>
              </a:rPr>
              <a:t>https://www.collinsdictionary.com/dictionary/english/humour</a:t>
            </a:r>
            <a:r>
              <a:rPr lang="cy-GB" sz="1200" dirty="0"/>
              <a:t>&gt; (</a:t>
            </a:r>
            <a:r>
              <a:rPr lang="cy-GB" sz="1200" dirty="0" err="1"/>
              <a:t>Date</a:t>
            </a:r>
            <a:r>
              <a:rPr lang="cy-GB" sz="1200" dirty="0"/>
              <a:t> </a:t>
            </a:r>
            <a:r>
              <a:rPr lang="cy-GB" sz="1200" dirty="0" err="1"/>
              <a:t>accessed</a:t>
            </a:r>
            <a:r>
              <a:rPr lang="cy-GB" sz="1200" dirty="0"/>
              <a:t>: 08/12/2018)</a:t>
            </a:r>
          </a:p>
          <a:p>
            <a:r>
              <a:rPr lang="cy-GB" sz="1200" dirty="0"/>
              <a:t>(3) Ronald E. </a:t>
            </a:r>
            <a:r>
              <a:rPr lang="cy-GB" sz="1200" dirty="0" err="1"/>
              <a:t>Riggio</a:t>
            </a:r>
            <a:r>
              <a:rPr lang="cy-GB" sz="1200" dirty="0"/>
              <a:t>, “The 4 </a:t>
            </a:r>
            <a:r>
              <a:rPr lang="cy-GB" sz="1200" dirty="0" err="1"/>
              <a:t>Styles</a:t>
            </a:r>
            <a:r>
              <a:rPr lang="cy-GB" sz="1200" dirty="0"/>
              <a:t> of </a:t>
            </a:r>
            <a:r>
              <a:rPr lang="cy-GB" sz="1200" dirty="0" err="1"/>
              <a:t>Humour</a:t>
            </a:r>
            <a:r>
              <a:rPr lang="cy-GB" sz="1200" dirty="0"/>
              <a:t>,” &lt;</a:t>
            </a:r>
            <a:r>
              <a:rPr lang="cy-GB" sz="1200" dirty="0">
                <a:hlinkClick r:id="rId4"/>
              </a:rPr>
              <a:t>https://www.psychologytoday.com/gb/blog/cutting-edge-leadership/201504/the-4-styles-humor</a:t>
            </a:r>
            <a:r>
              <a:rPr lang="cy-GB" sz="1200" dirty="0"/>
              <a:t>&gt; (</a:t>
            </a:r>
            <a:r>
              <a:rPr lang="cy-GB" sz="1200" dirty="0" err="1"/>
              <a:t>Date</a:t>
            </a:r>
            <a:r>
              <a:rPr lang="cy-GB" sz="1200" dirty="0"/>
              <a:t> </a:t>
            </a:r>
            <a:r>
              <a:rPr lang="cy-GB" sz="1200" dirty="0" err="1"/>
              <a:t>accessed</a:t>
            </a:r>
            <a:r>
              <a:rPr lang="cy-GB" sz="1200" dirty="0"/>
              <a:t>: 1/12/2018) </a:t>
            </a:r>
          </a:p>
          <a:p>
            <a:r>
              <a:rPr lang="cy-GB" sz="1200" dirty="0"/>
              <a:t>(4) David </a:t>
            </a:r>
            <a:r>
              <a:rPr lang="cy-GB" sz="1200" dirty="0" err="1"/>
              <a:t>Benatar</a:t>
            </a:r>
            <a:r>
              <a:rPr lang="cy-GB" sz="1200" dirty="0"/>
              <a:t>, “</a:t>
            </a:r>
            <a:r>
              <a:rPr lang="cy-GB" sz="1200" dirty="0" err="1"/>
              <a:t>Taking</a:t>
            </a:r>
            <a:r>
              <a:rPr lang="cy-GB" sz="1200" dirty="0"/>
              <a:t> </a:t>
            </a:r>
            <a:r>
              <a:rPr lang="cy-GB" sz="1200" dirty="0" err="1"/>
              <a:t>Humour</a:t>
            </a:r>
            <a:r>
              <a:rPr lang="cy-GB" sz="1200" dirty="0"/>
              <a:t> (</a:t>
            </a:r>
            <a:r>
              <a:rPr lang="cy-GB" sz="1200" dirty="0" err="1"/>
              <a:t>Ethics</a:t>
            </a:r>
            <a:r>
              <a:rPr lang="cy-GB" sz="1200" dirty="0"/>
              <a:t>) </a:t>
            </a:r>
            <a:r>
              <a:rPr lang="cy-GB" sz="1200" dirty="0" err="1"/>
              <a:t>Seriously</a:t>
            </a:r>
            <a:r>
              <a:rPr lang="cy-GB" sz="1200" dirty="0"/>
              <a:t>, </a:t>
            </a:r>
            <a:r>
              <a:rPr lang="cy-GB" sz="1200" dirty="0" err="1"/>
              <a:t>But</a:t>
            </a:r>
            <a:r>
              <a:rPr lang="cy-GB" sz="1200" dirty="0"/>
              <a:t> Not </a:t>
            </a:r>
            <a:r>
              <a:rPr lang="cy-GB" sz="1200" dirty="0" err="1"/>
              <a:t>Too</a:t>
            </a:r>
            <a:r>
              <a:rPr lang="cy-GB" sz="1200" dirty="0"/>
              <a:t> </a:t>
            </a:r>
            <a:r>
              <a:rPr lang="cy-GB" sz="1200" dirty="0" err="1"/>
              <a:t>Seriously</a:t>
            </a:r>
            <a:r>
              <a:rPr lang="cy-GB" sz="1200" dirty="0"/>
              <a:t>”, &lt;</a:t>
            </a:r>
            <a:r>
              <a:rPr lang="cy-GB" sz="1200" dirty="0">
                <a:hlinkClick r:id="rId5"/>
              </a:rPr>
              <a:t>http://www.jpe.ox.ac.uk/papers/taking-humour-ethics-seriously-but-not-too-seriously/</a:t>
            </a:r>
            <a:r>
              <a:rPr lang="cy-GB" sz="1200" dirty="0"/>
              <a:t>&gt; (</a:t>
            </a:r>
            <a:r>
              <a:rPr lang="cy-GB" sz="1200" dirty="0" err="1"/>
              <a:t>Date</a:t>
            </a:r>
            <a:r>
              <a:rPr lang="cy-GB" sz="1200" dirty="0"/>
              <a:t> </a:t>
            </a:r>
            <a:r>
              <a:rPr lang="cy-GB" sz="1200" dirty="0" err="1"/>
              <a:t>accessed</a:t>
            </a:r>
            <a:r>
              <a:rPr lang="cy-GB" sz="1200" dirty="0"/>
              <a:t>: 1/12/2018) </a:t>
            </a:r>
          </a:p>
        </p:txBody>
      </p:sp>
      <p:graphicFrame>
        <p:nvGraphicFramePr>
          <p:cNvPr id="5" name="Table 4">
            <a:extLst>
              <a:ext uri="{FF2B5EF4-FFF2-40B4-BE49-F238E27FC236}">
                <a16:creationId xmlns:a16="http://schemas.microsoft.com/office/drawing/2014/main" id="{B85B171D-490E-4444-98BF-765137D88E1E}"/>
              </a:ext>
            </a:extLst>
          </p:cNvPr>
          <p:cNvGraphicFramePr>
            <a:graphicFrameLocks noGrp="1"/>
          </p:cNvGraphicFramePr>
          <p:nvPr>
            <p:extLst>
              <p:ext uri="{D42A27DB-BD31-4B8C-83A1-F6EECF244321}">
                <p14:modId xmlns:p14="http://schemas.microsoft.com/office/powerpoint/2010/main" val="4186035344"/>
              </p:ext>
            </p:extLst>
          </p:nvPr>
        </p:nvGraphicFramePr>
        <p:xfrm>
          <a:off x="1572183" y="2650768"/>
          <a:ext cx="8128000" cy="1171002"/>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774995879"/>
                    </a:ext>
                  </a:extLst>
                </a:gridCol>
                <a:gridCol w="4064000">
                  <a:extLst>
                    <a:ext uri="{9D8B030D-6E8A-4147-A177-3AD203B41FA5}">
                      <a16:colId xmlns:a16="http://schemas.microsoft.com/office/drawing/2014/main" val="654153359"/>
                    </a:ext>
                  </a:extLst>
                </a:gridCol>
              </a:tblGrid>
              <a:tr h="585501">
                <a:tc>
                  <a:txBody>
                    <a:bodyPr/>
                    <a:lstStyle/>
                    <a:p>
                      <a:pPr algn="ctr"/>
                      <a:r>
                        <a:rPr lang="en-GB" b="1" dirty="0"/>
                        <a:t>Affiliation</a:t>
                      </a:r>
                    </a:p>
                  </a:txBody>
                  <a:tcPr/>
                </a:tc>
                <a:tc>
                  <a:txBody>
                    <a:bodyPr/>
                    <a:lstStyle/>
                    <a:p>
                      <a:pPr algn="ctr"/>
                      <a:r>
                        <a:rPr lang="en-GB" b="1" dirty="0"/>
                        <a:t>Aggression</a:t>
                      </a:r>
                    </a:p>
                  </a:txBody>
                  <a:tcPr/>
                </a:tc>
                <a:extLst>
                  <a:ext uri="{0D108BD9-81ED-4DB2-BD59-A6C34878D82A}">
                    <a16:rowId xmlns:a16="http://schemas.microsoft.com/office/drawing/2014/main" val="132922218"/>
                  </a:ext>
                </a:extLst>
              </a:tr>
              <a:tr h="585501">
                <a:tc>
                  <a:txBody>
                    <a:bodyPr/>
                    <a:lstStyle/>
                    <a:p>
                      <a:pPr algn="ctr"/>
                      <a:r>
                        <a:rPr lang="en-GB" b="1" dirty="0"/>
                        <a:t>Self-enhancing</a:t>
                      </a:r>
                    </a:p>
                  </a:txBody>
                  <a:tcPr/>
                </a:tc>
                <a:tc>
                  <a:txBody>
                    <a:bodyPr/>
                    <a:lstStyle/>
                    <a:p>
                      <a:pPr algn="ctr"/>
                      <a:r>
                        <a:rPr lang="en-GB" b="1" dirty="0"/>
                        <a:t>Self-defeating </a:t>
                      </a:r>
                    </a:p>
                  </a:txBody>
                  <a:tcPr/>
                </a:tc>
                <a:extLst>
                  <a:ext uri="{0D108BD9-81ED-4DB2-BD59-A6C34878D82A}">
                    <a16:rowId xmlns:a16="http://schemas.microsoft.com/office/drawing/2014/main" val="982969180"/>
                  </a:ext>
                </a:extLst>
              </a:tr>
            </a:tbl>
          </a:graphicData>
        </a:graphic>
      </p:graphicFrame>
      <p:graphicFrame>
        <p:nvGraphicFramePr>
          <p:cNvPr id="6" name="Table 5">
            <a:extLst>
              <a:ext uri="{FF2B5EF4-FFF2-40B4-BE49-F238E27FC236}">
                <a16:creationId xmlns:a16="http://schemas.microsoft.com/office/drawing/2014/main" id="{4D19BEB6-5E85-40B3-9B86-7147A5264A24}"/>
              </a:ext>
            </a:extLst>
          </p:cNvPr>
          <p:cNvGraphicFramePr>
            <a:graphicFrameLocks noGrp="1"/>
          </p:cNvGraphicFramePr>
          <p:nvPr>
            <p:extLst>
              <p:ext uri="{D42A27DB-BD31-4B8C-83A1-F6EECF244321}">
                <p14:modId xmlns:p14="http://schemas.microsoft.com/office/powerpoint/2010/main" val="2542845959"/>
              </p:ext>
            </p:extLst>
          </p:nvPr>
        </p:nvGraphicFramePr>
        <p:xfrm>
          <a:off x="1572183" y="4455661"/>
          <a:ext cx="8128000" cy="1119202"/>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979725907"/>
                    </a:ext>
                  </a:extLst>
                </a:gridCol>
                <a:gridCol w="4064000">
                  <a:extLst>
                    <a:ext uri="{9D8B030D-6E8A-4147-A177-3AD203B41FA5}">
                      <a16:colId xmlns:a16="http://schemas.microsoft.com/office/drawing/2014/main" val="2462487000"/>
                    </a:ext>
                  </a:extLst>
                </a:gridCol>
              </a:tblGrid>
              <a:tr h="559601">
                <a:tc>
                  <a:txBody>
                    <a:bodyPr/>
                    <a:lstStyle/>
                    <a:p>
                      <a:pPr algn="ctr"/>
                      <a:r>
                        <a:rPr lang="en-GB" b="1" dirty="0"/>
                        <a:t>Racial, ethnic and gender </a:t>
                      </a:r>
                    </a:p>
                  </a:txBody>
                  <a:tcPr/>
                </a:tc>
                <a:tc>
                  <a:txBody>
                    <a:bodyPr/>
                    <a:lstStyle/>
                    <a:p>
                      <a:pPr algn="ctr"/>
                      <a:r>
                        <a:rPr lang="en-GB" b="1" dirty="0"/>
                        <a:t>Religious</a:t>
                      </a:r>
                    </a:p>
                  </a:txBody>
                  <a:tcPr/>
                </a:tc>
                <a:extLst>
                  <a:ext uri="{0D108BD9-81ED-4DB2-BD59-A6C34878D82A}">
                    <a16:rowId xmlns:a16="http://schemas.microsoft.com/office/drawing/2014/main" val="516715762"/>
                  </a:ext>
                </a:extLst>
              </a:tr>
              <a:tr h="559601">
                <a:tc>
                  <a:txBody>
                    <a:bodyPr/>
                    <a:lstStyle/>
                    <a:p>
                      <a:pPr algn="ctr"/>
                      <a:r>
                        <a:rPr lang="en-GB" b="1" dirty="0"/>
                        <a:t>Scatological</a:t>
                      </a:r>
                    </a:p>
                  </a:txBody>
                  <a:tcPr/>
                </a:tc>
                <a:tc>
                  <a:txBody>
                    <a:bodyPr/>
                    <a:lstStyle/>
                    <a:p>
                      <a:pPr algn="ctr"/>
                      <a:r>
                        <a:rPr lang="en-GB" b="1" dirty="0"/>
                        <a:t>Morbid or tragic </a:t>
                      </a:r>
                    </a:p>
                  </a:txBody>
                  <a:tcPr/>
                </a:tc>
                <a:extLst>
                  <a:ext uri="{0D108BD9-81ED-4DB2-BD59-A6C34878D82A}">
                    <a16:rowId xmlns:a16="http://schemas.microsoft.com/office/drawing/2014/main" val="263397557"/>
                  </a:ext>
                </a:extLst>
              </a:tr>
            </a:tbl>
          </a:graphicData>
        </a:graphic>
      </p:graphicFrame>
    </p:spTree>
    <p:extLst>
      <p:ext uri="{BB962C8B-B14F-4D97-AF65-F5344CB8AC3E}">
        <p14:creationId xmlns:p14="http://schemas.microsoft.com/office/powerpoint/2010/main" val="9417422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879A26B8-6C4E-452B-ADD3-ED324A7AB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9B4167E1-E2B0-4192-8DA2-6967DDFF87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14407"/>
            <a:ext cx="5609967" cy="561177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9107156-212C-4542-A5F4-59518F379B13}"/>
              </a:ext>
            </a:extLst>
          </p:cNvPr>
          <p:cNvSpPr>
            <a:spLocks noGrp="1"/>
          </p:cNvSpPr>
          <p:nvPr>
            <p:ph type="title"/>
          </p:nvPr>
        </p:nvSpPr>
        <p:spPr>
          <a:xfrm>
            <a:off x="728154" y="246853"/>
            <a:ext cx="4968489" cy="1013800"/>
          </a:xfrm>
        </p:spPr>
        <p:txBody>
          <a:bodyPr>
            <a:normAutofit/>
          </a:bodyPr>
          <a:lstStyle/>
          <a:p>
            <a:r>
              <a:rPr lang="cy-GB" i="1" dirty="0" err="1">
                <a:solidFill>
                  <a:srgbClr val="FFFFFF"/>
                </a:solidFill>
              </a:rPr>
              <a:t>Friday</a:t>
            </a:r>
            <a:r>
              <a:rPr lang="cy-GB" i="1" dirty="0">
                <a:solidFill>
                  <a:srgbClr val="FFFFFF"/>
                </a:solidFill>
              </a:rPr>
              <a:t> NIGHT DINNER</a:t>
            </a:r>
          </a:p>
        </p:txBody>
      </p:sp>
      <p:sp>
        <p:nvSpPr>
          <p:cNvPr id="75" name="Rectangle 74">
            <a:extLst>
              <a:ext uri="{FF2B5EF4-FFF2-40B4-BE49-F238E27FC236}">
                <a16:creationId xmlns:a16="http://schemas.microsoft.com/office/drawing/2014/main" id="{D03E4FEE-2E6A-44AB-B6BA-C1AD0CD6D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560581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76">
            <a:extLst>
              <a:ext uri="{FF2B5EF4-FFF2-40B4-BE49-F238E27FC236}">
                <a16:creationId xmlns:a16="http://schemas.microsoft.com/office/drawing/2014/main" id="{0817EB59-13B3-43DA-9B91-A7CC174A60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4318" y="457200"/>
            <a:ext cx="5600007"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8E1B27D9-FDE8-42D5-8964-12AAE2041EA1}"/>
              </a:ext>
            </a:extLst>
          </p:cNvPr>
          <p:cNvSpPr>
            <a:spLocks noGrp="1"/>
          </p:cNvSpPr>
          <p:nvPr>
            <p:ph sz="quarter" idx="13"/>
          </p:nvPr>
        </p:nvSpPr>
        <p:spPr>
          <a:xfrm>
            <a:off x="749422" y="1601206"/>
            <a:ext cx="4947221" cy="4285141"/>
          </a:xfrm>
        </p:spPr>
        <p:txBody>
          <a:bodyPr>
            <a:normAutofit/>
          </a:bodyPr>
          <a:lstStyle/>
          <a:p>
            <a:r>
              <a:rPr lang="cy-GB" dirty="0">
                <a:solidFill>
                  <a:srgbClr val="FFFFFF"/>
                </a:solidFill>
              </a:rPr>
              <a:t>It is a British </a:t>
            </a:r>
            <a:r>
              <a:rPr lang="cy-GB" dirty="0" err="1">
                <a:solidFill>
                  <a:srgbClr val="FFFFFF"/>
                </a:solidFill>
              </a:rPr>
              <a:t>television</a:t>
            </a:r>
            <a:r>
              <a:rPr lang="cy-GB" dirty="0">
                <a:solidFill>
                  <a:srgbClr val="FFFFFF"/>
                </a:solidFill>
              </a:rPr>
              <a:t> </a:t>
            </a:r>
            <a:r>
              <a:rPr lang="cy-GB" dirty="0" err="1">
                <a:solidFill>
                  <a:srgbClr val="FFFFFF"/>
                </a:solidFill>
              </a:rPr>
              <a:t>sitcom</a:t>
            </a:r>
            <a:r>
              <a:rPr lang="cy-GB" dirty="0">
                <a:solidFill>
                  <a:srgbClr val="FFFFFF"/>
                </a:solidFill>
              </a:rPr>
              <a:t> </a:t>
            </a:r>
            <a:r>
              <a:rPr lang="cy-GB" dirty="0" err="1">
                <a:solidFill>
                  <a:srgbClr val="FFFFFF"/>
                </a:solidFill>
              </a:rPr>
              <a:t>written</a:t>
            </a:r>
            <a:r>
              <a:rPr lang="cy-GB" dirty="0">
                <a:solidFill>
                  <a:srgbClr val="FFFFFF"/>
                </a:solidFill>
              </a:rPr>
              <a:t> by Robert </a:t>
            </a:r>
            <a:r>
              <a:rPr lang="cy-GB" dirty="0" err="1">
                <a:solidFill>
                  <a:srgbClr val="FFFFFF"/>
                </a:solidFill>
              </a:rPr>
              <a:t>Popper</a:t>
            </a:r>
            <a:r>
              <a:rPr lang="cy-GB" dirty="0">
                <a:solidFill>
                  <a:srgbClr val="FFFFFF"/>
                </a:solidFill>
              </a:rPr>
              <a:t>. </a:t>
            </a:r>
          </a:p>
          <a:p>
            <a:pPr marL="0" indent="0">
              <a:buNone/>
            </a:pPr>
            <a:endParaRPr lang="cy-GB" dirty="0">
              <a:solidFill>
                <a:srgbClr val="FFFFFF"/>
              </a:solidFill>
            </a:endParaRPr>
          </a:p>
          <a:p>
            <a:r>
              <a:rPr lang="en-GB" dirty="0">
                <a:solidFill>
                  <a:srgbClr val="FFFFFF"/>
                </a:solidFill>
              </a:rPr>
              <a:t>Each episode presents Shabbat dinner in a secular Jewish family. </a:t>
            </a:r>
          </a:p>
          <a:p>
            <a:endParaRPr lang="en-GB" dirty="0">
              <a:solidFill>
                <a:srgbClr val="FFFFFF"/>
              </a:solidFill>
            </a:endParaRPr>
          </a:p>
          <a:p>
            <a:r>
              <a:rPr lang="en-GB" dirty="0">
                <a:solidFill>
                  <a:srgbClr val="FFFFFF"/>
                </a:solidFill>
              </a:rPr>
              <a:t>Robert Popper states, </a:t>
            </a:r>
            <a:r>
              <a:rPr lang="en-GB" i="1" dirty="0">
                <a:solidFill>
                  <a:srgbClr val="FFFFFF"/>
                </a:solidFill>
              </a:rPr>
              <a:t>“I didn't set out to write a Jewish comedy, but I found that environment very inspiring for jokes. It's deliberately not religious”. (5) </a:t>
            </a:r>
          </a:p>
          <a:p>
            <a:pPr marL="0" indent="0">
              <a:buNone/>
            </a:pPr>
            <a:endParaRPr lang="en-GB" i="1" dirty="0">
              <a:solidFill>
                <a:srgbClr val="FFFFFF"/>
              </a:solidFill>
            </a:endParaRPr>
          </a:p>
          <a:p>
            <a:r>
              <a:rPr lang="en-GB" dirty="0">
                <a:solidFill>
                  <a:srgbClr val="FFFFFF"/>
                </a:solidFill>
              </a:rPr>
              <a:t>Uses </a:t>
            </a:r>
            <a:r>
              <a:rPr lang="en-GB" b="1" dirty="0">
                <a:solidFill>
                  <a:srgbClr val="FFFFFF"/>
                </a:solidFill>
              </a:rPr>
              <a:t>affiliative</a:t>
            </a:r>
            <a:r>
              <a:rPr lang="en-GB" dirty="0">
                <a:solidFill>
                  <a:srgbClr val="FFFFFF"/>
                </a:solidFill>
              </a:rPr>
              <a:t> humour as well as the use of pranks. </a:t>
            </a:r>
            <a:endParaRPr lang="cy-GB" i="1" dirty="0">
              <a:solidFill>
                <a:srgbClr val="FFFFFF"/>
              </a:solidFill>
            </a:endParaRPr>
          </a:p>
        </p:txBody>
      </p:sp>
      <p:sp>
        <p:nvSpPr>
          <p:cNvPr id="79" name="Rectangle 78">
            <a:extLst>
              <a:ext uri="{FF2B5EF4-FFF2-40B4-BE49-F238E27FC236}">
                <a16:creationId xmlns:a16="http://schemas.microsoft.com/office/drawing/2014/main" id="{C5F09389-6A8E-46D6-B5F4-A3C55FAE62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4319" y="619125"/>
            <a:ext cx="5600006" cy="560705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Image result for friday night dinner">
            <a:extLst>
              <a:ext uri="{FF2B5EF4-FFF2-40B4-BE49-F238E27FC236}">
                <a16:creationId xmlns:a16="http://schemas.microsoft.com/office/drawing/2014/main" id="{7F58E9E4-F3E6-4A36-A1A3-5E5B151CC31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68084" y="1260653"/>
            <a:ext cx="4952475" cy="434579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1A9E42D-AF33-4154-8540-78E5C5B565CA}"/>
              </a:ext>
            </a:extLst>
          </p:cNvPr>
          <p:cNvSpPr txBox="1"/>
          <p:nvPr/>
        </p:nvSpPr>
        <p:spPr>
          <a:xfrm>
            <a:off x="6791850" y="5639314"/>
            <a:ext cx="4952475" cy="276999"/>
          </a:xfrm>
          <a:prstGeom prst="rect">
            <a:avLst/>
          </a:prstGeom>
          <a:noFill/>
        </p:spPr>
        <p:txBody>
          <a:bodyPr wrap="square" rtlCol="0">
            <a:spAutoFit/>
          </a:bodyPr>
          <a:lstStyle/>
          <a:p>
            <a:r>
              <a:rPr lang="cy-GB" sz="1200" dirty="0" err="1"/>
              <a:t>Fig</a:t>
            </a:r>
            <a:r>
              <a:rPr lang="cy-GB" sz="1200" dirty="0"/>
              <a:t> 2: http://fridaynightdinner.wikia.com/wiki/Friday_Night_Dinner</a:t>
            </a:r>
          </a:p>
        </p:txBody>
      </p:sp>
      <p:sp>
        <p:nvSpPr>
          <p:cNvPr id="5" name="TextBox 4">
            <a:extLst>
              <a:ext uri="{FF2B5EF4-FFF2-40B4-BE49-F238E27FC236}">
                <a16:creationId xmlns:a16="http://schemas.microsoft.com/office/drawing/2014/main" id="{4D6353CF-99D8-45B5-AD54-BC01869F7348}"/>
              </a:ext>
            </a:extLst>
          </p:cNvPr>
          <p:cNvSpPr txBox="1"/>
          <p:nvPr/>
        </p:nvSpPr>
        <p:spPr>
          <a:xfrm>
            <a:off x="0" y="6563587"/>
            <a:ext cx="10290550" cy="276999"/>
          </a:xfrm>
          <a:prstGeom prst="rect">
            <a:avLst/>
          </a:prstGeom>
          <a:noFill/>
        </p:spPr>
        <p:txBody>
          <a:bodyPr wrap="square" rtlCol="0">
            <a:spAutoFit/>
          </a:bodyPr>
          <a:lstStyle/>
          <a:p>
            <a:r>
              <a:rPr lang="cy-GB" sz="1200" dirty="0"/>
              <a:t>(5) Jessica </a:t>
            </a:r>
            <a:r>
              <a:rPr lang="cy-GB" sz="1200" dirty="0" err="1"/>
              <a:t>Elgot</a:t>
            </a:r>
            <a:r>
              <a:rPr lang="cy-GB" sz="1200" dirty="0"/>
              <a:t>, “</a:t>
            </a:r>
            <a:r>
              <a:rPr lang="cy-GB" sz="1200" dirty="0" err="1"/>
              <a:t>Interview</a:t>
            </a:r>
            <a:r>
              <a:rPr lang="cy-GB" sz="1200" dirty="0"/>
              <a:t>: Robert </a:t>
            </a:r>
            <a:r>
              <a:rPr lang="cy-GB" sz="1200" dirty="0" err="1"/>
              <a:t>Popper</a:t>
            </a:r>
            <a:r>
              <a:rPr lang="cy-GB" sz="1200" dirty="0"/>
              <a:t>” &lt;</a:t>
            </a:r>
            <a:r>
              <a:rPr lang="cy-GB" sz="1200" dirty="0">
                <a:hlinkClick r:id="rId4"/>
              </a:rPr>
              <a:t>https://www.thejc.com/culture/interviews/interview-robert-popper-1.21459</a:t>
            </a:r>
            <a:r>
              <a:rPr lang="cy-GB" sz="1200" dirty="0"/>
              <a:t>&gt; (</a:t>
            </a:r>
            <a:r>
              <a:rPr lang="cy-GB" sz="1200" dirty="0" err="1"/>
              <a:t>Date</a:t>
            </a:r>
            <a:r>
              <a:rPr lang="cy-GB" sz="1200" dirty="0"/>
              <a:t> </a:t>
            </a:r>
            <a:r>
              <a:rPr lang="cy-GB" sz="1200" dirty="0" err="1"/>
              <a:t>accessed</a:t>
            </a:r>
            <a:r>
              <a:rPr lang="cy-GB" sz="1200" dirty="0"/>
              <a:t>: 1/12/2018)</a:t>
            </a:r>
          </a:p>
        </p:txBody>
      </p:sp>
    </p:spTree>
    <p:extLst>
      <p:ext uri="{BB962C8B-B14F-4D97-AF65-F5344CB8AC3E}">
        <p14:creationId xmlns:p14="http://schemas.microsoft.com/office/powerpoint/2010/main" val="39133540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AD246A-DEAC-4B75-B182-710320D922CD}"/>
              </a:ext>
            </a:extLst>
          </p:cNvPr>
          <p:cNvSpPr>
            <a:spLocks noGrp="1"/>
          </p:cNvSpPr>
          <p:nvPr>
            <p:ph type="title"/>
          </p:nvPr>
        </p:nvSpPr>
        <p:spPr/>
        <p:txBody>
          <a:bodyPr/>
          <a:lstStyle/>
          <a:p>
            <a:r>
              <a:rPr lang="cy-GB" i="1" dirty="0">
                <a:solidFill>
                  <a:schemeClr val="tx1"/>
                </a:solidFill>
              </a:rPr>
              <a:t>FRIDAY NIGHT DINNER </a:t>
            </a:r>
            <a:r>
              <a:rPr lang="cy-GB" dirty="0">
                <a:solidFill>
                  <a:schemeClr val="tx1"/>
                </a:solidFill>
              </a:rPr>
              <a:t>YOUTUBE CLIP</a:t>
            </a:r>
          </a:p>
        </p:txBody>
      </p:sp>
      <p:sp>
        <p:nvSpPr>
          <p:cNvPr id="3" name="Content Placeholder 2">
            <a:extLst>
              <a:ext uri="{FF2B5EF4-FFF2-40B4-BE49-F238E27FC236}">
                <a16:creationId xmlns:a16="http://schemas.microsoft.com/office/drawing/2014/main" id="{12005DE5-8214-4E6D-A099-80AC9DAF46C1}"/>
              </a:ext>
            </a:extLst>
          </p:cNvPr>
          <p:cNvSpPr>
            <a:spLocks noGrp="1"/>
          </p:cNvSpPr>
          <p:nvPr>
            <p:ph sz="quarter" idx="13"/>
          </p:nvPr>
        </p:nvSpPr>
        <p:spPr/>
        <p:txBody>
          <a:bodyPr>
            <a:normAutofit/>
          </a:bodyPr>
          <a:lstStyle/>
          <a:p>
            <a:pPr marL="0" indent="0" algn="ctr">
              <a:buNone/>
            </a:pPr>
            <a:r>
              <a:rPr lang="cy-GB" sz="3200" dirty="0">
                <a:hlinkClick r:id="rId2"/>
              </a:rPr>
              <a:t>https://www.youtube.com/watch?v=5_jsfADUDgs</a:t>
            </a:r>
            <a:r>
              <a:rPr lang="cy-GB" sz="3200" dirty="0"/>
              <a:t> (6)</a:t>
            </a:r>
          </a:p>
        </p:txBody>
      </p:sp>
      <p:sp>
        <p:nvSpPr>
          <p:cNvPr id="4" name="TextBox 3">
            <a:extLst>
              <a:ext uri="{FF2B5EF4-FFF2-40B4-BE49-F238E27FC236}">
                <a16:creationId xmlns:a16="http://schemas.microsoft.com/office/drawing/2014/main" id="{8B802DC9-E68A-4C87-A395-9EECE7C50FDE}"/>
              </a:ext>
            </a:extLst>
          </p:cNvPr>
          <p:cNvSpPr txBox="1"/>
          <p:nvPr/>
        </p:nvSpPr>
        <p:spPr>
          <a:xfrm>
            <a:off x="1603717" y="6581001"/>
            <a:ext cx="9673883" cy="276999"/>
          </a:xfrm>
          <a:prstGeom prst="rect">
            <a:avLst/>
          </a:prstGeom>
          <a:noFill/>
        </p:spPr>
        <p:txBody>
          <a:bodyPr wrap="square" rtlCol="0">
            <a:spAutoFit/>
          </a:bodyPr>
          <a:lstStyle/>
          <a:p>
            <a:r>
              <a:rPr lang="en-GB" sz="1200" dirty="0"/>
              <a:t> (6) YOUTUBE,  “Jim Friday Night Dinner S01E05” , https://www.youtube.com/watch?v=5_jsfADUDgs (Date accessed: 1/12/2018)</a:t>
            </a:r>
          </a:p>
        </p:txBody>
      </p:sp>
    </p:spTree>
    <p:extLst>
      <p:ext uri="{BB962C8B-B14F-4D97-AF65-F5344CB8AC3E}">
        <p14:creationId xmlns:p14="http://schemas.microsoft.com/office/powerpoint/2010/main" val="14488345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6" name="Rectangle 134">
            <a:extLst>
              <a:ext uri="{FF2B5EF4-FFF2-40B4-BE49-F238E27FC236}">
                <a16:creationId xmlns:a16="http://schemas.microsoft.com/office/drawing/2014/main" id="{879A26B8-6C4E-452B-ADD3-ED324A7AB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7" name="Rectangle 136">
            <a:extLst>
              <a:ext uri="{FF2B5EF4-FFF2-40B4-BE49-F238E27FC236}">
                <a16:creationId xmlns:a16="http://schemas.microsoft.com/office/drawing/2014/main" id="{9B4167E1-E2B0-4192-8DA2-6967DDFF87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14407"/>
            <a:ext cx="5609967" cy="561177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3EECB45-11D9-4D97-A27E-F741159B432D}"/>
              </a:ext>
            </a:extLst>
          </p:cNvPr>
          <p:cNvSpPr>
            <a:spLocks noGrp="1"/>
          </p:cNvSpPr>
          <p:nvPr>
            <p:ph type="title"/>
          </p:nvPr>
        </p:nvSpPr>
        <p:spPr>
          <a:xfrm>
            <a:off x="762121" y="960723"/>
            <a:ext cx="4968489" cy="1013800"/>
          </a:xfrm>
        </p:spPr>
        <p:txBody>
          <a:bodyPr>
            <a:normAutofit/>
          </a:bodyPr>
          <a:lstStyle/>
          <a:p>
            <a:r>
              <a:rPr lang="cy-GB" i="1" dirty="0" err="1">
                <a:solidFill>
                  <a:srgbClr val="FFFFFF"/>
                </a:solidFill>
              </a:rPr>
              <a:t>Friday</a:t>
            </a:r>
            <a:r>
              <a:rPr lang="cy-GB" i="1" dirty="0">
                <a:solidFill>
                  <a:srgbClr val="FFFFFF"/>
                </a:solidFill>
              </a:rPr>
              <a:t> </a:t>
            </a:r>
            <a:r>
              <a:rPr lang="cy-GB" i="1" dirty="0" err="1">
                <a:solidFill>
                  <a:srgbClr val="FFFFFF"/>
                </a:solidFill>
              </a:rPr>
              <a:t>night</a:t>
            </a:r>
            <a:r>
              <a:rPr lang="cy-GB" i="1" dirty="0">
                <a:solidFill>
                  <a:srgbClr val="FFFFFF"/>
                </a:solidFill>
              </a:rPr>
              <a:t> </a:t>
            </a:r>
            <a:r>
              <a:rPr lang="cy-GB" i="1" dirty="0" err="1">
                <a:solidFill>
                  <a:srgbClr val="FFFFFF"/>
                </a:solidFill>
              </a:rPr>
              <a:t>dinner</a:t>
            </a:r>
            <a:r>
              <a:rPr lang="cy-GB" i="1" dirty="0">
                <a:solidFill>
                  <a:srgbClr val="FFFFFF"/>
                </a:solidFill>
              </a:rPr>
              <a:t> </a:t>
            </a:r>
            <a:r>
              <a:rPr lang="cy-GB" dirty="0" err="1">
                <a:solidFill>
                  <a:srgbClr val="FFFFFF"/>
                </a:solidFill>
              </a:rPr>
              <a:t>and</a:t>
            </a:r>
            <a:r>
              <a:rPr lang="cy-GB" dirty="0">
                <a:solidFill>
                  <a:srgbClr val="FFFFFF"/>
                </a:solidFill>
              </a:rPr>
              <a:t> the ‘</a:t>
            </a:r>
            <a:r>
              <a:rPr lang="cy-GB" i="1" dirty="0" err="1">
                <a:solidFill>
                  <a:srgbClr val="FFFFFF"/>
                </a:solidFill>
              </a:rPr>
              <a:t>schmoigel</a:t>
            </a:r>
            <a:r>
              <a:rPr lang="cy-GB" dirty="0">
                <a:solidFill>
                  <a:srgbClr val="FFFFFF"/>
                </a:solidFill>
              </a:rPr>
              <a:t>’ </a:t>
            </a:r>
          </a:p>
        </p:txBody>
      </p:sp>
      <p:sp>
        <p:nvSpPr>
          <p:cNvPr id="3078" name="Rectangle 138">
            <a:extLst>
              <a:ext uri="{FF2B5EF4-FFF2-40B4-BE49-F238E27FC236}">
                <a16:creationId xmlns:a16="http://schemas.microsoft.com/office/drawing/2014/main" id="{D03E4FEE-2E6A-44AB-B6BA-C1AD0CD6D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560581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1" name="Rectangle 140">
            <a:extLst>
              <a:ext uri="{FF2B5EF4-FFF2-40B4-BE49-F238E27FC236}">
                <a16:creationId xmlns:a16="http://schemas.microsoft.com/office/drawing/2014/main" id="{0817EB59-13B3-43DA-9B91-A7CC174A60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4318" y="457200"/>
            <a:ext cx="5600007"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12EFC0DD-4969-4CF8-AF60-E582C5E29D56}"/>
              </a:ext>
            </a:extLst>
          </p:cNvPr>
          <p:cNvSpPr>
            <a:spLocks noGrp="1"/>
          </p:cNvSpPr>
          <p:nvPr>
            <p:ph sz="quarter" idx="13"/>
          </p:nvPr>
        </p:nvSpPr>
        <p:spPr>
          <a:xfrm>
            <a:off x="735482" y="2001728"/>
            <a:ext cx="4947221" cy="4286661"/>
          </a:xfrm>
        </p:spPr>
        <p:txBody>
          <a:bodyPr>
            <a:normAutofit/>
          </a:bodyPr>
          <a:lstStyle/>
          <a:p>
            <a:r>
              <a:rPr lang="cy-GB" i="1" dirty="0">
                <a:solidFill>
                  <a:srgbClr val="FFFFFF"/>
                </a:solidFill>
              </a:rPr>
              <a:t>‘Schmoigel ‘ – </a:t>
            </a:r>
            <a:r>
              <a:rPr lang="cy-GB" dirty="0" err="1">
                <a:solidFill>
                  <a:srgbClr val="FFFFFF"/>
                </a:solidFill>
              </a:rPr>
              <a:t>Jews</a:t>
            </a:r>
            <a:r>
              <a:rPr lang="cy-GB" dirty="0">
                <a:solidFill>
                  <a:srgbClr val="FFFFFF"/>
                </a:solidFill>
              </a:rPr>
              <a:t> </a:t>
            </a:r>
            <a:r>
              <a:rPr lang="cy-GB" dirty="0" err="1">
                <a:solidFill>
                  <a:srgbClr val="FFFFFF"/>
                </a:solidFill>
              </a:rPr>
              <a:t>give</a:t>
            </a:r>
            <a:r>
              <a:rPr lang="cy-GB" dirty="0">
                <a:solidFill>
                  <a:srgbClr val="FFFFFF"/>
                </a:solidFill>
              </a:rPr>
              <a:t> </a:t>
            </a:r>
            <a:r>
              <a:rPr lang="cy-GB" dirty="0" err="1">
                <a:solidFill>
                  <a:srgbClr val="FFFFFF"/>
                </a:solidFill>
              </a:rPr>
              <a:t>each</a:t>
            </a:r>
            <a:r>
              <a:rPr lang="cy-GB" dirty="0">
                <a:solidFill>
                  <a:srgbClr val="FFFFFF"/>
                </a:solidFill>
              </a:rPr>
              <a:t> </a:t>
            </a:r>
            <a:r>
              <a:rPr lang="cy-GB" dirty="0" err="1">
                <a:solidFill>
                  <a:srgbClr val="FFFFFF"/>
                </a:solidFill>
              </a:rPr>
              <a:t>other</a:t>
            </a:r>
            <a:r>
              <a:rPr lang="cy-GB" dirty="0">
                <a:solidFill>
                  <a:srgbClr val="FFFFFF"/>
                </a:solidFill>
              </a:rPr>
              <a:t> </a:t>
            </a:r>
            <a:r>
              <a:rPr lang="cy-GB" dirty="0" err="1">
                <a:solidFill>
                  <a:srgbClr val="FFFFFF"/>
                </a:solidFill>
              </a:rPr>
              <a:t>baskets</a:t>
            </a:r>
            <a:r>
              <a:rPr lang="cy-GB" dirty="0">
                <a:solidFill>
                  <a:srgbClr val="FFFFFF"/>
                </a:solidFill>
              </a:rPr>
              <a:t> of </a:t>
            </a:r>
            <a:r>
              <a:rPr lang="cy-GB" dirty="0" err="1">
                <a:solidFill>
                  <a:srgbClr val="FFFFFF"/>
                </a:solidFill>
              </a:rPr>
              <a:t>green</a:t>
            </a:r>
            <a:r>
              <a:rPr lang="cy-GB" dirty="0">
                <a:solidFill>
                  <a:srgbClr val="FFFFFF"/>
                </a:solidFill>
              </a:rPr>
              <a:t> </a:t>
            </a:r>
            <a:r>
              <a:rPr lang="cy-GB" dirty="0" err="1">
                <a:solidFill>
                  <a:srgbClr val="FFFFFF"/>
                </a:solidFill>
              </a:rPr>
              <a:t>fruit</a:t>
            </a:r>
            <a:r>
              <a:rPr lang="cy-GB" dirty="0">
                <a:solidFill>
                  <a:srgbClr val="FFFFFF"/>
                </a:solidFill>
              </a:rPr>
              <a:t> </a:t>
            </a:r>
            <a:r>
              <a:rPr lang="cy-GB" dirty="0" err="1">
                <a:solidFill>
                  <a:srgbClr val="FFFFFF"/>
                </a:solidFill>
              </a:rPr>
              <a:t>for</a:t>
            </a:r>
            <a:r>
              <a:rPr lang="cy-GB" dirty="0">
                <a:solidFill>
                  <a:srgbClr val="FFFFFF"/>
                </a:solidFill>
              </a:rPr>
              <a:t> </a:t>
            </a:r>
            <a:r>
              <a:rPr lang="cy-GB" dirty="0" err="1">
                <a:solidFill>
                  <a:srgbClr val="FFFFFF"/>
                </a:solidFill>
              </a:rPr>
              <a:t>their</a:t>
            </a:r>
            <a:r>
              <a:rPr lang="cy-GB" dirty="0">
                <a:solidFill>
                  <a:srgbClr val="FFFFFF"/>
                </a:solidFill>
              </a:rPr>
              <a:t> </a:t>
            </a:r>
            <a:r>
              <a:rPr lang="cy-GB" dirty="0" err="1">
                <a:solidFill>
                  <a:srgbClr val="FFFFFF"/>
                </a:solidFill>
              </a:rPr>
              <a:t>birthdays</a:t>
            </a:r>
            <a:r>
              <a:rPr lang="cy-GB" dirty="0">
                <a:solidFill>
                  <a:srgbClr val="FFFFFF"/>
                </a:solidFill>
              </a:rPr>
              <a:t>. </a:t>
            </a:r>
          </a:p>
          <a:p>
            <a:pPr marL="0" indent="0">
              <a:buNone/>
            </a:pPr>
            <a:endParaRPr lang="cy-GB" dirty="0">
              <a:solidFill>
                <a:srgbClr val="FFFFFF"/>
              </a:solidFill>
            </a:endParaRPr>
          </a:p>
          <a:p>
            <a:r>
              <a:rPr lang="cy-GB" dirty="0" err="1">
                <a:solidFill>
                  <a:srgbClr val="FFFFFF"/>
                </a:solidFill>
              </a:rPr>
              <a:t>Jewish</a:t>
            </a:r>
            <a:r>
              <a:rPr lang="cy-GB" dirty="0">
                <a:solidFill>
                  <a:srgbClr val="FFFFFF"/>
                </a:solidFill>
              </a:rPr>
              <a:t> </a:t>
            </a:r>
            <a:r>
              <a:rPr lang="cy-GB" dirty="0" err="1">
                <a:solidFill>
                  <a:srgbClr val="FFFFFF"/>
                </a:solidFill>
              </a:rPr>
              <a:t>significance</a:t>
            </a:r>
            <a:r>
              <a:rPr lang="cy-GB" dirty="0">
                <a:solidFill>
                  <a:srgbClr val="FFFFFF"/>
                </a:solidFill>
              </a:rPr>
              <a:t> as it </a:t>
            </a:r>
            <a:r>
              <a:rPr lang="cy-GB" dirty="0" err="1">
                <a:solidFill>
                  <a:srgbClr val="FFFFFF"/>
                </a:solidFill>
              </a:rPr>
              <a:t>shows</a:t>
            </a:r>
            <a:r>
              <a:rPr lang="cy-GB" dirty="0">
                <a:solidFill>
                  <a:srgbClr val="FFFFFF"/>
                </a:solidFill>
              </a:rPr>
              <a:t> the </a:t>
            </a:r>
            <a:r>
              <a:rPr lang="cy-GB" i="1" dirty="0" err="1">
                <a:solidFill>
                  <a:srgbClr val="FFFFFF"/>
                </a:solidFill>
              </a:rPr>
              <a:t>Kosher</a:t>
            </a:r>
            <a:r>
              <a:rPr lang="cy-GB" dirty="0">
                <a:solidFill>
                  <a:srgbClr val="FFFFFF"/>
                </a:solidFill>
              </a:rPr>
              <a:t> </a:t>
            </a:r>
            <a:r>
              <a:rPr lang="cy-GB" dirty="0" err="1">
                <a:solidFill>
                  <a:srgbClr val="FFFFFF"/>
                </a:solidFill>
              </a:rPr>
              <a:t>food</a:t>
            </a:r>
            <a:r>
              <a:rPr lang="cy-GB" dirty="0">
                <a:solidFill>
                  <a:srgbClr val="FFFFFF"/>
                </a:solidFill>
              </a:rPr>
              <a:t> </a:t>
            </a:r>
            <a:r>
              <a:rPr lang="cy-GB" dirty="0" err="1">
                <a:solidFill>
                  <a:srgbClr val="FFFFFF"/>
                </a:solidFill>
              </a:rPr>
              <a:t>laws</a:t>
            </a:r>
            <a:r>
              <a:rPr lang="cy-GB" dirty="0">
                <a:solidFill>
                  <a:srgbClr val="FFFFFF"/>
                </a:solidFill>
              </a:rPr>
              <a:t>, the </a:t>
            </a:r>
            <a:r>
              <a:rPr lang="cy-GB" dirty="0" err="1">
                <a:solidFill>
                  <a:srgbClr val="FFFFFF"/>
                </a:solidFill>
              </a:rPr>
              <a:t>salt</a:t>
            </a:r>
            <a:r>
              <a:rPr lang="cy-GB" dirty="0">
                <a:solidFill>
                  <a:srgbClr val="FFFFFF"/>
                </a:solidFill>
              </a:rPr>
              <a:t> </a:t>
            </a:r>
            <a:r>
              <a:rPr lang="cy-GB" dirty="0" err="1">
                <a:solidFill>
                  <a:srgbClr val="FFFFFF"/>
                </a:solidFill>
              </a:rPr>
              <a:t>water</a:t>
            </a:r>
            <a:r>
              <a:rPr lang="cy-GB" dirty="0">
                <a:solidFill>
                  <a:srgbClr val="FFFFFF"/>
                </a:solidFill>
              </a:rPr>
              <a:t> </a:t>
            </a:r>
            <a:r>
              <a:rPr lang="cy-GB" dirty="0" err="1">
                <a:solidFill>
                  <a:srgbClr val="FFFFFF"/>
                </a:solidFill>
              </a:rPr>
              <a:t>used</a:t>
            </a:r>
            <a:r>
              <a:rPr lang="cy-GB" dirty="0">
                <a:solidFill>
                  <a:srgbClr val="FFFFFF"/>
                </a:solidFill>
              </a:rPr>
              <a:t> </a:t>
            </a:r>
            <a:r>
              <a:rPr lang="cy-GB" dirty="0" err="1">
                <a:solidFill>
                  <a:srgbClr val="FFFFFF"/>
                </a:solidFill>
              </a:rPr>
              <a:t>during</a:t>
            </a:r>
            <a:r>
              <a:rPr lang="cy-GB" dirty="0">
                <a:solidFill>
                  <a:srgbClr val="FFFFFF"/>
                </a:solidFill>
              </a:rPr>
              <a:t> </a:t>
            </a:r>
            <a:r>
              <a:rPr lang="cy-GB" i="1" dirty="0" err="1">
                <a:solidFill>
                  <a:srgbClr val="FFFFFF"/>
                </a:solidFill>
              </a:rPr>
              <a:t>Pesach</a:t>
            </a:r>
            <a:r>
              <a:rPr lang="cy-GB" dirty="0">
                <a:solidFill>
                  <a:srgbClr val="FFFFFF"/>
                </a:solidFill>
              </a:rPr>
              <a:t>, </a:t>
            </a:r>
            <a:r>
              <a:rPr lang="cy-GB" dirty="0" err="1">
                <a:solidFill>
                  <a:srgbClr val="FFFFFF"/>
                </a:solidFill>
              </a:rPr>
              <a:t>and</a:t>
            </a:r>
            <a:r>
              <a:rPr lang="cy-GB" dirty="0">
                <a:solidFill>
                  <a:srgbClr val="FFFFFF"/>
                </a:solidFill>
              </a:rPr>
              <a:t> the </a:t>
            </a:r>
            <a:r>
              <a:rPr lang="cy-GB" dirty="0" err="1">
                <a:solidFill>
                  <a:srgbClr val="FFFFFF"/>
                </a:solidFill>
              </a:rPr>
              <a:t>breaking</a:t>
            </a:r>
            <a:r>
              <a:rPr lang="cy-GB" dirty="0">
                <a:solidFill>
                  <a:srgbClr val="FFFFFF"/>
                </a:solidFill>
              </a:rPr>
              <a:t> of a </a:t>
            </a:r>
            <a:r>
              <a:rPr lang="cy-GB" dirty="0" err="1">
                <a:solidFill>
                  <a:srgbClr val="FFFFFF"/>
                </a:solidFill>
              </a:rPr>
              <a:t>glass</a:t>
            </a:r>
            <a:r>
              <a:rPr lang="cy-GB" dirty="0">
                <a:solidFill>
                  <a:srgbClr val="FFFFFF"/>
                </a:solidFill>
              </a:rPr>
              <a:t> at a </a:t>
            </a:r>
            <a:r>
              <a:rPr lang="cy-GB" dirty="0" err="1">
                <a:solidFill>
                  <a:srgbClr val="FFFFFF"/>
                </a:solidFill>
              </a:rPr>
              <a:t>Jewish</a:t>
            </a:r>
            <a:r>
              <a:rPr lang="cy-GB" dirty="0">
                <a:solidFill>
                  <a:srgbClr val="FFFFFF"/>
                </a:solidFill>
              </a:rPr>
              <a:t> </a:t>
            </a:r>
            <a:r>
              <a:rPr lang="cy-GB" dirty="0" err="1">
                <a:solidFill>
                  <a:srgbClr val="FFFFFF"/>
                </a:solidFill>
              </a:rPr>
              <a:t>wedding</a:t>
            </a:r>
            <a:r>
              <a:rPr lang="cy-GB" dirty="0">
                <a:solidFill>
                  <a:srgbClr val="FFFFFF"/>
                </a:solidFill>
              </a:rPr>
              <a:t>. </a:t>
            </a:r>
          </a:p>
          <a:p>
            <a:pPr marL="0" indent="0">
              <a:buNone/>
            </a:pPr>
            <a:endParaRPr lang="cy-GB" dirty="0">
              <a:solidFill>
                <a:srgbClr val="FFFFFF"/>
              </a:solidFill>
            </a:endParaRPr>
          </a:p>
          <a:p>
            <a:r>
              <a:rPr lang="cy-GB" dirty="0">
                <a:solidFill>
                  <a:srgbClr val="FFFFFF"/>
                </a:solidFill>
              </a:rPr>
              <a:t> </a:t>
            </a:r>
            <a:r>
              <a:rPr lang="cy-GB" dirty="0" err="1">
                <a:solidFill>
                  <a:srgbClr val="FFFFFF"/>
                </a:solidFill>
              </a:rPr>
              <a:t>Andrea</a:t>
            </a:r>
            <a:r>
              <a:rPr lang="cy-GB" dirty="0">
                <a:solidFill>
                  <a:srgbClr val="FFFFFF"/>
                </a:solidFill>
              </a:rPr>
              <a:t> </a:t>
            </a:r>
            <a:r>
              <a:rPr lang="cy-GB" dirty="0" err="1">
                <a:solidFill>
                  <a:srgbClr val="FFFFFF"/>
                </a:solidFill>
              </a:rPr>
              <a:t>Reiter</a:t>
            </a:r>
            <a:r>
              <a:rPr lang="cy-GB" dirty="0">
                <a:solidFill>
                  <a:srgbClr val="FFFFFF"/>
                </a:solidFill>
              </a:rPr>
              <a:t> </a:t>
            </a:r>
            <a:r>
              <a:rPr lang="cy-GB" dirty="0" err="1">
                <a:solidFill>
                  <a:srgbClr val="FFFFFF"/>
                </a:solidFill>
              </a:rPr>
              <a:t>and</a:t>
            </a:r>
            <a:r>
              <a:rPr lang="cy-GB" dirty="0">
                <a:solidFill>
                  <a:srgbClr val="FFFFFF"/>
                </a:solidFill>
              </a:rPr>
              <a:t> </a:t>
            </a:r>
            <a:r>
              <a:rPr lang="cy-GB" dirty="0" err="1">
                <a:solidFill>
                  <a:srgbClr val="FFFFFF"/>
                </a:solidFill>
              </a:rPr>
              <a:t>Lucille</a:t>
            </a:r>
            <a:r>
              <a:rPr lang="cy-GB" dirty="0">
                <a:solidFill>
                  <a:srgbClr val="FFFFFF"/>
                </a:solidFill>
              </a:rPr>
              <a:t> Cairns </a:t>
            </a:r>
            <a:r>
              <a:rPr lang="cy-GB" dirty="0" err="1">
                <a:solidFill>
                  <a:srgbClr val="FFFFFF"/>
                </a:solidFill>
              </a:rPr>
              <a:t>state</a:t>
            </a:r>
            <a:r>
              <a:rPr lang="cy-GB" dirty="0">
                <a:solidFill>
                  <a:srgbClr val="FFFFFF"/>
                </a:solidFill>
              </a:rPr>
              <a:t>,</a:t>
            </a:r>
          </a:p>
          <a:p>
            <a:pPr marL="0" indent="0" algn="ctr">
              <a:buNone/>
            </a:pPr>
            <a:r>
              <a:rPr lang="cy-GB" i="1" dirty="0">
                <a:solidFill>
                  <a:srgbClr val="FFFFFF"/>
                </a:solidFill>
              </a:rPr>
              <a:t>“</a:t>
            </a:r>
            <a:r>
              <a:rPr lang="cy-GB" i="1" dirty="0" err="1">
                <a:solidFill>
                  <a:srgbClr val="FFFFFF"/>
                </a:solidFill>
              </a:rPr>
              <a:t>Jewishness</a:t>
            </a:r>
            <a:r>
              <a:rPr lang="cy-GB" i="1" dirty="0">
                <a:solidFill>
                  <a:srgbClr val="FFFFFF"/>
                </a:solidFill>
              </a:rPr>
              <a:t> does not </a:t>
            </a:r>
            <a:r>
              <a:rPr lang="cy-GB" i="1" dirty="0" err="1">
                <a:solidFill>
                  <a:srgbClr val="FFFFFF"/>
                </a:solidFill>
              </a:rPr>
              <a:t>exist</a:t>
            </a:r>
            <a:r>
              <a:rPr lang="cy-GB" i="1" dirty="0">
                <a:solidFill>
                  <a:srgbClr val="FFFFFF"/>
                </a:solidFill>
              </a:rPr>
              <a:t> </a:t>
            </a:r>
            <a:r>
              <a:rPr lang="cy-GB" i="1" dirty="0" err="1">
                <a:solidFill>
                  <a:srgbClr val="FFFFFF"/>
                </a:solidFill>
              </a:rPr>
              <a:t>on</a:t>
            </a:r>
            <a:r>
              <a:rPr lang="cy-GB" i="1" dirty="0">
                <a:solidFill>
                  <a:srgbClr val="FFFFFF"/>
                </a:solidFill>
              </a:rPr>
              <a:t> </a:t>
            </a:r>
            <a:r>
              <a:rPr lang="cy-GB" i="1" dirty="0" err="1">
                <a:solidFill>
                  <a:srgbClr val="FFFFFF"/>
                </a:solidFill>
              </a:rPr>
              <a:t>its</a:t>
            </a:r>
            <a:r>
              <a:rPr lang="cy-GB" i="1" dirty="0">
                <a:solidFill>
                  <a:srgbClr val="FFFFFF"/>
                </a:solidFill>
              </a:rPr>
              <a:t> </a:t>
            </a:r>
            <a:r>
              <a:rPr lang="cy-GB" i="1" dirty="0" err="1">
                <a:solidFill>
                  <a:srgbClr val="FFFFFF"/>
                </a:solidFill>
              </a:rPr>
              <a:t>own</a:t>
            </a:r>
            <a:r>
              <a:rPr lang="cy-GB" i="1" dirty="0">
                <a:solidFill>
                  <a:srgbClr val="FFFFFF"/>
                </a:solidFill>
              </a:rPr>
              <a:t> </a:t>
            </a:r>
            <a:r>
              <a:rPr lang="cy-GB" i="1" dirty="0" err="1">
                <a:solidFill>
                  <a:srgbClr val="FFFFFF"/>
                </a:solidFill>
              </a:rPr>
              <a:t>account</a:t>
            </a:r>
            <a:r>
              <a:rPr lang="cy-GB" i="1" dirty="0">
                <a:solidFill>
                  <a:srgbClr val="FFFFFF"/>
                </a:solidFill>
              </a:rPr>
              <a:t> </a:t>
            </a:r>
            <a:r>
              <a:rPr lang="cy-GB" i="1" dirty="0" err="1">
                <a:solidFill>
                  <a:srgbClr val="FFFFFF"/>
                </a:solidFill>
              </a:rPr>
              <a:t>in</a:t>
            </a:r>
            <a:r>
              <a:rPr lang="cy-GB" i="1" dirty="0">
                <a:solidFill>
                  <a:srgbClr val="FFFFFF"/>
                </a:solidFill>
              </a:rPr>
              <a:t> </a:t>
            </a:r>
            <a:r>
              <a:rPr lang="cy-GB" i="1" dirty="0" err="1">
                <a:solidFill>
                  <a:srgbClr val="FFFFFF"/>
                </a:solidFill>
              </a:rPr>
              <a:t>Friday</a:t>
            </a:r>
            <a:r>
              <a:rPr lang="cy-GB" i="1" dirty="0">
                <a:solidFill>
                  <a:srgbClr val="FFFFFF"/>
                </a:solidFill>
              </a:rPr>
              <a:t> </a:t>
            </a:r>
            <a:r>
              <a:rPr lang="cy-GB" i="1" dirty="0" err="1">
                <a:solidFill>
                  <a:srgbClr val="FFFFFF"/>
                </a:solidFill>
              </a:rPr>
              <a:t>Night</a:t>
            </a:r>
            <a:r>
              <a:rPr lang="cy-GB" i="1" dirty="0">
                <a:solidFill>
                  <a:srgbClr val="FFFFFF"/>
                </a:solidFill>
              </a:rPr>
              <a:t> </a:t>
            </a:r>
            <a:r>
              <a:rPr lang="cy-GB" i="1" dirty="0" err="1">
                <a:solidFill>
                  <a:srgbClr val="FFFFFF"/>
                </a:solidFill>
              </a:rPr>
              <a:t>Dinner</a:t>
            </a:r>
            <a:r>
              <a:rPr lang="cy-GB" i="1" dirty="0">
                <a:solidFill>
                  <a:srgbClr val="FFFFFF"/>
                </a:solidFill>
              </a:rPr>
              <a:t>, </a:t>
            </a:r>
            <a:r>
              <a:rPr lang="cy-GB" i="1" dirty="0" err="1">
                <a:solidFill>
                  <a:srgbClr val="FFFFFF"/>
                </a:solidFill>
              </a:rPr>
              <a:t>but</a:t>
            </a:r>
            <a:r>
              <a:rPr lang="cy-GB" i="1" dirty="0">
                <a:solidFill>
                  <a:srgbClr val="FFFFFF"/>
                </a:solidFill>
              </a:rPr>
              <a:t> as the </a:t>
            </a:r>
            <a:r>
              <a:rPr lang="cy-GB" i="1" dirty="0" err="1">
                <a:solidFill>
                  <a:srgbClr val="FFFFFF"/>
                </a:solidFill>
              </a:rPr>
              <a:t>occasion</a:t>
            </a:r>
            <a:r>
              <a:rPr lang="cy-GB" i="1" dirty="0">
                <a:solidFill>
                  <a:srgbClr val="FFFFFF"/>
                </a:solidFill>
              </a:rPr>
              <a:t> </a:t>
            </a:r>
            <a:r>
              <a:rPr lang="cy-GB" i="1" dirty="0" err="1">
                <a:solidFill>
                  <a:srgbClr val="FFFFFF"/>
                </a:solidFill>
              </a:rPr>
              <a:t>for</a:t>
            </a:r>
            <a:r>
              <a:rPr lang="cy-GB" i="1" dirty="0">
                <a:solidFill>
                  <a:srgbClr val="FFFFFF"/>
                </a:solidFill>
              </a:rPr>
              <a:t> </a:t>
            </a:r>
            <a:r>
              <a:rPr lang="cy-GB" i="1" dirty="0" err="1">
                <a:solidFill>
                  <a:srgbClr val="FFFFFF"/>
                </a:solidFill>
              </a:rPr>
              <a:t>comic</a:t>
            </a:r>
            <a:r>
              <a:rPr lang="cy-GB" i="1" dirty="0">
                <a:solidFill>
                  <a:srgbClr val="FFFFFF"/>
                </a:solidFill>
              </a:rPr>
              <a:t> </a:t>
            </a:r>
            <a:r>
              <a:rPr lang="cy-GB" i="1" dirty="0" err="1">
                <a:solidFill>
                  <a:srgbClr val="FFFFFF"/>
                </a:solidFill>
              </a:rPr>
              <a:t>social</a:t>
            </a:r>
            <a:r>
              <a:rPr lang="cy-GB" i="1" dirty="0">
                <a:solidFill>
                  <a:srgbClr val="FFFFFF"/>
                </a:solidFill>
              </a:rPr>
              <a:t> </a:t>
            </a:r>
            <a:r>
              <a:rPr lang="cy-GB" i="1" dirty="0" err="1">
                <a:solidFill>
                  <a:srgbClr val="FFFFFF"/>
                </a:solidFill>
              </a:rPr>
              <a:t>embarrassment</a:t>
            </a:r>
            <a:r>
              <a:rPr lang="cy-GB" i="1" dirty="0">
                <a:solidFill>
                  <a:srgbClr val="FFFFFF"/>
                </a:solidFill>
              </a:rPr>
              <a:t>”. </a:t>
            </a:r>
            <a:r>
              <a:rPr lang="cy-GB" dirty="0">
                <a:solidFill>
                  <a:srgbClr val="FFFFFF"/>
                </a:solidFill>
              </a:rPr>
              <a:t>(7)</a:t>
            </a:r>
          </a:p>
        </p:txBody>
      </p:sp>
      <p:sp>
        <p:nvSpPr>
          <p:cNvPr id="143" name="Rectangle 142">
            <a:extLst>
              <a:ext uri="{FF2B5EF4-FFF2-40B4-BE49-F238E27FC236}">
                <a16:creationId xmlns:a16="http://schemas.microsoft.com/office/drawing/2014/main" id="{C5F09389-6A8E-46D6-B5F4-A3C55FAE62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4319" y="619125"/>
            <a:ext cx="5600006" cy="560705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Related image">
            <a:extLst>
              <a:ext uri="{FF2B5EF4-FFF2-40B4-BE49-F238E27FC236}">
                <a16:creationId xmlns:a16="http://schemas.microsoft.com/office/drawing/2014/main" id="{4AED2BC2-224A-4AA8-8CF3-8ADA322E576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68084" y="1966380"/>
            <a:ext cx="4952475" cy="293434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785396D-1F34-4BDC-BA70-0C819BDF8DA8}"/>
              </a:ext>
            </a:extLst>
          </p:cNvPr>
          <p:cNvSpPr txBox="1"/>
          <p:nvPr/>
        </p:nvSpPr>
        <p:spPr>
          <a:xfrm>
            <a:off x="7067550" y="4971206"/>
            <a:ext cx="4114800" cy="276999"/>
          </a:xfrm>
          <a:prstGeom prst="rect">
            <a:avLst/>
          </a:prstGeom>
          <a:noFill/>
        </p:spPr>
        <p:txBody>
          <a:bodyPr wrap="square" rtlCol="0">
            <a:spAutoFit/>
          </a:bodyPr>
          <a:lstStyle/>
          <a:p>
            <a:r>
              <a:rPr lang="cy-GB" sz="1200" dirty="0" err="1"/>
              <a:t>Fig</a:t>
            </a:r>
            <a:r>
              <a:rPr lang="cy-GB" sz="1200" dirty="0"/>
              <a:t> 3: https://www.interest.pics/#!/explore/friday-night-meme/</a:t>
            </a:r>
          </a:p>
        </p:txBody>
      </p:sp>
      <p:sp>
        <p:nvSpPr>
          <p:cNvPr id="5" name="TextBox 4">
            <a:extLst>
              <a:ext uri="{FF2B5EF4-FFF2-40B4-BE49-F238E27FC236}">
                <a16:creationId xmlns:a16="http://schemas.microsoft.com/office/drawing/2014/main" id="{A467BD48-9BC0-4FF3-8B3E-98216FC884F2}"/>
              </a:ext>
            </a:extLst>
          </p:cNvPr>
          <p:cNvSpPr txBox="1"/>
          <p:nvPr/>
        </p:nvSpPr>
        <p:spPr>
          <a:xfrm>
            <a:off x="-21831" y="6572495"/>
            <a:ext cx="8411758" cy="276999"/>
          </a:xfrm>
          <a:prstGeom prst="rect">
            <a:avLst/>
          </a:prstGeom>
          <a:noFill/>
        </p:spPr>
        <p:txBody>
          <a:bodyPr wrap="square" rtlCol="0">
            <a:spAutoFit/>
          </a:bodyPr>
          <a:lstStyle/>
          <a:p>
            <a:r>
              <a:rPr lang="en-GB" sz="1200" dirty="0"/>
              <a:t>(7) Andrea Reiter, Lucille Cairns, </a:t>
            </a:r>
            <a:r>
              <a:rPr lang="en-GB" sz="1200" i="1" dirty="0"/>
              <a:t>Jewish Identities in Contemporary Europe, </a:t>
            </a:r>
            <a:r>
              <a:rPr lang="en-GB" sz="1200" dirty="0"/>
              <a:t>(Routledge; 1 edition: 30 November 2015) p.39</a:t>
            </a:r>
            <a:endParaRPr lang="cy-GB" sz="1200" i="1" dirty="0"/>
          </a:p>
        </p:txBody>
      </p:sp>
    </p:spTree>
    <p:extLst>
      <p:ext uri="{BB962C8B-B14F-4D97-AF65-F5344CB8AC3E}">
        <p14:creationId xmlns:p14="http://schemas.microsoft.com/office/powerpoint/2010/main" val="19985335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0" name="Rectangle 70">
            <a:extLst>
              <a:ext uri="{FF2B5EF4-FFF2-40B4-BE49-F238E27FC236}">
                <a16:creationId xmlns:a16="http://schemas.microsoft.com/office/drawing/2014/main" id="{879A26B8-6C4E-452B-ADD3-ED324A7AB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1" name="Rectangle 72">
            <a:extLst>
              <a:ext uri="{FF2B5EF4-FFF2-40B4-BE49-F238E27FC236}">
                <a16:creationId xmlns:a16="http://schemas.microsoft.com/office/drawing/2014/main" id="{9B4167E1-E2B0-4192-8DA2-6967DDFF87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14407"/>
            <a:ext cx="5609967" cy="561177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807B34D4-3501-4354-BA3E-C6E813C91523}"/>
              </a:ext>
            </a:extLst>
          </p:cNvPr>
          <p:cNvSpPr>
            <a:spLocks noGrp="1"/>
          </p:cNvSpPr>
          <p:nvPr>
            <p:ph type="title"/>
          </p:nvPr>
        </p:nvSpPr>
        <p:spPr>
          <a:xfrm>
            <a:off x="762119" y="379101"/>
            <a:ext cx="4968489" cy="1013800"/>
          </a:xfrm>
        </p:spPr>
        <p:txBody>
          <a:bodyPr>
            <a:normAutofit/>
          </a:bodyPr>
          <a:lstStyle/>
          <a:p>
            <a:r>
              <a:rPr lang="cy-GB" i="1" dirty="0">
                <a:solidFill>
                  <a:srgbClr val="FFFFFF"/>
                </a:solidFill>
              </a:rPr>
              <a:t>The </a:t>
            </a:r>
            <a:r>
              <a:rPr lang="cy-GB" i="1" dirty="0" err="1">
                <a:solidFill>
                  <a:srgbClr val="FFFFFF"/>
                </a:solidFill>
              </a:rPr>
              <a:t>Simpsons</a:t>
            </a:r>
            <a:r>
              <a:rPr lang="cy-GB" i="1" dirty="0">
                <a:solidFill>
                  <a:srgbClr val="FFFFFF"/>
                </a:solidFill>
              </a:rPr>
              <a:t> </a:t>
            </a:r>
          </a:p>
        </p:txBody>
      </p:sp>
      <p:sp>
        <p:nvSpPr>
          <p:cNvPr id="75" name="Rectangle 74">
            <a:extLst>
              <a:ext uri="{FF2B5EF4-FFF2-40B4-BE49-F238E27FC236}">
                <a16:creationId xmlns:a16="http://schemas.microsoft.com/office/drawing/2014/main" id="{D03E4FEE-2E6A-44AB-B6BA-C1AD0CD6D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560581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76">
            <a:extLst>
              <a:ext uri="{FF2B5EF4-FFF2-40B4-BE49-F238E27FC236}">
                <a16:creationId xmlns:a16="http://schemas.microsoft.com/office/drawing/2014/main" id="{0817EB59-13B3-43DA-9B91-A7CC174A60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4318" y="457200"/>
            <a:ext cx="5600007"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37E2DBEA-4E6F-45AB-9097-F63C22F83388}"/>
              </a:ext>
            </a:extLst>
          </p:cNvPr>
          <p:cNvSpPr>
            <a:spLocks noGrp="1"/>
          </p:cNvSpPr>
          <p:nvPr>
            <p:ph sz="quarter" idx="13"/>
          </p:nvPr>
        </p:nvSpPr>
        <p:spPr>
          <a:xfrm>
            <a:off x="783387" y="1166604"/>
            <a:ext cx="4947221" cy="5045064"/>
          </a:xfrm>
        </p:spPr>
        <p:txBody>
          <a:bodyPr>
            <a:normAutofit/>
          </a:bodyPr>
          <a:lstStyle/>
          <a:p>
            <a:r>
              <a:rPr lang="en-GB" dirty="0">
                <a:solidFill>
                  <a:srgbClr val="FFFFFF"/>
                </a:solidFill>
              </a:rPr>
              <a:t>A significant theme within </a:t>
            </a:r>
            <a:r>
              <a:rPr lang="en-GB" i="1" dirty="0">
                <a:solidFill>
                  <a:srgbClr val="FFFFFF"/>
                </a:solidFill>
              </a:rPr>
              <a:t>The Simpsons </a:t>
            </a:r>
            <a:r>
              <a:rPr lang="en-GB" dirty="0">
                <a:solidFill>
                  <a:srgbClr val="FFFFFF"/>
                </a:solidFill>
              </a:rPr>
              <a:t>is religion and various episodes have centred on belief, divinity and the sacred. (8)</a:t>
            </a:r>
          </a:p>
          <a:p>
            <a:r>
              <a:rPr lang="en-GB" dirty="0">
                <a:solidFill>
                  <a:srgbClr val="FFFFFF"/>
                </a:solidFill>
              </a:rPr>
              <a:t>The creator of </a:t>
            </a:r>
            <a:r>
              <a:rPr lang="en-GB" i="1" dirty="0">
                <a:solidFill>
                  <a:srgbClr val="FFFFFF"/>
                </a:solidFill>
              </a:rPr>
              <a:t>The Simpsons </a:t>
            </a:r>
            <a:r>
              <a:rPr lang="en-GB" dirty="0">
                <a:solidFill>
                  <a:srgbClr val="FFFFFF"/>
                </a:solidFill>
              </a:rPr>
              <a:t>Matt Groening stated:</a:t>
            </a:r>
          </a:p>
          <a:p>
            <a:pPr marL="0" indent="0" algn="ctr">
              <a:buNone/>
            </a:pPr>
            <a:r>
              <a:rPr lang="en-GB" i="1" dirty="0">
                <a:solidFill>
                  <a:srgbClr val="FFFFFF"/>
                </a:solidFill>
              </a:rPr>
              <a:t>“Not only do the Simpsons go to church every Sunday and pray; they actually speak to God from time to time… However, God is not mocked. When The Simpsons characters are faced with crises, they turn to God. He answers their prayers, often instantaneously, and he intervenes in their lives”. (9) </a:t>
            </a:r>
          </a:p>
          <a:p>
            <a:pPr marL="0" indent="0" algn="ctr">
              <a:buNone/>
            </a:pPr>
            <a:endParaRPr lang="en-GB" i="1" dirty="0">
              <a:solidFill>
                <a:srgbClr val="FFFFFF"/>
              </a:solidFill>
            </a:endParaRPr>
          </a:p>
          <a:p>
            <a:r>
              <a:rPr lang="en-GB" dirty="0">
                <a:solidFill>
                  <a:srgbClr val="FFFFFF"/>
                </a:solidFill>
              </a:rPr>
              <a:t> Uses</a:t>
            </a:r>
            <a:r>
              <a:rPr lang="en-GB" b="1" dirty="0">
                <a:solidFill>
                  <a:srgbClr val="FFFFFF"/>
                </a:solidFill>
              </a:rPr>
              <a:t> affiliative </a:t>
            </a:r>
            <a:r>
              <a:rPr lang="en-GB" dirty="0">
                <a:solidFill>
                  <a:srgbClr val="FFFFFF"/>
                </a:solidFill>
              </a:rPr>
              <a:t>humour as well as </a:t>
            </a:r>
            <a:r>
              <a:rPr lang="en-GB" b="1" dirty="0">
                <a:solidFill>
                  <a:srgbClr val="FFFFFF"/>
                </a:solidFill>
              </a:rPr>
              <a:t>religious. </a:t>
            </a:r>
            <a:endParaRPr lang="cy-GB" b="1" dirty="0">
              <a:solidFill>
                <a:srgbClr val="FFFFFF"/>
              </a:solidFill>
            </a:endParaRPr>
          </a:p>
        </p:txBody>
      </p:sp>
      <p:sp>
        <p:nvSpPr>
          <p:cNvPr id="79" name="Rectangle 78">
            <a:extLst>
              <a:ext uri="{FF2B5EF4-FFF2-40B4-BE49-F238E27FC236}">
                <a16:creationId xmlns:a16="http://schemas.microsoft.com/office/drawing/2014/main" id="{C5F09389-6A8E-46D6-B5F4-A3C55FAE62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4319" y="619125"/>
            <a:ext cx="5600006" cy="560705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The Simpsons Bart as Jesus">
            <a:extLst>
              <a:ext uri="{FF2B5EF4-FFF2-40B4-BE49-F238E27FC236}">
                <a16:creationId xmlns:a16="http://schemas.microsoft.com/office/drawing/2014/main" id="{5B4BF741-4075-4E81-B8AF-E21F581CCE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68084" y="2139717"/>
            <a:ext cx="4952475" cy="258766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11EBCF6-8995-4D3C-A976-EE9D375E2F04}"/>
              </a:ext>
            </a:extLst>
          </p:cNvPr>
          <p:cNvSpPr txBox="1"/>
          <p:nvPr/>
        </p:nvSpPr>
        <p:spPr>
          <a:xfrm>
            <a:off x="7353300" y="4727385"/>
            <a:ext cx="4229100" cy="276999"/>
          </a:xfrm>
          <a:prstGeom prst="rect">
            <a:avLst/>
          </a:prstGeom>
          <a:noFill/>
        </p:spPr>
        <p:txBody>
          <a:bodyPr wrap="square" rtlCol="0">
            <a:spAutoFit/>
          </a:bodyPr>
          <a:lstStyle/>
          <a:p>
            <a:r>
              <a:rPr lang="cy-GB" sz="1200" dirty="0" err="1"/>
              <a:t>Fig</a:t>
            </a:r>
            <a:r>
              <a:rPr lang="cy-GB" sz="1200" dirty="0"/>
              <a:t> 4: http://all-funny.info/simpsons-religion</a:t>
            </a:r>
          </a:p>
        </p:txBody>
      </p:sp>
      <p:sp>
        <p:nvSpPr>
          <p:cNvPr id="7" name="TextBox 6">
            <a:extLst>
              <a:ext uri="{FF2B5EF4-FFF2-40B4-BE49-F238E27FC236}">
                <a16:creationId xmlns:a16="http://schemas.microsoft.com/office/drawing/2014/main" id="{30FE3B39-F6EC-40C6-A4AD-0ADDED34A2B6}"/>
              </a:ext>
            </a:extLst>
          </p:cNvPr>
          <p:cNvSpPr txBox="1"/>
          <p:nvPr/>
        </p:nvSpPr>
        <p:spPr>
          <a:xfrm>
            <a:off x="0" y="6396335"/>
            <a:ext cx="11928143" cy="461665"/>
          </a:xfrm>
          <a:prstGeom prst="rect">
            <a:avLst/>
          </a:prstGeom>
          <a:noFill/>
        </p:spPr>
        <p:txBody>
          <a:bodyPr wrap="square" rtlCol="0">
            <a:spAutoFit/>
          </a:bodyPr>
          <a:lstStyle/>
          <a:p>
            <a:r>
              <a:rPr lang="cy-GB" sz="1200" dirty="0">
                <a:hlinkClick r:id="rId4">
                  <a:extLst>
                    <a:ext uri="{A12FA001-AC4F-418D-AE19-62706E023703}">
                      <ahyp:hlinkClr xmlns:ahyp="http://schemas.microsoft.com/office/drawing/2018/hyperlinkcolor" val="tx"/>
                    </a:ext>
                  </a:extLst>
                </a:hlinkClick>
              </a:rPr>
              <a:t>(8</a:t>
            </a:r>
            <a:r>
              <a:rPr lang="cy-GB" sz="1200" u="sng" dirty="0">
                <a:hlinkClick r:id="rId4">
                  <a:extLst>
                    <a:ext uri="{A12FA001-AC4F-418D-AE19-62706E023703}">
                      <ahyp:hlinkClr xmlns:ahyp="http://schemas.microsoft.com/office/drawing/2018/hyperlinkcolor" val="tx"/>
                    </a:ext>
                  </a:extLst>
                </a:hlinkClick>
              </a:rPr>
              <a:t>) Alison </a:t>
            </a:r>
            <a:r>
              <a:rPr lang="cy-GB" sz="1200" u="sng" dirty="0" err="1">
                <a:hlinkClick r:id="rId4">
                  <a:extLst>
                    <a:ext uri="{A12FA001-AC4F-418D-AE19-62706E023703}">
                      <ahyp:hlinkClr xmlns:ahyp="http://schemas.microsoft.com/office/drawing/2018/hyperlinkcolor" val="tx"/>
                    </a:ext>
                  </a:extLst>
                </a:hlinkClick>
              </a:rPr>
              <a:t>Lesley</a:t>
            </a:r>
            <a:r>
              <a:rPr lang="cy-GB" sz="1200" u="sng" dirty="0">
                <a:hlinkClick r:id="rId4">
                  <a:extLst>
                    <a:ext uri="{A12FA001-AC4F-418D-AE19-62706E023703}">
                      <ahyp:hlinkClr xmlns:ahyp="http://schemas.microsoft.com/office/drawing/2018/hyperlinkcolor" val="tx"/>
                    </a:ext>
                  </a:extLst>
                </a:hlinkClick>
              </a:rPr>
              <a:t>, “’The </a:t>
            </a:r>
            <a:r>
              <a:rPr lang="cy-GB" sz="1200" u="sng" dirty="0" err="1">
                <a:hlinkClick r:id="rId4">
                  <a:extLst>
                    <a:ext uri="{A12FA001-AC4F-418D-AE19-62706E023703}">
                      <ahyp:hlinkClr xmlns:ahyp="http://schemas.microsoft.com/office/drawing/2018/hyperlinkcolor" val="tx"/>
                    </a:ext>
                  </a:extLst>
                </a:hlinkClick>
              </a:rPr>
              <a:t>Simpsons</a:t>
            </a:r>
            <a:r>
              <a:rPr lang="cy-GB" sz="1200" u="sng" dirty="0">
                <a:hlinkClick r:id="rId4">
                  <a:extLst>
                    <a:ext uri="{A12FA001-AC4F-418D-AE19-62706E023703}">
                      <ahyp:hlinkClr xmlns:ahyp="http://schemas.microsoft.com/office/drawing/2018/hyperlinkcolor" val="tx"/>
                    </a:ext>
                  </a:extLst>
                </a:hlinkClick>
              </a:rPr>
              <a:t>’ </a:t>
            </a:r>
            <a:r>
              <a:rPr lang="cy-GB" sz="1200" u="sng" dirty="0" err="1">
                <a:hlinkClick r:id="rId4">
                  <a:extLst>
                    <a:ext uri="{A12FA001-AC4F-418D-AE19-62706E023703}">
                      <ahyp:hlinkClr xmlns:ahyp="http://schemas.microsoft.com/office/drawing/2018/hyperlinkcolor" val="tx"/>
                    </a:ext>
                  </a:extLst>
                </a:hlinkClick>
              </a:rPr>
              <a:t>and</a:t>
            </a:r>
            <a:r>
              <a:rPr lang="cy-GB" sz="1200" u="sng" dirty="0">
                <a:hlinkClick r:id="rId4">
                  <a:extLst>
                    <a:ext uri="{A12FA001-AC4F-418D-AE19-62706E023703}">
                      <ahyp:hlinkClr xmlns:ahyp="http://schemas.microsoft.com/office/drawing/2018/hyperlinkcolor" val="tx"/>
                    </a:ext>
                  </a:extLst>
                </a:hlinkClick>
              </a:rPr>
              <a:t> Religion”, </a:t>
            </a:r>
            <a:r>
              <a:rPr lang="cy-GB" sz="1200" dirty="0"/>
              <a:t>&lt;</a:t>
            </a:r>
            <a:r>
              <a:rPr lang="cy-GB" sz="1200" dirty="0">
                <a:hlinkClick r:id="rId4">
                  <a:extLst>
                    <a:ext uri="{A12FA001-AC4F-418D-AE19-62706E023703}">
                      <ahyp:hlinkClr xmlns:ahyp="http://schemas.microsoft.com/office/drawing/2018/hyperlinkcolor" val="tx"/>
                    </a:ext>
                  </a:extLst>
                </a:hlinkClick>
              </a:rPr>
              <a:t>https://www.worldreligionnews.com/religion-news/christianity/the-simpsons-and-religion</a:t>
            </a:r>
            <a:r>
              <a:rPr lang="cy-GB" sz="1200" dirty="0"/>
              <a:t>&gt; (</a:t>
            </a:r>
            <a:r>
              <a:rPr lang="cy-GB" sz="1200" dirty="0" err="1"/>
              <a:t>Date</a:t>
            </a:r>
            <a:r>
              <a:rPr lang="cy-GB" sz="1200" dirty="0"/>
              <a:t> </a:t>
            </a:r>
            <a:r>
              <a:rPr lang="cy-GB" sz="1200" dirty="0" err="1"/>
              <a:t>accessed</a:t>
            </a:r>
            <a:r>
              <a:rPr lang="cy-GB" sz="1200" dirty="0"/>
              <a:t>: 1/12/2018)</a:t>
            </a:r>
          </a:p>
          <a:p>
            <a:r>
              <a:rPr lang="en-GB" sz="1200" dirty="0"/>
              <a:t>(9) Mark L. Pinksy. </a:t>
            </a:r>
            <a:r>
              <a:rPr lang="en-GB" sz="1200" i="1" dirty="0"/>
              <a:t>The Gospel According to the Simpsons</a:t>
            </a:r>
            <a:r>
              <a:rPr lang="en-GB" sz="1200" dirty="0"/>
              <a:t>, (Westminster/John Knox Press, U.S.; 1 edition: 15 October 2001) p.15 </a:t>
            </a:r>
            <a:endParaRPr lang="cy-GB" sz="1200" dirty="0"/>
          </a:p>
        </p:txBody>
      </p:sp>
    </p:spTree>
    <p:extLst>
      <p:ext uri="{BB962C8B-B14F-4D97-AF65-F5344CB8AC3E}">
        <p14:creationId xmlns:p14="http://schemas.microsoft.com/office/powerpoint/2010/main" val="227178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FCF26-1421-4B32-B4D3-E1435F059535}"/>
              </a:ext>
            </a:extLst>
          </p:cNvPr>
          <p:cNvSpPr>
            <a:spLocks noGrp="1"/>
          </p:cNvSpPr>
          <p:nvPr>
            <p:ph type="title"/>
          </p:nvPr>
        </p:nvSpPr>
        <p:spPr>
          <a:xfrm>
            <a:off x="398312" y="562708"/>
            <a:ext cx="11029616" cy="614518"/>
          </a:xfrm>
        </p:spPr>
        <p:txBody>
          <a:bodyPr/>
          <a:lstStyle/>
          <a:p>
            <a:r>
              <a:rPr lang="cy-GB" dirty="0">
                <a:solidFill>
                  <a:schemeClr val="tx1"/>
                </a:solidFill>
              </a:rPr>
              <a:t>Benefits </a:t>
            </a:r>
            <a:r>
              <a:rPr lang="cy-GB" dirty="0" err="1">
                <a:solidFill>
                  <a:schemeClr val="tx1"/>
                </a:solidFill>
              </a:rPr>
              <a:t>and</a:t>
            </a:r>
            <a:r>
              <a:rPr lang="cy-GB" dirty="0">
                <a:solidFill>
                  <a:schemeClr val="tx1"/>
                </a:solidFill>
              </a:rPr>
              <a:t> </a:t>
            </a:r>
            <a:r>
              <a:rPr lang="cy-GB" dirty="0" err="1">
                <a:solidFill>
                  <a:schemeClr val="tx1"/>
                </a:solidFill>
              </a:rPr>
              <a:t>criticisms</a:t>
            </a:r>
            <a:r>
              <a:rPr lang="cy-GB" dirty="0">
                <a:solidFill>
                  <a:schemeClr val="tx1"/>
                </a:solidFill>
              </a:rPr>
              <a:t> of religion </a:t>
            </a:r>
            <a:r>
              <a:rPr lang="cy-GB" dirty="0" err="1">
                <a:solidFill>
                  <a:schemeClr val="tx1"/>
                </a:solidFill>
              </a:rPr>
              <a:t>and</a:t>
            </a:r>
            <a:r>
              <a:rPr lang="cy-GB" dirty="0">
                <a:solidFill>
                  <a:schemeClr val="tx1"/>
                </a:solidFill>
              </a:rPr>
              <a:t> </a:t>
            </a:r>
            <a:r>
              <a:rPr lang="cy-GB" dirty="0" err="1">
                <a:solidFill>
                  <a:schemeClr val="tx1"/>
                </a:solidFill>
              </a:rPr>
              <a:t>humour</a:t>
            </a:r>
            <a:endParaRPr lang="cy-GB" dirty="0">
              <a:solidFill>
                <a:schemeClr val="tx1"/>
              </a:solidFill>
            </a:endParaRPr>
          </a:p>
        </p:txBody>
      </p:sp>
      <p:sp>
        <p:nvSpPr>
          <p:cNvPr id="3" name="Content Placeholder 2">
            <a:extLst>
              <a:ext uri="{FF2B5EF4-FFF2-40B4-BE49-F238E27FC236}">
                <a16:creationId xmlns:a16="http://schemas.microsoft.com/office/drawing/2014/main" id="{42F071F5-070B-40C8-AE79-E3A5FE208970}"/>
              </a:ext>
            </a:extLst>
          </p:cNvPr>
          <p:cNvSpPr>
            <a:spLocks noGrp="1"/>
          </p:cNvSpPr>
          <p:nvPr>
            <p:ph sz="quarter" idx="13"/>
          </p:nvPr>
        </p:nvSpPr>
        <p:spPr>
          <a:xfrm>
            <a:off x="914087" y="1177226"/>
            <a:ext cx="10363826" cy="4665111"/>
          </a:xfrm>
        </p:spPr>
        <p:txBody>
          <a:bodyPr>
            <a:normAutofit/>
          </a:bodyPr>
          <a:lstStyle/>
          <a:p>
            <a:pPr marL="0" indent="0">
              <a:buNone/>
            </a:pPr>
            <a:r>
              <a:rPr lang="cy-GB" sz="2000" u="sng" dirty="0"/>
              <a:t>Benefits</a:t>
            </a:r>
          </a:p>
          <a:p>
            <a:r>
              <a:rPr lang="en-GB" sz="2000" dirty="0"/>
              <a:t>Humour creates laughter which is incredibly important psychologically. The </a:t>
            </a:r>
            <a:r>
              <a:rPr lang="en-GB" sz="2000" dirty="0" err="1"/>
              <a:t>Najavo</a:t>
            </a:r>
            <a:r>
              <a:rPr lang="en-GB" sz="2000" dirty="0"/>
              <a:t> tribe even have a ceremony to commemorate a baby’s first laugh, identifying it as a significant milestone. </a:t>
            </a:r>
            <a:r>
              <a:rPr lang="en-GB" sz="1200" dirty="0"/>
              <a:t>(10) </a:t>
            </a:r>
          </a:p>
          <a:p>
            <a:r>
              <a:rPr lang="en-GB" sz="2000" dirty="0"/>
              <a:t>It can help people cope with their anxieties. </a:t>
            </a:r>
            <a:r>
              <a:rPr lang="en-GB" sz="1200" dirty="0"/>
              <a:t>(11)</a:t>
            </a:r>
          </a:p>
          <a:p>
            <a:r>
              <a:rPr lang="en-GB" sz="2100" dirty="0"/>
              <a:t>James Rees states, “Labour’s anti-Semitic trolls should be strapped into a seat and made to laugh their hatred away”. </a:t>
            </a:r>
            <a:r>
              <a:rPr lang="en-GB" sz="1200" dirty="0"/>
              <a:t>(12)</a:t>
            </a:r>
            <a:endParaRPr lang="cy-GB" sz="1200" u="sng" dirty="0"/>
          </a:p>
          <a:p>
            <a:pPr marL="0" indent="0">
              <a:buNone/>
            </a:pPr>
            <a:r>
              <a:rPr lang="cy-GB" sz="2000" u="sng" dirty="0" err="1"/>
              <a:t>Criticisms</a:t>
            </a:r>
            <a:endParaRPr lang="cy-GB" sz="2000" u="sng" dirty="0"/>
          </a:p>
          <a:p>
            <a:r>
              <a:rPr lang="cy-GB" sz="2000" dirty="0" err="1"/>
              <a:t>Superiority</a:t>
            </a:r>
            <a:r>
              <a:rPr lang="cy-GB" sz="2000" dirty="0"/>
              <a:t> – </a:t>
            </a:r>
            <a:r>
              <a:rPr lang="cy-GB" sz="2000" dirty="0" err="1"/>
              <a:t>could</a:t>
            </a:r>
            <a:r>
              <a:rPr lang="cy-GB" sz="2000" dirty="0"/>
              <a:t> be </a:t>
            </a:r>
            <a:r>
              <a:rPr lang="cy-GB" sz="2000" dirty="0" err="1"/>
              <a:t>targetted</a:t>
            </a:r>
            <a:r>
              <a:rPr lang="cy-GB" sz="2000" dirty="0"/>
              <a:t> </a:t>
            </a:r>
            <a:r>
              <a:rPr lang="cy-GB" sz="2000" dirty="0" err="1"/>
              <a:t>towards</a:t>
            </a:r>
            <a:r>
              <a:rPr lang="cy-GB" sz="2000" dirty="0"/>
              <a:t> religion.  </a:t>
            </a:r>
            <a:r>
              <a:rPr lang="en-GB" sz="2000" dirty="0"/>
              <a:t>Aristotle called it, “educated insolence”. </a:t>
            </a:r>
            <a:r>
              <a:rPr lang="en-GB" sz="1300" dirty="0"/>
              <a:t>(13) </a:t>
            </a:r>
          </a:p>
          <a:p>
            <a:r>
              <a:rPr lang="en-GB" sz="2000" dirty="0"/>
              <a:t>Mocking faith – </a:t>
            </a:r>
            <a:r>
              <a:rPr lang="en-GB" sz="2000" i="1" dirty="0"/>
              <a:t>The Simpsons </a:t>
            </a:r>
            <a:r>
              <a:rPr lang="en-GB" sz="2000" dirty="0"/>
              <a:t>character Bart</a:t>
            </a:r>
            <a:r>
              <a:rPr lang="en-GB" sz="2000" i="1" dirty="0"/>
              <a:t> </a:t>
            </a:r>
            <a:r>
              <a:rPr lang="en-GB" sz="2000" dirty="0"/>
              <a:t>called Christianity a ‘dopey religion’. </a:t>
            </a:r>
            <a:r>
              <a:rPr lang="en-GB" sz="1300" dirty="0"/>
              <a:t>(14) </a:t>
            </a:r>
            <a:endParaRPr lang="cy-GB" sz="2000" dirty="0"/>
          </a:p>
        </p:txBody>
      </p:sp>
      <p:sp>
        <p:nvSpPr>
          <p:cNvPr id="4" name="TextBox 3">
            <a:extLst>
              <a:ext uri="{FF2B5EF4-FFF2-40B4-BE49-F238E27FC236}">
                <a16:creationId xmlns:a16="http://schemas.microsoft.com/office/drawing/2014/main" id="{DBB1998D-3243-4BED-8467-774C9A716626}"/>
              </a:ext>
            </a:extLst>
          </p:cNvPr>
          <p:cNvSpPr txBox="1"/>
          <p:nvPr/>
        </p:nvSpPr>
        <p:spPr>
          <a:xfrm>
            <a:off x="0" y="5804699"/>
            <a:ext cx="12192000" cy="1107996"/>
          </a:xfrm>
          <a:prstGeom prst="rect">
            <a:avLst/>
          </a:prstGeom>
          <a:noFill/>
        </p:spPr>
        <p:txBody>
          <a:bodyPr wrap="square" rtlCol="0">
            <a:spAutoFit/>
          </a:bodyPr>
          <a:lstStyle/>
          <a:p>
            <a:r>
              <a:rPr lang="cy-GB" sz="1100" dirty="0"/>
              <a:t>(10) Ingrid </a:t>
            </a:r>
            <a:r>
              <a:rPr lang="cy-GB" sz="1100" dirty="0" err="1"/>
              <a:t>Fetell</a:t>
            </a:r>
            <a:r>
              <a:rPr lang="cy-GB" sz="1100" dirty="0"/>
              <a:t> Lee, “The </a:t>
            </a:r>
            <a:r>
              <a:rPr lang="cy-GB" sz="1100" dirty="0" err="1"/>
              <a:t>Najavo</a:t>
            </a:r>
            <a:r>
              <a:rPr lang="cy-GB" sz="1100" dirty="0"/>
              <a:t> </a:t>
            </a:r>
            <a:r>
              <a:rPr lang="cy-GB" sz="1100" dirty="0" err="1"/>
              <a:t>Celebration</a:t>
            </a:r>
            <a:r>
              <a:rPr lang="cy-GB" sz="1100" dirty="0"/>
              <a:t> of a </a:t>
            </a:r>
            <a:r>
              <a:rPr lang="cy-GB" sz="1100" dirty="0" err="1"/>
              <a:t>Baby’s</a:t>
            </a:r>
            <a:r>
              <a:rPr lang="cy-GB" sz="1100" dirty="0"/>
              <a:t> First </a:t>
            </a:r>
            <a:r>
              <a:rPr lang="cy-GB" sz="1100" dirty="0" err="1"/>
              <a:t>Laugh</a:t>
            </a:r>
            <a:r>
              <a:rPr lang="cy-GB" sz="1100" dirty="0"/>
              <a:t>”, &lt;</a:t>
            </a:r>
            <a:r>
              <a:rPr lang="cy-GB" sz="1100" dirty="0">
                <a:hlinkClick r:id="rId3"/>
              </a:rPr>
              <a:t>http://www.aestheticsofjoy.com/2016/10/navajo-celebration-babys-first-laugh/</a:t>
            </a:r>
            <a:r>
              <a:rPr lang="cy-GB" sz="1100" dirty="0"/>
              <a:t>&gt; (</a:t>
            </a:r>
            <a:r>
              <a:rPr lang="cy-GB" sz="1100" dirty="0" err="1"/>
              <a:t>Date</a:t>
            </a:r>
            <a:r>
              <a:rPr lang="cy-GB" sz="1100" dirty="0"/>
              <a:t> </a:t>
            </a:r>
            <a:r>
              <a:rPr lang="cy-GB" sz="1100" dirty="0" err="1"/>
              <a:t>accessed</a:t>
            </a:r>
            <a:r>
              <a:rPr lang="cy-GB" sz="1100" dirty="0"/>
              <a:t>: 1/12/2018) </a:t>
            </a:r>
          </a:p>
          <a:p>
            <a:r>
              <a:rPr lang="cy-GB" sz="1100" dirty="0"/>
              <a:t>(11) </a:t>
            </a:r>
            <a:r>
              <a:rPr lang="en-GB" sz="1100" dirty="0"/>
              <a:t>David Benatar, “Taking Humour (Ethics) Seriously, But Not Too Seriously”, &lt;http://www.jpe.ox.ac.uk/papers/taking-humour-ethics-seriously-but-not-too-seriously/&gt; (Date accessed: 1/12/2018) </a:t>
            </a:r>
            <a:endParaRPr lang="cy-GB" sz="1100" dirty="0"/>
          </a:p>
          <a:p>
            <a:r>
              <a:rPr lang="cy-GB" sz="1100" dirty="0"/>
              <a:t>(12) </a:t>
            </a:r>
            <a:r>
              <a:rPr lang="cy-GB" sz="1100" dirty="0" err="1"/>
              <a:t>Jasper</a:t>
            </a:r>
            <a:r>
              <a:rPr lang="cy-GB" sz="1100" dirty="0"/>
              <a:t> Rees, “</a:t>
            </a:r>
            <a:r>
              <a:rPr lang="cy-GB" sz="1100" dirty="0" err="1"/>
              <a:t>Friday</a:t>
            </a:r>
            <a:r>
              <a:rPr lang="cy-GB" sz="1100" dirty="0"/>
              <a:t> </a:t>
            </a:r>
            <a:r>
              <a:rPr lang="cy-GB" sz="1100" dirty="0" err="1"/>
              <a:t>Night</a:t>
            </a:r>
            <a:r>
              <a:rPr lang="cy-GB" sz="1100" dirty="0"/>
              <a:t> </a:t>
            </a:r>
            <a:r>
              <a:rPr lang="cy-GB" sz="1100" dirty="0" err="1"/>
              <a:t>Dinner</a:t>
            </a:r>
            <a:r>
              <a:rPr lang="cy-GB" sz="1100" dirty="0"/>
              <a:t>, </a:t>
            </a:r>
            <a:r>
              <a:rPr lang="cy-GB" sz="1100" dirty="0" err="1"/>
              <a:t>review</a:t>
            </a:r>
            <a:r>
              <a:rPr lang="cy-GB" sz="1100" dirty="0"/>
              <a:t>”, &lt;https://www.telegraph.co.uk/tv/0/friday-night-dinner-review-gentle-sitcom-should-required-viewing/&gt; (</a:t>
            </a:r>
            <a:r>
              <a:rPr lang="cy-GB" sz="1100" dirty="0" err="1"/>
              <a:t>Date</a:t>
            </a:r>
            <a:r>
              <a:rPr lang="cy-GB" sz="1100" dirty="0"/>
              <a:t> </a:t>
            </a:r>
            <a:r>
              <a:rPr lang="cy-GB" sz="1100" dirty="0" err="1"/>
              <a:t>accessed</a:t>
            </a:r>
            <a:r>
              <a:rPr lang="cy-GB" sz="1100" dirty="0"/>
              <a:t>: 7/12/2018)</a:t>
            </a:r>
            <a:endParaRPr lang="en-GB" sz="1100" dirty="0"/>
          </a:p>
          <a:p>
            <a:r>
              <a:rPr lang="en-GB" sz="1100" dirty="0"/>
              <a:t>(13) Dominic </a:t>
            </a:r>
            <a:r>
              <a:rPr lang="en-GB" sz="1100" dirty="0" err="1"/>
              <a:t>Scholfield</a:t>
            </a:r>
            <a:r>
              <a:rPr lang="en-GB" sz="1100" dirty="0"/>
              <a:t>, “Humour in Religion”, &lt;</a:t>
            </a:r>
            <a:r>
              <a:rPr lang="en-GB" sz="1100" dirty="0">
                <a:hlinkClick r:id="rId4"/>
              </a:rPr>
              <a:t>http://www.ukunitarians.org.uk/oxford/pdfs/Humour%20in%20Religion.pdf</a:t>
            </a:r>
            <a:r>
              <a:rPr lang="en-GB" sz="1100" dirty="0"/>
              <a:t>&gt; (Date accessed: 1/12/2018) </a:t>
            </a:r>
          </a:p>
          <a:p>
            <a:r>
              <a:rPr lang="en-GB" sz="1100" dirty="0"/>
              <a:t>(14) Kayla Root, “’The Simpsons’ Mocks Christianity Calling it a ‘Dopey Religion’”, &lt;https://www1.cbn.com/cbnnews/entertainment/2018/may/the-simpsons-mocks-christianitiy-calling-it-a-dopey-religion&gt; (Date accessed: 6/12/2018) </a:t>
            </a:r>
            <a:endParaRPr lang="cy-GB" sz="1100" dirty="0"/>
          </a:p>
        </p:txBody>
      </p:sp>
    </p:spTree>
    <p:extLst>
      <p:ext uri="{BB962C8B-B14F-4D97-AF65-F5344CB8AC3E}">
        <p14:creationId xmlns:p14="http://schemas.microsoft.com/office/powerpoint/2010/main" val="33695024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37A49-6E72-4A22-8C56-5C2A266E26A3}"/>
              </a:ext>
            </a:extLst>
          </p:cNvPr>
          <p:cNvSpPr>
            <a:spLocks noGrp="1"/>
          </p:cNvSpPr>
          <p:nvPr>
            <p:ph type="title"/>
          </p:nvPr>
        </p:nvSpPr>
        <p:spPr>
          <a:xfrm>
            <a:off x="581192" y="0"/>
            <a:ext cx="11029616" cy="1189554"/>
          </a:xfrm>
        </p:spPr>
        <p:txBody>
          <a:bodyPr/>
          <a:lstStyle/>
          <a:p>
            <a:r>
              <a:rPr lang="cy-GB" dirty="0" err="1">
                <a:solidFill>
                  <a:schemeClr val="tx1"/>
                </a:solidFill>
              </a:rPr>
              <a:t>conclusion</a:t>
            </a:r>
            <a:endParaRPr lang="cy-GB" dirty="0">
              <a:solidFill>
                <a:schemeClr val="tx1"/>
              </a:solidFill>
            </a:endParaRPr>
          </a:p>
        </p:txBody>
      </p:sp>
      <p:sp>
        <p:nvSpPr>
          <p:cNvPr id="3" name="Content Placeholder 2">
            <a:extLst>
              <a:ext uri="{FF2B5EF4-FFF2-40B4-BE49-F238E27FC236}">
                <a16:creationId xmlns:a16="http://schemas.microsoft.com/office/drawing/2014/main" id="{1E0B3BB7-4E7B-4EA2-8194-B5BA1797AE1F}"/>
              </a:ext>
            </a:extLst>
          </p:cNvPr>
          <p:cNvSpPr>
            <a:spLocks noGrp="1"/>
          </p:cNvSpPr>
          <p:nvPr>
            <p:ph sz="quarter" idx="13"/>
          </p:nvPr>
        </p:nvSpPr>
        <p:spPr>
          <a:xfrm>
            <a:off x="914087" y="1525621"/>
            <a:ext cx="10363826" cy="4593825"/>
          </a:xfrm>
        </p:spPr>
        <p:txBody>
          <a:bodyPr>
            <a:normAutofit/>
          </a:bodyPr>
          <a:lstStyle/>
          <a:p>
            <a:r>
              <a:rPr lang="cy-GB" sz="2000" dirty="0"/>
              <a:t>It is </a:t>
            </a:r>
            <a:r>
              <a:rPr lang="cy-GB" sz="2000" dirty="0" err="1"/>
              <a:t>evident</a:t>
            </a:r>
            <a:r>
              <a:rPr lang="cy-GB" sz="2000" dirty="0"/>
              <a:t> </a:t>
            </a:r>
            <a:r>
              <a:rPr lang="cy-GB" sz="2000" dirty="0" err="1"/>
              <a:t>that</a:t>
            </a:r>
            <a:r>
              <a:rPr lang="cy-GB" sz="2000" dirty="0"/>
              <a:t> the </a:t>
            </a:r>
            <a:r>
              <a:rPr lang="cy-GB" sz="2000" dirty="0" err="1"/>
              <a:t>theme</a:t>
            </a:r>
            <a:r>
              <a:rPr lang="cy-GB" sz="2000" dirty="0"/>
              <a:t> of religion </a:t>
            </a:r>
            <a:r>
              <a:rPr lang="cy-GB" sz="2000" dirty="0" err="1"/>
              <a:t>within</a:t>
            </a:r>
            <a:r>
              <a:rPr lang="cy-GB" sz="2000" dirty="0"/>
              <a:t> </a:t>
            </a:r>
            <a:r>
              <a:rPr lang="cy-GB" sz="2000" dirty="0" err="1"/>
              <a:t>humour</a:t>
            </a:r>
            <a:r>
              <a:rPr lang="cy-GB" sz="2000" dirty="0"/>
              <a:t> is </a:t>
            </a:r>
            <a:r>
              <a:rPr lang="cy-GB" sz="2000" dirty="0" err="1"/>
              <a:t>becoming</a:t>
            </a:r>
            <a:r>
              <a:rPr lang="cy-GB" sz="2000" dirty="0"/>
              <a:t> </a:t>
            </a:r>
            <a:r>
              <a:rPr lang="cy-GB" sz="2000" dirty="0" err="1"/>
              <a:t>prominent</a:t>
            </a:r>
            <a:r>
              <a:rPr lang="cy-GB" sz="2000" dirty="0"/>
              <a:t> </a:t>
            </a:r>
            <a:r>
              <a:rPr lang="cy-GB" sz="2000" dirty="0" err="1"/>
              <a:t>and</a:t>
            </a:r>
            <a:r>
              <a:rPr lang="cy-GB" sz="2000" dirty="0"/>
              <a:t> more </a:t>
            </a:r>
            <a:r>
              <a:rPr lang="cy-GB" sz="2000" dirty="0" err="1"/>
              <a:t>popular</a:t>
            </a:r>
            <a:r>
              <a:rPr lang="cy-GB" sz="2000" dirty="0"/>
              <a:t> </a:t>
            </a:r>
            <a:r>
              <a:rPr lang="cy-GB" sz="2000" dirty="0" err="1"/>
              <a:t>in</a:t>
            </a:r>
            <a:r>
              <a:rPr lang="cy-GB" sz="2000" dirty="0"/>
              <a:t> </a:t>
            </a:r>
            <a:r>
              <a:rPr lang="cy-GB" sz="2000" dirty="0" err="1"/>
              <a:t>our</a:t>
            </a:r>
            <a:r>
              <a:rPr lang="cy-GB" sz="2000" dirty="0"/>
              <a:t> </a:t>
            </a:r>
            <a:r>
              <a:rPr lang="cy-GB" sz="2000" dirty="0" err="1"/>
              <a:t>society</a:t>
            </a:r>
            <a:r>
              <a:rPr lang="cy-GB" sz="2000" dirty="0"/>
              <a:t> </a:t>
            </a:r>
            <a:r>
              <a:rPr lang="cy-GB" sz="2000" dirty="0" err="1"/>
              <a:t>and</a:t>
            </a:r>
            <a:r>
              <a:rPr lang="cy-GB" sz="2000" dirty="0"/>
              <a:t> </a:t>
            </a:r>
            <a:r>
              <a:rPr lang="cy-GB" sz="2000" dirty="0" err="1"/>
              <a:t>within</a:t>
            </a:r>
            <a:r>
              <a:rPr lang="cy-GB" sz="2000" dirty="0"/>
              <a:t> </a:t>
            </a:r>
            <a:r>
              <a:rPr lang="cy-GB" sz="2000" dirty="0" err="1"/>
              <a:t>popular</a:t>
            </a:r>
            <a:r>
              <a:rPr lang="cy-GB" sz="2000" dirty="0"/>
              <a:t> </a:t>
            </a:r>
            <a:r>
              <a:rPr lang="cy-GB" sz="2000" dirty="0" err="1"/>
              <a:t>culture</a:t>
            </a:r>
            <a:r>
              <a:rPr lang="cy-GB" sz="2000" dirty="0"/>
              <a:t> </a:t>
            </a:r>
            <a:r>
              <a:rPr lang="cy-GB" sz="2000" dirty="0" err="1"/>
              <a:t>today</a:t>
            </a:r>
            <a:r>
              <a:rPr lang="cy-GB" sz="2000" dirty="0"/>
              <a:t>. </a:t>
            </a:r>
          </a:p>
          <a:p>
            <a:pPr marL="0" indent="0">
              <a:buNone/>
            </a:pPr>
            <a:endParaRPr lang="cy-GB" sz="2000" dirty="0"/>
          </a:p>
          <a:p>
            <a:r>
              <a:rPr lang="cy-GB" sz="2000" dirty="0"/>
              <a:t> We </a:t>
            </a:r>
            <a:r>
              <a:rPr lang="cy-GB" sz="2000" dirty="0" err="1"/>
              <a:t>have</a:t>
            </a:r>
            <a:r>
              <a:rPr lang="cy-GB" sz="2000" dirty="0"/>
              <a:t> </a:t>
            </a:r>
            <a:r>
              <a:rPr lang="cy-GB" sz="2000" dirty="0" err="1"/>
              <a:t>established</a:t>
            </a:r>
            <a:r>
              <a:rPr lang="cy-GB" sz="2000" dirty="0"/>
              <a:t> </a:t>
            </a:r>
            <a:r>
              <a:rPr lang="cy-GB" sz="2000" dirty="0" err="1"/>
              <a:t>that</a:t>
            </a:r>
            <a:r>
              <a:rPr lang="cy-GB" sz="2000" dirty="0"/>
              <a:t> </a:t>
            </a:r>
            <a:r>
              <a:rPr lang="cy-GB" sz="2000" dirty="0" err="1"/>
              <a:t>there</a:t>
            </a:r>
            <a:r>
              <a:rPr lang="cy-GB" sz="2000" dirty="0"/>
              <a:t> </a:t>
            </a:r>
            <a:r>
              <a:rPr lang="cy-GB" sz="2000" dirty="0" err="1"/>
              <a:t>are</a:t>
            </a:r>
            <a:r>
              <a:rPr lang="cy-GB" sz="2000" dirty="0"/>
              <a:t> </a:t>
            </a:r>
            <a:r>
              <a:rPr lang="cy-GB" sz="2000" dirty="0" err="1"/>
              <a:t>many</a:t>
            </a:r>
            <a:r>
              <a:rPr lang="cy-GB" sz="2000" dirty="0"/>
              <a:t> </a:t>
            </a:r>
            <a:r>
              <a:rPr lang="cy-GB" sz="2000" dirty="0" err="1"/>
              <a:t>different</a:t>
            </a:r>
            <a:r>
              <a:rPr lang="cy-GB" sz="2000" dirty="0"/>
              <a:t> </a:t>
            </a:r>
            <a:r>
              <a:rPr lang="cy-GB" sz="2000" dirty="0" err="1"/>
              <a:t>types</a:t>
            </a:r>
            <a:r>
              <a:rPr lang="cy-GB" sz="2000" dirty="0"/>
              <a:t> of </a:t>
            </a:r>
            <a:r>
              <a:rPr lang="cy-GB" sz="2000" dirty="0" err="1"/>
              <a:t>humour</a:t>
            </a:r>
            <a:r>
              <a:rPr lang="cy-GB" sz="2000" dirty="0"/>
              <a:t>, </a:t>
            </a:r>
            <a:r>
              <a:rPr lang="cy-GB" sz="2000" dirty="0" err="1"/>
              <a:t>ranging</a:t>
            </a:r>
            <a:r>
              <a:rPr lang="cy-GB" sz="2000" dirty="0"/>
              <a:t> </a:t>
            </a:r>
            <a:r>
              <a:rPr lang="cy-GB" sz="2000" dirty="0" err="1"/>
              <a:t>from</a:t>
            </a:r>
            <a:r>
              <a:rPr lang="cy-GB" sz="2000" dirty="0"/>
              <a:t> </a:t>
            </a:r>
            <a:r>
              <a:rPr lang="cy-GB" sz="2000" dirty="0" err="1"/>
              <a:t>self-defeating</a:t>
            </a:r>
            <a:r>
              <a:rPr lang="cy-GB" sz="2000" dirty="0"/>
              <a:t> </a:t>
            </a:r>
            <a:r>
              <a:rPr lang="cy-GB" sz="2000" dirty="0" err="1"/>
              <a:t>humour</a:t>
            </a:r>
            <a:r>
              <a:rPr lang="cy-GB" sz="2000" dirty="0"/>
              <a:t> to </a:t>
            </a:r>
            <a:r>
              <a:rPr lang="cy-GB" sz="2000" dirty="0" err="1"/>
              <a:t>religious</a:t>
            </a:r>
            <a:r>
              <a:rPr lang="cy-GB" sz="2000" dirty="0"/>
              <a:t> </a:t>
            </a:r>
            <a:r>
              <a:rPr lang="cy-GB" sz="2000" dirty="0" err="1"/>
              <a:t>humour</a:t>
            </a:r>
            <a:r>
              <a:rPr lang="cy-GB" sz="2000" dirty="0"/>
              <a:t>. </a:t>
            </a:r>
          </a:p>
          <a:p>
            <a:pPr marL="0" indent="0">
              <a:buNone/>
            </a:pPr>
            <a:endParaRPr lang="cy-GB" sz="2000" dirty="0"/>
          </a:p>
          <a:p>
            <a:r>
              <a:rPr lang="cy-GB" sz="2000" dirty="0"/>
              <a:t>It is </a:t>
            </a:r>
            <a:r>
              <a:rPr lang="cy-GB" sz="2000" dirty="0" err="1"/>
              <a:t>clear</a:t>
            </a:r>
            <a:r>
              <a:rPr lang="cy-GB" sz="2000" dirty="0"/>
              <a:t> </a:t>
            </a:r>
            <a:r>
              <a:rPr lang="cy-GB" sz="2000" dirty="0" err="1"/>
              <a:t>that</a:t>
            </a:r>
            <a:r>
              <a:rPr lang="cy-GB" sz="2000" dirty="0"/>
              <a:t> </a:t>
            </a:r>
            <a:r>
              <a:rPr lang="cy-GB" sz="2000" dirty="0" err="1"/>
              <a:t>humour</a:t>
            </a:r>
            <a:r>
              <a:rPr lang="cy-GB" sz="2000" dirty="0"/>
              <a:t> </a:t>
            </a:r>
            <a:r>
              <a:rPr lang="cy-GB" sz="2000" dirty="0" err="1"/>
              <a:t>creates</a:t>
            </a:r>
            <a:r>
              <a:rPr lang="cy-GB" sz="2000" dirty="0"/>
              <a:t> the </a:t>
            </a:r>
            <a:r>
              <a:rPr lang="cy-GB" sz="2000" dirty="0" err="1"/>
              <a:t>basis</a:t>
            </a:r>
            <a:r>
              <a:rPr lang="cy-GB" sz="2000" dirty="0"/>
              <a:t> of it </a:t>
            </a:r>
            <a:r>
              <a:rPr lang="cy-GB" sz="2000" dirty="0" err="1"/>
              <a:t>being</a:t>
            </a:r>
            <a:r>
              <a:rPr lang="cy-GB" sz="2000" dirty="0"/>
              <a:t> </a:t>
            </a:r>
            <a:r>
              <a:rPr lang="cy-GB" sz="2000" dirty="0" err="1"/>
              <a:t>acceptable</a:t>
            </a:r>
            <a:r>
              <a:rPr lang="cy-GB" sz="2000" dirty="0"/>
              <a:t> to </a:t>
            </a:r>
            <a:r>
              <a:rPr lang="cy-GB" sz="2000" dirty="0" err="1"/>
              <a:t>mock</a:t>
            </a:r>
            <a:r>
              <a:rPr lang="cy-GB" sz="2000" dirty="0"/>
              <a:t> religion as well as </a:t>
            </a:r>
            <a:r>
              <a:rPr lang="cy-GB" sz="2000" dirty="0" err="1"/>
              <a:t>making</a:t>
            </a:r>
            <a:r>
              <a:rPr lang="cy-GB" sz="2000" dirty="0"/>
              <a:t> </a:t>
            </a:r>
            <a:r>
              <a:rPr lang="cy-GB" sz="2000" dirty="0" err="1"/>
              <a:t>movements</a:t>
            </a:r>
            <a:r>
              <a:rPr lang="cy-GB" sz="2000" dirty="0"/>
              <a:t> </a:t>
            </a:r>
            <a:r>
              <a:rPr lang="cy-GB" sz="2000" dirty="0" err="1"/>
              <a:t>such</a:t>
            </a:r>
            <a:r>
              <a:rPr lang="cy-GB" sz="2000" dirty="0"/>
              <a:t> as </a:t>
            </a:r>
            <a:r>
              <a:rPr lang="cy-GB" sz="2000" dirty="0" err="1"/>
              <a:t>anti-semitism</a:t>
            </a:r>
            <a:r>
              <a:rPr lang="cy-GB" sz="2000" dirty="0"/>
              <a:t> </a:t>
            </a:r>
            <a:r>
              <a:rPr lang="cy-GB" sz="2000" dirty="0" err="1"/>
              <a:t>acceptable</a:t>
            </a:r>
            <a:r>
              <a:rPr lang="cy-GB" sz="2000" dirty="0"/>
              <a:t>. </a:t>
            </a:r>
          </a:p>
          <a:p>
            <a:pPr marL="0" indent="0">
              <a:buNone/>
            </a:pPr>
            <a:endParaRPr lang="cy-GB" sz="2000" dirty="0"/>
          </a:p>
          <a:p>
            <a:r>
              <a:rPr lang="cy-GB" sz="2000" dirty="0" err="1"/>
              <a:t>But</a:t>
            </a:r>
            <a:r>
              <a:rPr lang="cy-GB" sz="2000" dirty="0"/>
              <a:t> </a:t>
            </a:r>
            <a:r>
              <a:rPr lang="cy-GB" sz="2000" dirty="0" err="1"/>
              <a:t>there</a:t>
            </a:r>
            <a:r>
              <a:rPr lang="cy-GB" sz="2000" dirty="0"/>
              <a:t> </a:t>
            </a:r>
            <a:r>
              <a:rPr lang="cy-GB" sz="2000" dirty="0" err="1"/>
              <a:t>are</a:t>
            </a:r>
            <a:r>
              <a:rPr lang="cy-GB" sz="2000" dirty="0"/>
              <a:t> </a:t>
            </a:r>
            <a:r>
              <a:rPr lang="cy-GB" sz="2000" dirty="0" err="1"/>
              <a:t>also</a:t>
            </a:r>
            <a:r>
              <a:rPr lang="cy-GB" sz="2000" dirty="0"/>
              <a:t> </a:t>
            </a:r>
            <a:r>
              <a:rPr lang="cy-GB" sz="2000" dirty="0" err="1"/>
              <a:t>benefits</a:t>
            </a:r>
            <a:r>
              <a:rPr lang="cy-GB" sz="2000" dirty="0"/>
              <a:t> to religion </a:t>
            </a:r>
            <a:r>
              <a:rPr lang="cy-GB" sz="2000" dirty="0" err="1"/>
              <a:t>within</a:t>
            </a:r>
            <a:r>
              <a:rPr lang="cy-GB" sz="2000" dirty="0"/>
              <a:t> </a:t>
            </a:r>
            <a:r>
              <a:rPr lang="cy-GB" sz="2000" dirty="0" err="1"/>
              <a:t>humour</a:t>
            </a:r>
            <a:r>
              <a:rPr lang="cy-GB" sz="2000" dirty="0"/>
              <a:t>. </a:t>
            </a:r>
            <a:r>
              <a:rPr lang="en-GB" sz="2000" dirty="0"/>
              <a:t>It can help people cope with their anxieties as well as a benefit psychologically. </a:t>
            </a:r>
            <a:endParaRPr lang="cy-GB" sz="2000" dirty="0"/>
          </a:p>
        </p:txBody>
      </p:sp>
    </p:spTree>
    <p:extLst>
      <p:ext uri="{BB962C8B-B14F-4D97-AF65-F5344CB8AC3E}">
        <p14:creationId xmlns:p14="http://schemas.microsoft.com/office/powerpoint/2010/main" val="4295207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09321-C8C3-4FA3-8814-1AF9FDB8E27E}"/>
              </a:ext>
            </a:extLst>
          </p:cNvPr>
          <p:cNvSpPr>
            <a:spLocks noGrp="1"/>
          </p:cNvSpPr>
          <p:nvPr>
            <p:ph type="title"/>
          </p:nvPr>
        </p:nvSpPr>
        <p:spPr>
          <a:xfrm>
            <a:off x="370177" y="1674056"/>
            <a:ext cx="11029616" cy="2654333"/>
          </a:xfrm>
        </p:spPr>
        <p:txBody>
          <a:bodyPr>
            <a:normAutofit/>
          </a:bodyPr>
          <a:lstStyle/>
          <a:p>
            <a:pPr algn="ctr"/>
            <a:r>
              <a:rPr lang="en-GB" sz="4000" dirty="0">
                <a:solidFill>
                  <a:schemeClr val="tx1"/>
                </a:solidFill>
              </a:rPr>
              <a:t>The End </a:t>
            </a:r>
            <a:br>
              <a:rPr lang="en-GB" sz="4000" dirty="0">
                <a:solidFill>
                  <a:schemeClr val="tx1"/>
                </a:solidFill>
              </a:rPr>
            </a:br>
            <a:r>
              <a:rPr lang="en-GB" sz="4000" dirty="0">
                <a:solidFill>
                  <a:schemeClr val="tx1"/>
                </a:solidFill>
              </a:rPr>
              <a:t>Are there any questions? </a:t>
            </a:r>
          </a:p>
        </p:txBody>
      </p:sp>
    </p:spTree>
    <p:extLst>
      <p:ext uri="{BB962C8B-B14F-4D97-AF65-F5344CB8AC3E}">
        <p14:creationId xmlns:p14="http://schemas.microsoft.com/office/powerpoint/2010/main" val="18272039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3F729-A7D2-4ED1-B0C3-E11E8ADC5481}"/>
              </a:ext>
            </a:extLst>
          </p:cNvPr>
          <p:cNvSpPr>
            <a:spLocks noGrp="1"/>
          </p:cNvSpPr>
          <p:nvPr>
            <p:ph type="title"/>
          </p:nvPr>
        </p:nvSpPr>
        <p:spPr>
          <a:xfrm>
            <a:off x="247984" y="198979"/>
            <a:ext cx="11029616" cy="827877"/>
          </a:xfrm>
        </p:spPr>
        <p:txBody>
          <a:bodyPr/>
          <a:lstStyle/>
          <a:p>
            <a:pPr algn="ctr"/>
            <a:r>
              <a:rPr lang="en-GB" dirty="0">
                <a:solidFill>
                  <a:schemeClr val="tx1"/>
                </a:solidFill>
              </a:rPr>
              <a:t>Bibliography</a:t>
            </a:r>
          </a:p>
        </p:txBody>
      </p:sp>
      <p:sp>
        <p:nvSpPr>
          <p:cNvPr id="3" name="Content Placeholder 2">
            <a:extLst>
              <a:ext uri="{FF2B5EF4-FFF2-40B4-BE49-F238E27FC236}">
                <a16:creationId xmlns:a16="http://schemas.microsoft.com/office/drawing/2014/main" id="{5C10C7FB-1F84-48BC-A4ED-448E8843903B}"/>
              </a:ext>
            </a:extLst>
          </p:cNvPr>
          <p:cNvSpPr>
            <a:spLocks noGrp="1"/>
          </p:cNvSpPr>
          <p:nvPr>
            <p:ph sz="quarter" idx="13"/>
          </p:nvPr>
        </p:nvSpPr>
        <p:spPr>
          <a:xfrm>
            <a:off x="0" y="1167617"/>
            <a:ext cx="12192000" cy="6076405"/>
          </a:xfrm>
        </p:spPr>
        <p:txBody>
          <a:bodyPr>
            <a:normAutofit fontScale="85000" lnSpcReduction="10000"/>
          </a:bodyPr>
          <a:lstStyle/>
          <a:p>
            <a:r>
              <a:rPr lang="en-GB" dirty="0"/>
              <a:t>Benatar,  David, “Taking Humour (Ethics) Seriously, But Not Too Seriously”, &lt;http://www.jpe.ox.ac.uk/papers/taking-humour-ethics-seriously-but-not-too-seriously/&gt; (Date accessed: 1/12/2018) </a:t>
            </a:r>
          </a:p>
          <a:p>
            <a:r>
              <a:rPr lang="en-GB" dirty="0"/>
              <a:t>“Definition of humour”, &lt;https://www.collinsdictionary.com/dictionary/english/humour&gt; (Date accessed: 08/12/2018)</a:t>
            </a:r>
          </a:p>
          <a:p>
            <a:r>
              <a:rPr lang="en-GB" dirty="0"/>
              <a:t>“Definition of ‘popular culture’” &lt;https://www.collinsdictionary.com/dictionary/english/popular-culture&gt; (Date accessed: 8/12/2018)</a:t>
            </a:r>
          </a:p>
          <a:p>
            <a:r>
              <a:rPr lang="en-GB" dirty="0"/>
              <a:t>Elgot, Jessica,  “Interview: Robert Popper” &lt;https://www.thejc.com/culture/interviews/interview-robert-popper-1.21459&gt; (Date accessed: 1/12/2018)</a:t>
            </a:r>
          </a:p>
          <a:p>
            <a:r>
              <a:rPr lang="en-GB" dirty="0"/>
              <a:t>Fetell, L. Ingrid, “The </a:t>
            </a:r>
            <a:r>
              <a:rPr lang="en-GB" dirty="0" err="1"/>
              <a:t>Najavo</a:t>
            </a:r>
            <a:r>
              <a:rPr lang="en-GB" dirty="0"/>
              <a:t> Celebration of a Baby’s First Laugh”, &lt;http://www.aestheticsofjoy.com/2016/10/navajo-celebration-babys-first-laugh/&gt; (Date accessed: 1/12/2018) </a:t>
            </a:r>
          </a:p>
          <a:p>
            <a:r>
              <a:rPr lang="en-GB" dirty="0"/>
              <a:t>Lesley,  Alison, “’The Simpsons’ and Religion”, &lt;https://www.worldreligionnews.com/religion-news/christianity/the-simpsons-and-religion&gt; (Date accessed: 1/12/2018)</a:t>
            </a:r>
          </a:p>
          <a:p>
            <a:r>
              <a:rPr lang="en-GB" dirty="0"/>
              <a:t>Pinksy, L. Mark, </a:t>
            </a:r>
            <a:r>
              <a:rPr lang="en-GB" i="1" dirty="0"/>
              <a:t>The Gospel According to the Simpsons</a:t>
            </a:r>
            <a:r>
              <a:rPr lang="en-GB" dirty="0"/>
              <a:t>, (Westminster/John Knox Press, U.S.; 1 edition: 15 October 2001) </a:t>
            </a:r>
          </a:p>
          <a:p>
            <a:r>
              <a:rPr lang="en-GB" dirty="0"/>
              <a:t>Rees,  Jasper,  “Friday Night Dinner, review”, &lt;https://www.telegraph.co.uk/tv/0/friday-night-dinner-review-gentle-sitcom-should-required-viewing/&gt; (Date accessed: 7/12/2018)</a:t>
            </a:r>
          </a:p>
          <a:p>
            <a:r>
              <a:rPr lang="en-GB" dirty="0"/>
              <a:t>Reiter,  Andrea, Cairns, Lucille, </a:t>
            </a:r>
            <a:r>
              <a:rPr lang="en-GB" i="1" dirty="0"/>
              <a:t>Jewish Identities in Contemporary Europe</a:t>
            </a:r>
            <a:r>
              <a:rPr lang="en-GB" dirty="0"/>
              <a:t>, (Routledge; 1 edition: 30 November 2015) </a:t>
            </a:r>
          </a:p>
          <a:p>
            <a:r>
              <a:rPr lang="en-GB" dirty="0"/>
              <a:t>Riggio, E, Ronald, “The 4 Styles of Humour,” &lt;https://www.psychologytoday.com/gb/blog/cutting-edge-leadership/201504/the-4-styles-humor&gt; (Date accessed: 1/12/2018) </a:t>
            </a:r>
          </a:p>
          <a:p>
            <a:r>
              <a:rPr lang="en-GB" dirty="0"/>
              <a:t>Root, Kayla, “’The Simpsons’ Mocks Christianity Calling it a ‘Dopey Religion’”, &lt;https://www1.cbn.com/cbnnews/entertainment/2018/may/the-simpsons-mocks-christianitiy-calling-it-a-dopey-religion&gt; (Date accessed: 6/12/2018) </a:t>
            </a:r>
          </a:p>
          <a:p>
            <a:r>
              <a:rPr lang="en-GB" dirty="0" err="1"/>
              <a:t>Scholfield</a:t>
            </a:r>
            <a:r>
              <a:rPr lang="en-GB" dirty="0"/>
              <a:t>,  Dominic, “Humour in Religion”, &lt;http://www.ukunitarians.org.uk/oxford/pdfs/Humour%20in%20Religion.pdf&gt; (Date accessed: 1/12/2018) </a:t>
            </a:r>
          </a:p>
          <a:p>
            <a:r>
              <a:rPr lang="en-GB" dirty="0"/>
              <a:t> YOUTUBE,  “Jim Friday Night Dinner S01E05”,  &lt;</a:t>
            </a:r>
            <a:r>
              <a:rPr lang="en-GB" dirty="0">
                <a:hlinkClick r:id="rId3"/>
              </a:rPr>
              <a:t>https://www.youtube.com/watch?v=5_jsfADUDgs</a:t>
            </a:r>
            <a:r>
              <a:rPr lang="en-GB" dirty="0"/>
              <a:t>&gt; (Date accessed: 1/12/2018)</a:t>
            </a:r>
          </a:p>
          <a:p>
            <a:endParaRPr lang="en-GB" dirty="0"/>
          </a:p>
          <a:p>
            <a:endParaRPr lang="en-GB" dirty="0"/>
          </a:p>
        </p:txBody>
      </p:sp>
    </p:spTree>
    <p:extLst>
      <p:ext uri="{BB962C8B-B14F-4D97-AF65-F5344CB8AC3E}">
        <p14:creationId xmlns:p14="http://schemas.microsoft.com/office/powerpoint/2010/main" val="36674029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79565-9A88-46AB-AA2B-598875F00CAD}"/>
              </a:ext>
            </a:extLst>
          </p:cNvPr>
          <p:cNvSpPr>
            <a:spLocks noGrp="1"/>
          </p:cNvSpPr>
          <p:nvPr>
            <p:ph type="title"/>
          </p:nvPr>
        </p:nvSpPr>
        <p:spPr/>
        <p:txBody>
          <a:bodyPr/>
          <a:lstStyle/>
          <a:p>
            <a:pPr algn="ctr"/>
            <a:r>
              <a:rPr lang="en-GB" dirty="0">
                <a:solidFill>
                  <a:schemeClr val="tx1"/>
                </a:solidFill>
              </a:rPr>
              <a:t>Pictures Bibliography </a:t>
            </a:r>
          </a:p>
        </p:txBody>
      </p:sp>
      <p:sp>
        <p:nvSpPr>
          <p:cNvPr id="3" name="Content Placeholder 2">
            <a:extLst>
              <a:ext uri="{FF2B5EF4-FFF2-40B4-BE49-F238E27FC236}">
                <a16:creationId xmlns:a16="http://schemas.microsoft.com/office/drawing/2014/main" id="{98E6884D-ECDE-4773-AB67-72D5CA4D01EA}"/>
              </a:ext>
            </a:extLst>
          </p:cNvPr>
          <p:cNvSpPr>
            <a:spLocks noGrp="1"/>
          </p:cNvSpPr>
          <p:nvPr>
            <p:ph sz="quarter" idx="13"/>
          </p:nvPr>
        </p:nvSpPr>
        <p:spPr/>
        <p:txBody>
          <a:bodyPr/>
          <a:lstStyle/>
          <a:p>
            <a:r>
              <a:rPr lang="en-GB" dirty="0"/>
              <a:t>Fig 1: https://www.facebook.com/BGSUPopularCulture/</a:t>
            </a:r>
          </a:p>
          <a:p>
            <a:r>
              <a:rPr lang="en-GB" dirty="0"/>
              <a:t>Fig 2: http://fridaynightdinner.wikia.com/wiki/Friday_Night_Dinner</a:t>
            </a:r>
          </a:p>
          <a:p>
            <a:r>
              <a:rPr lang="en-GB" dirty="0"/>
              <a:t>Fig 3: https://www.interest.pics/#!/explore/friday-night-meme/</a:t>
            </a:r>
          </a:p>
          <a:p>
            <a:r>
              <a:rPr lang="en-GB" dirty="0"/>
              <a:t>Fig 4: http://all-funny.info/simpsons-religion</a:t>
            </a:r>
          </a:p>
        </p:txBody>
      </p:sp>
    </p:spTree>
    <p:extLst>
      <p:ext uri="{BB962C8B-B14F-4D97-AF65-F5344CB8AC3E}">
        <p14:creationId xmlns:p14="http://schemas.microsoft.com/office/powerpoint/2010/main" val="2742504133"/>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Dividend</Template>
  <TotalTime>758</TotalTime>
  <Words>1759</Words>
  <Application>Microsoft Office PowerPoint</Application>
  <PresentationFormat>Widescreen</PresentationFormat>
  <Paragraphs>114</Paragraphs>
  <Slides>13</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Calibri</vt:lpstr>
      <vt:lpstr>Gill Sans MT</vt:lpstr>
      <vt:lpstr>Wingdings 2</vt:lpstr>
      <vt:lpstr>Dividend</vt:lpstr>
      <vt:lpstr>religion within humour</vt:lpstr>
      <vt:lpstr>Contents </vt:lpstr>
      <vt:lpstr>What is Popular Culture?</vt:lpstr>
      <vt:lpstr>Religion and humour </vt:lpstr>
      <vt:lpstr>Friday NIGHT DINNER</vt:lpstr>
      <vt:lpstr>FRIDAY NIGHT DINNER YOUTUBE CLIP</vt:lpstr>
      <vt:lpstr>Friday night dinner and the ‘schmoigel’ </vt:lpstr>
      <vt:lpstr>The Simpsons </vt:lpstr>
      <vt:lpstr>Benefits and criticisms of religion and humour</vt:lpstr>
      <vt:lpstr>conclusion</vt:lpstr>
      <vt:lpstr>The End  Are there any questions? </vt:lpstr>
      <vt:lpstr>Bibliography</vt:lpstr>
      <vt:lpstr>Pictures 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From Religion to Humour </dc:title>
  <dc:creator>Celyn Thomas (1600151)</dc:creator>
  <cp:lastModifiedBy>Celyn Thomas (1600151)</cp:lastModifiedBy>
  <cp:revision>92</cp:revision>
  <cp:lastPrinted>2018-12-13T13:08:07Z</cp:lastPrinted>
  <dcterms:created xsi:type="dcterms:W3CDTF">2018-12-06T14:10:53Z</dcterms:created>
  <dcterms:modified xsi:type="dcterms:W3CDTF">2018-12-13T13:09:20Z</dcterms:modified>
</cp:coreProperties>
</file>