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2121"/>
    <a:srgbClr val="B562F5"/>
    <a:srgbClr val="7030A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D3EFED-867F-C8C9-8CB5-725F78D7CB90}" v="1" dt="2024-11-25T17:09:12.471"/>
    <p1510:client id="{0A4C6485-AFB2-E1F1-20E3-E39F8605726C}" v="4" dt="2024-11-26T21:35:42.970"/>
    <p1510:client id="{5FE86995-5EAC-9618-3A89-02301C4504A9}" v="1479" dt="2024-11-25T22:16:57.2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ona Stepney (2419959)" userId="S::2419959@student.uwtsd.ac.uk::ad7d99ab-8244-450b-ae23-aa6c98fd7dd3" providerId="AD" clId="Web-{3E2F5FB5-AD88-91B2-0F6F-4860F659CE41}"/>
    <pc:docChg chg="modSld">
      <pc:chgData name="Anona Stepney (2419959)" userId="S::2419959@student.uwtsd.ac.uk::ad7d99ab-8244-450b-ae23-aa6c98fd7dd3" providerId="AD" clId="Web-{3E2F5FB5-AD88-91B2-0F6F-4860F659CE41}" dt="2024-11-21T21:22:46.676" v="209" actId="20577"/>
      <pc:docMkLst>
        <pc:docMk/>
      </pc:docMkLst>
      <pc:sldChg chg="addSp delSp modSp mod setBg">
        <pc:chgData name="Anona Stepney (2419959)" userId="S::2419959@student.uwtsd.ac.uk::ad7d99ab-8244-450b-ae23-aa6c98fd7dd3" providerId="AD" clId="Web-{3E2F5FB5-AD88-91B2-0F6F-4860F659CE41}" dt="2024-11-21T21:22:46.676" v="209" actId="20577"/>
        <pc:sldMkLst>
          <pc:docMk/>
          <pc:sldMk cId="109857222" sldId="256"/>
        </pc:sldMkLst>
        <pc:spChg chg="mod">
          <ac:chgData name="Anona Stepney (2419959)" userId="S::2419959@student.uwtsd.ac.uk::ad7d99ab-8244-450b-ae23-aa6c98fd7dd3" providerId="AD" clId="Web-{3E2F5FB5-AD88-91B2-0F6F-4860F659CE41}" dt="2024-11-21T21:21:42.268" v="199" actId="1076"/>
          <ac:spMkLst>
            <pc:docMk/>
            <pc:sldMk cId="109857222" sldId="256"/>
            <ac:spMk id="2" creationId="{00000000-0000-0000-0000-000000000000}"/>
          </ac:spMkLst>
        </pc:spChg>
        <pc:spChg chg="mod">
          <ac:chgData name="Anona Stepney (2419959)" userId="S::2419959@student.uwtsd.ac.uk::ad7d99ab-8244-450b-ae23-aa6c98fd7dd3" providerId="AD" clId="Web-{3E2F5FB5-AD88-91B2-0F6F-4860F659CE41}" dt="2024-11-21T21:21:38.440" v="198" actId="1076"/>
          <ac:spMkLst>
            <pc:docMk/>
            <pc:sldMk cId="109857222" sldId="256"/>
            <ac:spMk id="3" creationId="{00000000-0000-0000-0000-000000000000}"/>
          </ac:spMkLst>
        </pc:spChg>
        <pc:spChg chg="add mod">
          <ac:chgData name="Anona Stepney (2419959)" userId="S::2419959@student.uwtsd.ac.uk::ad7d99ab-8244-450b-ae23-aa6c98fd7dd3" providerId="AD" clId="Web-{3E2F5FB5-AD88-91B2-0F6F-4860F659CE41}" dt="2024-11-21T21:22:46.676" v="209" actId="20577"/>
          <ac:spMkLst>
            <pc:docMk/>
            <pc:sldMk cId="109857222" sldId="256"/>
            <ac:spMk id="5" creationId="{8EF248F5-8756-478B-A24F-23DDD1F1A271}"/>
          </ac:spMkLst>
        </pc:spChg>
        <pc:spChg chg="add mod">
          <ac:chgData name="Anona Stepney (2419959)" userId="S::2419959@student.uwtsd.ac.uk::ad7d99ab-8244-450b-ae23-aa6c98fd7dd3" providerId="AD" clId="Web-{3E2F5FB5-AD88-91B2-0F6F-4860F659CE41}" dt="2024-11-21T21:21:21.174" v="195" actId="14100"/>
          <ac:spMkLst>
            <pc:docMk/>
            <pc:sldMk cId="109857222" sldId="256"/>
            <ac:spMk id="6" creationId="{86A3B364-B9CB-0790-8D4A-250EE2D2A4F9}"/>
          </ac:spMkLst>
        </pc:spChg>
        <pc:spChg chg="add mod">
          <ac:chgData name="Anona Stepney (2419959)" userId="S::2419959@student.uwtsd.ac.uk::ad7d99ab-8244-450b-ae23-aa6c98fd7dd3" providerId="AD" clId="Web-{3E2F5FB5-AD88-91B2-0F6F-4860F659CE41}" dt="2024-11-21T21:19:23.030" v="168" actId="1076"/>
          <ac:spMkLst>
            <pc:docMk/>
            <pc:sldMk cId="109857222" sldId="256"/>
            <ac:spMk id="7" creationId="{E090B7DE-76A6-3A5A-53AA-2D057ABF2A86}"/>
          </ac:spMkLst>
        </pc:spChg>
        <pc:spChg chg="add mod">
          <ac:chgData name="Anona Stepney (2419959)" userId="S::2419959@student.uwtsd.ac.uk::ad7d99ab-8244-450b-ae23-aa6c98fd7dd3" providerId="AD" clId="Web-{3E2F5FB5-AD88-91B2-0F6F-4860F659CE41}" dt="2024-11-21T21:19:40.077" v="173" actId="20577"/>
          <ac:spMkLst>
            <pc:docMk/>
            <pc:sldMk cId="109857222" sldId="256"/>
            <ac:spMk id="8" creationId="{91288623-EA15-3103-269A-1F436956C999}"/>
          </ac:spMkLst>
        </pc:spChg>
        <pc:picChg chg="add del mod ord modCrop">
          <ac:chgData name="Anona Stepney (2419959)" userId="S::2419959@student.uwtsd.ac.uk::ad7d99ab-8244-450b-ae23-aa6c98fd7dd3" providerId="AD" clId="Web-{3E2F5FB5-AD88-91B2-0F6F-4860F659CE41}" dt="2024-11-21T21:20:48.861" v="190" actId="1076"/>
          <ac:picMkLst>
            <pc:docMk/>
            <pc:sldMk cId="109857222" sldId="256"/>
            <ac:picMk id="4" creationId="{F7C80302-D850-E6D6-2774-CD782966DDC5}"/>
          </ac:picMkLst>
        </pc:picChg>
      </pc:sldChg>
    </pc:docChg>
  </pc:docChgLst>
  <pc:docChgLst>
    <pc:chgData name="Anona Stepney (2419959)" userId="S::2419959@student.uwtsd.ac.uk::ad7d99ab-8244-450b-ae23-aa6c98fd7dd3" providerId="AD" clId="Web-{5FE86995-5EAC-9618-3A89-02301C4504A9}"/>
    <pc:docChg chg="modSld">
      <pc:chgData name="Anona Stepney (2419959)" userId="S::2419959@student.uwtsd.ac.uk::ad7d99ab-8244-450b-ae23-aa6c98fd7dd3" providerId="AD" clId="Web-{5FE86995-5EAC-9618-3A89-02301C4504A9}" dt="2024-11-25T22:14:27.015" v="809" actId="20577"/>
      <pc:docMkLst>
        <pc:docMk/>
      </pc:docMkLst>
      <pc:sldChg chg="modSp">
        <pc:chgData name="Anona Stepney (2419959)" userId="S::2419959@student.uwtsd.ac.uk::ad7d99ab-8244-450b-ae23-aa6c98fd7dd3" providerId="AD" clId="Web-{5FE86995-5EAC-9618-3A89-02301C4504A9}" dt="2024-11-25T22:14:27.015" v="809" actId="20577"/>
        <pc:sldMkLst>
          <pc:docMk/>
          <pc:sldMk cId="109857222" sldId="256"/>
        </pc:sldMkLst>
        <pc:spChg chg="mod">
          <ac:chgData name="Anona Stepney (2419959)" userId="S::2419959@student.uwtsd.ac.uk::ad7d99ab-8244-450b-ae23-aa6c98fd7dd3" providerId="AD" clId="Web-{5FE86995-5EAC-9618-3A89-02301C4504A9}" dt="2024-11-25T21:58:44.778" v="519" actId="14100"/>
          <ac:spMkLst>
            <pc:docMk/>
            <pc:sldMk cId="109857222" sldId="256"/>
            <ac:spMk id="2" creationId="{00000000-0000-0000-0000-000000000000}"/>
          </ac:spMkLst>
        </pc:spChg>
        <pc:spChg chg="mod">
          <ac:chgData name="Anona Stepney (2419959)" userId="S::2419959@student.uwtsd.ac.uk::ad7d99ab-8244-450b-ae23-aa6c98fd7dd3" providerId="AD" clId="Web-{5FE86995-5EAC-9618-3A89-02301C4504A9}" dt="2024-11-25T22:09:00.860" v="613" actId="14100"/>
          <ac:spMkLst>
            <pc:docMk/>
            <pc:sldMk cId="109857222" sldId="256"/>
            <ac:spMk id="3" creationId="{00000000-0000-0000-0000-000000000000}"/>
          </ac:spMkLst>
        </pc:spChg>
        <pc:spChg chg="mod">
          <ac:chgData name="Anona Stepney (2419959)" userId="S::2419959@student.uwtsd.ac.uk::ad7d99ab-8244-450b-ae23-aa6c98fd7dd3" providerId="AD" clId="Web-{5FE86995-5EAC-9618-3A89-02301C4504A9}" dt="2024-11-25T22:14:27.015" v="809" actId="20577"/>
          <ac:spMkLst>
            <pc:docMk/>
            <pc:sldMk cId="109857222" sldId="256"/>
            <ac:spMk id="5" creationId="{8EF248F5-8756-478B-A24F-23DDD1F1A271}"/>
          </ac:spMkLst>
        </pc:spChg>
        <pc:spChg chg="mod">
          <ac:chgData name="Anona Stepney (2419959)" userId="S::2419959@student.uwtsd.ac.uk::ad7d99ab-8244-450b-ae23-aa6c98fd7dd3" providerId="AD" clId="Web-{5FE86995-5EAC-9618-3A89-02301C4504A9}" dt="2024-11-25T22:08:13.172" v="608" actId="1076"/>
          <ac:spMkLst>
            <pc:docMk/>
            <pc:sldMk cId="109857222" sldId="256"/>
            <ac:spMk id="6" creationId="{86A3B364-B9CB-0790-8D4A-250EE2D2A4F9}"/>
          </ac:spMkLst>
        </pc:spChg>
        <pc:spChg chg="mod">
          <ac:chgData name="Anona Stepney (2419959)" userId="S::2419959@student.uwtsd.ac.uk::ad7d99ab-8244-450b-ae23-aa6c98fd7dd3" providerId="AD" clId="Web-{5FE86995-5EAC-9618-3A89-02301C4504A9}" dt="2024-11-25T21:59:10.529" v="528" actId="1076"/>
          <ac:spMkLst>
            <pc:docMk/>
            <pc:sldMk cId="109857222" sldId="256"/>
            <ac:spMk id="7" creationId="{E090B7DE-76A6-3A5A-53AA-2D057ABF2A86}"/>
          </ac:spMkLst>
        </pc:spChg>
        <pc:spChg chg="mod">
          <ac:chgData name="Anona Stepney (2419959)" userId="S::2419959@student.uwtsd.ac.uk::ad7d99ab-8244-450b-ae23-aa6c98fd7dd3" providerId="AD" clId="Web-{5FE86995-5EAC-9618-3A89-02301C4504A9}" dt="2024-11-25T21:41:04.785" v="512" actId="20577"/>
          <ac:spMkLst>
            <pc:docMk/>
            <pc:sldMk cId="109857222" sldId="256"/>
            <ac:spMk id="8" creationId="{91288623-EA15-3103-269A-1F436956C999}"/>
          </ac:spMkLst>
        </pc:spChg>
        <pc:picChg chg="mod">
          <ac:chgData name="Anona Stepney (2419959)" userId="S::2419959@student.uwtsd.ac.uk::ad7d99ab-8244-450b-ae23-aa6c98fd7dd3" providerId="AD" clId="Web-{5FE86995-5EAC-9618-3A89-02301C4504A9}" dt="2024-11-25T21:23:08.725" v="300" actId="1076"/>
          <ac:picMkLst>
            <pc:docMk/>
            <pc:sldMk cId="109857222" sldId="256"/>
            <ac:picMk id="4" creationId="{F7C80302-D850-E6D6-2774-CD782966DDC5}"/>
          </ac:picMkLst>
        </pc:picChg>
      </pc:sldChg>
    </pc:docChg>
  </pc:docChgLst>
  <pc:docChgLst>
    <pc:chgData clId="Web-{CE11ACC3-1C8E-2F60-4148-7F8FC219DC8A}"/>
    <pc:docChg chg="modSld">
      <pc:chgData name="" userId="" providerId="" clId="Web-{CE11ACC3-1C8E-2F60-4148-7F8FC219DC8A}" dt="2024-11-22T11:03:09.224" v="0" actId="1076"/>
      <pc:docMkLst>
        <pc:docMk/>
      </pc:docMkLst>
      <pc:sldChg chg="modSp">
        <pc:chgData name="" userId="" providerId="" clId="Web-{CE11ACC3-1C8E-2F60-4148-7F8FC219DC8A}" dt="2024-11-22T11:03:09.224" v="0" actId="1076"/>
        <pc:sldMkLst>
          <pc:docMk/>
          <pc:sldMk cId="109857222" sldId="256"/>
        </pc:sldMkLst>
        <pc:picChg chg="mod">
          <ac:chgData name="" userId="" providerId="" clId="Web-{CE11ACC3-1C8E-2F60-4148-7F8FC219DC8A}" dt="2024-11-22T11:03:09.224" v="0" actId="1076"/>
          <ac:picMkLst>
            <pc:docMk/>
            <pc:sldMk cId="109857222" sldId="256"/>
            <ac:picMk id="4" creationId="{F7C80302-D850-E6D6-2774-CD782966DDC5}"/>
          </ac:picMkLst>
        </pc:picChg>
      </pc:sldChg>
    </pc:docChg>
  </pc:docChgLst>
  <pc:docChgLst>
    <pc:chgData name="Anona Stepney (2419959)" userId="S::2419959@student.uwtsd.ac.uk::ad7d99ab-8244-450b-ae23-aa6c98fd7dd3" providerId="AD" clId="Web-{CE11ACC3-1C8E-2F60-4148-7F8FC219DC8A}"/>
    <pc:docChg chg="modSld">
      <pc:chgData name="Anona Stepney (2419959)" userId="S::2419959@student.uwtsd.ac.uk::ad7d99ab-8244-450b-ae23-aa6c98fd7dd3" providerId="AD" clId="Web-{CE11ACC3-1C8E-2F60-4148-7F8FC219DC8A}" dt="2024-11-22T11:04:06.054" v="1" actId="14100"/>
      <pc:docMkLst>
        <pc:docMk/>
      </pc:docMkLst>
      <pc:sldChg chg="modSp">
        <pc:chgData name="Anona Stepney (2419959)" userId="S::2419959@student.uwtsd.ac.uk::ad7d99ab-8244-450b-ae23-aa6c98fd7dd3" providerId="AD" clId="Web-{CE11ACC3-1C8E-2F60-4148-7F8FC219DC8A}" dt="2024-11-22T11:04:06.054" v="1" actId="14100"/>
        <pc:sldMkLst>
          <pc:docMk/>
          <pc:sldMk cId="109857222" sldId="256"/>
        </pc:sldMkLst>
        <pc:spChg chg="mod">
          <ac:chgData name="Anona Stepney (2419959)" userId="S::2419959@student.uwtsd.ac.uk::ad7d99ab-8244-450b-ae23-aa6c98fd7dd3" providerId="AD" clId="Web-{CE11ACC3-1C8E-2F60-4148-7F8FC219DC8A}" dt="2024-11-22T11:04:00.538" v="0" actId="1076"/>
          <ac:spMkLst>
            <pc:docMk/>
            <pc:sldMk cId="109857222" sldId="256"/>
            <ac:spMk id="3" creationId="{00000000-0000-0000-0000-000000000000}"/>
          </ac:spMkLst>
        </pc:spChg>
        <pc:spChg chg="mod">
          <ac:chgData name="Anona Stepney (2419959)" userId="S::2419959@student.uwtsd.ac.uk::ad7d99ab-8244-450b-ae23-aa6c98fd7dd3" providerId="AD" clId="Web-{CE11ACC3-1C8E-2F60-4148-7F8FC219DC8A}" dt="2024-11-22T11:04:06.054" v="1" actId="14100"/>
          <ac:spMkLst>
            <pc:docMk/>
            <pc:sldMk cId="109857222" sldId="256"/>
            <ac:spMk id="6" creationId="{86A3B364-B9CB-0790-8D4A-250EE2D2A4F9}"/>
          </ac:spMkLst>
        </pc:spChg>
      </pc:sldChg>
    </pc:docChg>
  </pc:docChgLst>
  <pc:docChgLst>
    <pc:chgData name="Anona Stepney (2419959)" userId="S::2419959@student.uwtsd.ac.uk::ad7d99ab-8244-450b-ae23-aa6c98fd7dd3" providerId="AD" clId="Web-{0A4C6485-AFB2-E1F1-20E3-E39F8605726C}"/>
    <pc:docChg chg="modSld">
      <pc:chgData name="Anona Stepney (2419959)" userId="S::2419959@student.uwtsd.ac.uk::ad7d99ab-8244-450b-ae23-aa6c98fd7dd3" providerId="AD" clId="Web-{0A4C6485-AFB2-E1F1-20E3-E39F8605726C}" dt="2024-11-26T21:35:42.970" v="1" actId="20577"/>
      <pc:docMkLst>
        <pc:docMk/>
      </pc:docMkLst>
      <pc:sldChg chg="modSp">
        <pc:chgData name="Anona Stepney (2419959)" userId="S::2419959@student.uwtsd.ac.uk::ad7d99ab-8244-450b-ae23-aa6c98fd7dd3" providerId="AD" clId="Web-{0A4C6485-AFB2-E1F1-20E3-E39F8605726C}" dt="2024-11-26T21:35:42.970" v="1" actId="20577"/>
        <pc:sldMkLst>
          <pc:docMk/>
          <pc:sldMk cId="109857222" sldId="256"/>
        </pc:sldMkLst>
        <pc:spChg chg="mod">
          <ac:chgData name="Anona Stepney (2419959)" userId="S::2419959@student.uwtsd.ac.uk::ad7d99ab-8244-450b-ae23-aa6c98fd7dd3" providerId="AD" clId="Web-{0A4C6485-AFB2-E1F1-20E3-E39F8605726C}" dt="2024-11-26T21:35:42.970" v="1" actId="20577"/>
          <ac:spMkLst>
            <pc:docMk/>
            <pc:sldMk cId="109857222" sldId="256"/>
            <ac:spMk id="7" creationId="{E090B7DE-76A6-3A5A-53AA-2D057ABF2A8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11/26/2024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11/26/2024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rainbow pyramid with text">
            <a:extLst>
              <a:ext uri="{FF2B5EF4-FFF2-40B4-BE49-F238E27FC236}">
                <a16:creationId xmlns:a16="http://schemas.microsoft.com/office/drawing/2014/main" id="{F7C80302-D850-E6D6-2774-CD782966DDC5}"/>
              </a:ext>
            </a:extLst>
          </p:cNvPr>
          <p:cNvPicPr>
            <a:picLocks noChangeAspect="1"/>
          </p:cNvPicPr>
          <p:nvPr/>
        </p:nvPicPr>
        <p:blipFill>
          <a:blip r:embed="rId2"/>
          <a:srcRect l="-98" t="3533" r="2674" b="2989"/>
          <a:stretch/>
        </p:blipFill>
        <p:spPr>
          <a:xfrm>
            <a:off x="4193293" y="1243545"/>
            <a:ext cx="3803382" cy="3590799"/>
          </a:xfrm>
          <a:prstGeom prst="rect">
            <a:avLst/>
          </a:prstGeom>
        </p:spPr>
      </p:pic>
      <p:sp>
        <p:nvSpPr>
          <p:cNvPr id="2" name="Title 1"/>
          <p:cNvSpPr>
            <a:spLocks noGrp="1"/>
          </p:cNvSpPr>
          <p:nvPr>
            <p:ph type="ctrTitle"/>
          </p:nvPr>
        </p:nvSpPr>
        <p:spPr>
          <a:xfrm>
            <a:off x="8047974" y="99404"/>
            <a:ext cx="4008326" cy="2982586"/>
          </a:xfrm>
          <a:solidFill>
            <a:srgbClr val="FFC000"/>
          </a:solidFill>
          <a:ln w="28575">
            <a:solidFill>
              <a:srgbClr val="FFC000"/>
            </a:solidFill>
          </a:ln>
        </p:spPr>
        <p:txBody>
          <a:bodyPr vert="horz" lIns="91440" tIns="45720" rIns="91440" bIns="45720" rtlCol="0" anchor="b">
            <a:noAutofit/>
          </a:bodyPr>
          <a:lstStyle/>
          <a:p>
            <a:pPr algn="l"/>
            <a:r>
              <a:rPr lang="cy-GB" sz="1000" b="1" dirty="0">
                <a:latin typeface="Arial"/>
                <a:ea typeface="Verdana"/>
                <a:cs typeface="Arial"/>
              </a:rPr>
              <a:t>Diogelwch</a:t>
            </a:r>
            <a:endParaRPr lang="en-US" sz="1000" dirty="0">
              <a:latin typeface="Arial"/>
              <a:ea typeface="Verdana"/>
              <a:cs typeface="Arial"/>
            </a:endParaRPr>
          </a:p>
          <a:p>
            <a:pPr algn="l"/>
            <a:r>
              <a:rPr lang="cy-GB" sz="1000" dirty="0">
                <a:latin typeface="Arial"/>
                <a:ea typeface="Verdana"/>
                <a:cs typeface="Arial"/>
              </a:rPr>
              <a:t>Diogelwch yw ail lefel i'r pyramid yn dilyn y lefel ffisiolegol, mae anghenion diogelwch yn cynnwys cysgod a chartref diogel i fyw, ac bod ganddynt drefn cyson a sefydlogrwydd o gwybod pwy sydd yn edrych ar ei hol, mae’r anghenion yma yn holl bwysig ac yn rhan sylfaen er mwyn teimlo'n ddiogel, ac i gael rhywfaint o reolaeth mewn bywyd.  Yn ôl llyfr </a:t>
            </a:r>
            <a:r>
              <a:rPr lang="cy-GB" sz="1000" i="1" err="1">
                <a:latin typeface="Arial"/>
                <a:ea typeface="Verdana"/>
                <a:cs typeface="Arial"/>
              </a:rPr>
              <a:t>Weinberg,D</a:t>
            </a:r>
            <a:r>
              <a:rPr lang="cy-GB" sz="1000" i="1" dirty="0">
                <a:latin typeface="Arial"/>
                <a:ea typeface="Verdana"/>
                <a:cs typeface="Arial"/>
              </a:rPr>
              <a:t> .(2011-2012) mae </a:t>
            </a:r>
            <a:r>
              <a:rPr lang="cy-GB" sz="1000" err="1">
                <a:latin typeface="Arial"/>
                <a:ea typeface="Verdana"/>
                <a:cs typeface="Arial"/>
              </a:rPr>
              <a:t>Maslow</a:t>
            </a:r>
            <a:r>
              <a:rPr lang="cy-GB" sz="1000" dirty="0">
                <a:latin typeface="Arial"/>
                <a:ea typeface="Verdana"/>
                <a:cs typeface="Arial"/>
              </a:rPr>
              <a:t> yn dweud  wrth wneud arsylwadau yn gyffredinol bydd plentyn yn dweud ei bod well ganddynt fyd sydd yn ddiogel, trefnus a gallent ddibynnu arnynt. Dylai pob unigolyn gallu teimlo'n ddiogel yn ei cyrff, ei gwaith, hefyd gyda teulu a ffrindiau. Mae anghenion dynol yn cynnwys cael incwm sefydlog, i fod mewn iechyd corfforol da i gallu byw ac i weithio mewn amgylchedd diogel, ac ei bod yn cael ei hamddiffyn rhag trosedd a cham-drin. Mae anghenion </a:t>
            </a:r>
            <a:r>
              <a:rPr lang="cy-GB" sz="1000" err="1">
                <a:latin typeface="Arial"/>
                <a:ea typeface="Verdana"/>
                <a:cs typeface="Arial"/>
              </a:rPr>
              <a:t>hierarchy</a:t>
            </a:r>
            <a:r>
              <a:rPr lang="cy-GB" sz="1000" dirty="0">
                <a:latin typeface="Arial"/>
                <a:ea typeface="Verdana"/>
                <a:cs typeface="Arial"/>
              </a:rPr>
              <a:t> </a:t>
            </a:r>
            <a:r>
              <a:rPr lang="cy-GB" sz="1000" err="1">
                <a:latin typeface="Arial"/>
                <a:ea typeface="Verdana"/>
                <a:cs typeface="Arial"/>
              </a:rPr>
              <a:t>Maslow</a:t>
            </a:r>
            <a:r>
              <a:rPr lang="cy-GB" sz="1000" dirty="0">
                <a:latin typeface="Arial"/>
                <a:ea typeface="Verdana"/>
                <a:cs typeface="Arial"/>
              </a:rPr>
              <a:t> yn credu fod unigolion yn fwy debygol o gyrraedd anghenion diogelwch os yw anghenion ffisiolegol </a:t>
            </a:r>
            <a:r>
              <a:rPr lang="cy-GB" sz="1000" err="1">
                <a:latin typeface="Arial"/>
                <a:ea typeface="Verdana"/>
                <a:cs typeface="Arial"/>
              </a:rPr>
              <a:t>eisioes</a:t>
            </a:r>
            <a:r>
              <a:rPr lang="cy-GB" sz="1000" dirty="0">
                <a:latin typeface="Arial"/>
                <a:ea typeface="Verdana"/>
                <a:cs typeface="Arial"/>
              </a:rPr>
              <a:t> wedi cwrdd. Yn ôl </a:t>
            </a:r>
            <a:r>
              <a:rPr lang="cy-GB" sz="1000" i="1" err="1">
                <a:latin typeface="Arial"/>
                <a:ea typeface="Verdana"/>
                <a:cs typeface="Arial"/>
              </a:rPr>
              <a:t>Celestine</a:t>
            </a:r>
            <a:r>
              <a:rPr lang="cy-GB" sz="1000" i="1" dirty="0">
                <a:latin typeface="Arial"/>
                <a:ea typeface="Verdana"/>
                <a:cs typeface="Arial"/>
              </a:rPr>
              <a:t>, N. (2017) </a:t>
            </a:r>
            <a:r>
              <a:rPr lang="cy-GB" sz="1000" dirty="0">
                <a:latin typeface="Arial"/>
                <a:ea typeface="Verdana"/>
                <a:cs typeface="Arial"/>
              </a:rPr>
              <a:t>os nad yw unigolyn yn teimlo yn ddiogel yn ei hamgylchedd mae y annhebygol y bydd yn symud ymlaen i'r lefel nesaf yn pyramid </a:t>
            </a:r>
            <a:r>
              <a:rPr lang="cy-GB" sz="1000" err="1">
                <a:latin typeface="Arial"/>
                <a:ea typeface="Verdana"/>
                <a:cs typeface="Arial"/>
              </a:rPr>
              <a:t>Maslow</a:t>
            </a:r>
            <a:r>
              <a:rPr lang="cy-GB" sz="1000" dirty="0">
                <a:latin typeface="Arial"/>
                <a:ea typeface="Verdana"/>
                <a:cs typeface="Arial"/>
              </a:rPr>
              <a:t>. Mae anghenion </a:t>
            </a:r>
            <a:r>
              <a:rPr lang="cy-GB" sz="1000">
                <a:latin typeface="Arial"/>
                <a:ea typeface="Verdana"/>
                <a:cs typeface="Arial"/>
              </a:rPr>
              <a:t>diogelwch yn cynnwys diogelwch personol ac emosiynol.  </a:t>
            </a:r>
            <a:endParaRPr lang="en-US" sz="1000">
              <a:latin typeface="Arial"/>
              <a:ea typeface="Verdana"/>
              <a:cs typeface="Arial"/>
            </a:endParaRPr>
          </a:p>
          <a:p>
            <a:endParaRPr lang="en-US" sz="1000" dirty="0">
              <a:latin typeface="Arial"/>
              <a:ea typeface="Verdana"/>
              <a:cs typeface="Calibri"/>
            </a:endParaRPr>
          </a:p>
        </p:txBody>
      </p:sp>
      <p:sp>
        <p:nvSpPr>
          <p:cNvPr id="3" name="Subtitle 2"/>
          <p:cNvSpPr>
            <a:spLocks noGrp="1"/>
          </p:cNvSpPr>
          <p:nvPr>
            <p:ph type="subTitle" idx="1"/>
          </p:nvPr>
        </p:nvSpPr>
        <p:spPr>
          <a:xfrm>
            <a:off x="146137" y="98926"/>
            <a:ext cx="3684743" cy="3816500"/>
          </a:xfrm>
          <a:solidFill>
            <a:srgbClr val="FF0000"/>
          </a:solidFill>
          <a:ln w="12700">
            <a:solidFill>
              <a:srgbClr val="FF0000"/>
            </a:solidFill>
          </a:ln>
        </p:spPr>
        <p:txBody>
          <a:bodyPr vert="horz" lIns="91440" tIns="45720" rIns="91440" bIns="45720" rtlCol="0" anchor="t">
            <a:noAutofit/>
          </a:bodyPr>
          <a:lstStyle/>
          <a:p>
            <a:pPr algn="l">
              <a:lnSpc>
                <a:spcPct val="100000"/>
              </a:lnSpc>
            </a:pPr>
            <a:r>
              <a:rPr lang="cy-GB" sz="1000" b="1">
                <a:latin typeface="Arial"/>
                <a:cs typeface="Arial"/>
              </a:rPr>
              <a:t>Ffisiolegol</a:t>
            </a:r>
            <a:endParaRPr lang="en-US" sz="1000">
              <a:latin typeface="Arial"/>
              <a:cs typeface="Arial"/>
            </a:endParaRPr>
          </a:p>
          <a:p>
            <a:pPr algn="l">
              <a:lnSpc>
                <a:spcPct val="100000"/>
              </a:lnSpc>
            </a:pPr>
            <a:r>
              <a:rPr lang="cy-GB" sz="1000" b="1" dirty="0">
                <a:latin typeface="Arial"/>
                <a:cs typeface="Arial"/>
              </a:rPr>
              <a:t> </a:t>
            </a:r>
            <a:r>
              <a:rPr lang="en-US" sz="1000" dirty="0">
                <a:latin typeface="Arial"/>
                <a:cs typeface="Arial"/>
              </a:rPr>
              <a:t>Mae Hierarchaeth Maslow  credu fod anghenion dynol yn cael ei trefni yn ôl Hierarchaeth, theori seicolegol ydyw.  Ar waelod y pyramid mae'r anghenion ffisiolegol sef yr angen am f</a:t>
            </a:r>
            <a:r>
              <a:rPr lang="cy-GB" sz="1000" dirty="0">
                <a:latin typeface="Arial"/>
                <a:cs typeface="Arial"/>
              </a:rPr>
              <a:t>wyd iachus a chytbwys, dwr glan, Iechyd, Aer, digon o gwsg a dillad glan. Y lefel ffisiolegol yma sydd yn rhoi’r sylfaen ar gyfer pob lefel arall ac i rhoi anogaeth i berson er mwyn goroesi. P</a:t>
            </a:r>
            <a:r>
              <a:rPr lang="en-US" sz="1000" dirty="0">
                <a:latin typeface="Arial"/>
                <a:cs typeface="Arial"/>
              </a:rPr>
              <a:t>an mae’r holl anghenion hyn yn cael ei cyflawni yna mae'r unigolyn yn symud i fyny’r pyramid i'r haen nesaf nes ei bod yn cyrraedd anghenion y lefel uwch </a:t>
            </a:r>
            <a:r>
              <a:rPr lang="en-US" sz="1000">
                <a:latin typeface="Arial"/>
                <a:cs typeface="Arial"/>
              </a:rPr>
              <a:t>sef Hunan-wireddi. </a:t>
            </a:r>
            <a:r>
              <a:rPr lang="cy-GB" sz="1000">
                <a:latin typeface="Arial"/>
                <a:cs typeface="Arial"/>
              </a:rPr>
              <a:t>Mae’r anghenion yma yn angenrheidiol </a:t>
            </a:r>
            <a:r>
              <a:rPr lang="cy-GB" sz="1000" dirty="0">
                <a:latin typeface="Arial"/>
                <a:cs typeface="Arial"/>
              </a:rPr>
              <a:t>ar bodau dynol. Yn ôl </a:t>
            </a:r>
            <a:r>
              <a:rPr lang="cy-GB" sz="1000" i="1" err="1">
                <a:latin typeface="Arial"/>
                <a:cs typeface="Arial"/>
              </a:rPr>
              <a:t>Stoyanov.S</a:t>
            </a:r>
            <a:r>
              <a:rPr lang="cy-GB" sz="1000" i="1" dirty="0">
                <a:latin typeface="Arial"/>
                <a:cs typeface="Arial"/>
              </a:rPr>
              <a:t>,</a:t>
            </a:r>
            <a:r>
              <a:rPr lang="cy-GB" sz="1000" dirty="0">
                <a:latin typeface="Arial"/>
                <a:cs typeface="Arial"/>
              </a:rPr>
              <a:t> (2017) mae angen ocsigen, bwyd ac aer arnom er mwyn gallu goroesi. Yr anghenion yma sydd fwyaf pwysig oherwydd nid yw’r corff yn gallu gweithredu hebddynt.  Os yw’r anghenion ffisiolegol yma ddim yn cwrdd a’r gofynion gall achosi salwch neu hyd yn oed farwolaeth.  Roedd </a:t>
            </a:r>
            <a:r>
              <a:rPr lang="cy-GB" sz="1000" i="1" err="1">
                <a:latin typeface="Arial"/>
                <a:cs typeface="Arial"/>
              </a:rPr>
              <a:t>Maslow</a:t>
            </a:r>
            <a:r>
              <a:rPr lang="cy-GB" sz="1000" dirty="0">
                <a:latin typeface="Arial"/>
                <a:cs typeface="Arial"/>
              </a:rPr>
              <a:t> yn credu y dylai unigolion cwrdd a’i anghenion ffisiolegol yn gyntaf cyn symud i fyny i anghenion sydd yn fwy cymhleth sef iechyd meddwl.  Yn ôl </a:t>
            </a:r>
            <a:r>
              <a:rPr lang="cy-GB" sz="1000" i="1" err="1">
                <a:latin typeface="Arial"/>
                <a:cs typeface="Arial"/>
              </a:rPr>
              <a:t>Cherry</a:t>
            </a:r>
            <a:r>
              <a:rPr lang="cy-GB" sz="1000" i="1" dirty="0">
                <a:latin typeface="Arial"/>
                <a:cs typeface="Arial"/>
              </a:rPr>
              <a:t>, K.</a:t>
            </a:r>
            <a:r>
              <a:rPr lang="cy-GB" sz="1000" dirty="0">
                <a:latin typeface="Arial"/>
                <a:cs typeface="Arial"/>
              </a:rPr>
              <a:t> (2019) os yw unigolyn yn sychedig, llwglyd ac yn oer mae’n anodd iawn iddynt ganolbwyntio ar bethau eraill, wrth iddynt gwrdd ar anghenion corfforol maent yn fwy tebygol o ganolbwyntio ar yr anghenion yna, cyn iddynt medru symud </a:t>
            </a:r>
            <a:r>
              <a:rPr lang="cy-GB" sz="1000">
                <a:latin typeface="Arial"/>
                <a:cs typeface="Arial"/>
              </a:rPr>
              <a:t>ymlaen i wneud unrhwybeth arall. </a:t>
            </a:r>
            <a:endParaRPr lang="en-US" sz="1000">
              <a:latin typeface="Arial"/>
              <a:cs typeface="Arial"/>
            </a:endParaRPr>
          </a:p>
        </p:txBody>
      </p:sp>
      <p:sp>
        <p:nvSpPr>
          <p:cNvPr id="5" name="TextBox 4">
            <a:extLst>
              <a:ext uri="{FF2B5EF4-FFF2-40B4-BE49-F238E27FC236}">
                <a16:creationId xmlns:a16="http://schemas.microsoft.com/office/drawing/2014/main" id="{8EF248F5-8756-478B-A24F-23DDD1F1A271}"/>
              </a:ext>
            </a:extLst>
          </p:cNvPr>
          <p:cNvSpPr txBox="1"/>
          <p:nvPr/>
        </p:nvSpPr>
        <p:spPr>
          <a:xfrm>
            <a:off x="3830800" y="217480"/>
            <a:ext cx="4174341" cy="861774"/>
          </a:xfrm>
          <a:prstGeom prst="rect">
            <a:avLst/>
          </a:prstGeom>
          <a:noFill/>
          <a:ln w="28575">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Arial"/>
              </a:rPr>
              <a:t>Hierarchaeth anghenion Maslow yw theori sydd yn esbonio datblygiad dynol sydd wedi cael ei gwahanu yn bump rhan sydd yn dechrau gyda'r anghenion sylfaenol Ffisiolegol  sydd ei angen ar bawb er mwyn goroesi i fyny hyd at Hunan-wireddu lle mae unigolion yn cyrraedd ei </a:t>
            </a:r>
            <a:r>
              <a:rPr lang="en-US" sz="1000">
                <a:latin typeface="Arial"/>
              </a:rPr>
              <a:t>llawn botensial.  </a:t>
            </a:r>
            <a:endParaRPr lang="en-US" sz="1000">
              <a:latin typeface="Arial"/>
              <a:cs typeface="Arial"/>
            </a:endParaRPr>
          </a:p>
        </p:txBody>
      </p:sp>
      <p:sp>
        <p:nvSpPr>
          <p:cNvPr id="6" name="TextBox 5">
            <a:extLst>
              <a:ext uri="{FF2B5EF4-FFF2-40B4-BE49-F238E27FC236}">
                <a16:creationId xmlns:a16="http://schemas.microsoft.com/office/drawing/2014/main" id="{86A3B364-B9CB-0790-8D4A-250EE2D2A4F9}"/>
              </a:ext>
            </a:extLst>
          </p:cNvPr>
          <p:cNvSpPr txBox="1"/>
          <p:nvPr/>
        </p:nvSpPr>
        <p:spPr>
          <a:xfrm>
            <a:off x="141962" y="4057106"/>
            <a:ext cx="3379750" cy="2708434"/>
          </a:xfrm>
          <a:prstGeom prst="rect">
            <a:avLst/>
          </a:prstGeom>
          <a:solidFill>
            <a:srgbClr val="FFFF00"/>
          </a:solidFill>
          <a:ln>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000" b="1" dirty="0">
                <a:latin typeface="Arial"/>
                <a:cs typeface="Arial"/>
              </a:rPr>
              <a:t>Cymdeithasol</a:t>
            </a:r>
            <a:endParaRPr lang="en-US" sz="1000" dirty="0">
              <a:latin typeface="Arial"/>
              <a:cs typeface="Arial"/>
            </a:endParaRPr>
          </a:p>
          <a:p>
            <a:r>
              <a:rPr lang="cy-GB" sz="1000" dirty="0">
                <a:latin typeface="Arial"/>
                <a:cs typeface="Arial"/>
              </a:rPr>
              <a:t>Y trydydd lefel yw Cymdeithasol, mae’r lefel yma yn canolbwyntio ar yr angen am gariad ac yr ymdeimlad o berthyn. Cyn gallu symud ymlaen mae'n rhaid ei bod wedi cwrdd ag anghenion ffisiolegol a diogelwch yn gyntaf. Ar y lefel yma mae pobl yn ceisio meithrin perthnasoedd  gan eraill ac i dderbyn cariad  wrthynt, ac i deimlo fod yn perthyn i deulu neu rhan o grwp sydd gyda’r un diddordebau, gallu hyn helpu iddynt ymddiried mewn pobl arall ac i deimlo yn agos atynt.  Mae </a:t>
            </a:r>
            <a:r>
              <a:rPr lang="cy-GB" sz="1000" dirty="0" err="1">
                <a:latin typeface="Arial"/>
                <a:cs typeface="Arial"/>
              </a:rPr>
              <a:t>Maslow</a:t>
            </a:r>
            <a:r>
              <a:rPr lang="cy-GB" sz="1000" dirty="0">
                <a:latin typeface="Arial"/>
                <a:cs typeface="Arial"/>
              </a:rPr>
              <a:t> yn credu fod anghenion cymdeithasol yn ddatblygiad ffisiolegol pwysig ac y gall leihau teimladau o iselder a Gor-bryder er mwyn ei galluogi i wynebu heriau gwahanol sydd yn ei hwynebu mewn bywyd. Pan na fydd yr anghenion yma yn cael ei gwrdd bydd yr unigolyn yn teimlo yn ddigon hyderus y fedru symud ymlaen at anghenion y lefel nesaf.</a:t>
            </a:r>
          </a:p>
        </p:txBody>
      </p:sp>
      <p:sp>
        <p:nvSpPr>
          <p:cNvPr id="7" name="TextBox 6">
            <a:extLst>
              <a:ext uri="{FF2B5EF4-FFF2-40B4-BE49-F238E27FC236}">
                <a16:creationId xmlns:a16="http://schemas.microsoft.com/office/drawing/2014/main" id="{E090B7DE-76A6-3A5A-53AA-2D057ABF2A86}"/>
              </a:ext>
            </a:extLst>
          </p:cNvPr>
          <p:cNvSpPr txBox="1"/>
          <p:nvPr/>
        </p:nvSpPr>
        <p:spPr>
          <a:xfrm>
            <a:off x="8743168" y="3252592"/>
            <a:ext cx="3317308" cy="3477875"/>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000" b="1">
                <a:latin typeface="Arial"/>
                <a:cs typeface="Arial"/>
              </a:rPr>
              <a:t>Hunan- barch</a:t>
            </a:r>
            <a:endParaRPr lang="en-US" sz="1000">
              <a:latin typeface="Arial"/>
              <a:cs typeface="Arial"/>
            </a:endParaRPr>
          </a:p>
          <a:p>
            <a:r>
              <a:rPr lang="cy-GB" sz="1000">
                <a:latin typeface="Arial"/>
                <a:cs typeface="Arial"/>
              </a:rPr>
              <a:t>Yn y bedwaredd lefel yma mae Hierarchaeth Maslow yn canolbwyntio ar yr angen am barch, pŵer, rheolaeth a cydnabyddiaeth. Pan fydd yr unigolyn wedi cwrdd ar anghenion am gariad ac ymdeimlad o berthyn yma gall symud ymlaen I'r lefel nesaf yn yr Hierarchaeth. Mae'n bwysig fod pob unigolyn yn cael cydnabyddiaeth a cael statws er mwyn iddynt deimlo ei bod yn cael ei parchu gan eraill. </a:t>
            </a:r>
            <a:endParaRPr lang="en-US" sz="1000">
              <a:latin typeface="Arial"/>
              <a:cs typeface="Arial"/>
            </a:endParaRPr>
          </a:p>
          <a:p>
            <a:r>
              <a:rPr lang="cy-GB" sz="1000">
                <a:latin typeface="Arial"/>
                <a:cs typeface="Arial"/>
              </a:rPr>
              <a:t>Mae yna ddau rhan i'r lefel yma sef: hunan-barch sef i deimlo yn hyderus ac yn dda am eich hunan ac i fod yn annibynnol, a parch gydag eraill sef i deimlo ei bod yn cael ei gwerthfawrogi gan bobl eraill ac ei bod yn cydnabod eich llwyddiannau.  pan fydd yr unigolyn yn teimlo ei bod yn cael eu parchu gan eraill gall gwneud iddynt deimlo yn fwy hyderus i fedru wynebu heriau ac i gyflawni ei llawn botensial. Ar y llaw arall os yw unigolyn ddim yn teimlo ei bod wedi gyflawni hyn gall arwain at iselder, pan fydd yr unigolyn wedi cwrdd a’r anghenion yma  gall geisio symud i'r lefel uchaf yn yr Hierarchaeth i geisio cyflawni ei potensial llawn unigryw.</a:t>
            </a:r>
            <a:endParaRPr lang="en-US" sz="1000" dirty="0">
              <a:latin typeface="Arial"/>
              <a:cs typeface="Arial"/>
            </a:endParaRPr>
          </a:p>
        </p:txBody>
      </p:sp>
      <p:sp>
        <p:nvSpPr>
          <p:cNvPr id="8" name="TextBox 7">
            <a:extLst>
              <a:ext uri="{FF2B5EF4-FFF2-40B4-BE49-F238E27FC236}">
                <a16:creationId xmlns:a16="http://schemas.microsoft.com/office/drawing/2014/main" id="{91288623-EA15-3103-269A-1F436956C999}"/>
              </a:ext>
            </a:extLst>
          </p:cNvPr>
          <p:cNvSpPr txBox="1"/>
          <p:nvPr/>
        </p:nvSpPr>
        <p:spPr>
          <a:xfrm>
            <a:off x="3617934" y="4828783"/>
            <a:ext cx="5039638" cy="1938992"/>
          </a:xfrm>
          <a:prstGeom prst="rect">
            <a:avLst/>
          </a:prstGeom>
          <a:solidFill>
            <a:srgbClr val="B562F5"/>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000" b="1" dirty="0">
                <a:latin typeface="Arial"/>
                <a:cs typeface="Arial"/>
              </a:rPr>
              <a:t>Hunan – Wireddu</a:t>
            </a:r>
            <a:endParaRPr lang="en-US" sz="1000" dirty="0">
              <a:latin typeface="Arial"/>
              <a:cs typeface="Arial"/>
            </a:endParaRPr>
          </a:p>
          <a:p>
            <a:r>
              <a:rPr lang="cy-GB" sz="1000" dirty="0">
                <a:latin typeface="Arial"/>
                <a:cs typeface="Arial"/>
              </a:rPr>
              <a:t>Y lefel yma yw’r un uchaf yn Hierarchaeth </a:t>
            </a:r>
            <a:r>
              <a:rPr lang="cy-GB" sz="1000" err="1">
                <a:latin typeface="Arial"/>
                <a:cs typeface="Arial"/>
              </a:rPr>
              <a:t>Maslow</a:t>
            </a:r>
            <a:r>
              <a:rPr lang="cy-GB" sz="1000" dirty="0">
                <a:latin typeface="Arial"/>
                <a:cs typeface="Arial"/>
              </a:rPr>
              <a:t>, mae’r lefel yma yn cynnwys datblygiad, i fod yn greadigol ac ei bod yn medru tyfu. Yn ôl </a:t>
            </a:r>
            <a:r>
              <a:rPr lang="cy-GB" sz="1000" i="1" err="1">
                <a:latin typeface="Arial"/>
                <a:cs typeface="Arial"/>
              </a:rPr>
              <a:t>McLeod</a:t>
            </a:r>
            <a:r>
              <a:rPr lang="cy-GB" sz="1000" i="1" dirty="0">
                <a:latin typeface="Arial"/>
                <a:cs typeface="Arial"/>
              </a:rPr>
              <a:t>, S ((2024)  </a:t>
            </a:r>
            <a:r>
              <a:rPr lang="cy-GB" sz="1000" dirty="0">
                <a:latin typeface="Arial"/>
                <a:cs typeface="Arial"/>
              </a:rPr>
              <a:t>Mae'r lefel hwn yn cyfeirio at botensial llawn unigolyn ac i wireddu'r potensial hynny. Mae </a:t>
            </a:r>
            <a:r>
              <a:rPr lang="cy-GB" sz="1000" i="1" err="1">
                <a:latin typeface="Arial"/>
                <a:cs typeface="Arial"/>
              </a:rPr>
              <a:t>Maslow</a:t>
            </a:r>
            <a:r>
              <a:rPr lang="cy-GB" sz="1000" i="1" dirty="0">
                <a:latin typeface="Arial"/>
                <a:cs typeface="Arial"/>
              </a:rPr>
              <a:t> </a:t>
            </a:r>
            <a:r>
              <a:rPr lang="cy-GB" sz="1000" dirty="0">
                <a:latin typeface="Arial"/>
                <a:cs typeface="Arial"/>
              </a:rPr>
              <a:t>yn disgrifio y lefel yma fel yr awydd i gyflawni popeth y gall un ei wneud, ac i fod yn bopeth y gall rhywun fod. Mae'r lefel hyn yn hollol ddibynnol ar yr unigolyn  hynny i ddangos eu doniau mewn gwahanol ffyrdd.  I gyrraedd y lefel yma mae’n rhaid fod yr unigolyn wedi medru cwrdd ar holl anghenion sydd ar y lefelau isel yn yr Hierarchaeth. Mae pob unigolyn yn wahanol ac oherwydd hyn bydd pawb yn cyrraedd y lefelau ar wahanol amseroedd,  gan bod pawb yn datblygu mewn gwahanol ffyrdd. Gall unigolion gael trafferthion i gyrraedd y lefelau uchaf yn Hierarchaeth Maslow oherwydd rhwystrau bywyd sydd yn ei atal rhag ei </a:t>
            </a:r>
            <a:r>
              <a:rPr lang="cy-GB" sz="1000">
                <a:latin typeface="Arial"/>
                <a:cs typeface="Arial"/>
              </a:rPr>
              <a:t>cyrraedd.   </a:t>
            </a:r>
            <a:endParaRPr lang="en-US" sz="1000">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Diogelwch Diogelwch yw ail lefel i'r pyramid yn dilyn y lefel ffisiolegol, mae anghenion diogelwch yn cynnwys cysgod a chartref diogel i fyw, ac bod ganddynt drefn cyson a sefydlogrwydd o gwybod pwy sydd yn edrych ar ei hol, mae’r anghenion yma yn holl bwysig ac yn rhan sylfaen er mwyn teimlo'n ddiogel, ac i gael rhywfaint o reolaeth mewn bywyd.  Yn ôl llyfr Weinberg,D .(2011-2012) mae Maslow yn dweud  wrth wneud arsylwadau yn gyffredinol bydd plentyn yn dweud ei bod well ganddynt fyd sydd yn ddiogel, trefnus a gallent ddibynnu arnynt. Dylai pob unigolyn gallu teimlo'n ddiogel yn ei cyrff, ei gwaith, hefyd gyda teulu a ffrindiau. Mae anghenion dynol yn cynnwys cael incwm sefydlog, i fod mewn iechyd corfforol da i gallu byw ac i weithio mewn amgylchedd diogel, ac ei bod yn cael ei hamddiffyn rhag trosedd a cham-drin. Mae anghenion hierarchy Maslow yn credu fod unigolion yn fwy debygol o gyrraedd anghenion diogelwch os yw anghenion ffisiolegol eisioes wedi cwrdd. Yn ôl Celestine, N. (2017) os nad yw unigolyn yn teimlo yn ddiogel yn ei hamgylchedd mae y annhebygol y bydd yn symud ymlaen i'r lefel nesaf yn pyramid Maslow. Mae anghenion diogelwch yn cynnwys diogelwch personol ac emosiynol.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322</cp:revision>
  <dcterms:created xsi:type="dcterms:W3CDTF">2024-11-21T21:02:54Z</dcterms:created>
  <dcterms:modified xsi:type="dcterms:W3CDTF">2024-11-26T21:35:52Z</dcterms:modified>
</cp:coreProperties>
</file>