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56" r:id="rId2"/>
    <p:sldId id="268" r:id="rId3"/>
    <p:sldId id="269" r:id="rId4"/>
    <p:sldId id="291" r:id="rId5"/>
    <p:sldId id="270" r:id="rId6"/>
    <p:sldId id="271" r:id="rId7"/>
    <p:sldId id="272" r:id="rId8"/>
    <p:sldId id="273" r:id="rId9"/>
    <p:sldId id="274" r:id="rId10"/>
    <p:sldId id="277" r:id="rId11"/>
    <p:sldId id="275" r:id="rId12"/>
    <p:sldId id="276" r:id="rId13"/>
    <p:sldId id="278" r:id="rId14"/>
    <p:sldId id="279" r:id="rId15"/>
    <p:sldId id="280" r:id="rId16"/>
    <p:sldId id="281" r:id="rId17"/>
    <p:sldId id="282" r:id="rId18"/>
    <p:sldId id="283" r:id="rId19"/>
    <p:sldId id="289" r:id="rId20"/>
    <p:sldId id="285" r:id="rId21"/>
    <p:sldId id="286" r:id="rId22"/>
    <p:sldId id="287" r:id="rId23"/>
    <p:sldId id="288" r:id="rId24"/>
    <p:sldId id="290" r:id="rId25"/>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F53E87-CA17-7E13-3B39-BA80C8486A7E}" v="62" dt="2023-01-09T09:51:09.926"/>
    <p1510:client id="{AE33BD03-A072-DF79-CF85-FBD8BBC2BA87}" v="15" dt="2023-01-10T17:38:08.589"/>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0" autoAdjust="0"/>
    <p:restoredTop sz="79671" autoAdjust="0"/>
  </p:normalViewPr>
  <p:slideViewPr>
    <p:cSldViewPr>
      <p:cViewPr varScale="1">
        <p:scale>
          <a:sx n="74" d="100"/>
          <a:sy n="74" d="100"/>
        </p:scale>
        <p:origin x="468" y="42"/>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howGuides="1">
      <p:cViewPr varScale="1">
        <p:scale>
          <a:sx n="87" d="100"/>
          <a:sy n="87" d="100"/>
        </p:scale>
        <p:origin x="384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D4510-3ED5-4152-977D-6D1E1B993AE1}" type="doc">
      <dgm:prSet loTypeId="urn:microsoft.com/office/officeart/2005/8/layout/process1" loCatId="process" qsTypeId="urn:microsoft.com/office/officeart/2005/8/quickstyle/simple1" qsCatId="simple" csTypeId="urn:microsoft.com/office/officeart/2005/8/colors/colorful1" csCatId="colorful" phldr="1"/>
      <dgm:spPr/>
    </dgm:pt>
    <dgm:pt modelId="{36D63378-854E-41B3-803F-DF1D0A4DDB80}">
      <dgm:prSet phldrT="[Text]"/>
      <dgm:spPr/>
      <dgm:t>
        <a:bodyPr anchor="ctr"/>
        <a:lstStyle/>
        <a:p>
          <a:pPr algn="ctr"/>
          <a:r>
            <a:rPr lang="en-GB" dirty="0"/>
            <a:t>Qualifications		</a:t>
          </a:r>
        </a:p>
      </dgm:t>
    </dgm:pt>
    <dgm:pt modelId="{4390A400-CAD4-473E-8115-F24D6B7BAC17}" type="parTrans" cxnId="{30B98C7F-8ED3-437E-A524-E2F2C64B6FCC}">
      <dgm:prSet/>
      <dgm:spPr/>
      <dgm:t>
        <a:bodyPr/>
        <a:lstStyle/>
        <a:p>
          <a:endParaRPr lang="en-GB"/>
        </a:p>
      </dgm:t>
    </dgm:pt>
    <dgm:pt modelId="{81D85357-C13A-4C68-8BE9-980308C2F852}" type="sibTrans" cxnId="{30B98C7F-8ED3-437E-A524-E2F2C64B6FCC}">
      <dgm:prSet/>
      <dgm:spPr/>
      <dgm:t>
        <a:bodyPr/>
        <a:lstStyle/>
        <a:p>
          <a:endParaRPr lang="en-GB"/>
        </a:p>
      </dgm:t>
    </dgm:pt>
    <dgm:pt modelId="{F8CE3400-68A0-4FAD-9AE5-E5E028DE6D3C}">
      <dgm:prSet phldrT="[Text]"/>
      <dgm:spPr/>
      <dgm:t>
        <a:bodyPr anchor="t"/>
        <a:lstStyle/>
        <a:p>
          <a:r>
            <a:rPr lang="en-GB" dirty="0"/>
            <a:t>Employment</a:t>
          </a:r>
        </a:p>
      </dgm:t>
    </dgm:pt>
    <dgm:pt modelId="{F4FC5850-D02D-4D9C-8CC1-D7DDFAD8EA3A}" type="parTrans" cxnId="{DBEA7314-9C0C-4602-8FA1-DA346A980751}">
      <dgm:prSet/>
      <dgm:spPr/>
      <dgm:t>
        <a:bodyPr/>
        <a:lstStyle/>
        <a:p>
          <a:endParaRPr lang="en-GB"/>
        </a:p>
      </dgm:t>
    </dgm:pt>
    <dgm:pt modelId="{09D81D76-2ED0-48AE-8A15-246AAA69299D}" type="sibTrans" cxnId="{DBEA7314-9C0C-4602-8FA1-DA346A980751}">
      <dgm:prSet/>
      <dgm:spPr/>
      <dgm:t>
        <a:bodyPr/>
        <a:lstStyle/>
        <a:p>
          <a:endParaRPr lang="en-GB"/>
        </a:p>
      </dgm:t>
    </dgm:pt>
    <dgm:pt modelId="{55E8D474-1518-46A1-8327-DEE36F22D4BD}" type="pres">
      <dgm:prSet presAssocID="{142D4510-3ED5-4152-977D-6D1E1B993AE1}" presName="Name0" presStyleCnt="0">
        <dgm:presLayoutVars>
          <dgm:dir/>
          <dgm:resizeHandles val="exact"/>
        </dgm:presLayoutVars>
      </dgm:prSet>
      <dgm:spPr/>
    </dgm:pt>
    <dgm:pt modelId="{2DD06C3B-88E3-475A-9FBF-50CDC1DA1BF8}" type="pres">
      <dgm:prSet presAssocID="{36D63378-854E-41B3-803F-DF1D0A4DDB80}" presName="node" presStyleLbl="node1" presStyleIdx="0" presStyleCnt="2" custScaleY="61594">
        <dgm:presLayoutVars>
          <dgm:bulletEnabled val="1"/>
        </dgm:presLayoutVars>
      </dgm:prSet>
      <dgm:spPr/>
    </dgm:pt>
    <dgm:pt modelId="{DC32171D-83A5-4F33-893D-F758B6883A8B}" type="pres">
      <dgm:prSet presAssocID="{81D85357-C13A-4C68-8BE9-980308C2F852}" presName="sibTrans" presStyleLbl="sibTrans2D1" presStyleIdx="0" presStyleCnt="1"/>
      <dgm:spPr/>
    </dgm:pt>
    <dgm:pt modelId="{CC9ED6BA-41AC-455A-A8CF-296B2233EF53}" type="pres">
      <dgm:prSet presAssocID="{81D85357-C13A-4C68-8BE9-980308C2F852}" presName="connectorText" presStyleLbl="sibTrans2D1" presStyleIdx="0" presStyleCnt="1"/>
      <dgm:spPr/>
    </dgm:pt>
    <dgm:pt modelId="{58F6F8C6-51F1-4B1F-B4AD-E25AAD34FB41}" type="pres">
      <dgm:prSet presAssocID="{F8CE3400-68A0-4FAD-9AE5-E5E028DE6D3C}" presName="node" presStyleLbl="node1" presStyleIdx="1" presStyleCnt="2" custScaleY="50390">
        <dgm:presLayoutVars>
          <dgm:bulletEnabled val="1"/>
        </dgm:presLayoutVars>
      </dgm:prSet>
      <dgm:spPr/>
    </dgm:pt>
  </dgm:ptLst>
  <dgm:cxnLst>
    <dgm:cxn modelId="{E27C810E-3C5D-4A7E-AE0A-5A447E9B4526}" type="presOf" srcId="{F8CE3400-68A0-4FAD-9AE5-E5E028DE6D3C}" destId="{58F6F8C6-51F1-4B1F-B4AD-E25AAD34FB41}" srcOrd="0" destOrd="0" presId="urn:microsoft.com/office/officeart/2005/8/layout/process1"/>
    <dgm:cxn modelId="{DBEA7314-9C0C-4602-8FA1-DA346A980751}" srcId="{142D4510-3ED5-4152-977D-6D1E1B993AE1}" destId="{F8CE3400-68A0-4FAD-9AE5-E5E028DE6D3C}" srcOrd="1" destOrd="0" parTransId="{F4FC5850-D02D-4D9C-8CC1-D7DDFAD8EA3A}" sibTransId="{09D81D76-2ED0-48AE-8A15-246AAA69299D}"/>
    <dgm:cxn modelId="{CCCBC318-582C-4CDF-AC70-CAF8C92186D2}" type="presOf" srcId="{81D85357-C13A-4C68-8BE9-980308C2F852}" destId="{CC9ED6BA-41AC-455A-A8CF-296B2233EF53}" srcOrd="1" destOrd="0" presId="urn:microsoft.com/office/officeart/2005/8/layout/process1"/>
    <dgm:cxn modelId="{B71B752A-535B-4AA6-A514-FBA2CE70EAC6}" type="presOf" srcId="{142D4510-3ED5-4152-977D-6D1E1B993AE1}" destId="{55E8D474-1518-46A1-8327-DEE36F22D4BD}" srcOrd="0" destOrd="0" presId="urn:microsoft.com/office/officeart/2005/8/layout/process1"/>
    <dgm:cxn modelId="{0382B242-14C9-4476-881C-5B617028C71A}" type="presOf" srcId="{81D85357-C13A-4C68-8BE9-980308C2F852}" destId="{DC32171D-83A5-4F33-893D-F758B6883A8B}" srcOrd="0" destOrd="0" presId="urn:microsoft.com/office/officeart/2005/8/layout/process1"/>
    <dgm:cxn modelId="{89A7F670-F143-436E-AD03-4B96D7F1D341}" type="presOf" srcId="{36D63378-854E-41B3-803F-DF1D0A4DDB80}" destId="{2DD06C3B-88E3-475A-9FBF-50CDC1DA1BF8}" srcOrd="0" destOrd="0" presId="urn:microsoft.com/office/officeart/2005/8/layout/process1"/>
    <dgm:cxn modelId="{30B98C7F-8ED3-437E-A524-E2F2C64B6FCC}" srcId="{142D4510-3ED5-4152-977D-6D1E1B993AE1}" destId="{36D63378-854E-41B3-803F-DF1D0A4DDB80}" srcOrd="0" destOrd="0" parTransId="{4390A400-CAD4-473E-8115-F24D6B7BAC17}" sibTransId="{81D85357-C13A-4C68-8BE9-980308C2F852}"/>
    <dgm:cxn modelId="{96F8AB77-0D83-4631-A934-593BA4EF5DB0}" type="presParOf" srcId="{55E8D474-1518-46A1-8327-DEE36F22D4BD}" destId="{2DD06C3B-88E3-475A-9FBF-50CDC1DA1BF8}" srcOrd="0" destOrd="0" presId="urn:microsoft.com/office/officeart/2005/8/layout/process1"/>
    <dgm:cxn modelId="{FA54CC9F-CBAB-43AD-9CDF-C3C7F4E7F199}" type="presParOf" srcId="{55E8D474-1518-46A1-8327-DEE36F22D4BD}" destId="{DC32171D-83A5-4F33-893D-F758B6883A8B}" srcOrd="1" destOrd="0" presId="urn:microsoft.com/office/officeart/2005/8/layout/process1"/>
    <dgm:cxn modelId="{0B02BD3F-BD7C-4034-BDC4-7B782C341F0D}" type="presParOf" srcId="{DC32171D-83A5-4F33-893D-F758B6883A8B}" destId="{CC9ED6BA-41AC-455A-A8CF-296B2233EF53}" srcOrd="0" destOrd="0" presId="urn:microsoft.com/office/officeart/2005/8/layout/process1"/>
    <dgm:cxn modelId="{C86ECF08-B038-4EAB-BF25-A5FB8C6E4500}" type="presParOf" srcId="{55E8D474-1518-46A1-8327-DEE36F22D4BD}" destId="{58F6F8C6-51F1-4B1F-B4AD-E25AAD34FB4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06C3B-88E3-475A-9FBF-50CDC1DA1BF8}">
      <dsp:nvSpPr>
        <dsp:cNvPr id="0" name=""/>
        <dsp:cNvSpPr/>
      </dsp:nvSpPr>
      <dsp:spPr>
        <a:xfrm>
          <a:off x="2009" y="1303787"/>
          <a:ext cx="4284575" cy="15834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Qualifications		</a:t>
          </a:r>
        </a:p>
      </dsp:txBody>
      <dsp:txXfrm>
        <a:off x="48386" y="1350164"/>
        <a:ext cx="4191821" cy="1490670"/>
      </dsp:txXfrm>
    </dsp:sp>
    <dsp:sp modelId="{DC32171D-83A5-4F33-893D-F758B6883A8B}">
      <dsp:nvSpPr>
        <dsp:cNvPr id="0" name=""/>
        <dsp:cNvSpPr/>
      </dsp:nvSpPr>
      <dsp:spPr>
        <a:xfrm>
          <a:off x="4715042" y="1564212"/>
          <a:ext cx="908330" cy="10625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a:off x="4715042" y="1776727"/>
        <a:ext cx="635831" cy="637544"/>
      </dsp:txXfrm>
    </dsp:sp>
    <dsp:sp modelId="{58F6F8C6-51F1-4B1F-B4AD-E25AAD34FB41}">
      <dsp:nvSpPr>
        <dsp:cNvPr id="0" name=""/>
        <dsp:cNvSpPr/>
      </dsp:nvSpPr>
      <dsp:spPr>
        <a:xfrm>
          <a:off x="6000415" y="1447800"/>
          <a:ext cx="4284575" cy="129539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t" anchorCtr="0">
          <a:noAutofit/>
        </a:bodyPr>
        <a:lstStyle/>
        <a:p>
          <a:pPr marL="0" lvl="0" indent="0" algn="ctr" defTabSz="1822450">
            <a:lnSpc>
              <a:spcPct val="90000"/>
            </a:lnSpc>
            <a:spcBef>
              <a:spcPct val="0"/>
            </a:spcBef>
            <a:spcAft>
              <a:spcPct val="35000"/>
            </a:spcAft>
            <a:buNone/>
          </a:pPr>
          <a:r>
            <a:rPr lang="en-GB" sz="4100" kern="1200" dirty="0"/>
            <a:t>Employment</a:t>
          </a:r>
        </a:p>
      </dsp:txBody>
      <dsp:txXfrm>
        <a:off x="6038356" y="1485741"/>
        <a:ext cx="4208693" cy="12195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1/10/2023</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1/10/2023</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FB91549-43BF-425A-AF25-75262019208C}" type="slidenum">
              <a:rPr lang="en-US" smtClean="0"/>
              <a:t>1</a:t>
            </a:fld>
            <a:endParaRPr lang="en-US" dirty="0"/>
          </a:p>
        </p:txBody>
      </p:sp>
    </p:spTree>
    <p:extLst>
      <p:ext uri="{BB962C8B-B14F-4D97-AF65-F5344CB8AC3E}">
        <p14:creationId xmlns:p14="http://schemas.microsoft.com/office/powerpoint/2010/main" val="35317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https://www.youtube.com/watch?v=ysO9XzgSJ_w&amp;feature=emb_title</a:t>
            </a:r>
          </a:p>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10</a:t>
            </a:fld>
            <a:endParaRPr lang="en-GB" dirty="0"/>
          </a:p>
        </p:txBody>
      </p:sp>
    </p:spTree>
    <p:extLst>
      <p:ext uri="{BB962C8B-B14F-4D97-AF65-F5344CB8AC3E}">
        <p14:creationId xmlns:p14="http://schemas.microsoft.com/office/powerpoint/2010/main" val="12236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21</a:t>
            </a:fld>
            <a:endParaRPr lang="en-GB" dirty="0"/>
          </a:p>
        </p:txBody>
      </p:sp>
    </p:spTree>
    <p:extLst>
      <p:ext uri="{BB962C8B-B14F-4D97-AF65-F5344CB8AC3E}">
        <p14:creationId xmlns:p14="http://schemas.microsoft.com/office/powerpoint/2010/main" val="83889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“place themselves in the future, looking back, and report on all the insights they acquired and the milestones they attained during the year, as if those accomplishments were already in the past. Everything must be written in the past tense.</a:t>
            </a:r>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22</a:t>
            </a:fld>
            <a:endParaRPr lang="en-GB" dirty="0"/>
          </a:p>
        </p:txBody>
      </p:sp>
    </p:spTree>
    <p:extLst>
      <p:ext uri="{BB962C8B-B14F-4D97-AF65-F5344CB8AC3E}">
        <p14:creationId xmlns:p14="http://schemas.microsoft.com/office/powerpoint/2010/main" val="2456748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91549-43BF-425A-AF25-75262019208C}" type="slidenum">
              <a:rPr lang="en-GB" smtClean="0"/>
              <a:t>23</a:t>
            </a:fld>
            <a:endParaRPr lang="en-GB" dirty="0"/>
          </a:p>
        </p:txBody>
      </p:sp>
    </p:spTree>
    <p:extLst>
      <p:ext uri="{BB962C8B-B14F-4D97-AF65-F5344CB8AC3E}">
        <p14:creationId xmlns:p14="http://schemas.microsoft.com/office/powerpoint/2010/main" val="35072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31542" y="-1"/>
            <a:ext cx="12190413" cy="6858001"/>
            <a:chOff x="-1588" y="0"/>
            <a:chExt cx="12190413" cy="6858001"/>
          </a:xfrm>
        </p:grpSpPr>
        <p:sp>
          <p:nvSpPr>
            <p:cNvPr id="11" name="Rectangle 10"/>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grpSp>
      <p:sp>
        <p:nvSpPr>
          <p:cNvPr id="2" name="Title 1"/>
          <p:cNvSpPr>
            <a:spLocks noGrp="1"/>
          </p:cNvSpPr>
          <p:nvPr>
            <p:ph type="ctrTitle"/>
          </p:nvPr>
        </p:nvSpPr>
        <p:spPr>
          <a:xfrm>
            <a:off x="608013" y="609600"/>
            <a:ext cx="3962400" cy="4724399"/>
          </a:xfrm>
        </p:spPr>
        <p:txBody>
          <a:bodyPr>
            <a:normAutofit/>
          </a:bodyPr>
          <a:lstStyle>
            <a:lvl1pPr>
              <a:defRPr sz="4800"/>
            </a:lvl1pPr>
          </a:lstStyle>
          <a:p>
            <a:r>
              <a:rPr lang="en-US"/>
              <a:t>Click to edit Master title style</a:t>
            </a:r>
            <a:endParaRPr dirty="0"/>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8" name="Date Placeholder 7"/>
          <p:cNvSpPr>
            <a:spLocks noGrp="1"/>
          </p:cNvSpPr>
          <p:nvPr>
            <p:ph type="dt" sz="half" idx="10"/>
          </p:nvPr>
        </p:nvSpPr>
        <p:spPr/>
        <p:txBody>
          <a:bodyPr/>
          <a:lstStyle>
            <a:lvl1pPr>
              <a:defRPr>
                <a:solidFill>
                  <a:schemeClr val="tx1"/>
                </a:solidFill>
              </a:defRPr>
            </a:lvl1pPr>
          </a:lstStyle>
          <a:p>
            <a:fld id="{DAD2365B-5397-4552-89D2-3C31D6B894C4}" type="datetime1">
              <a:rPr lang="en-US" smtClean="0"/>
              <a:t>1/10/2023</a:t>
            </a:fld>
            <a:endParaRPr lang="en-US" dirty="0"/>
          </a:p>
        </p:txBody>
      </p:sp>
      <p:sp>
        <p:nvSpPr>
          <p:cNvPr id="9" name="Footer Placeholder 8"/>
          <p:cNvSpPr>
            <a:spLocks noGrp="1"/>
          </p:cNvSpPr>
          <p:nvPr>
            <p:ph type="ftr" sz="quarter" idx="11"/>
          </p:nvPr>
        </p:nvSpPr>
        <p:spPr bwMode="ltGray"/>
        <p:txBody>
          <a:bodyPr/>
          <a:lstStyle>
            <a:lvl1pPr>
              <a:defRPr>
                <a:solidFill>
                  <a:schemeClr val="bg1"/>
                </a:solidFill>
              </a:defRPr>
            </a:lvl1pPr>
          </a:lstStyle>
          <a:p>
            <a:r>
              <a:rPr lang="en-US" dirty="0"/>
              <a:t>Add a footer</a:t>
            </a:r>
          </a:p>
        </p:txBody>
      </p:sp>
      <p:sp>
        <p:nvSpPr>
          <p:cNvPr id="10" name="Slide Number Placeholder 9"/>
          <p:cNvSpPr>
            <a:spLocks noGrp="1"/>
          </p:cNvSpPr>
          <p:nvPr>
            <p:ph type="sldNum" sz="quarter" idx="12"/>
          </p:nvPr>
        </p:nvSpPr>
        <p:spPr bwMode="ltGray"/>
        <p:txBody>
          <a:bodyPr/>
          <a:lstStyle>
            <a:lvl1pPr>
              <a:defRPr>
                <a:solidFill>
                  <a:schemeClr val="bg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789429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7" name="Content Placeholder 2"/>
          <p:cNvSpPr>
            <a:spLocks noGrp="1"/>
          </p:cNvSpPr>
          <p:nvPr>
            <p:ph idx="13" hasCustomPrompt="1"/>
          </p:nvPr>
        </p:nvSpPr>
        <p:spPr>
          <a:xfrm>
            <a:off x="1293812" y="685801"/>
            <a:ext cx="10287000" cy="4190999"/>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1E4A86-2703-4937-ABF7-D8FBDB5C3D3E}" type="datetime1">
              <a:rPr lang="en-US" smtClean="0"/>
              <a:t>1/10/2023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4242410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146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2E02F23-BD92-4B7B-9DFF-42EEC8F21ED4}" type="datetime1">
              <a:rPr lang="en-US" smtClean="0"/>
              <a:t>1/10/2023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25047068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sz="half" idx="1" hasCustomPrompt="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814B7EA-8738-442B-ADC7-3A7E6F5C49CD}" type="datetime1">
              <a:rPr lang="en-US" smtClean="0"/>
              <a:t>1/10/2023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1220764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1" y="5105400"/>
            <a:ext cx="10971372" cy="10668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293664"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550025"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FE5692D-78A6-499F-901A-E660774CC8EE}" type="datetime1">
              <a:rPr lang="en-US" smtClean="0"/>
              <a:t>1/10/2023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64809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6776F355-F21B-43C0-ABBD-B5AEBBE279A6}" type="datetime1">
              <a:rPr lang="en-US" smtClean="0"/>
              <a:t>1/10/2023</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082365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B95E7-F437-40FB-91EE-0B08B57CB523}" type="datetime1">
              <a:rPr lang="en-US" smtClean="0"/>
              <a:t>1/10/2023</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448483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Autofit/>
          </a:bodyPr>
          <a:lstStyle>
            <a:lvl1pPr algn="l">
              <a:defRPr sz="3600" b="0"/>
            </a:lvl1pPr>
          </a:lstStyle>
          <a:p>
            <a:r>
              <a:rPr lang="en-US"/>
              <a:t>Click to edit Master title style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hasCustomPrompt="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7709EEF-87D9-4049-9A5D-A2B5E4C83A85}" type="datetime1">
              <a:rPr lang="en-US" smtClean="0"/>
              <a:t>1/10/2023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06913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rmAutofit/>
          </a:bodyPr>
          <a:lstStyle>
            <a:lvl1pPr algn="l">
              <a:defRPr sz="3600" b="0"/>
            </a:lvl1pPr>
          </a:lstStyle>
          <a:p>
            <a:r>
              <a:rPr lang="en-US"/>
              <a:t>Click to edit Master title style</a:t>
            </a:r>
            <a:endParaRPr dirty="0"/>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5" name="Date Placeholder 4"/>
          <p:cNvSpPr>
            <a:spLocks noGrp="1"/>
          </p:cNvSpPr>
          <p:nvPr>
            <p:ph type="dt" sz="half" idx="10"/>
          </p:nvPr>
        </p:nvSpPr>
        <p:spPr/>
        <p:txBody>
          <a:bodyPr/>
          <a:lstStyle/>
          <a:p>
            <a:fld id="{CAEBD992-82F2-4752-BCD7-4BDCCFA26099}" type="datetime1">
              <a:rPr lang="en-US" smtClean="0"/>
              <a:t>1/10/2023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6274257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718D474-84CF-40A5-B032-DFFDE135438A}" type="datetime1">
              <a:rPr lang="en-US" smtClean="0"/>
              <a:t>1/10/2023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8934342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608012" y="685800"/>
            <a:ext cx="9474253" cy="5486400"/>
          </a:xfrm>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67C6EF-6B90-465F-AC36-47BDECADBD65}" type="datetime1">
              <a:rPr lang="en-US" smtClean="0"/>
              <a:t>1/10/2023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8705634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7" name="Rectangle 6"/>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1"/>
                </a:solidFill>
              </a:defRPr>
            </a:lvl1pPr>
          </a:lstStyle>
          <a:p>
            <a:fld id="{7590C4DA-EDE6-465C-B91D-0B6D7078AFBA}" type="datetime1">
              <a:rPr lang="en-US" smtClean="0"/>
              <a:pPr/>
              <a:t>1/10/2023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8435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58134" indent="-285750" algn="l" defTabSz="914400" rtl="0" eaLnBrk="1" latinLnBrk="0" hangingPunct="1">
        <a:lnSpc>
          <a:spcPct val="90000"/>
        </a:lnSpc>
        <a:spcBef>
          <a:spcPts val="600"/>
        </a:spcBef>
        <a:buSzPct val="80000"/>
        <a:buFont typeface="Arial" panose="020B0604020202020204"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Laura.jam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sO9XzgSJ_w?feature=oembed" TargetMode="Externa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764" y="609600"/>
            <a:ext cx="4308649" cy="4724399"/>
          </a:xfrm>
        </p:spPr>
        <p:txBody>
          <a:bodyPr anchor="ctr"/>
          <a:lstStyle/>
          <a:p>
            <a:pPr algn="ctr"/>
            <a:r>
              <a:rPr lang="en-GB" sz="4000" b="1" dirty="0">
                <a:effectLst/>
                <a:latin typeface="Arial" panose="020B0604020202020204" pitchFamily="34" charset="0"/>
                <a:ea typeface="Times New Roman" panose="02020603050405020304" pitchFamily="18" charset="0"/>
                <a:cs typeface="Arial" panose="020B0604020202020204" pitchFamily="34" charset="0"/>
              </a:rPr>
              <a:t>Changemakers: Building your Personal Brand for Sustainable Employment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US" dirty="0"/>
          </a:p>
        </p:txBody>
      </p:sp>
      <p:sp>
        <p:nvSpPr>
          <p:cNvPr id="3" name="Subtitle 2"/>
          <p:cNvSpPr>
            <a:spLocks noGrp="1"/>
          </p:cNvSpPr>
          <p:nvPr>
            <p:ph type="subTitle" idx="1"/>
          </p:nvPr>
        </p:nvSpPr>
        <p:spPr>
          <a:xfrm>
            <a:off x="261764" y="5013176"/>
            <a:ext cx="4536504" cy="1159024"/>
          </a:xfrm>
        </p:spPr>
        <p:txBody>
          <a:bodyPr vert="horz" lIns="91440" tIns="45720" rIns="91440" bIns="45720" rtlCol="0" anchor="t">
            <a:normAutofit/>
          </a:bodyPr>
          <a:lstStyle/>
          <a:p>
            <a:r>
              <a:rPr lang="en-US" dirty="0">
                <a:cs typeface="Calibri"/>
              </a:rPr>
              <a:t>Mel Squire</a:t>
            </a:r>
          </a:p>
          <a:p>
            <a:r>
              <a:rPr lang="en-US" dirty="0">
                <a:cs typeface="Calibri"/>
                <a:hlinkClick r:id="rId3"/>
              </a:rPr>
              <a:t>m.squire@uwtsd.ac.uk</a:t>
            </a:r>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486EF3C-C809-4D54-B481-53E4E11EBD0B}"/>
              </a:ext>
            </a:extLst>
          </p:cNvPr>
          <p:cNvGraphicFramePr>
            <a:graphicFrameLocks noGrp="1"/>
          </p:cNvGraphicFramePr>
          <p:nvPr>
            <p:ph idx="13"/>
            <p:extLst>
              <p:ext uri="{D42A27DB-BD31-4B8C-83A1-F6EECF244321}">
                <p14:modId xmlns:p14="http://schemas.microsoft.com/office/powerpoint/2010/main" val="95181508"/>
              </p:ext>
            </p:extLst>
          </p:nvPr>
        </p:nvGraphicFramePr>
        <p:xfrm>
          <a:off x="1053852" y="-762000"/>
          <a:ext cx="102870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022BAF4-E244-4A11-9994-9F831C2E315E}"/>
              </a:ext>
            </a:extLst>
          </p:cNvPr>
          <p:cNvPicPr>
            <a:picLocks noChangeAspect="1"/>
          </p:cNvPicPr>
          <p:nvPr/>
        </p:nvPicPr>
        <p:blipFill>
          <a:blip r:embed="rId7">
            <a:clrChange>
              <a:clrFrom>
                <a:srgbClr val="FFFFFF"/>
              </a:clrFrom>
              <a:clrTo>
                <a:srgbClr val="FFFFFF">
                  <a:alpha val="0"/>
                </a:srgbClr>
              </a:clrTo>
            </a:clrChange>
          </a:blip>
          <a:stretch>
            <a:fillRect/>
          </a:stretch>
        </p:blipFill>
        <p:spPr>
          <a:xfrm>
            <a:off x="2212974" y="1484784"/>
            <a:ext cx="7762875" cy="5591175"/>
          </a:xfrm>
          <a:prstGeom prst="rect">
            <a:avLst/>
          </a:prstGeom>
        </p:spPr>
      </p:pic>
    </p:spTree>
    <p:extLst>
      <p:ext uri="{BB962C8B-B14F-4D97-AF65-F5344CB8AC3E}">
        <p14:creationId xmlns:p14="http://schemas.microsoft.com/office/powerpoint/2010/main" val="22432847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33854-9B86-424B-A240-7E3B85FD5A6E}"/>
              </a:ext>
            </a:extLst>
          </p:cNvPr>
          <p:cNvSpPr>
            <a:spLocks noGrp="1"/>
          </p:cNvSpPr>
          <p:nvPr>
            <p:ph type="title"/>
          </p:nvPr>
        </p:nvSpPr>
        <p:spPr>
          <a:xfrm>
            <a:off x="608014" y="1333500"/>
            <a:ext cx="3962400" cy="4000500"/>
          </a:xfrm>
        </p:spPr>
        <p:txBody>
          <a:bodyPr anchor="t">
            <a:normAutofit/>
          </a:bodyPr>
          <a:lstStyle/>
          <a:p>
            <a:pPr algn="ctr"/>
            <a:r>
              <a:rPr lang="en-GB" b="1" dirty="0">
                <a:latin typeface="+mn-lt"/>
              </a:rPr>
              <a:t>Welcome To The Module: </a:t>
            </a:r>
          </a:p>
        </p:txBody>
      </p:sp>
      <p:sp>
        <p:nvSpPr>
          <p:cNvPr id="3" name="Content Placeholder 2">
            <a:extLst>
              <a:ext uri="{FF2B5EF4-FFF2-40B4-BE49-F238E27FC236}">
                <a16:creationId xmlns:a16="http://schemas.microsoft.com/office/drawing/2014/main" id="{69CFB865-6BC9-4336-8B4F-93193500EDCB}"/>
              </a:ext>
            </a:extLst>
          </p:cNvPr>
          <p:cNvSpPr>
            <a:spLocks noGrp="1"/>
          </p:cNvSpPr>
          <p:nvPr>
            <p:ph type="body" sz="half" idx="2"/>
          </p:nvPr>
        </p:nvSpPr>
        <p:spPr>
          <a:xfrm>
            <a:off x="600363" y="3933056"/>
            <a:ext cx="3962400" cy="1750105"/>
          </a:xfrm>
        </p:spPr>
        <p:txBody>
          <a:bodyPr>
            <a:noAutofit/>
          </a:bodyPr>
          <a:lstStyle/>
          <a:p>
            <a:pPr marL="0" indent="0" algn="ctr">
              <a:spcAft>
                <a:spcPts val="600"/>
              </a:spcAft>
              <a:buNone/>
            </a:pPr>
            <a:r>
              <a:rPr lang="en-GB" sz="2200" b="1" dirty="0"/>
              <a:t>We are all </a:t>
            </a:r>
            <a:r>
              <a:rPr lang="en-GB" sz="2200" b="1" dirty="0">
                <a:solidFill>
                  <a:srgbClr val="FFFF00"/>
                </a:solidFill>
              </a:rPr>
              <a:t>BRANDS</a:t>
            </a:r>
            <a:r>
              <a:rPr lang="en-GB" sz="2200" b="1" dirty="0"/>
              <a:t>. </a:t>
            </a:r>
          </a:p>
          <a:p>
            <a:pPr marL="0" indent="0" algn="ctr">
              <a:spcAft>
                <a:spcPts val="600"/>
              </a:spcAft>
              <a:buNone/>
            </a:pPr>
            <a:r>
              <a:rPr lang="en-GB" sz="2200" b="1" dirty="0"/>
              <a:t>We have our own intellectual balance sheets and brand names, we have to invest in ourselves and market ourselves.</a:t>
            </a:r>
          </a:p>
        </p:txBody>
      </p:sp>
      <p:pic>
        <p:nvPicPr>
          <p:cNvPr id="5" name="Content Placeholder 4" descr="Text, letter&#10;&#10;Description automatically generated">
            <a:extLst>
              <a:ext uri="{FF2B5EF4-FFF2-40B4-BE49-F238E27FC236}">
                <a16:creationId xmlns:a16="http://schemas.microsoft.com/office/drawing/2014/main" id="{4E168994-55F6-4BC8-9A0C-B8EB6B109D9C}"/>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tretch/>
        </p:blipFill>
        <p:spPr>
          <a:xfrm>
            <a:off x="4875213" y="1333500"/>
            <a:ext cx="6705600" cy="4191000"/>
          </a:xfrm>
          <a:noFill/>
        </p:spPr>
      </p:pic>
    </p:spTree>
    <p:extLst>
      <p:ext uri="{BB962C8B-B14F-4D97-AF65-F5344CB8AC3E}">
        <p14:creationId xmlns:p14="http://schemas.microsoft.com/office/powerpoint/2010/main" val="8043954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E8A5E-A99A-72D8-46D1-C8B6423CAA46}"/>
              </a:ext>
            </a:extLst>
          </p:cNvPr>
          <p:cNvSpPr>
            <a:spLocks noGrp="1"/>
          </p:cNvSpPr>
          <p:nvPr>
            <p:ph type="title"/>
          </p:nvPr>
        </p:nvSpPr>
        <p:spPr>
          <a:xfrm>
            <a:off x="979709" y="570109"/>
            <a:ext cx="10971372" cy="1066800"/>
          </a:xfrm>
        </p:spPr>
        <p:txBody>
          <a:bodyPr/>
          <a:lstStyle/>
          <a:p>
            <a:r>
              <a:rPr lang="en-GB" dirty="0">
                <a:ea typeface="Cambria"/>
              </a:rPr>
              <a:t>Activity- What makes up your Personal Brand?</a:t>
            </a:r>
            <a:endParaRPr lang="en-GB" dirty="0"/>
          </a:p>
        </p:txBody>
      </p:sp>
      <p:pic>
        <p:nvPicPr>
          <p:cNvPr id="3" name="Picture 3">
            <a:extLst>
              <a:ext uri="{FF2B5EF4-FFF2-40B4-BE49-F238E27FC236}">
                <a16:creationId xmlns:a16="http://schemas.microsoft.com/office/drawing/2014/main" id="{E393111F-E0E3-BE1B-C51D-0CF98A7FC62E}"/>
              </a:ext>
            </a:extLst>
          </p:cNvPr>
          <p:cNvPicPr>
            <a:picLocks noChangeAspect="1"/>
          </p:cNvPicPr>
          <p:nvPr/>
        </p:nvPicPr>
        <p:blipFill>
          <a:blip r:embed="rId2"/>
          <a:stretch>
            <a:fillRect/>
          </a:stretch>
        </p:blipFill>
        <p:spPr>
          <a:xfrm>
            <a:off x="7379161" y="2507614"/>
            <a:ext cx="2562480" cy="2563615"/>
          </a:xfrm>
          <a:prstGeom prst="rect">
            <a:avLst/>
          </a:prstGeom>
        </p:spPr>
      </p:pic>
      <p:pic>
        <p:nvPicPr>
          <p:cNvPr id="4" name="Picture 4" descr="A picture containing pipe&#10;&#10;Description automatically generated">
            <a:extLst>
              <a:ext uri="{FF2B5EF4-FFF2-40B4-BE49-F238E27FC236}">
                <a16:creationId xmlns:a16="http://schemas.microsoft.com/office/drawing/2014/main" id="{51B9AB8F-73A8-E49E-DC62-639AB599361C}"/>
              </a:ext>
            </a:extLst>
          </p:cNvPr>
          <p:cNvPicPr>
            <a:picLocks noChangeAspect="1"/>
          </p:cNvPicPr>
          <p:nvPr/>
        </p:nvPicPr>
        <p:blipFill>
          <a:blip r:embed="rId3"/>
          <a:stretch>
            <a:fillRect/>
          </a:stretch>
        </p:blipFill>
        <p:spPr>
          <a:xfrm>
            <a:off x="1695047" y="2277346"/>
            <a:ext cx="2922741" cy="2924035"/>
          </a:xfrm>
          <a:prstGeom prst="rect">
            <a:avLst/>
          </a:prstGeom>
        </p:spPr>
      </p:pic>
    </p:spTree>
    <p:extLst>
      <p:ext uri="{BB962C8B-B14F-4D97-AF65-F5344CB8AC3E}">
        <p14:creationId xmlns:p14="http://schemas.microsoft.com/office/powerpoint/2010/main" val="41938952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60548-D7B9-40EB-B752-3669FEF6A1AE}"/>
              </a:ext>
            </a:extLst>
          </p:cNvPr>
          <p:cNvSpPr>
            <a:spLocks noGrp="1"/>
          </p:cNvSpPr>
          <p:nvPr>
            <p:ph idx="13"/>
          </p:nvPr>
        </p:nvSpPr>
        <p:spPr>
          <a:xfrm>
            <a:off x="7941060" y="1885293"/>
            <a:ext cx="3758208" cy="3607113"/>
          </a:xfrm>
          <a:ln w="57150"/>
        </p:spPr>
        <p:style>
          <a:lnRef idx="2">
            <a:schemeClr val="accent1"/>
          </a:lnRef>
          <a:fillRef idx="1">
            <a:schemeClr val="lt1"/>
          </a:fillRef>
          <a:effectRef idx="0">
            <a:schemeClr val="accent1"/>
          </a:effectRef>
          <a:fontRef idx="minor">
            <a:schemeClr val="dk1"/>
          </a:fontRef>
        </p:style>
        <p:txBody>
          <a:bodyPr>
            <a:normAutofit/>
          </a:bodyPr>
          <a:lstStyle/>
          <a:p>
            <a:pPr marL="0" indent="0" algn="ctr">
              <a:buNone/>
            </a:pPr>
            <a:r>
              <a:rPr lang="en-GB" dirty="0"/>
              <a:t>The primary </a:t>
            </a:r>
            <a:r>
              <a:rPr lang="en-GB" b="1" dirty="0">
                <a:solidFill>
                  <a:srgbClr val="FFFF00"/>
                </a:solidFill>
              </a:rPr>
              <a:t>AIM</a:t>
            </a:r>
            <a:r>
              <a:rPr lang="en-GB" dirty="0"/>
              <a:t> of this module is to support the development of the skills and competencies necessary for career resilience and professional development for the future work context.</a:t>
            </a:r>
          </a:p>
        </p:txBody>
      </p:sp>
      <p:pic>
        <p:nvPicPr>
          <p:cNvPr id="5" name="Picture 4">
            <a:extLst>
              <a:ext uri="{FF2B5EF4-FFF2-40B4-BE49-F238E27FC236}">
                <a16:creationId xmlns:a16="http://schemas.microsoft.com/office/drawing/2014/main" id="{34550F06-B6BB-4609-B5B7-80AE2BA90B06}"/>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2782044" y="404664"/>
            <a:ext cx="4585798" cy="36793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3074" name="Picture 2" descr="Jeff Bezos (@JeffBezos) | Twitter">
            <a:extLst>
              <a:ext uri="{FF2B5EF4-FFF2-40B4-BE49-F238E27FC236}">
                <a16:creationId xmlns:a16="http://schemas.microsoft.com/office/drawing/2014/main" id="{67721B27-36DC-4C8E-B210-F45DA5A28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788" y="4292914"/>
            <a:ext cx="2438400" cy="24384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090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Why You Must Google Yourself Regularly and Protect Your Online Professional  Brand">
            <a:extLst>
              <a:ext uri="{FF2B5EF4-FFF2-40B4-BE49-F238E27FC236}">
                <a16:creationId xmlns:a16="http://schemas.microsoft.com/office/drawing/2014/main" id="{4396AAE1-D88C-453A-927B-E245E1BAAD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317478">
            <a:off x="944352" y="1059302"/>
            <a:ext cx="9478789" cy="473939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9741488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Graphical user interface, text, application, email&#10;&#10;Description automatically generated">
            <a:extLst>
              <a:ext uri="{FF2B5EF4-FFF2-40B4-BE49-F238E27FC236}">
                <a16:creationId xmlns:a16="http://schemas.microsoft.com/office/drawing/2014/main" id="{E1A214DE-4544-015A-2D27-A9D07F5BB527}"/>
              </a:ext>
            </a:extLst>
          </p:cNvPr>
          <p:cNvPicPr>
            <a:picLocks noChangeAspect="1"/>
          </p:cNvPicPr>
          <p:nvPr/>
        </p:nvPicPr>
        <p:blipFill>
          <a:blip r:embed="rId2"/>
          <a:stretch>
            <a:fillRect/>
          </a:stretch>
        </p:blipFill>
        <p:spPr>
          <a:xfrm>
            <a:off x="5618200" y="264610"/>
            <a:ext cx="6254528" cy="3805836"/>
          </a:xfrm>
          <a:prstGeom prst="rect">
            <a:avLst/>
          </a:prstGeom>
        </p:spPr>
      </p:pic>
      <p:pic>
        <p:nvPicPr>
          <p:cNvPr id="4" name="Picture 5" descr="Graphical user interface, website&#10;&#10;Description automatically generated">
            <a:extLst>
              <a:ext uri="{FF2B5EF4-FFF2-40B4-BE49-F238E27FC236}">
                <a16:creationId xmlns:a16="http://schemas.microsoft.com/office/drawing/2014/main" id="{3B5FAFAC-04D2-8BC2-FF11-AE0036FE7851}"/>
              </a:ext>
            </a:extLst>
          </p:cNvPr>
          <p:cNvPicPr>
            <a:picLocks noChangeAspect="1"/>
          </p:cNvPicPr>
          <p:nvPr/>
        </p:nvPicPr>
        <p:blipFill>
          <a:blip r:embed="rId3"/>
          <a:stretch>
            <a:fillRect/>
          </a:stretch>
        </p:blipFill>
        <p:spPr>
          <a:xfrm>
            <a:off x="1104932" y="2928717"/>
            <a:ext cx="7455397" cy="3263206"/>
          </a:xfrm>
          <a:prstGeom prst="rect">
            <a:avLst/>
          </a:prstGeom>
        </p:spPr>
      </p:pic>
    </p:spTree>
    <p:extLst>
      <p:ext uri="{BB962C8B-B14F-4D97-AF65-F5344CB8AC3E}">
        <p14:creationId xmlns:p14="http://schemas.microsoft.com/office/powerpoint/2010/main" val="11918149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0C5A-DF9B-46B5-A36E-C91B92EB053A}"/>
              </a:ext>
            </a:extLst>
          </p:cNvPr>
          <p:cNvSpPr>
            <a:spLocks noGrp="1"/>
          </p:cNvSpPr>
          <p:nvPr>
            <p:ph type="title"/>
          </p:nvPr>
        </p:nvSpPr>
        <p:spPr>
          <a:xfrm>
            <a:off x="608726" y="55892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Personal Brand </a:t>
            </a:r>
          </a:p>
        </p:txBody>
      </p:sp>
      <p:sp>
        <p:nvSpPr>
          <p:cNvPr id="3" name="Content Placeholder 2">
            <a:extLst>
              <a:ext uri="{FF2B5EF4-FFF2-40B4-BE49-F238E27FC236}">
                <a16:creationId xmlns:a16="http://schemas.microsoft.com/office/drawing/2014/main" id="{E29FB972-743A-4C74-A750-E37AB6402EC9}"/>
              </a:ext>
            </a:extLst>
          </p:cNvPr>
          <p:cNvSpPr>
            <a:spLocks noGrp="1"/>
          </p:cNvSpPr>
          <p:nvPr>
            <p:ph sz="half" idx="1"/>
          </p:nvPr>
        </p:nvSpPr>
        <p:spPr>
          <a:xfrm>
            <a:off x="261764" y="260648"/>
            <a:ext cx="6061249" cy="4191000"/>
          </a:xfrm>
        </p:spPr>
        <p:txBody>
          <a:bodyPr>
            <a:noAutofit/>
          </a:bodyPr>
          <a:lstStyle/>
          <a:p>
            <a:r>
              <a:rPr lang="en-GB" sz="2500" dirty="0"/>
              <a:t>Whether you know it or not, you have a personal brand.</a:t>
            </a:r>
          </a:p>
          <a:p>
            <a:r>
              <a:rPr lang="en-GB" sz="2500" dirty="0"/>
              <a:t>Whether you have a date or a job interview, chances are someone is going to Google you to learn more about who you are and these results are the first impression they will have of you.</a:t>
            </a:r>
          </a:p>
          <a:p>
            <a:pPr lvl="1"/>
            <a:r>
              <a:rPr lang="en-GB" sz="2500" dirty="0"/>
              <a:t>Is it a good one? </a:t>
            </a:r>
          </a:p>
          <a:p>
            <a:pPr lvl="1"/>
            <a:r>
              <a:rPr lang="en-GB" sz="2500" dirty="0"/>
              <a:t>Is the information you are sharing across social media sites consistent? </a:t>
            </a:r>
          </a:p>
          <a:p>
            <a:pPr lvl="1"/>
            <a:r>
              <a:rPr lang="en-GB" sz="2500" dirty="0"/>
              <a:t>Do you want to allow your online reputation to take on a life of its own or control the narrative? </a:t>
            </a:r>
          </a:p>
          <a:p>
            <a:endParaRPr lang="en-GB" sz="2500" dirty="0"/>
          </a:p>
        </p:txBody>
      </p:sp>
      <p:pic>
        <p:nvPicPr>
          <p:cNvPr id="5" name="Content Placeholder 4" descr="Graphical user interface, application&#10;&#10;Description automatically generated">
            <a:extLst>
              <a:ext uri="{FF2B5EF4-FFF2-40B4-BE49-F238E27FC236}">
                <a16:creationId xmlns:a16="http://schemas.microsoft.com/office/drawing/2014/main" id="{2ECCB994-A6AC-4778-8F3F-52DD077212D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0476" y="933724"/>
            <a:ext cx="4814001" cy="3517924"/>
          </a:xfrm>
          <a:prstGeom prst="rect">
            <a:avLst/>
          </a:prstGeom>
          <a:ln>
            <a:noFill/>
          </a:ln>
          <a:effectLst>
            <a:softEdge rad="112500"/>
          </a:effectLst>
        </p:spPr>
      </p:pic>
    </p:spTree>
    <p:extLst>
      <p:ext uri="{BB962C8B-B14F-4D97-AF65-F5344CB8AC3E}">
        <p14:creationId xmlns:p14="http://schemas.microsoft.com/office/powerpoint/2010/main" val="20182810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09441" y="510540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Why Is This Important? </a:t>
            </a:r>
          </a:p>
        </p:txBody>
      </p:sp>
      <p:pic>
        <p:nvPicPr>
          <p:cNvPr id="5" name="Content Placeholder 4" descr="A picture containing text&#10;&#10;Description automatically generated">
            <a:extLst>
              <a:ext uri="{FF2B5EF4-FFF2-40B4-BE49-F238E27FC236}">
                <a16:creationId xmlns:a16="http://schemas.microsoft.com/office/drawing/2014/main" id="{A37761A0-A00F-4861-8273-7E9D80FA533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08011" y="836712"/>
            <a:ext cx="5702449" cy="3478494"/>
          </a:xfrm>
          <a:prstGeom prst="rect">
            <a:avLst/>
          </a:prstGeom>
          <a:ln>
            <a:noFill/>
          </a:ln>
          <a:effectLst>
            <a:softEdge rad="112500"/>
          </a:effectLst>
        </p:spPr>
      </p:pic>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xfrm>
            <a:off x="6551614" y="685800"/>
            <a:ext cx="5029199" cy="4191000"/>
          </a:xfrm>
        </p:spPr>
        <p:txBody>
          <a:bodyPr>
            <a:normAutofit/>
          </a:bodyPr>
          <a:lstStyle/>
          <a:p>
            <a:r>
              <a:rPr lang="en-GB" sz="2200" dirty="0"/>
              <a:t>According to a 2018 CareerBuilder survey, 70% of employers use social media to screen candidates during the hiring process, and 43% of employers use social media to check on current employees.</a:t>
            </a:r>
          </a:p>
          <a:p>
            <a:r>
              <a:rPr lang="en-GB" sz="2200" dirty="0"/>
              <a:t>Another reason personal branding is valuable is that the gig economy is not going away anytime soon. </a:t>
            </a:r>
          </a:p>
          <a:p>
            <a:r>
              <a:rPr lang="en-GB" sz="2200" dirty="0"/>
              <a:t>The average person switches jobs every 2 to 3 years and freelance and contract work continues to grow in popularity.</a:t>
            </a:r>
          </a:p>
        </p:txBody>
      </p:sp>
    </p:spTree>
    <p:extLst>
      <p:ext uri="{BB962C8B-B14F-4D97-AF65-F5344CB8AC3E}">
        <p14:creationId xmlns:p14="http://schemas.microsoft.com/office/powerpoint/2010/main" val="27781492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37F-2986-4B24-8111-8EEF41C8349A}"/>
              </a:ext>
            </a:extLst>
          </p:cNvPr>
          <p:cNvSpPr>
            <a:spLocks noGrp="1"/>
          </p:cNvSpPr>
          <p:nvPr>
            <p:ph type="title"/>
          </p:nvPr>
        </p:nvSpPr>
        <p:spPr>
          <a:xfrm>
            <a:off x="608726" y="5373216"/>
            <a:ext cx="10971372" cy="1066800"/>
          </a:xfrm>
          <a:ln w="57150"/>
        </p:spPr>
        <p:style>
          <a:lnRef idx="2">
            <a:schemeClr val="accent1"/>
          </a:lnRef>
          <a:fillRef idx="1">
            <a:schemeClr val="lt1"/>
          </a:fillRef>
          <a:effectRef idx="0">
            <a:schemeClr val="accent1"/>
          </a:effectRef>
          <a:fontRef idx="minor">
            <a:schemeClr val="dk1"/>
          </a:fontRef>
        </p:style>
        <p:txBody>
          <a:bodyPr anchor="ctr"/>
          <a:lstStyle/>
          <a:p>
            <a:pPr algn="ctr"/>
            <a:r>
              <a:rPr lang="en-GB" b="1" dirty="0">
                <a:latin typeface="+mn-lt"/>
              </a:rPr>
              <a:t>An Employers Perspective – The Future of Work  </a:t>
            </a:r>
          </a:p>
        </p:txBody>
      </p:sp>
      <p:pic>
        <p:nvPicPr>
          <p:cNvPr id="4" name="Online Media 3" title="The Future of Work: An Employers View  of Graduate Attributes">
            <a:hlinkClick r:id="" action="ppaction://media"/>
            <a:extLst>
              <a:ext uri="{FF2B5EF4-FFF2-40B4-BE49-F238E27FC236}">
                <a16:creationId xmlns:a16="http://schemas.microsoft.com/office/drawing/2014/main" id="{79C5A64B-6AD0-4197-9F21-668C239308EC}"/>
              </a:ext>
            </a:extLst>
          </p:cNvPr>
          <p:cNvPicPr>
            <a:picLocks noGrp="1" noRot="1" noChangeAspect="1"/>
          </p:cNvPicPr>
          <p:nvPr>
            <p:ph idx="13"/>
            <a:videoFile r:link="rId1"/>
          </p:nvPr>
        </p:nvPicPr>
        <p:blipFill>
          <a:blip r:embed="rId4"/>
          <a:stretch>
            <a:fillRect/>
          </a:stretch>
        </p:blipFill>
        <p:spPr>
          <a:xfrm>
            <a:off x="2189843" y="353834"/>
            <a:ext cx="8374847" cy="473135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6124013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xfrm>
            <a:off x="640663" y="476672"/>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5P’s to Personal Branding </a:t>
            </a:r>
          </a:p>
        </p:txBody>
      </p:sp>
      <p:sp>
        <p:nvSpPr>
          <p:cNvPr id="6" name="Content Placeholder 5">
            <a:extLst>
              <a:ext uri="{FF2B5EF4-FFF2-40B4-BE49-F238E27FC236}">
                <a16:creationId xmlns:a16="http://schemas.microsoft.com/office/drawing/2014/main" id="{31884053-8BEC-49D2-BA0C-426D8913453A}"/>
              </a:ext>
            </a:extLst>
          </p:cNvPr>
          <p:cNvSpPr>
            <a:spLocks noGrp="1"/>
          </p:cNvSpPr>
          <p:nvPr>
            <p:ph sz="half" idx="1"/>
          </p:nvPr>
        </p:nvSpPr>
        <p:spPr>
          <a:xfrm>
            <a:off x="6518962" y="2111507"/>
            <a:ext cx="5029200" cy="4191000"/>
          </a:xfrm>
        </p:spPr>
        <p:txBody>
          <a:bodyPr/>
          <a:lstStyle/>
          <a:p>
            <a:pPr marL="0" indent="0" algn="ctr">
              <a:buNone/>
            </a:pPr>
            <a:r>
              <a:rPr lang="en-GB" dirty="0"/>
              <a:t>As a result, </a:t>
            </a:r>
            <a:r>
              <a:rPr lang="en-GB" dirty="0">
                <a:solidFill>
                  <a:srgbClr val="FFFF00"/>
                </a:solidFill>
              </a:rPr>
              <a:t>YOU</a:t>
            </a:r>
            <a:r>
              <a:rPr lang="en-GB" dirty="0"/>
              <a:t> need to be able to clearly communicate who you are and what you do to stand out to prospective clients and employers. </a:t>
            </a:r>
          </a:p>
          <a:p>
            <a:pPr marL="0" indent="0" algn="ctr">
              <a:buNone/>
            </a:pPr>
            <a:r>
              <a:rPr lang="en-GB" dirty="0"/>
              <a:t>If you aren’t effectively managing your personal brand, then you run the risk of losing out.</a:t>
            </a:r>
          </a:p>
        </p:txBody>
      </p:sp>
      <p:pic>
        <p:nvPicPr>
          <p:cNvPr id="8" name="Picture 7">
            <a:extLst>
              <a:ext uri="{FF2B5EF4-FFF2-40B4-BE49-F238E27FC236}">
                <a16:creationId xmlns:a16="http://schemas.microsoft.com/office/drawing/2014/main" id="{CD040B2F-2A8A-433C-9D4E-9798815F5709}"/>
              </a:ext>
            </a:extLst>
          </p:cNvPr>
          <p:cNvPicPr>
            <a:picLocks noChangeAspect="1"/>
          </p:cNvPicPr>
          <p:nvPr/>
        </p:nvPicPr>
        <p:blipFill>
          <a:blip r:embed="rId2"/>
          <a:stretch>
            <a:fillRect/>
          </a:stretch>
        </p:blipFill>
        <p:spPr>
          <a:xfrm>
            <a:off x="640663" y="1818583"/>
            <a:ext cx="5354737" cy="4483924"/>
          </a:xfrm>
          <a:prstGeom prst="rect">
            <a:avLst/>
          </a:prstGeom>
          <a:ln>
            <a:noFill/>
          </a:ln>
          <a:effectLst>
            <a:softEdge rad="112500"/>
          </a:effectLst>
        </p:spPr>
      </p:pic>
    </p:spTree>
    <p:extLst>
      <p:ext uri="{BB962C8B-B14F-4D97-AF65-F5344CB8AC3E}">
        <p14:creationId xmlns:p14="http://schemas.microsoft.com/office/powerpoint/2010/main" val="51091984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456E7-2348-4C61-982C-30A2A419B27B}"/>
              </a:ext>
            </a:extLst>
          </p:cNvPr>
          <p:cNvSpPr>
            <a:spLocks noGrp="1"/>
          </p:cNvSpPr>
          <p:nvPr>
            <p:ph type="title"/>
          </p:nvPr>
        </p:nvSpPr>
        <p:spPr>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Module Structure  </a:t>
            </a:r>
          </a:p>
        </p:txBody>
      </p:sp>
      <p:sp>
        <p:nvSpPr>
          <p:cNvPr id="3" name="Content Placeholder 2">
            <a:extLst>
              <a:ext uri="{FF2B5EF4-FFF2-40B4-BE49-F238E27FC236}">
                <a16:creationId xmlns:a16="http://schemas.microsoft.com/office/drawing/2014/main" id="{BE83FDC1-77D9-4571-BA28-8A32029CE0A0}"/>
              </a:ext>
            </a:extLst>
          </p:cNvPr>
          <p:cNvSpPr>
            <a:spLocks noGrp="1"/>
          </p:cNvSpPr>
          <p:nvPr>
            <p:ph sz="half" idx="2"/>
          </p:nvPr>
        </p:nvSpPr>
        <p:spPr>
          <a:ln w="57150"/>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b="1" dirty="0">
                <a:solidFill>
                  <a:schemeClr val="accent1"/>
                </a:solidFill>
              </a:rPr>
              <a:t>Unit 1</a:t>
            </a:r>
          </a:p>
          <a:p>
            <a:r>
              <a:rPr lang="en-GB" sz="2000" dirty="0"/>
              <a:t>Brand You (Purpose and Proposition) </a:t>
            </a:r>
          </a:p>
          <a:p>
            <a:pPr marL="0" indent="0">
              <a:buNone/>
            </a:pPr>
            <a:r>
              <a:rPr lang="en-GB" sz="2000" b="1" dirty="0">
                <a:solidFill>
                  <a:schemeClr val="accent1"/>
                </a:solidFill>
              </a:rPr>
              <a:t>Unit 2</a:t>
            </a:r>
          </a:p>
          <a:p>
            <a:r>
              <a:rPr lang="en-GB" sz="2000" dirty="0"/>
              <a:t>It’s a Small World (People) </a:t>
            </a:r>
          </a:p>
          <a:p>
            <a:pPr marL="0" indent="0">
              <a:buNone/>
            </a:pPr>
            <a:r>
              <a:rPr lang="en-GB" sz="2000" b="1" dirty="0">
                <a:solidFill>
                  <a:schemeClr val="accent1"/>
                </a:solidFill>
              </a:rPr>
              <a:t>Unit 3</a:t>
            </a:r>
          </a:p>
          <a:p>
            <a:r>
              <a:rPr lang="en-GB" sz="2000" dirty="0"/>
              <a:t>Opportunity Knocks (Packaging) </a:t>
            </a:r>
          </a:p>
          <a:p>
            <a:pPr marL="0" indent="0">
              <a:buNone/>
            </a:pPr>
            <a:r>
              <a:rPr lang="en-GB" sz="2000" b="1" dirty="0">
                <a:solidFill>
                  <a:schemeClr val="accent1"/>
                </a:solidFill>
              </a:rPr>
              <a:t>Unit 4</a:t>
            </a:r>
          </a:p>
          <a:p>
            <a:r>
              <a:rPr lang="en-GB" sz="2000" dirty="0"/>
              <a:t>The Pursuit of Happiness (Perseverance)</a:t>
            </a:r>
          </a:p>
        </p:txBody>
      </p:sp>
      <p:sp>
        <p:nvSpPr>
          <p:cNvPr id="6" name="Content Placeholder 5">
            <a:extLst>
              <a:ext uri="{FF2B5EF4-FFF2-40B4-BE49-F238E27FC236}">
                <a16:creationId xmlns:a16="http://schemas.microsoft.com/office/drawing/2014/main" id="{F2C5D2A2-94D0-43A6-AD47-A875F83267BD}"/>
              </a:ext>
            </a:extLst>
          </p:cNvPr>
          <p:cNvSpPr>
            <a:spLocks noGrp="1"/>
          </p:cNvSpPr>
          <p:nvPr>
            <p:ph sz="half" idx="1"/>
          </p:nvPr>
        </p:nvSpPr>
        <p:spPr>
          <a:xfrm>
            <a:off x="621804" y="685800"/>
            <a:ext cx="5029200" cy="4191000"/>
          </a:xfrm>
          <a:ln w="57150"/>
        </p:spPr>
        <p:style>
          <a:lnRef idx="2">
            <a:schemeClr val="accent1"/>
          </a:lnRef>
          <a:fillRef idx="1">
            <a:schemeClr val="lt1"/>
          </a:fillRef>
          <a:effectRef idx="0">
            <a:schemeClr val="accent1"/>
          </a:effectRef>
          <a:fontRef idx="minor">
            <a:schemeClr val="dk1"/>
          </a:fontRef>
        </p:style>
        <p:txBody>
          <a:bodyPr anchor="ctr"/>
          <a:lstStyle/>
          <a:p>
            <a:pPr marL="0" indent="0" algn="ctr">
              <a:buNone/>
            </a:pPr>
            <a:r>
              <a:rPr lang="en-GB" dirty="0"/>
              <a:t>The module consist of </a:t>
            </a:r>
            <a:r>
              <a:rPr lang="en-GB" b="1" dirty="0">
                <a:solidFill>
                  <a:schemeClr val="accent1"/>
                </a:solidFill>
              </a:rPr>
              <a:t>4 Units</a:t>
            </a:r>
            <a:r>
              <a:rPr lang="en-GB" dirty="0"/>
              <a:t> and is designed to support the development of your personal brand using the 5P’s as a framework. </a:t>
            </a:r>
          </a:p>
        </p:txBody>
      </p:sp>
    </p:spTree>
    <p:extLst>
      <p:ext uri="{BB962C8B-B14F-4D97-AF65-F5344CB8AC3E}">
        <p14:creationId xmlns:p14="http://schemas.microsoft.com/office/powerpoint/2010/main" val="31354532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 calcmode="lin" valueType="num">
                                      <p:cBhvr additive="base">
                                        <p:cTn id="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8" dur="500" fill="hold"/>
                                        <p:tgtEl>
                                          <p:spTgt spid="6">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 calcmode="lin" valueType="num">
                                      <p:cBhvr additive="base">
                                        <p:cTn id="1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bg/>
                                          </p:spTgt>
                                        </p:tgtEl>
                                        <p:attrNameLst>
                                          <p:attrName>style.visibility</p:attrName>
                                        </p:attrNameLst>
                                      </p:cBhvr>
                                      <p:to>
                                        <p:strVal val="visible"/>
                                      </p:to>
                                    </p:set>
                                    <p:anim calcmode="lin" valueType="num">
                                      <p:cBhvr additive="base">
                                        <p:cTn id="1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 calcmode="lin" valueType="num">
                                      <p:cBhvr additive="base">
                                        <p:cTn id="2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 calcmode="lin" valueType="num">
                                      <p:cBhvr additive="base">
                                        <p:cTn id="4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additive="base">
                                        <p:cTn id="4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5" end="5"/>
                                            </p:txEl>
                                          </p:spTgt>
                                        </p:tgtEl>
                                        <p:attrNameLst>
                                          <p:attrName>style.visibility</p:attrName>
                                        </p:attrNameLst>
                                      </p:cBhvr>
                                      <p:to>
                                        <p:strVal val="visible"/>
                                      </p:to>
                                    </p:set>
                                    <p:anim calcmode="lin" valueType="num">
                                      <p:cBhvr additive="base">
                                        <p:cTn id="5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 calcmode="lin" valueType="num">
                                      <p:cBhvr additive="base">
                                        <p:cTn id="5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3">
                                            <p:txEl>
                                              <p:pRg st="7" end="7"/>
                                            </p:txEl>
                                          </p:spTgt>
                                        </p:tgtEl>
                                        <p:attrNameLst>
                                          <p:attrName>style.visibility</p:attrName>
                                        </p:attrNameLst>
                                      </p:cBhvr>
                                      <p:to>
                                        <p:strVal val="visible"/>
                                      </p:to>
                                    </p:set>
                                    <p:anim calcmode="lin" valueType="num">
                                      <p:cBhvr additive="base">
                                        <p:cTn id="6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uiExpand="1"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477788" y="260648"/>
            <a:ext cx="7632848"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br>
              <a:rPr lang="en-GB" dirty="0"/>
            </a:br>
            <a:r>
              <a:rPr lang="en-GB" dirty="0"/>
              <a:t>Unit 1 - </a:t>
            </a:r>
            <a:r>
              <a:rPr lang="en-GB" sz="3600" dirty="0"/>
              <a:t>Brand You (Purpose and Proposition) </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82040" y="1558062"/>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t>Ambition is Critical </a:t>
            </a:r>
          </a:p>
          <a:p>
            <a:pPr marL="0" indent="0" algn="ctr">
              <a:buNone/>
            </a:pPr>
            <a:r>
              <a:rPr lang="en-GB" b="1" dirty="0">
                <a:solidFill>
                  <a:schemeClr val="accent1"/>
                </a:solidFill>
              </a:rPr>
              <a:t>Topic 2: </a:t>
            </a:r>
          </a:p>
          <a:p>
            <a:pPr marL="0" indent="0" algn="ctr">
              <a:buNone/>
            </a:pPr>
            <a:r>
              <a:rPr lang="en-GB" dirty="0"/>
              <a:t>What Drives You? </a:t>
            </a:r>
          </a:p>
          <a:p>
            <a:pPr marL="0" indent="0" algn="ctr">
              <a:buNone/>
            </a:pPr>
            <a:r>
              <a:rPr lang="en-GB" b="1" dirty="0">
                <a:solidFill>
                  <a:schemeClr val="accent1"/>
                </a:solidFill>
              </a:rPr>
              <a:t>Topic 3: </a:t>
            </a:r>
          </a:p>
          <a:p>
            <a:pPr marL="0" indent="0" algn="ctr">
              <a:buNone/>
            </a:pPr>
            <a:r>
              <a:rPr lang="en-GB" dirty="0"/>
              <a:t>Boundaryless Careers </a:t>
            </a:r>
          </a:p>
          <a:p>
            <a:pPr marL="0" indent="0" algn="ctr">
              <a:buNone/>
            </a:pPr>
            <a:r>
              <a:rPr lang="en-GB" b="1" dirty="0">
                <a:solidFill>
                  <a:schemeClr val="accent1"/>
                </a:solidFill>
              </a:rPr>
              <a:t>Topic 4: </a:t>
            </a:r>
          </a:p>
          <a:p>
            <a:pPr marL="0" indent="0" algn="ctr">
              <a:buNone/>
            </a:pPr>
            <a:r>
              <a:rPr lang="en-GB" dirty="0"/>
              <a:t>Boundaryless Skills</a:t>
            </a:r>
          </a:p>
        </p:txBody>
      </p:sp>
      <p:pic>
        <p:nvPicPr>
          <p:cNvPr id="5" name="Picture 4">
            <a:extLst>
              <a:ext uri="{FF2B5EF4-FFF2-40B4-BE49-F238E27FC236}">
                <a16:creationId xmlns:a16="http://schemas.microsoft.com/office/drawing/2014/main" id="{92410D17-E5B6-4661-9ABF-42F1C84A07B5}"/>
              </a:ext>
            </a:extLst>
          </p:cNvPr>
          <p:cNvPicPr>
            <a:picLocks noChangeAspect="1"/>
          </p:cNvPicPr>
          <p:nvPr/>
        </p:nvPicPr>
        <p:blipFill>
          <a:blip r:embed="rId2"/>
          <a:stretch>
            <a:fillRect/>
          </a:stretch>
        </p:blipFill>
        <p:spPr>
          <a:xfrm>
            <a:off x="8971817" y="1452"/>
            <a:ext cx="3104635" cy="6858000"/>
          </a:xfrm>
          <a:prstGeom prst="rect">
            <a:avLst/>
          </a:prstGeom>
          <a:ln>
            <a:noFill/>
          </a:ln>
          <a:effectLst>
            <a:outerShdw blurRad="190500" algn="tl" rotWithShape="0">
              <a:srgbClr val="000000">
                <a:alpha val="70000"/>
              </a:srgbClr>
            </a:outerShdw>
          </a:effectLst>
        </p:spPr>
      </p:pic>
      <p:pic>
        <p:nvPicPr>
          <p:cNvPr id="6146" name="Picture 2" descr="California Intercontinental University | Building A Personal Brand In 2020">
            <a:extLst>
              <a:ext uri="{FF2B5EF4-FFF2-40B4-BE49-F238E27FC236}">
                <a16:creationId xmlns:a16="http://schemas.microsoft.com/office/drawing/2014/main" id="{B4EB0063-F4B7-412F-8B2C-91AE4B708E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6928" y="2348880"/>
            <a:ext cx="4212172" cy="2682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1129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gtEl>
                                        <p:attrNameLst>
                                          <p:attrName>style.visibility</p:attrName>
                                        </p:attrNameLst>
                                      </p:cBhvr>
                                      <p:to>
                                        <p:strVal val="visible"/>
                                      </p:to>
                                    </p:set>
                                    <p:anim calcmode="lin" valueType="num">
                                      <p:cBhvr additive="base">
                                        <p:cTn id="61" dur="500" fill="hold"/>
                                        <p:tgtEl>
                                          <p:spTgt spid="5"/>
                                        </p:tgtEl>
                                        <p:attrNameLst>
                                          <p:attrName>ppt_x</p:attrName>
                                        </p:attrNameLst>
                                      </p:cBhvr>
                                      <p:tavLst>
                                        <p:tav tm="0">
                                          <p:val>
                                            <p:strVal val="#ppt_x"/>
                                          </p:val>
                                        </p:tav>
                                        <p:tav tm="100000">
                                          <p:val>
                                            <p:strVal val="#ppt_x"/>
                                          </p:val>
                                        </p:tav>
                                      </p:tavLst>
                                    </p:anim>
                                    <p:anim calcmode="lin" valueType="num">
                                      <p:cBhvr additive="base">
                                        <p:cTn id="6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6238428" y="277942"/>
            <a:ext cx="5760640" cy="1066800"/>
          </a:xfrm>
          <a:ln w="57150"/>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r"/>
            <a:br>
              <a:rPr lang="en-GB" dirty="0"/>
            </a:br>
            <a:r>
              <a:rPr lang="en-GB" dirty="0"/>
              <a:t>Unit 2-It’s a Small World (People)</a:t>
            </a:r>
            <a:br>
              <a:rPr lang="en-GB" sz="3600" dirty="0"/>
            </a:br>
            <a:endParaRPr lang="en-GB" dirty="0"/>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7894612" y="1628800"/>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No one is an island</a:t>
            </a:r>
          </a:p>
          <a:p>
            <a:pPr marL="0" indent="0" algn="ctr">
              <a:buNone/>
            </a:pPr>
            <a:r>
              <a:rPr lang="en-GB" b="1" dirty="0">
                <a:solidFill>
                  <a:schemeClr val="accent1"/>
                </a:solidFill>
              </a:rPr>
              <a:t>Topic 2: </a:t>
            </a:r>
          </a:p>
          <a:p>
            <a:pPr marL="0" indent="0" algn="ctr">
              <a:buNone/>
            </a:pPr>
            <a:r>
              <a:rPr lang="en-GB" dirty="0"/>
              <a:t>Variety is the spice of life </a:t>
            </a:r>
          </a:p>
          <a:p>
            <a:pPr marL="0" indent="0" algn="ctr">
              <a:buNone/>
            </a:pPr>
            <a:r>
              <a:rPr lang="en-GB" b="1" dirty="0">
                <a:solidFill>
                  <a:schemeClr val="accent1"/>
                </a:solidFill>
              </a:rPr>
              <a:t>Topic 3: </a:t>
            </a:r>
          </a:p>
          <a:p>
            <a:pPr marL="0" indent="0" algn="ctr">
              <a:buNone/>
            </a:pPr>
            <a:r>
              <a:rPr lang="en-GB" dirty="0"/>
              <a:t> Network Society </a:t>
            </a:r>
          </a:p>
          <a:p>
            <a:pPr marL="0" indent="0" algn="ctr">
              <a:buNone/>
            </a:pPr>
            <a:r>
              <a:rPr lang="en-GB" b="1" dirty="0">
                <a:solidFill>
                  <a:schemeClr val="accent1"/>
                </a:solidFill>
              </a:rPr>
              <a:t>Topic 4: </a:t>
            </a:r>
          </a:p>
          <a:p>
            <a:pPr marL="0" indent="0" algn="ctr">
              <a:buNone/>
            </a:pPr>
            <a:r>
              <a:rPr lang="en-GB" dirty="0"/>
              <a:t>Making Connections </a:t>
            </a:r>
          </a:p>
        </p:txBody>
      </p:sp>
      <p:pic>
        <p:nvPicPr>
          <p:cNvPr id="6" name="Picture 5">
            <a:extLst>
              <a:ext uri="{FF2B5EF4-FFF2-40B4-BE49-F238E27FC236}">
                <a16:creationId xmlns:a16="http://schemas.microsoft.com/office/drawing/2014/main" id="{B90F5651-1C37-4E63-9C66-6F61B2C5F5E4}"/>
              </a:ext>
            </a:extLst>
          </p:cNvPr>
          <p:cNvPicPr>
            <a:picLocks noChangeAspect="1"/>
          </p:cNvPicPr>
          <p:nvPr/>
        </p:nvPicPr>
        <p:blipFill>
          <a:blip r:embed="rId2"/>
          <a:stretch>
            <a:fillRect/>
          </a:stretch>
        </p:blipFill>
        <p:spPr>
          <a:xfrm>
            <a:off x="159315" y="583029"/>
            <a:ext cx="4089110" cy="5691941"/>
          </a:xfrm>
          <a:prstGeom prst="rect">
            <a:avLst/>
          </a:prstGeom>
          <a:ln>
            <a:noFill/>
          </a:ln>
          <a:effectLst>
            <a:outerShdw blurRad="292100" dist="139700" dir="2700000" algn="tl" rotWithShape="0">
              <a:srgbClr val="333333">
                <a:alpha val="65000"/>
              </a:srgbClr>
            </a:outerShdw>
          </a:effectLst>
        </p:spPr>
      </p:pic>
      <p:pic>
        <p:nvPicPr>
          <p:cNvPr id="7170" name="Picture 2" descr="Relational Networking: Not Just Collecting Contacts | Drexel LeBow">
            <a:extLst>
              <a:ext uri="{FF2B5EF4-FFF2-40B4-BE49-F238E27FC236}">
                <a16:creationId xmlns:a16="http://schemas.microsoft.com/office/drawing/2014/main" id="{D025574C-3B93-45FE-8AB3-672520F2216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659855" y="2197156"/>
            <a:ext cx="4882829" cy="2744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7511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gtEl>
                                        <p:attrNameLst>
                                          <p:attrName>style.visibility</p:attrName>
                                        </p:attrNameLst>
                                      </p:cBhvr>
                                      <p:to>
                                        <p:strVal val="visible"/>
                                      </p:to>
                                    </p:set>
                                    <p:anim calcmode="lin" valueType="num">
                                      <p:cBhvr additive="base">
                                        <p:cTn id="61" dur="500" fill="hold"/>
                                        <p:tgtEl>
                                          <p:spTgt spid="6"/>
                                        </p:tgtEl>
                                        <p:attrNameLst>
                                          <p:attrName>ppt_x</p:attrName>
                                        </p:attrNameLst>
                                      </p:cBhvr>
                                      <p:tavLst>
                                        <p:tav tm="0">
                                          <p:val>
                                            <p:strVal val="#ppt_x"/>
                                          </p:val>
                                        </p:tav>
                                        <p:tav tm="100000">
                                          <p:val>
                                            <p:strVal val="#ppt_x"/>
                                          </p:val>
                                        </p:tav>
                                      </p:tavLst>
                                    </p:anim>
                                    <p:anim calcmode="lin" valueType="num">
                                      <p:cBhvr additive="base">
                                        <p:cTn id="6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742AF-BF20-4B91-9F2C-7166CB120408}"/>
              </a:ext>
            </a:extLst>
          </p:cNvPr>
          <p:cNvSpPr>
            <a:spLocks noGrp="1"/>
          </p:cNvSpPr>
          <p:nvPr>
            <p:ph type="title"/>
          </p:nvPr>
        </p:nvSpPr>
        <p:spPr>
          <a:xfrm>
            <a:off x="189756" y="270066"/>
            <a:ext cx="78488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r"/>
            <a:br>
              <a:rPr lang="en-GB" dirty="0"/>
            </a:br>
            <a:r>
              <a:rPr lang="en-GB" dirty="0"/>
              <a:t>Unit 3 - Opportunity Knocks (Packaging)</a:t>
            </a:r>
          </a:p>
        </p:txBody>
      </p:sp>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08529" y="1700808"/>
            <a:ext cx="4212172" cy="5040560"/>
          </a:xfrm>
          <a:ln w="57150"/>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Creating Your Own Luck </a:t>
            </a:r>
          </a:p>
          <a:p>
            <a:pPr marL="0" indent="0" algn="ctr">
              <a:buNone/>
            </a:pPr>
            <a:r>
              <a:rPr lang="en-GB" b="1" dirty="0">
                <a:solidFill>
                  <a:schemeClr val="accent1"/>
                </a:solidFill>
              </a:rPr>
              <a:t>Topic 2: </a:t>
            </a:r>
          </a:p>
          <a:p>
            <a:pPr marL="0" indent="0" algn="ctr">
              <a:buNone/>
            </a:pPr>
            <a:r>
              <a:rPr lang="en-GB" dirty="0"/>
              <a:t>Identifying Opportunities </a:t>
            </a:r>
          </a:p>
          <a:p>
            <a:pPr marL="0" indent="0" algn="ctr">
              <a:buNone/>
            </a:pPr>
            <a:r>
              <a:rPr lang="en-GB" b="1" dirty="0">
                <a:solidFill>
                  <a:schemeClr val="accent1"/>
                </a:solidFill>
              </a:rPr>
              <a:t>Topic 3: </a:t>
            </a:r>
          </a:p>
          <a:p>
            <a:pPr marL="0" indent="0" algn="ctr">
              <a:buNone/>
            </a:pPr>
            <a:r>
              <a:rPr lang="en-GB" dirty="0"/>
              <a:t>Open Doors </a:t>
            </a:r>
          </a:p>
          <a:p>
            <a:pPr marL="0" indent="0" algn="ctr">
              <a:buNone/>
            </a:pPr>
            <a:r>
              <a:rPr lang="en-GB" b="1" dirty="0">
                <a:solidFill>
                  <a:schemeClr val="accent1"/>
                </a:solidFill>
              </a:rPr>
              <a:t>Topic 4: </a:t>
            </a:r>
          </a:p>
          <a:p>
            <a:pPr marL="0" indent="0" algn="ctr">
              <a:buNone/>
            </a:pPr>
            <a:r>
              <a:rPr lang="en-GB" dirty="0"/>
              <a:t>Me.com </a:t>
            </a:r>
          </a:p>
        </p:txBody>
      </p:sp>
      <p:pic>
        <p:nvPicPr>
          <p:cNvPr id="8" name="Picture 7">
            <a:extLst>
              <a:ext uri="{FF2B5EF4-FFF2-40B4-BE49-F238E27FC236}">
                <a16:creationId xmlns:a16="http://schemas.microsoft.com/office/drawing/2014/main" id="{3DF50195-FDB6-40C7-9C3B-CF94DBE5C896}"/>
              </a:ext>
            </a:extLst>
          </p:cNvPr>
          <p:cNvPicPr>
            <a:picLocks noChangeAspect="1"/>
          </p:cNvPicPr>
          <p:nvPr/>
        </p:nvPicPr>
        <p:blipFill>
          <a:blip r:embed="rId2"/>
          <a:stretch>
            <a:fillRect/>
          </a:stretch>
        </p:blipFill>
        <p:spPr>
          <a:xfrm>
            <a:off x="8785763" y="270066"/>
            <a:ext cx="3162300" cy="1981200"/>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1ED1A286-8EA5-4BDE-8815-02EB8F27B692}"/>
              </a:ext>
            </a:extLst>
          </p:cNvPr>
          <p:cNvPicPr>
            <a:picLocks noChangeAspect="1"/>
          </p:cNvPicPr>
          <p:nvPr/>
        </p:nvPicPr>
        <p:blipFill>
          <a:blip r:embed="rId3"/>
          <a:stretch>
            <a:fillRect/>
          </a:stretch>
        </p:blipFill>
        <p:spPr>
          <a:xfrm>
            <a:off x="4676491" y="2309409"/>
            <a:ext cx="3853481" cy="4153453"/>
          </a:xfrm>
          <a:prstGeom prst="rect">
            <a:avLst/>
          </a:prstGeom>
          <a:ln>
            <a:noFill/>
          </a:ln>
          <a:effectLst>
            <a:outerShdw blurRad="292100" dist="139700" dir="2700000" algn="tl" rotWithShape="0">
              <a:srgbClr val="333333">
                <a:alpha val="65000"/>
              </a:srgbClr>
            </a:outerShdw>
          </a:effectLst>
        </p:spPr>
      </p:pic>
      <p:pic>
        <p:nvPicPr>
          <p:cNvPr id="8194" name="Picture 2" descr="Opportunity knocks - AvS – International Trusted Advisors">
            <a:extLst>
              <a:ext uri="{FF2B5EF4-FFF2-40B4-BE49-F238E27FC236}">
                <a16:creationId xmlns:a16="http://schemas.microsoft.com/office/drawing/2014/main" id="{D89CDFDD-8341-4F63-A9DF-C702BC03C1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7769" y="3140968"/>
            <a:ext cx="3119559" cy="311955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7415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 calcmode="lin" valueType="num">
                                      <p:cBhvr additive="base">
                                        <p:cTn id="1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anim calcmode="lin" valueType="num">
                                      <p:cBhvr additive="base">
                                        <p:cTn id="67" dur="500" fill="hold"/>
                                        <p:tgtEl>
                                          <p:spTgt spid="10"/>
                                        </p:tgtEl>
                                        <p:attrNameLst>
                                          <p:attrName>ppt_x</p:attrName>
                                        </p:attrNameLst>
                                      </p:cBhvr>
                                      <p:tavLst>
                                        <p:tav tm="0">
                                          <p:val>
                                            <p:strVal val="#ppt_x"/>
                                          </p:val>
                                        </p:tav>
                                        <p:tav tm="100000">
                                          <p:val>
                                            <p:strVal val="#ppt_x"/>
                                          </p:val>
                                        </p:tav>
                                      </p:tavLst>
                                    </p:anim>
                                    <p:anim calcmode="lin" valueType="num">
                                      <p:cBhvr additive="base">
                                        <p:cTn id="6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7CA8FA-DDA6-49B9-9DF1-C7DDE737C693}"/>
              </a:ext>
            </a:extLst>
          </p:cNvPr>
          <p:cNvSpPr>
            <a:spLocks noGrp="1"/>
          </p:cNvSpPr>
          <p:nvPr>
            <p:ph idx="13"/>
          </p:nvPr>
        </p:nvSpPr>
        <p:spPr>
          <a:xfrm>
            <a:off x="272188" y="2617266"/>
            <a:ext cx="3157927" cy="3692054"/>
          </a:xfrm>
          <a:ln w="57150"/>
        </p:spPr>
        <p:style>
          <a:lnRef idx="2">
            <a:schemeClr val="accent1"/>
          </a:lnRef>
          <a:fillRef idx="1">
            <a:schemeClr val="lt1"/>
          </a:fillRef>
          <a:effectRef idx="0">
            <a:schemeClr val="accent1"/>
          </a:effectRef>
          <a:fontRef idx="minor">
            <a:schemeClr val="dk1"/>
          </a:fontRef>
        </p:style>
        <p:txBody>
          <a:bodyPr>
            <a:normAutofit fontScale="62500" lnSpcReduction="20000"/>
          </a:bodyPr>
          <a:lstStyle/>
          <a:p>
            <a:pPr marL="0" indent="0" algn="ctr">
              <a:buNone/>
            </a:pPr>
            <a:endParaRPr lang="en-GB" sz="1100" b="1" dirty="0">
              <a:solidFill>
                <a:schemeClr val="accent1"/>
              </a:solidFill>
            </a:endParaRPr>
          </a:p>
          <a:p>
            <a:pPr marL="0" indent="0" algn="ctr">
              <a:buNone/>
            </a:pPr>
            <a:r>
              <a:rPr lang="en-GB" b="1" dirty="0">
                <a:solidFill>
                  <a:schemeClr val="accent1"/>
                </a:solidFill>
              </a:rPr>
              <a:t>Topic 1: </a:t>
            </a:r>
          </a:p>
          <a:p>
            <a:pPr marL="0" indent="0" algn="ctr">
              <a:buNone/>
            </a:pPr>
            <a:r>
              <a:rPr lang="en-GB" dirty="0">
                <a:solidFill>
                  <a:schemeClr val="tx1"/>
                </a:solidFill>
              </a:rPr>
              <a:t>Creating Your Own Luck </a:t>
            </a:r>
          </a:p>
          <a:p>
            <a:pPr marL="0" indent="0" algn="ctr">
              <a:buNone/>
            </a:pPr>
            <a:r>
              <a:rPr lang="en-GB" b="1" dirty="0">
                <a:solidFill>
                  <a:schemeClr val="accent1"/>
                </a:solidFill>
              </a:rPr>
              <a:t>Topic 2: </a:t>
            </a:r>
          </a:p>
          <a:p>
            <a:pPr marL="0" indent="0" algn="ctr">
              <a:buNone/>
            </a:pPr>
            <a:r>
              <a:rPr lang="en-GB" dirty="0"/>
              <a:t>Identifying Opportunities </a:t>
            </a:r>
          </a:p>
          <a:p>
            <a:pPr marL="0" indent="0" algn="ctr">
              <a:buNone/>
            </a:pPr>
            <a:r>
              <a:rPr lang="en-GB" b="1" dirty="0">
                <a:solidFill>
                  <a:schemeClr val="accent1"/>
                </a:solidFill>
              </a:rPr>
              <a:t>Topic 3: </a:t>
            </a:r>
          </a:p>
          <a:p>
            <a:pPr marL="0" indent="0" algn="ctr">
              <a:buNone/>
            </a:pPr>
            <a:r>
              <a:rPr lang="en-GB" dirty="0"/>
              <a:t>Open Doors </a:t>
            </a:r>
          </a:p>
          <a:p>
            <a:pPr marL="0" indent="0" algn="ctr">
              <a:buNone/>
            </a:pPr>
            <a:r>
              <a:rPr lang="en-GB" b="1" dirty="0">
                <a:solidFill>
                  <a:schemeClr val="accent1"/>
                </a:solidFill>
              </a:rPr>
              <a:t>Topic 4: </a:t>
            </a:r>
          </a:p>
          <a:p>
            <a:pPr marL="0" indent="0" algn="ctr">
              <a:buNone/>
            </a:pPr>
            <a:r>
              <a:rPr lang="en-GB" dirty="0"/>
              <a:t>Me.com </a:t>
            </a:r>
          </a:p>
        </p:txBody>
      </p:sp>
      <p:pic>
        <p:nvPicPr>
          <p:cNvPr id="7" name="Picture 6">
            <a:extLst>
              <a:ext uri="{FF2B5EF4-FFF2-40B4-BE49-F238E27FC236}">
                <a16:creationId xmlns:a16="http://schemas.microsoft.com/office/drawing/2014/main" id="{8487BFD6-76ED-4D15-9A69-4A814791245B}"/>
              </a:ext>
            </a:extLst>
          </p:cNvPr>
          <p:cNvPicPr>
            <a:picLocks noChangeAspect="1"/>
          </p:cNvPicPr>
          <p:nvPr/>
        </p:nvPicPr>
        <p:blipFill>
          <a:blip r:embed="rId2"/>
          <a:stretch>
            <a:fillRect/>
          </a:stretch>
        </p:blipFill>
        <p:spPr>
          <a:xfrm>
            <a:off x="261764" y="188640"/>
            <a:ext cx="7872586" cy="20978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C15C4C1D-AB25-41D3-8CA1-F11BE7F6DB3B}"/>
              </a:ext>
            </a:extLst>
          </p:cNvPr>
          <p:cNvPicPr>
            <a:picLocks noChangeAspect="1"/>
          </p:cNvPicPr>
          <p:nvPr/>
        </p:nvPicPr>
        <p:blipFill>
          <a:blip r:embed="rId3"/>
          <a:stretch>
            <a:fillRect/>
          </a:stretch>
        </p:blipFill>
        <p:spPr>
          <a:xfrm>
            <a:off x="8398668" y="617426"/>
            <a:ext cx="3656626" cy="562314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CDB0DE39-01AA-4BC9-8D56-AB7BA6D64195}"/>
              </a:ext>
            </a:extLst>
          </p:cNvPr>
          <p:cNvPicPr>
            <a:picLocks noChangeAspect="1"/>
          </p:cNvPicPr>
          <p:nvPr/>
        </p:nvPicPr>
        <p:blipFill>
          <a:blip r:embed="rId4"/>
          <a:stretch>
            <a:fillRect/>
          </a:stretch>
        </p:blipFill>
        <p:spPr>
          <a:xfrm>
            <a:off x="4477725" y="2617266"/>
            <a:ext cx="3656625" cy="40789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802106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anim calcmode="lin" valueType="num">
                                      <p:cBhvr additive="base">
                                        <p:cTn id="1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 calcmode="lin" valueType="num">
                                      <p:cBhvr additive="base">
                                        <p:cTn id="4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additive="base">
                                        <p:cTn id="5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 calcmode="lin" valueType="num">
                                      <p:cBhvr additive="base">
                                        <p:cTn id="6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 calcmode="lin" valueType="num">
                                      <p:cBhvr additive="base">
                                        <p:cTn id="6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13"/>
                                        </p:tgtEl>
                                        <p:attrNameLst>
                                          <p:attrName>style.visibility</p:attrName>
                                        </p:attrNameLst>
                                      </p:cBhvr>
                                      <p:to>
                                        <p:strVal val="visible"/>
                                      </p:to>
                                    </p:set>
                                    <p:anim calcmode="lin" valueType="num">
                                      <p:cBhvr additive="base">
                                        <p:cTn id="73" dur="500" fill="hold"/>
                                        <p:tgtEl>
                                          <p:spTgt spid="13"/>
                                        </p:tgtEl>
                                        <p:attrNameLst>
                                          <p:attrName>ppt_x</p:attrName>
                                        </p:attrNameLst>
                                      </p:cBhvr>
                                      <p:tavLst>
                                        <p:tav tm="0">
                                          <p:val>
                                            <p:strVal val="#ppt_x"/>
                                          </p:val>
                                        </p:tav>
                                        <p:tav tm="100000">
                                          <p:val>
                                            <p:strVal val="#ppt_x"/>
                                          </p:val>
                                        </p:tav>
                                      </p:tavLst>
                                    </p:anim>
                                    <p:anim calcmode="lin" valueType="num">
                                      <p:cBhvr additive="base">
                                        <p:cTn id="7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t's not all about you - Chris Skinner's blog">
            <a:extLst>
              <a:ext uri="{FF2B5EF4-FFF2-40B4-BE49-F238E27FC236}">
                <a16:creationId xmlns:a16="http://schemas.microsoft.com/office/drawing/2014/main" id="{C4106107-7301-4969-8537-FD7537A1EC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9956" y="702897"/>
            <a:ext cx="8496944" cy="54522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961083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261764" y="260648"/>
            <a:ext cx="4764891" cy="1066800"/>
          </a:xfrm>
          <a:ln w="57150"/>
        </p:spPr>
        <p:style>
          <a:lnRef idx="2">
            <a:schemeClr val="accent1"/>
          </a:lnRef>
          <a:fillRef idx="1">
            <a:schemeClr val="lt1"/>
          </a:fillRef>
          <a:effectRef idx="0">
            <a:schemeClr val="accent1"/>
          </a:effectRef>
          <a:fontRef idx="minor">
            <a:schemeClr val="dk1"/>
          </a:fontRef>
        </p:style>
        <p:txBody>
          <a:bodyPr anchor="ctr"/>
          <a:lstStyle/>
          <a:p>
            <a:r>
              <a:rPr lang="en-GB" b="1" dirty="0"/>
              <a:t>Navigating The Module </a:t>
            </a:r>
          </a:p>
        </p:txBody>
      </p:sp>
      <p:pic>
        <p:nvPicPr>
          <p:cNvPr id="5" name="Picture 4">
            <a:extLst>
              <a:ext uri="{FF2B5EF4-FFF2-40B4-BE49-F238E27FC236}">
                <a16:creationId xmlns:a16="http://schemas.microsoft.com/office/drawing/2014/main" id="{2C277E74-269A-4F8C-A50E-7245B10BFD1D}"/>
              </a:ext>
            </a:extLst>
          </p:cNvPr>
          <p:cNvPicPr>
            <a:picLocks noChangeAspect="1"/>
          </p:cNvPicPr>
          <p:nvPr/>
        </p:nvPicPr>
        <p:blipFill>
          <a:blip r:embed="rId2"/>
          <a:stretch>
            <a:fillRect/>
          </a:stretch>
        </p:blipFill>
        <p:spPr>
          <a:xfrm>
            <a:off x="5684846" y="181130"/>
            <a:ext cx="5828065" cy="4976062"/>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C9FF8FDD-9E5E-4FE2-82AE-DD495270962D}"/>
              </a:ext>
            </a:extLst>
          </p:cNvPr>
          <p:cNvPicPr>
            <a:picLocks noChangeAspect="1"/>
          </p:cNvPicPr>
          <p:nvPr/>
        </p:nvPicPr>
        <p:blipFill>
          <a:blip r:embed="rId3"/>
          <a:stretch>
            <a:fillRect/>
          </a:stretch>
        </p:blipFill>
        <p:spPr>
          <a:xfrm>
            <a:off x="385705" y="1484784"/>
            <a:ext cx="4517007" cy="3456384"/>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44A1A765-E468-4BE9-A6C9-B7D227F19CAB}"/>
              </a:ext>
            </a:extLst>
          </p:cNvPr>
          <p:cNvPicPr>
            <a:picLocks noChangeAspect="1"/>
          </p:cNvPicPr>
          <p:nvPr/>
        </p:nvPicPr>
        <p:blipFill>
          <a:blip r:embed="rId4"/>
          <a:stretch>
            <a:fillRect/>
          </a:stretch>
        </p:blipFill>
        <p:spPr>
          <a:xfrm>
            <a:off x="549796" y="5578518"/>
            <a:ext cx="2494534" cy="683985"/>
          </a:xfrm>
          <a:prstGeom prst="rect">
            <a:avLst/>
          </a:prstGeom>
          <a:ln>
            <a:noFill/>
          </a:ln>
          <a:effectLst>
            <a:outerShdw blurRad="292100" dist="139700" dir="2700000" algn="tl" rotWithShape="0">
              <a:srgbClr val="333333">
                <a:alpha val="65000"/>
              </a:srgbClr>
            </a:outerShdw>
          </a:effectLst>
        </p:spPr>
      </p:pic>
      <p:pic>
        <p:nvPicPr>
          <p:cNvPr id="17" name="Picture 16">
            <a:extLst>
              <a:ext uri="{FF2B5EF4-FFF2-40B4-BE49-F238E27FC236}">
                <a16:creationId xmlns:a16="http://schemas.microsoft.com/office/drawing/2014/main" id="{D5F45E1B-39E5-4316-82FA-16B5B27FA694}"/>
              </a:ext>
            </a:extLst>
          </p:cNvPr>
          <p:cNvPicPr>
            <a:picLocks noChangeAspect="1"/>
          </p:cNvPicPr>
          <p:nvPr/>
        </p:nvPicPr>
        <p:blipFill>
          <a:blip r:embed="rId5"/>
          <a:stretch>
            <a:fillRect/>
          </a:stretch>
        </p:blipFill>
        <p:spPr>
          <a:xfrm>
            <a:off x="4366220" y="5499030"/>
            <a:ext cx="2444590" cy="842962"/>
          </a:xfrm>
          <a:prstGeom prst="rect">
            <a:avLst/>
          </a:prstGeom>
          <a:ln>
            <a:noFill/>
          </a:ln>
          <a:effectLst>
            <a:outerShdw blurRad="292100" dist="139700" dir="2700000" algn="tl" rotWithShape="0">
              <a:srgbClr val="333333">
                <a:alpha val="65000"/>
              </a:srgbClr>
            </a:outerShdw>
          </a:effectLst>
        </p:spPr>
      </p:pic>
      <p:pic>
        <p:nvPicPr>
          <p:cNvPr id="19" name="Picture 18">
            <a:extLst>
              <a:ext uri="{FF2B5EF4-FFF2-40B4-BE49-F238E27FC236}">
                <a16:creationId xmlns:a16="http://schemas.microsoft.com/office/drawing/2014/main" id="{58D28130-DF07-4067-8191-E179FC6FD637}"/>
              </a:ext>
            </a:extLst>
          </p:cNvPr>
          <p:cNvPicPr>
            <a:picLocks noChangeAspect="1"/>
          </p:cNvPicPr>
          <p:nvPr/>
        </p:nvPicPr>
        <p:blipFill>
          <a:blip r:embed="rId6"/>
          <a:stretch>
            <a:fillRect/>
          </a:stretch>
        </p:blipFill>
        <p:spPr>
          <a:xfrm>
            <a:off x="9215924" y="5499030"/>
            <a:ext cx="2282496" cy="7350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8358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Aim &amp; Learning Outcomes </a:t>
            </a:r>
          </a:p>
        </p:txBody>
      </p:sp>
      <p:pic>
        <p:nvPicPr>
          <p:cNvPr id="4" name="Picture 3">
            <a:extLst>
              <a:ext uri="{FF2B5EF4-FFF2-40B4-BE49-F238E27FC236}">
                <a16:creationId xmlns:a16="http://schemas.microsoft.com/office/drawing/2014/main" id="{77FF6E53-0111-4BB7-ABE0-D21AAA383F47}"/>
              </a:ext>
            </a:extLst>
          </p:cNvPr>
          <p:cNvPicPr>
            <a:picLocks noChangeAspect="1"/>
          </p:cNvPicPr>
          <p:nvPr/>
        </p:nvPicPr>
        <p:blipFill>
          <a:blip r:embed="rId2"/>
          <a:stretch>
            <a:fillRect/>
          </a:stretch>
        </p:blipFill>
        <p:spPr>
          <a:xfrm>
            <a:off x="626283" y="1727076"/>
            <a:ext cx="7858125" cy="14859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15AED2B9-2B9A-4C32-BF83-33FB1610B68B}"/>
              </a:ext>
            </a:extLst>
          </p:cNvPr>
          <p:cNvPicPr>
            <a:picLocks noChangeAspect="1"/>
          </p:cNvPicPr>
          <p:nvPr/>
        </p:nvPicPr>
        <p:blipFill>
          <a:blip r:embed="rId3"/>
          <a:stretch>
            <a:fillRect/>
          </a:stretch>
        </p:blipFill>
        <p:spPr>
          <a:xfrm>
            <a:off x="3038418" y="4005064"/>
            <a:ext cx="8755790" cy="23538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867892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106680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Assessments  </a:t>
            </a:r>
          </a:p>
        </p:txBody>
      </p:sp>
      <p:pic>
        <p:nvPicPr>
          <p:cNvPr id="5" name="Picture 4">
            <a:extLst>
              <a:ext uri="{FF2B5EF4-FFF2-40B4-BE49-F238E27FC236}">
                <a16:creationId xmlns:a16="http://schemas.microsoft.com/office/drawing/2014/main" id="{D7C5CEB5-4A56-45F9-9E61-800D26DD0206}"/>
              </a:ext>
            </a:extLst>
          </p:cNvPr>
          <p:cNvPicPr>
            <a:picLocks noChangeAspect="1"/>
          </p:cNvPicPr>
          <p:nvPr/>
        </p:nvPicPr>
        <p:blipFill>
          <a:blip r:embed="rId2"/>
          <a:stretch>
            <a:fillRect/>
          </a:stretch>
        </p:blipFill>
        <p:spPr>
          <a:xfrm>
            <a:off x="620240" y="1412776"/>
            <a:ext cx="6962775" cy="226695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F77892B0-0F3F-4E80-AA0C-3680D21CA150}"/>
              </a:ext>
            </a:extLst>
          </p:cNvPr>
          <p:cNvPicPr>
            <a:picLocks noChangeAspect="1"/>
          </p:cNvPicPr>
          <p:nvPr/>
        </p:nvPicPr>
        <p:blipFill>
          <a:blip r:embed="rId3"/>
          <a:stretch>
            <a:fillRect/>
          </a:stretch>
        </p:blipFill>
        <p:spPr>
          <a:xfrm>
            <a:off x="4941044" y="4365104"/>
            <a:ext cx="7058025" cy="21812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017619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188640"/>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A </a:t>
            </a:r>
          </a:p>
        </p:txBody>
      </p:sp>
    </p:spTree>
    <p:extLst>
      <p:ext uri="{BB962C8B-B14F-4D97-AF65-F5344CB8AC3E}">
        <p14:creationId xmlns:p14="http://schemas.microsoft.com/office/powerpoint/2010/main" val="11162432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1 – Part B </a:t>
            </a:r>
          </a:p>
        </p:txBody>
      </p:sp>
    </p:spTree>
    <p:extLst>
      <p:ext uri="{BB962C8B-B14F-4D97-AF65-F5344CB8AC3E}">
        <p14:creationId xmlns:p14="http://schemas.microsoft.com/office/powerpoint/2010/main" val="4963828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66F6-EC27-489F-83A4-E715FFD777DC}"/>
              </a:ext>
            </a:extLst>
          </p:cNvPr>
          <p:cNvSpPr>
            <a:spLocks noGrp="1"/>
          </p:cNvSpPr>
          <p:nvPr>
            <p:ph type="title"/>
          </p:nvPr>
        </p:nvSpPr>
        <p:spPr>
          <a:xfrm>
            <a:off x="608726" y="207567"/>
            <a:ext cx="10971372" cy="720080"/>
          </a:xfrm>
          <a:ln w="5715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solidFill>
                  <a:schemeClr val="tx2"/>
                </a:solidFill>
              </a:rPr>
              <a:t>Assessment 2 </a:t>
            </a:r>
          </a:p>
        </p:txBody>
      </p:sp>
    </p:spTree>
    <p:extLst>
      <p:ext uri="{BB962C8B-B14F-4D97-AF65-F5344CB8AC3E}">
        <p14:creationId xmlns:p14="http://schemas.microsoft.com/office/powerpoint/2010/main" val="20849242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Do You Have Any Questions About Crypto Currencies? List them here! — Steemit">
            <a:extLst>
              <a:ext uri="{FF2B5EF4-FFF2-40B4-BE49-F238E27FC236}">
                <a16:creationId xmlns:a16="http://schemas.microsoft.com/office/drawing/2014/main" id="{875291B6-13DA-4FC6-82DF-07E98461BE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47004" y="1016732"/>
            <a:ext cx="8294815" cy="4824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6216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Sales presentation on product or serv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spDef>
      <a:spPr>
        <a:ln>
          <a:noFill/>
        </a:ln>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usiness sales presentation on product or service.potx" id="{BB6578FA-E30D-45EC-B849-CACB373ADC90}" vid="{5A523E24-2D1D-4F75-BD91-64E0BBADB4A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603</Words>
  <Application>Microsoft Office PowerPoint</Application>
  <PresentationFormat>Custom</PresentationFormat>
  <Paragraphs>86</Paragraphs>
  <Slides>24</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Arial</vt:lpstr>
      <vt:lpstr>Calibri</vt:lpstr>
      <vt:lpstr>Cambria</vt:lpstr>
      <vt:lpstr>Corbel</vt:lpstr>
      <vt:lpstr>Sales presentation on product or service</vt:lpstr>
      <vt:lpstr>Changemakers: Building your Personal Brand for Sustainable Employment  </vt:lpstr>
      <vt:lpstr>PowerPoint Presentation</vt:lpstr>
      <vt:lpstr>Welcome To The Module: </vt:lpstr>
      <vt:lpstr>Activity- What makes up your Personal Brand?</vt:lpstr>
      <vt:lpstr>PowerPoint Presentation</vt:lpstr>
      <vt:lpstr>PowerPoint Presentation</vt:lpstr>
      <vt:lpstr>PowerPoint Presentation</vt:lpstr>
      <vt:lpstr>Personal Brand </vt:lpstr>
      <vt:lpstr>Why Is This Important? </vt:lpstr>
      <vt:lpstr>An Employers Perspective – The Future of Work  </vt:lpstr>
      <vt:lpstr>5P’s to Personal Branding </vt:lpstr>
      <vt:lpstr>Module Structure  </vt:lpstr>
      <vt:lpstr> Unit 1 - Brand You (Purpose and Proposition)  </vt:lpstr>
      <vt:lpstr> Unit 2-It’s a Small World (People) </vt:lpstr>
      <vt:lpstr> Unit 3 - Opportunity Knocks (Packaging)</vt:lpstr>
      <vt:lpstr>PowerPoint Presentation</vt:lpstr>
      <vt:lpstr>PowerPoint Presentation</vt:lpstr>
      <vt:lpstr>Navigating The Module </vt:lpstr>
      <vt:lpstr>Aim &amp; Learning Outcomes </vt:lpstr>
      <vt:lpstr>Assessments  </vt:lpstr>
      <vt:lpstr>Assessment 1 – Part A </vt:lpstr>
      <vt:lpstr>Assessment 1 – Part B </vt:lpstr>
      <vt:lpstr>Assessment 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Melanie Squire</cp:lastModifiedBy>
  <cp:revision>38</cp:revision>
  <dcterms:created xsi:type="dcterms:W3CDTF">2021-01-24T12:36:36Z</dcterms:created>
  <dcterms:modified xsi:type="dcterms:W3CDTF">2023-01-10T17:44:21Z</dcterms:modified>
</cp:coreProperties>
</file>