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9"/>
  </p:notesMasterIdLst>
  <p:sldIdLst>
    <p:sldId id="292" r:id="rId5"/>
    <p:sldId id="309" r:id="rId6"/>
    <p:sldId id="311" r:id="rId7"/>
    <p:sldId id="312" r:id="rId8"/>
    <p:sldId id="313" r:id="rId9"/>
    <p:sldId id="314" r:id="rId10"/>
    <p:sldId id="315" r:id="rId11"/>
    <p:sldId id="316" r:id="rId12"/>
    <p:sldId id="317" r:id="rId13"/>
    <p:sldId id="318" r:id="rId14"/>
    <p:sldId id="319" r:id="rId15"/>
    <p:sldId id="320" r:id="rId16"/>
    <p:sldId id="321" r:id="rId17"/>
    <p:sldId id="31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0" autoAdjust="0"/>
    <p:restoredTop sz="71300" autoAdjust="0"/>
  </p:normalViewPr>
  <p:slideViewPr>
    <p:cSldViewPr snapToGrid="0">
      <p:cViewPr>
        <p:scale>
          <a:sx n="68" d="100"/>
          <a:sy n="68" d="100"/>
        </p:scale>
        <p:origin x="1032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5AB56E-80F0-4383-AF8B-F607AC3CF34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67E278-CA97-42F3-A334-9A40B415B5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Assessing the businesses current strategic direction</a:t>
          </a:r>
          <a:endParaRPr lang="en-US"/>
        </a:p>
      </dgm:t>
    </dgm:pt>
    <dgm:pt modelId="{EA0BF432-56C1-456C-996C-B152393993F9}" type="parTrans" cxnId="{5DA79212-ED49-480E-B725-4F878EAD55A1}">
      <dgm:prSet/>
      <dgm:spPr/>
      <dgm:t>
        <a:bodyPr/>
        <a:lstStyle/>
        <a:p>
          <a:endParaRPr lang="en-US"/>
        </a:p>
      </dgm:t>
    </dgm:pt>
    <dgm:pt modelId="{F8A11B5C-A95E-40F4-98B9-718B399A9E5D}" type="sibTrans" cxnId="{5DA79212-ED49-480E-B725-4F878EAD55A1}">
      <dgm:prSet/>
      <dgm:spPr/>
      <dgm:t>
        <a:bodyPr/>
        <a:lstStyle/>
        <a:p>
          <a:endParaRPr lang="en-US"/>
        </a:p>
      </dgm:t>
    </dgm:pt>
    <dgm:pt modelId="{F7114ABE-174D-4AC9-BE8E-6FA81D604E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Identifying  internal and external strengths and weaknesses </a:t>
          </a:r>
          <a:endParaRPr lang="en-US"/>
        </a:p>
      </dgm:t>
    </dgm:pt>
    <dgm:pt modelId="{43B163BF-889B-4E33-B157-229484C54052}" type="parTrans" cxnId="{D27145C4-7903-4AC8-AE31-CB29EA139FDB}">
      <dgm:prSet/>
      <dgm:spPr/>
      <dgm:t>
        <a:bodyPr/>
        <a:lstStyle/>
        <a:p>
          <a:endParaRPr lang="en-US"/>
        </a:p>
      </dgm:t>
    </dgm:pt>
    <dgm:pt modelId="{36E1B062-8DDD-4E39-AE3C-7CEC360CE60A}" type="sibTrans" cxnId="{D27145C4-7903-4AC8-AE31-CB29EA139FDB}">
      <dgm:prSet/>
      <dgm:spPr/>
      <dgm:t>
        <a:bodyPr/>
        <a:lstStyle/>
        <a:p>
          <a:endParaRPr lang="en-US"/>
        </a:p>
      </dgm:t>
    </dgm:pt>
    <dgm:pt modelId="{EE3B00B3-951F-4ACD-9E0B-58FD38CAD5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Formulating action plans ;</a:t>
          </a:r>
          <a:endParaRPr lang="en-US"/>
        </a:p>
      </dgm:t>
    </dgm:pt>
    <dgm:pt modelId="{83699ECD-2387-4A9C-885D-C9CC89DDF63C}" type="parTrans" cxnId="{62B8D77D-F619-44B2-89D3-5F6333C8CD6D}">
      <dgm:prSet/>
      <dgm:spPr/>
      <dgm:t>
        <a:bodyPr/>
        <a:lstStyle/>
        <a:p>
          <a:endParaRPr lang="en-US"/>
        </a:p>
      </dgm:t>
    </dgm:pt>
    <dgm:pt modelId="{7574CD68-A7DB-4E72-B086-A9A460A785B4}" type="sibTrans" cxnId="{62B8D77D-F619-44B2-89D3-5F6333C8CD6D}">
      <dgm:prSet/>
      <dgm:spPr/>
      <dgm:t>
        <a:bodyPr/>
        <a:lstStyle/>
        <a:p>
          <a:endParaRPr lang="en-US"/>
        </a:p>
      </dgm:t>
    </dgm:pt>
    <dgm:pt modelId="{972F217F-2044-4FB8-9D9F-392DF47E1E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Investigating to what degree the action plans have been successful and what changes need to be made if the desired outcome is not being met </a:t>
          </a:r>
          <a:endParaRPr lang="en-US"/>
        </a:p>
      </dgm:t>
    </dgm:pt>
    <dgm:pt modelId="{1C9B2D68-94BD-425E-A090-2878978A7D01}" type="parTrans" cxnId="{619AB2DF-B26C-4553-889F-BF81790BACF0}">
      <dgm:prSet/>
      <dgm:spPr/>
      <dgm:t>
        <a:bodyPr/>
        <a:lstStyle/>
        <a:p>
          <a:endParaRPr lang="en-US"/>
        </a:p>
      </dgm:t>
    </dgm:pt>
    <dgm:pt modelId="{2163915E-032F-4FC3-8087-C87A2C38D6A8}" type="sibTrans" cxnId="{619AB2DF-B26C-4553-889F-BF81790BACF0}">
      <dgm:prSet/>
      <dgm:spPr/>
      <dgm:t>
        <a:bodyPr/>
        <a:lstStyle/>
        <a:p>
          <a:endParaRPr lang="en-US"/>
        </a:p>
      </dgm:t>
    </dgm:pt>
    <dgm:pt modelId="{DE5FED54-8B74-49E5-B294-DA9E7B807A7C}" type="pres">
      <dgm:prSet presAssocID="{A35AB56E-80F0-4383-AF8B-F607AC3CF347}" presName="root" presStyleCnt="0">
        <dgm:presLayoutVars>
          <dgm:dir/>
          <dgm:resizeHandles val="exact"/>
        </dgm:presLayoutVars>
      </dgm:prSet>
      <dgm:spPr/>
    </dgm:pt>
    <dgm:pt modelId="{978D9AD8-06C5-4892-934B-CED36309430E}" type="pres">
      <dgm:prSet presAssocID="{0367E278-CA97-42F3-A334-9A40B415B5C9}" presName="compNode" presStyleCnt="0"/>
      <dgm:spPr/>
    </dgm:pt>
    <dgm:pt modelId="{9E8B2B1E-3D2D-4B50-B99E-E8121541715A}" type="pres">
      <dgm:prSet presAssocID="{0367E278-CA97-42F3-A334-9A40B415B5C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C770EF6-B845-400D-B3A7-415212BCADC6}" type="pres">
      <dgm:prSet presAssocID="{0367E278-CA97-42F3-A334-9A40B415B5C9}" presName="spaceRect" presStyleCnt="0"/>
      <dgm:spPr/>
    </dgm:pt>
    <dgm:pt modelId="{B6B15832-3974-41C6-B257-4E05A0D1B4FB}" type="pres">
      <dgm:prSet presAssocID="{0367E278-CA97-42F3-A334-9A40B415B5C9}" presName="textRect" presStyleLbl="revTx" presStyleIdx="0" presStyleCnt="4">
        <dgm:presLayoutVars>
          <dgm:chMax val="1"/>
          <dgm:chPref val="1"/>
        </dgm:presLayoutVars>
      </dgm:prSet>
      <dgm:spPr/>
    </dgm:pt>
    <dgm:pt modelId="{86CDB788-CB4B-4344-A899-DDA94D8FD956}" type="pres">
      <dgm:prSet presAssocID="{F8A11B5C-A95E-40F4-98B9-718B399A9E5D}" presName="sibTrans" presStyleCnt="0"/>
      <dgm:spPr/>
    </dgm:pt>
    <dgm:pt modelId="{CCFA6675-268A-4723-839E-A36DAAB967D9}" type="pres">
      <dgm:prSet presAssocID="{F7114ABE-174D-4AC9-BE8E-6FA81D604E63}" presName="compNode" presStyleCnt="0"/>
      <dgm:spPr/>
    </dgm:pt>
    <dgm:pt modelId="{3484D2D5-DC66-4D77-BA68-6CB7BB71473B}" type="pres">
      <dgm:prSet presAssocID="{F7114ABE-174D-4AC9-BE8E-6FA81D604E6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ED416C4-1424-4701-8050-BA79B54CD737}" type="pres">
      <dgm:prSet presAssocID="{F7114ABE-174D-4AC9-BE8E-6FA81D604E63}" presName="spaceRect" presStyleCnt="0"/>
      <dgm:spPr/>
    </dgm:pt>
    <dgm:pt modelId="{D164498D-6C35-4E64-8D7D-894A126BFB7F}" type="pres">
      <dgm:prSet presAssocID="{F7114ABE-174D-4AC9-BE8E-6FA81D604E63}" presName="textRect" presStyleLbl="revTx" presStyleIdx="1" presStyleCnt="4">
        <dgm:presLayoutVars>
          <dgm:chMax val="1"/>
          <dgm:chPref val="1"/>
        </dgm:presLayoutVars>
      </dgm:prSet>
      <dgm:spPr/>
    </dgm:pt>
    <dgm:pt modelId="{D5909F42-9D13-40D8-8BE8-20F2ED49443D}" type="pres">
      <dgm:prSet presAssocID="{36E1B062-8DDD-4E39-AE3C-7CEC360CE60A}" presName="sibTrans" presStyleCnt="0"/>
      <dgm:spPr/>
    </dgm:pt>
    <dgm:pt modelId="{73E15D36-2AEF-4645-BAE1-05D2C9E9B720}" type="pres">
      <dgm:prSet presAssocID="{EE3B00B3-951F-4ACD-9E0B-58FD38CAD5C7}" presName="compNode" presStyleCnt="0"/>
      <dgm:spPr/>
    </dgm:pt>
    <dgm:pt modelId="{235CCDFE-7968-4DB1-BF6D-522C178686BF}" type="pres">
      <dgm:prSet presAssocID="{EE3B00B3-951F-4ACD-9E0B-58FD38CAD5C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94FB694-D1F4-41B5-889D-25C778C89ADA}" type="pres">
      <dgm:prSet presAssocID="{EE3B00B3-951F-4ACD-9E0B-58FD38CAD5C7}" presName="spaceRect" presStyleCnt="0"/>
      <dgm:spPr/>
    </dgm:pt>
    <dgm:pt modelId="{1B0EDF5D-5C7C-443F-BDE1-B4EC2B2715D5}" type="pres">
      <dgm:prSet presAssocID="{EE3B00B3-951F-4ACD-9E0B-58FD38CAD5C7}" presName="textRect" presStyleLbl="revTx" presStyleIdx="2" presStyleCnt="4">
        <dgm:presLayoutVars>
          <dgm:chMax val="1"/>
          <dgm:chPref val="1"/>
        </dgm:presLayoutVars>
      </dgm:prSet>
      <dgm:spPr/>
    </dgm:pt>
    <dgm:pt modelId="{A0896A1D-F641-44EA-A615-F8C3BE97DC51}" type="pres">
      <dgm:prSet presAssocID="{7574CD68-A7DB-4E72-B086-A9A460A785B4}" presName="sibTrans" presStyleCnt="0"/>
      <dgm:spPr/>
    </dgm:pt>
    <dgm:pt modelId="{46B251C1-AB82-4190-9126-594537DD46F5}" type="pres">
      <dgm:prSet presAssocID="{972F217F-2044-4FB8-9D9F-392DF47E1E5A}" presName="compNode" presStyleCnt="0"/>
      <dgm:spPr/>
    </dgm:pt>
    <dgm:pt modelId="{9428E40B-221F-4B78-BF4A-32734B0C00AC}" type="pres">
      <dgm:prSet presAssocID="{972F217F-2044-4FB8-9D9F-392DF47E1E5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CC2ED40F-A37A-4FD0-89B0-EE767E250C2A}" type="pres">
      <dgm:prSet presAssocID="{972F217F-2044-4FB8-9D9F-392DF47E1E5A}" presName="spaceRect" presStyleCnt="0"/>
      <dgm:spPr/>
    </dgm:pt>
    <dgm:pt modelId="{1707F01A-798B-4132-9159-5E3802511BB6}" type="pres">
      <dgm:prSet presAssocID="{972F217F-2044-4FB8-9D9F-392DF47E1E5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DA79212-ED49-480E-B725-4F878EAD55A1}" srcId="{A35AB56E-80F0-4383-AF8B-F607AC3CF347}" destId="{0367E278-CA97-42F3-A334-9A40B415B5C9}" srcOrd="0" destOrd="0" parTransId="{EA0BF432-56C1-456C-996C-B152393993F9}" sibTransId="{F8A11B5C-A95E-40F4-98B9-718B399A9E5D}"/>
    <dgm:cxn modelId="{E1105E2C-E2ED-495C-B8FE-EC9EAD46016E}" type="presOf" srcId="{F7114ABE-174D-4AC9-BE8E-6FA81D604E63}" destId="{D164498D-6C35-4E64-8D7D-894A126BFB7F}" srcOrd="0" destOrd="0" presId="urn:microsoft.com/office/officeart/2018/2/layout/IconLabelList"/>
    <dgm:cxn modelId="{D4359F71-0382-4E0A-B7AD-E4E2779B7A07}" type="presOf" srcId="{A35AB56E-80F0-4383-AF8B-F607AC3CF347}" destId="{DE5FED54-8B74-49E5-B294-DA9E7B807A7C}" srcOrd="0" destOrd="0" presId="urn:microsoft.com/office/officeart/2018/2/layout/IconLabelList"/>
    <dgm:cxn modelId="{62B8D77D-F619-44B2-89D3-5F6333C8CD6D}" srcId="{A35AB56E-80F0-4383-AF8B-F607AC3CF347}" destId="{EE3B00B3-951F-4ACD-9E0B-58FD38CAD5C7}" srcOrd="2" destOrd="0" parTransId="{83699ECD-2387-4A9C-885D-C9CC89DDF63C}" sibTransId="{7574CD68-A7DB-4E72-B086-A9A460A785B4}"/>
    <dgm:cxn modelId="{171542B2-5A3F-4F23-963A-9EA07D4CC3CD}" type="presOf" srcId="{972F217F-2044-4FB8-9D9F-392DF47E1E5A}" destId="{1707F01A-798B-4132-9159-5E3802511BB6}" srcOrd="0" destOrd="0" presId="urn:microsoft.com/office/officeart/2018/2/layout/IconLabelList"/>
    <dgm:cxn modelId="{726B78C2-A11C-488B-A1A9-049A087F4B12}" type="presOf" srcId="{0367E278-CA97-42F3-A334-9A40B415B5C9}" destId="{B6B15832-3974-41C6-B257-4E05A0D1B4FB}" srcOrd="0" destOrd="0" presId="urn:microsoft.com/office/officeart/2018/2/layout/IconLabelList"/>
    <dgm:cxn modelId="{D27145C4-7903-4AC8-AE31-CB29EA139FDB}" srcId="{A35AB56E-80F0-4383-AF8B-F607AC3CF347}" destId="{F7114ABE-174D-4AC9-BE8E-6FA81D604E63}" srcOrd="1" destOrd="0" parTransId="{43B163BF-889B-4E33-B157-229484C54052}" sibTransId="{36E1B062-8DDD-4E39-AE3C-7CEC360CE60A}"/>
    <dgm:cxn modelId="{1A682FD3-EAC6-4F15-97C0-DEB54CDDCF6F}" type="presOf" srcId="{EE3B00B3-951F-4ACD-9E0B-58FD38CAD5C7}" destId="{1B0EDF5D-5C7C-443F-BDE1-B4EC2B2715D5}" srcOrd="0" destOrd="0" presId="urn:microsoft.com/office/officeart/2018/2/layout/IconLabelList"/>
    <dgm:cxn modelId="{619AB2DF-B26C-4553-889F-BF81790BACF0}" srcId="{A35AB56E-80F0-4383-AF8B-F607AC3CF347}" destId="{972F217F-2044-4FB8-9D9F-392DF47E1E5A}" srcOrd="3" destOrd="0" parTransId="{1C9B2D68-94BD-425E-A090-2878978A7D01}" sibTransId="{2163915E-032F-4FC3-8087-C87A2C38D6A8}"/>
    <dgm:cxn modelId="{1CDDF9E0-D995-49F5-92FB-9BACA899A6A9}" type="presParOf" srcId="{DE5FED54-8B74-49E5-B294-DA9E7B807A7C}" destId="{978D9AD8-06C5-4892-934B-CED36309430E}" srcOrd="0" destOrd="0" presId="urn:microsoft.com/office/officeart/2018/2/layout/IconLabelList"/>
    <dgm:cxn modelId="{DCCED0E0-5188-4363-8A2F-A62B829FE302}" type="presParOf" srcId="{978D9AD8-06C5-4892-934B-CED36309430E}" destId="{9E8B2B1E-3D2D-4B50-B99E-E8121541715A}" srcOrd="0" destOrd="0" presId="urn:microsoft.com/office/officeart/2018/2/layout/IconLabelList"/>
    <dgm:cxn modelId="{0FFD9128-994B-4972-98AF-F21AF26BCACB}" type="presParOf" srcId="{978D9AD8-06C5-4892-934B-CED36309430E}" destId="{0C770EF6-B845-400D-B3A7-415212BCADC6}" srcOrd="1" destOrd="0" presId="urn:microsoft.com/office/officeart/2018/2/layout/IconLabelList"/>
    <dgm:cxn modelId="{4EC33578-695F-4CBF-AF9A-17D7849A699C}" type="presParOf" srcId="{978D9AD8-06C5-4892-934B-CED36309430E}" destId="{B6B15832-3974-41C6-B257-4E05A0D1B4FB}" srcOrd="2" destOrd="0" presId="urn:microsoft.com/office/officeart/2018/2/layout/IconLabelList"/>
    <dgm:cxn modelId="{CEEDEB40-B7B0-4FF7-9D6C-002F7E7EC4D6}" type="presParOf" srcId="{DE5FED54-8B74-49E5-B294-DA9E7B807A7C}" destId="{86CDB788-CB4B-4344-A899-DDA94D8FD956}" srcOrd="1" destOrd="0" presId="urn:microsoft.com/office/officeart/2018/2/layout/IconLabelList"/>
    <dgm:cxn modelId="{C2F8AF9B-EB30-4C04-BBAB-D91ED1FE2C46}" type="presParOf" srcId="{DE5FED54-8B74-49E5-B294-DA9E7B807A7C}" destId="{CCFA6675-268A-4723-839E-A36DAAB967D9}" srcOrd="2" destOrd="0" presId="urn:microsoft.com/office/officeart/2018/2/layout/IconLabelList"/>
    <dgm:cxn modelId="{E75FEBF8-2545-4274-B6BE-532F86789C9F}" type="presParOf" srcId="{CCFA6675-268A-4723-839E-A36DAAB967D9}" destId="{3484D2D5-DC66-4D77-BA68-6CB7BB71473B}" srcOrd="0" destOrd="0" presId="urn:microsoft.com/office/officeart/2018/2/layout/IconLabelList"/>
    <dgm:cxn modelId="{586080AC-DF48-4028-87C8-FD36DCBECDA3}" type="presParOf" srcId="{CCFA6675-268A-4723-839E-A36DAAB967D9}" destId="{2ED416C4-1424-4701-8050-BA79B54CD737}" srcOrd="1" destOrd="0" presId="urn:microsoft.com/office/officeart/2018/2/layout/IconLabelList"/>
    <dgm:cxn modelId="{127B3D11-0C1E-4D6D-A1BC-49FEC9673207}" type="presParOf" srcId="{CCFA6675-268A-4723-839E-A36DAAB967D9}" destId="{D164498D-6C35-4E64-8D7D-894A126BFB7F}" srcOrd="2" destOrd="0" presId="urn:microsoft.com/office/officeart/2018/2/layout/IconLabelList"/>
    <dgm:cxn modelId="{20B84B43-BF13-4B01-B992-4916BE0296D3}" type="presParOf" srcId="{DE5FED54-8B74-49E5-B294-DA9E7B807A7C}" destId="{D5909F42-9D13-40D8-8BE8-20F2ED49443D}" srcOrd="3" destOrd="0" presId="urn:microsoft.com/office/officeart/2018/2/layout/IconLabelList"/>
    <dgm:cxn modelId="{D6142E2A-467C-439F-BCBC-AA1B91A47FE3}" type="presParOf" srcId="{DE5FED54-8B74-49E5-B294-DA9E7B807A7C}" destId="{73E15D36-2AEF-4645-BAE1-05D2C9E9B720}" srcOrd="4" destOrd="0" presId="urn:microsoft.com/office/officeart/2018/2/layout/IconLabelList"/>
    <dgm:cxn modelId="{D03D3CF9-C0D0-4951-AF33-2A1BCE715C14}" type="presParOf" srcId="{73E15D36-2AEF-4645-BAE1-05D2C9E9B720}" destId="{235CCDFE-7968-4DB1-BF6D-522C178686BF}" srcOrd="0" destOrd="0" presId="urn:microsoft.com/office/officeart/2018/2/layout/IconLabelList"/>
    <dgm:cxn modelId="{C23C8F4F-18BD-4E4E-BAD2-D97997457F0F}" type="presParOf" srcId="{73E15D36-2AEF-4645-BAE1-05D2C9E9B720}" destId="{A94FB694-D1F4-41B5-889D-25C778C89ADA}" srcOrd="1" destOrd="0" presId="urn:microsoft.com/office/officeart/2018/2/layout/IconLabelList"/>
    <dgm:cxn modelId="{D8D2FB67-9E6D-4417-815A-94FA0A95622F}" type="presParOf" srcId="{73E15D36-2AEF-4645-BAE1-05D2C9E9B720}" destId="{1B0EDF5D-5C7C-443F-BDE1-B4EC2B2715D5}" srcOrd="2" destOrd="0" presId="urn:microsoft.com/office/officeart/2018/2/layout/IconLabelList"/>
    <dgm:cxn modelId="{D8B0ACFB-05CC-40CB-B402-AD3FE51EBAC5}" type="presParOf" srcId="{DE5FED54-8B74-49E5-B294-DA9E7B807A7C}" destId="{A0896A1D-F641-44EA-A615-F8C3BE97DC51}" srcOrd="5" destOrd="0" presId="urn:microsoft.com/office/officeart/2018/2/layout/IconLabelList"/>
    <dgm:cxn modelId="{DF53A12C-E7CE-4F8E-B30C-698D6F0A88C8}" type="presParOf" srcId="{DE5FED54-8B74-49E5-B294-DA9E7B807A7C}" destId="{46B251C1-AB82-4190-9126-594537DD46F5}" srcOrd="6" destOrd="0" presId="urn:microsoft.com/office/officeart/2018/2/layout/IconLabelList"/>
    <dgm:cxn modelId="{7FFC53A2-0519-46E5-AEAC-63B652C08C8A}" type="presParOf" srcId="{46B251C1-AB82-4190-9126-594537DD46F5}" destId="{9428E40B-221F-4B78-BF4A-32734B0C00AC}" srcOrd="0" destOrd="0" presId="urn:microsoft.com/office/officeart/2018/2/layout/IconLabelList"/>
    <dgm:cxn modelId="{A684CED7-14FA-498E-9C56-57FBD5B0D69B}" type="presParOf" srcId="{46B251C1-AB82-4190-9126-594537DD46F5}" destId="{CC2ED40F-A37A-4FD0-89B0-EE767E250C2A}" srcOrd="1" destOrd="0" presId="urn:microsoft.com/office/officeart/2018/2/layout/IconLabelList"/>
    <dgm:cxn modelId="{A39B3D8F-C763-4439-BF19-A6AAADD3CF64}" type="presParOf" srcId="{46B251C1-AB82-4190-9126-594537DD46F5}" destId="{1707F01A-798B-4132-9159-5E3802511BB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8B2B1E-3D2D-4B50-B99E-E8121541715A}">
      <dsp:nvSpPr>
        <dsp:cNvPr id="0" name=""/>
        <dsp:cNvSpPr/>
      </dsp:nvSpPr>
      <dsp:spPr>
        <a:xfrm>
          <a:off x="938775" y="876868"/>
          <a:ext cx="926133" cy="9261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15832-3974-41C6-B257-4E05A0D1B4FB}">
      <dsp:nvSpPr>
        <dsp:cNvPr id="0" name=""/>
        <dsp:cNvSpPr/>
      </dsp:nvSpPr>
      <dsp:spPr>
        <a:xfrm>
          <a:off x="372805" y="2117755"/>
          <a:ext cx="2058075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Assessing the businesses current strategic direction</a:t>
          </a:r>
          <a:endParaRPr lang="en-US" sz="1100" kern="1200"/>
        </a:p>
      </dsp:txBody>
      <dsp:txXfrm>
        <a:off x="372805" y="2117755"/>
        <a:ext cx="2058075" cy="855000"/>
      </dsp:txXfrm>
    </dsp:sp>
    <dsp:sp modelId="{3484D2D5-DC66-4D77-BA68-6CB7BB71473B}">
      <dsp:nvSpPr>
        <dsp:cNvPr id="0" name=""/>
        <dsp:cNvSpPr/>
      </dsp:nvSpPr>
      <dsp:spPr>
        <a:xfrm>
          <a:off x="3357014" y="876868"/>
          <a:ext cx="926133" cy="9261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64498D-6C35-4E64-8D7D-894A126BFB7F}">
      <dsp:nvSpPr>
        <dsp:cNvPr id="0" name=""/>
        <dsp:cNvSpPr/>
      </dsp:nvSpPr>
      <dsp:spPr>
        <a:xfrm>
          <a:off x="2791043" y="2117755"/>
          <a:ext cx="2058075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Identifying  internal and external strengths and weaknesses </a:t>
          </a:r>
          <a:endParaRPr lang="en-US" sz="1100" kern="1200"/>
        </a:p>
      </dsp:txBody>
      <dsp:txXfrm>
        <a:off x="2791043" y="2117755"/>
        <a:ext cx="2058075" cy="855000"/>
      </dsp:txXfrm>
    </dsp:sp>
    <dsp:sp modelId="{235CCDFE-7968-4DB1-BF6D-522C178686BF}">
      <dsp:nvSpPr>
        <dsp:cNvPr id="0" name=""/>
        <dsp:cNvSpPr/>
      </dsp:nvSpPr>
      <dsp:spPr>
        <a:xfrm>
          <a:off x="5775252" y="876868"/>
          <a:ext cx="926133" cy="9261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EDF5D-5C7C-443F-BDE1-B4EC2B2715D5}">
      <dsp:nvSpPr>
        <dsp:cNvPr id="0" name=""/>
        <dsp:cNvSpPr/>
      </dsp:nvSpPr>
      <dsp:spPr>
        <a:xfrm>
          <a:off x="5209281" y="2117755"/>
          <a:ext cx="2058075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Formulating action plans ;</a:t>
          </a:r>
          <a:endParaRPr lang="en-US" sz="1100" kern="1200"/>
        </a:p>
      </dsp:txBody>
      <dsp:txXfrm>
        <a:off x="5209281" y="2117755"/>
        <a:ext cx="2058075" cy="855000"/>
      </dsp:txXfrm>
    </dsp:sp>
    <dsp:sp modelId="{9428E40B-221F-4B78-BF4A-32734B0C00AC}">
      <dsp:nvSpPr>
        <dsp:cNvPr id="0" name=""/>
        <dsp:cNvSpPr/>
      </dsp:nvSpPr>
      <dsp:spPr>
        <a:xfrm>
          <a:off x="8193490" y="876868"/>
          <a:ext cx="926133" cy="9261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07F01A-798B-4132-9159-5E3802511BB6}">
      <dsp:nvSpPr>
        <dsp:cNvPr id="0" name=""/>
        <dsp:cNvSpPr/>
      </dsp:nvSpPr>
      <dsp:spPr>
        <a:xfrm>
          <a:off x="7627519" y="2117755"/>
          <a:ext cx="2058075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Investigating to what degree the action plans have been successful and what changes need to be made if the desired outcome is not being met </a:t>
          </a:r>
          <a:endParaRPr lang="en-US" sz="1100" kern="1200"/>
        </a:p>
      </dsp:txBody>
      <dsp:txXfrm>
        <a:off x="7627519" y="2117755"/>
        <a:ext cx="2058075" cy="85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3F5F87-D866-4C3A-B925-32604774C641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C1E94D-C035-4D67-B16B-BBCC35FEA0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226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baskool.com/five-forces-analysis/companies/18268-samsung.html#:~:text=Five%20Forces%20analysis%20of%20Samsun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inforest-alliance.org/business/marketing-sustainability/what-is-the-business-value-of-sustainability/?gclid=CjwKCAjw0ZiiBhBKEiwA4PT9z8lClF9DMr-Otot4zLOlHvZH8VvLafrIqi-LShPrAhuPFmVrqs5C1RoCV_EQAvD_BwE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click on the speaker icon on the bottom right of this slide for audio.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6665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click on the speaker icon on the bottom right of this slide for audio.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5247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click on the speaker icon on the bottom right of this slide for audio.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/>
              <a:t> (Tucci2020)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8893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click on the speaker icon on the bottom right of this slide for audio.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( 2023, </a:t>
            </a:r>
            <a:r>
              <a:rPr lang="en-GB" sz="12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Havard</a:t>
            </a: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business school )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6535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click on the speaker icon on the bottom right of this slide for audio.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687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click on the speaker icon on the bottom right of this slide for audio.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4441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click on the speaker icon on the bottom right of this slide for audio.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4041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click on the speaker icon on the bottom right of this slide for audio.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0666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click on the speaker icon on the bottom right of this slide for audio.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Team, M. S. (n.d.).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Samsung Porter Five Forces Analysis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MBA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Skool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3"/>
              </a:rPr>
              <a:t>https://www.mbaskool.com/five-forces-analysis/companies/18268-samsung.html#:~:text=Five%20Forces%20analysis%20of%20Samsung</a:t>
            </a:r>
            <a:endParaRPr lang="en-GB" sz="1050" dirty="0">
              <a:effectLst/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7323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click on the speaker icon on the bottom right of this slide for audio.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Melissa. (2019, November 21).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is the Business Value of Sustainability?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Rainforest Alliance.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3"/>
              </a:rPr>
              <a:t>https://www.rainforest-alliance.org/business/marketing-sustainability/what-is-the-business-value-of-sustainability/?gclid=CjwKCAjw0ZiiBhBKEiwA4PT9z8lClF9DMr-Otot4zLOlHvZH8VvLafrIqi-LShPrAhuPFmVrqs5C1RoCV_EQAvD_BwE</a:t>
            </a:r>
            <a:endParaRPr lang="en-GB" sz="1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9135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click on the speaker icon on the bottom right of this slide for audio.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l"/>
            <a:endParaRPr lang="en-GB" b="0" i="1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457200" indent="-457200" algn="l"/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 JOURNEY TOWARDS A SUSTAINABLE FUTURE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(n.d.). https://www.samsung.com/global/sustainability/media/pdf/Samsung_Electronics_Sustainability_Report_2022.pdf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5537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click on the speaker icon on the bottom right of this slide for audio.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131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click on the speaker icon on the bottom right of this slide for audio.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7808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C1E94D-C035-4D67-B16B-BBCC35FEA0E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180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4/24/2023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750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318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058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4/24/2023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950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4/24/2023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147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4/24/2023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700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4/24/2023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161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4/24/2023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7531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4/24/2023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8086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409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2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7" Type="http://schemas.openxmlformats.org/officeDocument/2006/relationships/image" Target="../media/image3.png"/><Relationship Id="rId2" Type="http://schemas.microsoft.com/office/2007/relationships/media" Target="../media/media1.m4a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2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7" Type="http://schemas.openxmlformats.org/officeDocument/2006/relationships/image" Target="../media/image3.png"/><Relationship Id="rId2" Type="http://schemas.microsoft.com/office/2007/relationships/media" Target="../media/media2.m4a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6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17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0.jpe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21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22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image" Target="../media/image23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c.hbs.edu/strategy/business-strategy/Pages/the-five-forces.aspx" TargetMode="External"/><Relationship Id="rId7" Type="http://schemas.openxmlformats.org/officeDocument/2006/relationships/hyperlink" Target="https://www.techtarget.com/searchcio/definition/strategic-management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baskool.com/five-forces-analysis/companies/18268-samsung.html#:~:text=Five%20Forces%20analysis%20of%20Samsung" TargetMode="External"/><Relationship Id="rId5" Type="http://schemas.openxmlformats.org/officeDocument/2006/relationships/hyperlink" Target="https://www.investopedia.com/terms/p/porter.asp" TargetMode="External"/><Relationship Id="rId4" Type="http://schemas.openxmlformats.org/officeDocument/2006/relationships/hyperlink" Target="https://www.rainforest-alliance.org/business/marketing-sustainability/what-is-the-business-value-of-sustainability/?gclid=CjwKCAjw0ZiiBhBKEiwA4PT9z8lClF9DMr-Otot4zLOlHvZH8VvLafrIqi-LShPrAhuPFmVrqs5C1RoCV_EQAvD_Bw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BA1780-A246-4C7F-9267-727EF2F4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90000"/>
          </a:blip>
          <a:srcRect t="3846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33" name="Rectangle 25">
            <a:extLst>
              <a:ext uri="{FF2B5EF4-FFF2-40B4-BE49-F238E27FC236}">
                <a16:creationId xmlns:a16="http://schemas.microsoft.com/office/drawing/2014/main" id="{DB4A12B6-EF0D-43E8-8C17-4FAD4D27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lumMod val="85000"/>
              <a:lumOff val="15000"/>
              <a:alpha val="93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AE107525-0C02-447F-8A3F-553320A72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2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7398C-75E5-4CB0-BA4F-D7D5CF2495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>
            <a:normAutofit/>
          </a:bodyPr>
          <a:lstStyle/>
          <a:p>
            <a:r>
              <a:rPr lang="en-US" sz="4800"/>
              <a:t>Strategies for resilience and prosperity </a:t>
            </a:r>
            <a:br>
              <a:rPr lang="en-US" sz="4800"/>
            </a:br>
            <a:r>
              <a:rPr lang="en-US" sz="4800"/>
              <a:t>BMSP6006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5BFB45-FC34-495C-9C68-F9641246C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9101" y="4409440"/>
            <a:ext cx="8936846" cy="729823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600" dirty="0"/>
              <a:t>Emma Cloutman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600" dirty="0"/>
              <a:t>1905800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600" dirty="0"/>
              <a:t>Glenn </a:t>
            </a:r>
            <a:r>
              <a:rPr lang="en-US" sz="1600" dirty="0" err="1"/>
              <a:t>Behenna</a:t>
            </a:r>
            <a:endParaRPr lang="en-US" sz="1600" dirty="0"/>
          </a:p>
        </p:txBody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AB7A42E3-05D8-4A0B-9D4E-20EF581E5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6EE9A54B-189D-4645-8254-FDC4210EC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11CE48F-D5E4-4520-AF1E-8F85CFBDA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1448851-39AD-4943-BF9C-C50704E08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C79292-0996-AB72-8553-2D815B29B34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16660" y="607658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0829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Rectangle 83">
            <a:extLst>
              <a:ext uri="{FF2B5EF4-FFF2-40B4-BE49-F238E27FC236}">
                <a16:creationId xmlns:a16="http://schemas.microsoft.com/office/drawing/2014/main" id="{C8AC92D2-D6DE-4772-A874-5D65F883F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0F2E3678-25D0-49F9-9BD6-8D4D60565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B8085-1FFF-44DD-A144-D794D923C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849" y="1348844"/>
            <a:ext cx="5716338" cy="30427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5600" cap="all" spc="-100"/>
              <a:t>Strategic Management 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63A45CD5-61B0-48E1-8090-7584418C27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C6D4C1FD-C274-4FA8-939A-09E6498EF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C13D4426-8AD5-43D7-8033-05DBB3BFE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1EC8029B-C6E2-4459-859A-7539865E0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Definition Magazine (@definitionmags) / Twitter">
            <a:extLst>
              <a:ext uri="{FF2B5EF4-FFF2-40B4-BE49-F238E27FC236}">
                <a16:creationId xmlns:a16="http://schemas.microsoft.com/office/drawing/2014/main" id="{A0327EA9-B0CD-419F-89FA-2D883B94A60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66549" y="1681469"/>
            <a:ext cx="3513108" cy="3513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021925-F5A6-B79E-18FD-5C190722B07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79643" y="550205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773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1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4D36F-8641-45FB-8DCE-7C7BFC426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Five stages of strategic management process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55CEE1C-D22C-9917-FA83-5E0892AA3CB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10C56A-C2CA-49F2-5DCA-64EFA5F752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423525" y="555430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70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5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39" name="Group 103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040" name="Straight Connector 1039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1" name="Straight Connector 1040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2" name="Straight Connector 1041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5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2D8330-82F5-495E-A31E-87DD85566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493" y="1559768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800" cap="all" spc="-100">
                <a:solidFill>
                  <a:schemeClr val="bg1"/>
                </a:solidFill>
              </a:rPr>
              <a:t>Michel Porters five forces </a:t>
            </a:r>
          </a:p>
        </p:txBody>
      </p:sp>
      <p:sp>
        <p:nvSpPr>
          <p:cNvPr id="1054" name="Rectangle 1053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056" name="Straight Connector 1055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8" name="Straight Connector 1057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0" name="Straight Connector 1059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What is Five Forces Analysis?">
            <a:extLst>
              <a:ext uri="{FF2B5EF4-FFF2-40B4-BE49-F238E27FC236}">
                <a16:creationId xmlns:a16="http://schemas.microsoft.com/office/drawing/2014/main" id="{05F1A35A-4F76-97CE-BBB2-EA19B3A6D8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62977" y="645106"/>
            <a:ext cx="5769423" cy="556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25A3A2-3521-EBD8-4285-4AEB071E4D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70413" y="596608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926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6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2" name="Rectangle 2061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4" name="Rectangle 2063">
            <a:extLst>
              <a:ext uri="{FF2B5EF4-FFF2-40B4-BE49-F238E27FC236}">
                <a16:creationId xmlns:a16="http://schemas.microsoft.com/office/drawing/2014/main" id="{4EC7E010-C712-408D-9787-0842AFC9F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066" name="Rectangle 2065">
            <a:extLst>
              <a:ext uri="{FF2B5EF4-FFF2-40B4-BE49-F238E27FC236}">
                <a16:creationId xmlns:a16="http://schemas.microsoft.com/office/drawing/2014/main" id="{0503FCEF-A9BA-4991-9220-E36615FB8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9664D085-C814-4D74-BCE0-2059F0DC0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94E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DDA5539E-D8B4-4F5A-B46F-C304F5D7A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292 New Entrants Images, Stock Photos &amp; Vectors | Shutterstock">
            <a:extLst>
              <a:ext uri="{FF2B5EF4-FFF2-40B4-BE49-F238E27FC236}">
                <a16:creationId xmlns:a16="http://schemas.microsoft.com/office/drawing/2014/main" id="{C2C76DD0-F590-A063-680E-E028C792730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34956" y="625781"/>
            <a:ext cx="9548861" cy="525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90F03B-E9A3-903F-9939-039AAE09A2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45291" y="552745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296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0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3" name="Rectangle 3092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95" name="Rectangle 3094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097" name="Rectangle 3096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99" name="Rectangle 3098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01" name="Group 3100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3102" name="Straight Connector 3101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03" name="Straight Connector 3102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04" name="Straight Connector 3103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06" name="Rectangle 3105">
            <a:extLst>
              <a:ext uri="{FF2B5EF4-FFF2-40B4-BE49-F238E27FC236}">
                <a16:creationId xmlns:a16="http://schemas.microsoft.com/office/drawing/2014/main" id="{BEBBBF70-6ABC-46E8-A293-73A60B8E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108" name="Rectangle 3107">
            <a:extLst>
              <a:ext uri="{FF2B5EF4-FFF2-40B4-BE49-F238E27FC236}">
                <a16:creationId xmlns:a16="http://schemas.microsoft.com/office/drawing/2014/main" id="{05388887-43DC-4FAF-9400-7925701AF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AE01B9-40C8-558B-D8F5-44979B8059F7}"/>
              </a:ext>
            </a:extLst>
          </p:cNvPr>
          <p:cNvSpPr txBox="1"/>
          <p:nvPr/>
        </p:nvSpPr>
        <p:spPr>
          <a:xfrm>
            <a:off x="5353249" y="1916670"/>
            <a:ext cx="5716338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cap="all" spc="-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Threats of substitutes </a:t>
            </a:r>
          </a:p>
        </p:txBody>
      </p:sp>
      <p:sp>
        <p:nvSpPr>
          <p:cNvPr id="3110" name="Rectangle 3109">
            <a:extLst>
              <a:ext uri="{FF2B5EF4-FFF2-40B4-BE49-F238E27FC236}">
                <a16:creationId xmlns:a16="http://schemas.microsoft.com/office/drawing/2014/main" id="{2F2FD4B7-706B-4F5C-A0C7-7D69677C7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112" name="Straight Connector 3111">
            <a:extLst>
              <a:ext uri="{FF2B5EF4-FFF2-40B4-BE49-F238E27FC236}">
                <a16:creationId xmlns:a16="http://schemas.microsoft.com/office/drawing/2014/main" id="{26E6DC6E-1FA3-4048-B867-BDB51763F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4" name="Straight Connector 3113">
            <a:extLst>
              <a:ext uri="{FF2B5EF4-FFF2-40B4-BE49-F238E27FC236}">
                <a16:creationId xmlns:a16="http://schemas.microsoft.com/office/drawing/2014/main" id="{6E066135-B6C1-4001-B7CC-53A443DF2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6" name="Straight Connector 3115">
            <a:extLst>
              <a:ext uri="{FF2B5EF4-FFF2-40B4-BE49-F238E27FC236}">
                <a16:creationId xmlns:a16="http://schemas.microsoft.com/office/drawing/2014/main" id="{33AD82B4-5F4B-4968-B15E-29DCF8592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8" name="Picture 16" descr="What is the threat of substitutes within Porter's 5 forces">
            <a:extLst>
              <a:ext uri="{FF2B5EF4-FFF2-40B4-BE49-F238E27FC236}">
                <a16:creationId xmlns:a16="http://schemas.microsoft.com/office/drawing/2014/main" id="{1955A538-7602-F735-9E44-8D38863C3A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1170" y="2189608"/>
            <a:ext cx="3752067" cy="2496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AutoShape 12" descr="What is the threat of substitutes within Porter's 5 forces">
            <a:extLst>
              <a:ext uri="{FF2B5EF4-FFF2-40B4-BE49-F238E27FC236}">
                <a16:creationId xmlns:a16="http://schemas.microsoft.com/office/drawing/2014/main" id="{652602C4-25C9-9444-0054-2A9672ADB37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648269" y="981269"/>
            <a:ext cx="4516017" cy="451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B1D061-660A-0F94-E064-56F5498F69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364754" y="539664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4226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50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111" name="Group 4110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4112" name="Straight Connector 4111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13" name="Straight Connector 4112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14" name="Straight Connector 4113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16" name="Rectangle 4115">
            <a:extLst>
              <a:ext uri="{FF2B5EF4-FFF2-40B4-BE49-F238E27FC236}">
                <a16:creationId xmlns:a16="http://schemas.microsoft.com/office/drawing/2014/main" id="{BEBBBF70-6ABC-46E8-A293-73A60B8E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4118" name="Rectangle 4117">
            <a:extLst>
              <a:ext uri="{FF2B5EF4-FFF2-40B4-BE49-F238E27FC236}">
                <a16:creationId xmlns:a16="http://schemas.microsoft.com/office/drawing/2014/main" id="{05388887-43DC-4FAF-9400-7925701AF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080C06-BA54-4D9D-4D69-F91055D68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3249" y="1916670"/>
            <a:ext cx="5716338" cy="30427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5400" cap="all" spc="-100"/>
              <a:t>Bargaining power of buyers</a:t>
            </a:r>
          </a:p>
        </p:txBody>
      </p:sp>
      <p:sp>
        <p:nvSpPr>
          <p:cNvPr id="4120" name="Rectangle 4119">
            <a:extLst>
              <a:ext uri="{FF2B5EF4-FFF2-40B4-BE49-F238E27FC236}">
                <a16:creationId xmlns:a16="http://schemas.microsoft.com/office/drawing/2014/main" id="{2F2FD4B7-706B-4F5C-A0C7-7D69677C7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122" name="Straight Connector 4121">
            <a:extLst>
              <a:ext uri="{FF2B5EF4-FFF2-40B4-BE49-F238E27FC236}">
                <a16:creationId xmlns:a16="http://schemas.microsoft.com/office/drawing/2014/main" id="{26E6DC6E-1FA3-4048-B867-BDB51763F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24" name="Straight Connector 4123">
            <a:extLst>
              <a:ext uri="{FF2B5EF4-FFF2-40B4-BE49-F238E27FC236}">
                <a16:creationId xmlns:a16="http://schemas.microsoft.com/office/drawing/2014/main" id="{6E066135-B6C1-4001-B7CC-53A443DF2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26" name="Straight Connector 4125">
            <a:extLst>
              <a:ext uri="{FF2B5EF4-FFF2-40B4-BE49-F238E27FC236}">
                <a16:creationId xmlns:a16="http://schemas.microsoft.com/office/drawing/2014/main" id="{33AD82B4-5F4B-4968-B15E-29DCF8592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What is Porter's Five Forces Model? Competitive Position Analysis Explained  | Process Street | Checklist, Workflow and SOP Software">
            <a:extLst>
              <a:ext uri="{FF2B5EF4-FFF2-40B4-BE49-F238E27FC236}">
                <a16:creationId xmlns:a16="http://schemas.microsoft.com/office/drawing/2014/main" id="{9684737A-A18D-8BE2-F557-1753D0589C4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1170" y="2453106"/>
            <a:ext cx="3752067" cy="1969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F63DB9-7870-8250-5617-E2338CEC92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64067" y="536463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174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8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5126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5135" name="Group 5134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5136" name="Straight Connector 5135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37" name="Straight Connector 5136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38" name="Straight Connector 5137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40" name="Rectangle 5139">
            <a:extLst>
              <a:ext uri="{FF2B5EF4-FFF2-40B4-BE49-F238E27FC236}">
                <a16:creationId xmlns:a16="http://schemas.microsoft.com/office/drawing/2014/main" id="{BEBBBF70-6ABC-46E8-A293-73A60B8E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5142" name="Rectangle 5141">
            <a:extLst>
              <a:ext uri="{FF2B5EF4-FFF2-40B4-BE49-F238E27FC236}">
                <a16:creationId xmlns:a16="http://schemas.microsoft.com/office/drawing/2014/main" id="{05388887-43DC-4FAF-9400-7925701AF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A2B3F-7B9C-D679-1B5C-B3F783678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3249" y="1916670"/>
            <a:ext cx="5716338" cy="30427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5400" cap="all" spc="-100"/>
              <a:t>Bargaining power of suppliers</a:t>
            </a:r>
          </a:p>
        </p:txBody>
      </p:sp>
      <p:sp>
        <p:nvSpPr>
          <p:cNvPr id="5144" name="Rectangle 5143">
            <a:extLst>
              <a:ext uri="{FF2B5EF4-FFF2-40B4-BE49-F238E27FC236}">
                <a16:creationId xmlns:a16="http://schemas.microsoft.com/office/drawing/2014/main" id="{2F2FD4B7-706B-4F5C-A0C7-7D69677C7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146" name="Straight Connector 5145">
            <a:extLst>
              <a:ext uri="{FF2B5EF4-FFF2-40B4-BE49-F238E27FC236}">
                <a16:creationId xmlns:a16="http://schemas.microsoft.com/office/drawing/2014/main" id="{26E6DC6E-1FA3-4048-B867-BDB51763F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48" name="Straight Connector 5147">
            <a:extLst>
              <a:ext uri="{FF2B5EF4-FFF2-40B4-BE49-F238E27FC236}">
                <a16:creationId xmlns:a16="http://schemas.microsoft.com/office/drawing/2014/main" id="{6E066135-B6C1-4001-B7CC-53A443DF2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50" name="Straight Connector 5149">
            <a:extLst>
              <a:ext uri="{FF2B5EF4-FFF2-40B4-BE49-F238E27FC236}">
                <a16:creationId xmlns:a16="http://schemas.microsoft.com/office/drawing/2014/main" id="{33AD82B4-5F4B-4968-B15E-29DCF8592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Bargaining Power of Suppliers - How Does it Affect your Business and How  Can it be Minimized">
            <a:extLst>
              <a:ext uri="{FF2B5EF4-FFF2-40B4-BE49-F238E27FC236}">
                <a16:creationId xmlns:a16="http://schemas.microsoft.com/office/drawing/2014/main" id="{D859372F-1793-7E79-DF8E-E9A56D0B698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1170" y="2382755"/>
            <a:ext cx="3752067" cy="2110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544464A-6D03-91F9-899B-EA10F6884B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20386" y="544004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5498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8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615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6159" name="Group 615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6160" name="Straight Connector 6159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61" name="Straight Connector 6160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62" name="Straight Connector 6161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64" name="Rectangle 6163">
            <a:extLst>
              <a:ext uri="{FF2B5EF4-FFF2-40B4-BE49-F238E27FC236}">
                <a16:creationId xmlns:a16="http://schemas.microsoft.com/office/drawing/2014/main" id="{BEBBBF70-6ABC-46E8-A293-73A60B8E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166" name="Rectangle 6165">
            <a:extLst>
              <a:ext uri="{FF2B5EF4-FFF2-40B4-BE49-F238E27FC236}">
                <a16:creationId xmlns:a16="http://schemas.microsoft.com/office/drawing/2014/main" id="{05388887-43DC-4FAF-9400-7925701AF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459C58-B2D6-E42C-0D1D-C1F5EFF2C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3249" y="1916670"/>
            <a:ext cx="5716338" cy="30427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5400" cap="all" spc="-100"/>
              <a:t>Rivalry among existing competitors</a:t>
            </a:r>
          </a:p>
        </p:txBody>
      </p:sp>
      <p:sp>
        <p:nvSpPr>
          <p:cNvPr id="6168" name="Rectangle 6167">
            <a:extLst>
              <a:ext uri="{FF2B5EF4-FFF2-40B4-BE49-F238E27FC236}">
                <a16:creationId xmlns:a16="http://schemas.microsoft.com/office/drawing/2014/main" id="{2F2FD4B7-706B-4F5C-A0C7-7D69677C7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170" name="Straight Connector 6169">
            <a:extLst>
              <a:ext uri="{FF2B5EF4-FFF2-40B4-BE49-F238E27FC236}">
                <a16:creationId xmlns:a16="http://schemas.microsoft.com/office/drawing/2014/main" id="{26E6DC6E-1FA3-4048-B867-BDB51763F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72" name="Straight Connector 6171">
            <a:extLst>
              <a:ext uri="{FF2B5EF4-FFF2-40B4-BE49-F238E27FC236}">
                <a16:creationId xmlns:a16="http://schemas.microsoft.com/office/drawing/2014/main" id="{6E066135-B6C1-4001-B7CC-53A443DF2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74" name="Straight Connector 6173">
            <a:extLst>
              <a:ext uri="{FF2B5EF4-FFF2-40B4-BE49-F238E27FC236}">
                <a16:creationId xmlns:a16="http://schemas.microsoft.com/office/drawing/2014/main" id="{33AD82B4-5F4B-4968-B15E-29DCF8592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 descr="Industry Rivalry &amp; Competition | Porter's Five Forces">
            <a:extLst>
              <a:ext uri="{FF2B5EF4-FFF2-40B4-BE49-F238E27FC236}">
                <a16:creationId xmlns:a16="http://schemas.microsoft.com/office/drawing/2014/main" id="{686BD476-84B2-87E2-ABFD-20A18685DAF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1170" y="2268805"/>
            <a:ext cx="3752067" cy="23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34F154-290C-511A-04B4-04485B36DA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87755" y="541858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7798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8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177" name="Rectangle 7176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181" name="Rectangle 7180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183" name="Group 7182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7184" name="Straight Connector 7183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85" name="Straight Connector 7184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86" name="Straight Connector 7185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188" name="Rectangle 7187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90" name="Rectangle 7189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5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92" name="Rectangle 7191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94" name="Rectangle 7193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196" name="Rectangle 7195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B37BDA-8E10-A143-E144-DD89F2074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493" y="1559768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2600" cap="all" spc="-100">
                <a:solidFill>
                  <a:schemeClr val="bg1"/>
                </a:solidFill>
              </a:rPr>
              <a:t>Sustainability</a:t>
            </a:r>
            <a:br>
              <a:rPr lang="en-US" sz="2600" cap="all" spc="-100">
                <a:solidFill>
                  <a:schemeClr val="bg1"/>
                </a:solidFill>
              </a:rPr>
            </a:br>
            <a:endParaRPr lang="en-US" sz="2600" cap="all" spc="-100">
              <a:solidFill>
                <a:schemeClr val="bg1"/>
              </a:solidFill>
            </a:endParaRPr>
          </a:p>
        </p:txBody>
      </p:sp>
      <p:sp>
        <p:nvSpPr>
          <p:cNvPr id="7198" name="Rectangle 7197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200" name="Straight Connector 7199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02" name="Straight Connector 7201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04" name="Straight Connector 7203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Sustainable ingredients achieving scale | Food Business News">
            <a:extLst>
              <a:ext uri="{FF2B5EF4-FFF2-40B4-BE49-F238E27FC236}">
                <a16:creationId xmlns:a16="http://schemas.microsoft.com/office/drawing/2014/main" id="{C096F613-DBA5-98F4-ACE5-77A636D39F5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6570" y="1363784"/>
            <a:ext cx="6202238" cy="412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3B53D1-65DF-6A9A-31E4-6A42C8F06B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92121" y="588169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7287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8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8983D-F605-DBAE-671D-525D2CF25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/>
              <a:t>Samsung and sustainability </a:t>
            </a:r>
          </a:p>
        </p:txBody>
      </p:sp>
      <p:sp>
        <p:nvSpPr>
          <p:cNvPr id="8199" name="Rectangle 8198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8194" name="Picture 2" descr="New Samsung Galaxy Foldables Drive More Sustainable Future While Providing  the Most Versatile Mobile Experience – Samsung Global Newsroom">
            <a:extLst>
              <a:ext uri="{FF2B5EF4-FFF2-40B4-BE49-F238E27FC236}">
                <a16:creationId xmlns:a16="http://schemas.microsoft.com/office/drawing/2014/main" id="{497F98B7-8AAC-D820-31E2-B4EEB99313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05256" y="2197906"/>
            <a:ext cx="4414438" cy="2480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3226F19-5AA2-63B5-E8B1-DC11E87DEB35}"/>
              </a:ext>
            </a:extLst>
          </p:cNvPr>
          <p:cNvSpPr txBox="1"/>
          <p:nvPr/>
        </p:nvSpPr>
        <p:spPr>
          <a:xfrm>
            <a:off x="6579450" y="2538919"/>
            <a:ext cx="4957554" cy="3496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Lifetime warranty on key parts </a:t>
            </a:r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dirty="0"/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Solar remote controls </a:t>
            </a:r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dirty="0"/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Energy consumption reduction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A20CDFF-776C-96FF-99E6-B4F9AE5ED0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798621" y="571304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283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4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3" name="Rectangle 9222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225" name="Rectangle 9224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9227" name="Rectangle 9226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9229" name="Rectangle 9228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9231" name="Group 9230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9232" name="Straight Connector 9231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33" name="Straight Connector 9232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34" name="Straight Connector 9233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36" name="Rectangle 9235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238" name="Rectangle 9237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3 Ways For Management to Be Open to New Ideas – TLNT">
            <a:extLst>
              <a:ext uri="{FF2B5EF4-FFF2-40B4-BE49-F238E27FC236}">
                <a16:creationId xmlns:a16="http://schemas.microsoft.com/office/drawing/2014/main" id="{3EC19C58-63CA-158A-8605-453531BABE7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alphaModFix amt="4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9" b="13901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40" name="Rectangle 9239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F1FE9D-33E5-7DFC-6B04-2A639AC53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532" y="2091263"/>
            <a:ext cx="8652938" cy="24615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800" cap="all" spc="-100"/>
              <a:t>New strategy </a:t>
            </a:r>
          </a:p>
        </p:txBody>
      </p:sp>
      <p:sp>
        <p:nvSpPr>
          <p:cNvPr id="9242" name="Rectangle 9241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5D3CB2A-FE48-0850-8C27-5844A45339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12147" y="584870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7101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1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Rectangle 10246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249" name="Rectangle 10248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0253" name="Rectangle 10252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255" name="Group 10254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0256" name="Straight Connector 10255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57" name="Straight Connector 10256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58" name="Straight Connector 10257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260" name="Rectangle 10259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62" name="Rectangle 10261">
            <a:extLst>
              <a:ext uri="{FF2B5EF4-FFF2-40B4-BE49-F238E27FC236}">
                <a16:creationId xmlns:a16="http://schemas.microsoft.com/office/drawing/2014/main" id="{A8702010-68BC-443D-88D4-407773D98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10264" name="Rectangle 10263">
            <a:extLst>
              <a:ext uri="{FF2B5EF4-FFF2-40B4-BE49-F238E27FC236}">
                <a16:creationId xmlns:a16="http://schemas.microsoft.com/office/drawing/2014/main" id="{CFFB3FCD-ADAB-4198-B351-2D48D2A62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E14DE-1B82-6594-AEFC-C0F7BFDB4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849" y="1348844"/>
            <a:ext cx="5716338" cy="30427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000" cap="all" spc="-100" dirty="0"/>
              <a:t>Any questions?</a:t>
            </a:r>
          </a:p>
        </p:txBody>
      </p:sp>
      <p:sp>
        <p:nvSpPr>
          <p:cNvPr id="10266" name="Rectangle 10265">
            <a:extLst>
              <a:ext uri="{FF2B5EF4-FFF2-40B4-BE49-F238E27FC236}">
                <a16:creationId xmlns:a16="http://schemas.microsoft.com/office/drawing/2014/main" id="{728BB691-7718-4B75-B2DC-DD370B7D0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0268" name="Straight Connector 10267">
            <a:extLst>
              <a:ext uri="{FF2B5EF4-FFF2-40B4-BE49-F238E27FC236}">
                <a16:creationId xmlns:a16="http://schemas.microsoft.com/office/drawing/2014/main" id="{934E5709-24C6-4EAA-A963-DEB137693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0" name="Straight Connector 10269">
            <a:extLst>
              <a:ext uri="{FF2B5EF4-FFF2-40B4-BE49-F238E27FC236}">
                <a16:creationId xmlns:a16="http://schemas.microsoft.com/office/drawing/2014/main" id="{4A50C428-FB13-481F-9585-5BCCF34DB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2" name="Straight Connector 10271">
            <a:extLst>
              <a:ext uri="{FF2B5EF4-FFF2-40B4-BE49-F238E27FC236}">
                <a16:creationId xmlns:a16="http://schemas.microsoft.com/office/drawing/2014/main" id="{2ABEFF2D-6408-485D-BAD5-EFF000E25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42" name="Picture 2" descr="What is a good question? | Dragonfly Training">
            <a:extLst>
              <a:ext uri="{FF2B5EF4-FFF2-40B4-BE49-F238E27FC236}">
                <a16:creationId xmlns:a16="http://schemas.microsoft.com/office/drawing/2014/main" id="{5857B8D0-812E-CBFE-285F-055AE7F02B3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72" r="3782"/>
          <a:stretch/>
        </p:blipFill>
        <p:spPr bwMode="auto">
          <a:xfrm>
            <a:off x="7228702" y="621793"/>
            <a:ext cx="4342547" cy="561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68FF38B-B232-3A99-410C-084B1C9A0E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803998" y="552258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315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EEB37-804D-4E9B-8CFA-73B86B300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496711"/>
            <a:ext cx="10058400" cy="5456033"/>
          </a:xfrm>
        </p:spPr>
        <p:txBody>
          <a:bodyPr>
            <a:normAutofit fontScale="70000" lnSpcReduction="20000"/>
          </a:bodyPr>
          <a:lstStyle/>
          <a:p>
            <a:pPr marL="457200" indent="-457200" algn="l"/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Harvard Business School. (2023).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Five Forces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Harvard Business School.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3"/>
              </a:rPr>
              <a:t>https://www.isc.hbs.edu/strategy/business-strategy/Pages/the-five-forces.aspx</a:t>
            </a:r>
            <a:endParaRPr lang="en-GB" sz="24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457200" indent="-457200" algn="l"/>
            <a:r>
              <a:rPr lang="en-GB" sz="3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Melissa. (2019, November 21). </a:t>
            </a:r>
            <a:r>
              <a:rPr lang="en-GB" sz="32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is the Business Value of Sustainability?</a:t>
            </a:r>
            <a:r>
              <a:rPr lang="en-GB" sz="3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Rainforest Alliance. </a:t>
            </a:r>
            <a:r>
              <a:rPr lang="en-GB" sz="3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4"/>
              </a:rPr>
              <a:t>https://www.rainforest-alliance.org/business/marketing-sustainability/what-is-the-business-value-of-sustainability/?gclid=CjwKCAjw0ZiiBhBKEiwA4PT9z8lClF9DMr-Otot4zLOlHvZH8VvLafrIqi-LShPrAhuPFmVrqs5C1RoCV_EQAvD_BwE</a:t>
            </a:r>
            <a:endParaRPr lang="en-GB" sz="3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457200" indent="-457200" algn="l"/>
            <a:endParaRPr lang="en-GB" sz="3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Porter’s 5 Forces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(2020, February 22). Investopedia. Retrieved 31 March 2022, from </a:t>
            </a:r>
            <a:r>
              <a:rPr lang="en-GB" sz="1800" dirty="0">
                <a:effectLst/>
                <a:latin typeface="Times New Roman" panose="02020603050405020304" pitchFamily="18" charset="0"/>
                <a:hlinkClick r:id="rId5"/>
              </a:rPr>
              <a:t>https://www.investopedia.com/terms/p/porter.asp</a:t>
            </a:r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 algn="l"/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 marL="457200" indent="-457200" algn="l"/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Team, M. S. (n.d.).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Samsung Porter Five Forces Analysis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MBA </a:t>
            </a:r>
            <a:r>
              <a:rPr lang="en-GB" sz="2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Skool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6"/>
              </a:rPr>
              <a:t>https://www.mbaskool.com/five-forces-analysis/companies/18268-samsung.html#:~:text=Five%20Forces%20analysis%20of%20Samsung</a:t>
            </a:r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Tucci, L., &amp; Roy, M. (2020, April 7).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strategic management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SearchCIO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Retrieved 31 March 2022, from </a:t>
            </a:r>
            <a:r>
              <a:rPr lang="en-GB" sz="1800" dirty="0">
                <a:effectLst/>
                <a:latin typeface="Times New Roman" panose="02020603050405020304" pitchFamily="18" charset="0"/>
                <a:hlinkClick r:id="rId7"/>
              </a:rPr>
              <a:t>https://www.techtarget.com/searchcio/definition/strategic-management</a:t>
            </a:r>
            <a:endParaRPr lang="en-GB" sz="1800" dirty="0">
              <a:effectLst/>
              <a:latin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8049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Sagona Extra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Sagona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Marquee">
    <a:dk1>
      <a:srgbClr val="000000"/>
    </a:dk1>
    <a:lt1>
      <a:sysClr val="window" lastClr="FFFFFF"/>
    </a:lt1>
    <a:dk2>
      <a:srgbClr val="5E5E5E"/>
    </a:dk2>
    <a:lt2>
      <a:srgbClr val="DDDDDD"/>
    </a:lt2>
    <a:accent1>
      <a:srgbClr val="418AB3"/>
    </a:accent1>
    <a:accent2>
      <a:srgbClr val="A6B727"/>
    </a:accent2>
    <a:accent3>
      <a:srgbClr val="F69200"/>
    </a:accent3>
    <a:accent4>
      <a:srgbClr val="838383"/>
    </a:accent4>
    <a:accent5>
      <a:srgbClr val="FEC306"/>
    </a:accent5>
    <a:accent6>
      <a:srgbClr val="DF5327"/>
    </a:accent6>
    <a:hlink>
      <a:srgbClr val="F59E00"/>
    </a:hlink>
    <a:folHlink>
      <a:srgbClr val="B2B2B2"/>
    </a:folHlink>
  </a:clrScheme>
</a:themeOverride>
</file>

<file path=ppt/theme/themeOverride2.xml><?xml version="1.0" encoding="utf-8"?>
<a:themeOverride xmlns:a="http://schemas.openxmlformats.org/drawingml/2006/main">
  <a:clrScheme name="Marquee">
    <a:dk1>
      <a:srgbClr val="000000"/>
    </a:dk1>
    <a:lt1>
      <a:sysClr val="window" lastClr="FFFFFF"/>
    </a:lt1>
    <a:dk2>
      <a:srgbClr val="5E5E5E"/>
    </a:dk2>
    <a:lt2>
      <a:srgbClr val="DDDDDD"/>
    </a:lt2>
    <a:accent1>
      <a:srgbClr val="418AB3"/>
    </a:accent1>
    <a:accent2>
      <a:srgbClr val="A6B727"/>
    </a:accent2>
    <a:accent3>
      <a:srgbClr val="F69200"/>
    </a:accent3>
    <a:accent4>
      <a:srgbClr val="838383"/>
    </a:accent4>
    <a:accent5>
      <a:srgbClr val="FEC306"/>
    </a:accent5>
    <a:accent6>
      <a:srgbClr val="DF5327"/>
    </a:accent6>
    <a:hlink>
      <a:srgbClr val="F59E00"/>
    </a:hlink>
    <a:folHlink>
      <a:srgbClr val="B2B2B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9d0d5cce-d4dc-4043-8325-c992d2f588cd" xsi:nil="true"/>
    <_activity xmlns="9d0d5cce-d4dc-4043-8325-c992d2f588cd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15" ma:contentTypeDescription="Create a new document." ma:contentTypeScope="" ma:versionID="c689c882ee4b239029a981b60e77d607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07ac4e899568661897ae40eb805cd90c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7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2F3B215-496E-4790-A364-7C1C46DEC771}">
  <ds:schemaRefs>
    <ds:schemaRef ds:uri="http://schemas.microsoft.com/office/2006/documentManagement/types"/>
    <ds:schemaRef ds:uri="9d0d5cce-d4dc-4043-8325-c992d2f588cd"/>
    <ds:schemaRef ds:uri="http://schemas.microsoft.com/office/2006/metadata/properties"/>
    <ds:schemaRef ds:uri="http://www.w3.org/XML/1998/namespace"/>
    <ds:schemaRef ds:uri="http://purl.org/dc/dcmitype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39a888ec-cc75-402e-856f-ff68cc5460ab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E2713E1-6312-427E-BFCB-C5A5DA30137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50BAE8-B27A-43C1-BEB6-A45A125329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{F05C0859-D02A-46D6-88E6-76213D2998C0}tf78829772_win32</Template>
  <TotalTime>30743</TotalTime>
  <Words>655</Words>
  <Application>Microsoft Office PowerPoint</Application>
  <PresentationFormat>Widescreen</PresentationFormat>
  <Paragraphs>67</Paragraphs>
  <Slides>14</Slides>
  <Notes>14</Notes>
  <HiddenSlides>0</HiddenSlides>
  <MMClips>13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Garamond</vt:lpstr>
      <vt:lpstr>Sagona Book</vt:lpstr>
      <vt:lpstr>Sagona ExtraLight</vt:lpstr>
      <vt:lpstr>Times New Roman</vt:lpstr>
      <vt:lpstr>SavonVTI</vt:lpstr>
      <vt:lpstr>Strategies for resilience and prosperity  BMSP6006</vt:lpstr>
      <vt:lpstr>Strategic Management </vt:lpstr>
      <vt:lpstr>Five stages of strategic management process</vt:lpstr>
      <vt:lpstr>Michel Porters five forces </vt:lpstr>
      <vt:lpstr>PowerPoint Presentation</vt:lpstr>
      <vt:lpstr>PowerPoint Presentation</vt:lpstr>
      <vt:lpstr>Bargaining power of buyers</vt:lpstr>
      <vt:lpstr>Bargaining power of suppliers</vt:lpstr>
      <vt:lpstr>Rivalry among existing competitors</vt:lpstr>
      <vt:lpstr>Sustainability </vt:lpstr>
      <vt:lpstr>Samsung and sustainability </vt:lpstr>
      <vt:lpstr>New strategy </vt:lpstr>
      <vt:lpstr>Any questions?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resilience and prosperity  BMSP6006</dc:title>
  <dc:creator>Emma Cloutman (1905800)</dc:creator>
  <cp:lastModifiedBy>Emma</cp:lastModifiedBy>
  <cp:revision>2</cp:revision>
  <dcterms:created xsi:type="dcterms:W3CDTF">2022-04-01T21:28:51Z</dcterms:created>
  <dcterms:modified xsi:type="dcterms:W3CDTF">2023-04-24T22:59:05Z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