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364" r:id="rId3"/>
    <p:sldId id="387" r:id="rId4"/>
    <p:sldId id="394" r:id="rId5"/>
    <p:sldId id="409" r:id="rId6"/>
    <p:sldId id="395" r:id="rId7"/>
    <p:sldId id="405" r:id="rId8"/>
    <p:sldId id="406" r:id="rId9"/>
    <p:sldId id="396" r:id="rId10"/>
    <p:sldId id="402" r:id="rId12"/>
    <p:sldId id="407" r:id="rId13"/>
    <p:sldId id="398" r:id="rId14"/>
    <p:sldId id="399" r:id="rId15"/>
    <p:sldId id="40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30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idx="2"/>
          </p:nvPr>
        </p:nvSpPr>
        <p:spPr/>
      </p:sp>
      <p:sp>
        <p:nvSpPr>
          <p:cNvPr id="3" name="Text Placeholder 2"/>
          <p:cNvSpPr>
            <a:spLocks noGrp="1"/>
          </p:cNvSpPr>
          <p:nvPr>
            <p:ph type="body" idx="3"/>
          </p:nvPr>
        </p:nvSpPr>
        <p:spPr/>
        <p:txBody>
          <a:bodyPr/>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fld>
            <a:endParaRPr lang="en-GB" altLang="en-US"/>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346AB5-70ED-450A-9530-2033B8E8E0D8}" type="slidenum">
              <a:rPr lang="en-GB" altLang="en-US"/>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0226994-B490-4403-8CE4-43D4FD570BBD}" type="datetime1">
              <a:rPr lang="en-GB" altLang="en-US"/>
            </a:fld>
            <a:endParaRPr lang="en-GB" altLang="en-US"/>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AFB928A-D6AD-4F2A-B2DD-923741E90643}" type="slidenum">
              <a:rPr lang="en-GB" altLang="en-US"/>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lvl1pPr>
              <a:defRPr/>
            </a:lvl1pPr>
          </a:lstStyle>
          <a:p>
            <a:pPr>
              <a:defRPr/>
            </a:pPr>
            <a:fld id="{031DCA91-53F4-49BC-9425-BD4ED78DF6F3}"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CA86B909-6953-454E-922A-05FE74F3E91B}" type="slidenum">
              <a:rPr lang="en-GB" altLang="en-US"/>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42C5CC8-B2EB-4FCA-9C2F-BDABBC953608}"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3DA9162A-D4C6-4BE6-80AC-343E718106D9}" type="slidenum">
              <a:rPr lang="en-GB" altLang="en-US"/>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92482D0-6B59-43EB-A2E6-BEADFA88CF98}" type="datetime1">
              <a:rPr lang="en-GB" altLang="en-US"/>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92F3B91C-6529-43C7-B4BA-62549480CC9D}" type="slidenum">
              <a:rPr lang="en-GB" altLang="en-US"/>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8139EDA-6186-42E4-AD19-8C038518D62B}" type="datetime1">
              <a:rPr lang="en-GB" altLang="en-US"/>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3A35B565-CEE5-45AB-B707-06E43140C85F}" type="slidenum">
              <a:rPr lang="en-GB" altLang="en-US"/>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E23D760-A5D6-4408-9293-3816AB405458}" type="datetime1">
              <a:rPr lang="en-GB" altLang="en-US"/>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1627DB7A-9E6D-4CCE-BDBB-D06183803CCF}" type="slidenum">
              <a:rPr lang="en-GB" altLang="en-US"/>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3"/>
          <p:cNvSpPr>
            <a:spLocks noGrp="1"/>
          </p:cNvSpPr>
          <p:nvPr>
            <p:ph type="dt" sz="half" idx="10"/>
          </p:nvPr>
        </p:nvSpPr>
        <p:spPr/>
        <p:txBody>
          <a:bodyPr/>
          <a:lstStyle>
            <a:lvl1pPr>
              <a:defRPr/>
            </a:lvl1pPr>
          </a:lstStyle>
          <a:p>
            <a:pPr>
              <a:defRPr/>
            </a:pPr>
            <a:fld id="{1815CC12-B3B9-474E-933E-043F12DE8238}"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C6450803-9B60-429C-BEAC-5774A5E11D5A}" type="slidenum">
              <a:rPr lang="en-GB" altLang="en-US"/>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3"/>
          <p:cNvSpPr>
            <a:spLocks noGrp="1"/>
          </p:cNvSpPr>
          <p:nvPr>
            <p:ph type="dt" sz="half" idx="10"/>
          </p:nvPr>
        </p:nvSpPr>
        <p:spPr/>
        <p:txBody>
          <a:bodyPr/>
          <a:lstStyle>
            <a:lvl1pPr>
              <a:defRPr/>
            </a:lvl1pPr>
          </a:lstStyle>
          <a:p>
            <a:pPr>
              <a:defRPr/>
            </a:pPr>
            <a:fld id="{14FA25EF-011C-4B5E-B678-5C09381164A5}"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6C223C29-2C36-480D-8620-E0754310421F}" type="slidenum">
              <a:rPr lang="en-GB" altLang="en-US"/>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5943883-E3DA-4D48-9F4D-6A70BAD0FEF1}"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E48D0294-2879-4E90-A38D-0837A1E4FE15}" type="slidenum">
              <a:rPr lang="en-GB" altLang="en-US"/>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93BB2BA-946C-474B-8A44-50EB5173BE02}"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03445F48-3446-4FB0-88BE-B3679A1B7DE7}" type="slidenum">
              <a:rPr lang="en-GB" altLang="en-US"/>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US" altLang="en-US"/>
              <a:t>Edit Master text styles</a:t>
            </a:r>
            <a:endParaRPr lang="en-US" altLang="en-US"/>
          </a:p>
          <a:p>
            <a:pPr lvl="1"/>
            <a:r>
              <a:rPr lang="en-US" altLang="en-US"/>
              <a:t>Second level</a:t>
            </a:r>
            <a:endParaRPr lang="en-US" altLang="en-US"/>
          </a:p>
          <a:p>
            <a:pPr lvl="2"/>
            <a:r>
              <a:rPr lang="en-US" altLang="en-US"/>
              <a:t>Third level</a:t>
            </a:r>
            <a:endParaRPr lang="en-US" altLang="en-US"/>
          </a:p>
          <a:p>
            <a:pPr lvl="3"/>
            <a:r>
              <a:rPr lang="en-US" altLang="en-US"/>
              <a:t>Fourth level</a:t>
            </a:r>
            <a:endParaRPr lang="en-US" altLang="en-US"/>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fld>
            <a:endParaRPr lang="en-GB" altLang="en-US"/>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lstStyle>
            <a:lvl1pPr algn="r" eaLnBrk="1" hangingPunct="1">
              <a:defRPr sz="1200">
                <a:solidFill>
                  <a:srgbClr val="898989"/>
                </a:solidFill>
                <a:latin typeface="Myriad Pro"/>
              </a:defRPr>
            </a:lvl1pPr>
          </a:lstStyle>
          <a:p>
            <a:pPr>
              <a:defRPr/>
            </a:pPr>
            <a:fld id="{EB2DCD1C-9E31-48E8-81D6-875A32184C3F}" type="slidenum">
              <a:rPr lang="en-GB" altLang="en-US"/>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autoUpdateAnimBg="0" build="p">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4.jpeg"/><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6147"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fld>
            <a:endParaRPr lang="en-GB" altLang="en-US" sz="1200">
              <a:solidFill>
                <a:srgbClr val="898989"/>
              </a:solidFill>
              <a:cs typeface="Arial" panose="020B0604020202020204" pitchFamily="34" charset="0"/>
            </a:endParaRPr>
          </a:p>
        </p:txBody>
      </p:sp>
      <p:sp>
        <p:nvSpPr>
          <p:cNvPr id="6148" name="Content Placeholder 2"/>
          <p:cNvSpPr>
            <a:spLocks noGrp="1"/>
          </p:cNvSpPr>
          <p:nvPr>
            <p:ph idx="1"/>
          </p:nvPr>
        </p:nvSpPr>
        <p:spPr>
          <a:xfrm>
            <a:off x="1454785" y="233680"/>
            <a:ext cx="9154160" cy="5283200"/>
          </a:xfrm>
        </p:spPr>
        <p:txBody>
          <a:bodyPr/>
          <a:lstStyle/>
          <a:p>
            <a:pPr algn="l"/>
            <a:r>
              <a:rPr lang="en-GB" altLang="en-US" sz="2800" b="1" u="sng">
                <a:latin typeface="Times New Roman" panose="02020603050405020304" charset="0"/>
                <a:cs typeface="Times New Roman" panose="02020603050405020304" charset="0"/>
              </a:rPr>
              <a:t>Module Title: </a:t>
            </a:r>
            <a:r>
              <a:rPr lang="en-GB" altLang="en-US" sz="2800" b="1">
                <a:latin typeface="Times New Roman" panose="02020603050405020304" charset="0"/>
                <a:cs typeface="Times New Roman" panose="02020603050405020304" charset="0"/>
              </a:rPr>
              <a:t>Professional Career Development within H&amp;SC</a:t>
            </a:r>
            <a:endParaRPr lang="en-GB" altLang="en-US" sz="2800" b="1">
              <a:latin typeface="Times New Roman" panose="02020603050405020304" charset="0"/>
              <a:cs typeface="Times New Roman" panose="02020603050405020304" charset="0"/>
            </a:endParaRPr>
          </a:p>
          <a:p>
            <a:pPr algn="l"/>
            <a:r>
              <a:rPr lang="en-GB" altLang="en-US" sz="2800" b="1" u="sng">
                <a:latin typeface="Times New Roman" panose="02020603050405020304" charset="0"/>
                <a:cs typeface="Times New Roman" panose="02020603050405020304" charset="0"/>
              </a:rPr>
              <a:t>Module Number</a:t>
            </a:r>
            <a:r>
              <a:rPr lang="en-GB" altLang="en-US" sz="2800" b="1">
                <a:latin typeface="Times New Roman" panose="02020603050405020304" charset="0"/>
                <a:cs typeface="Times New Roman" panose="02020603050405020304" charset="0"/>
              </a:rPr>
              <a:t>: LCHS 4009 (LON)</a:t>
            </a:r>
            <a:endParaRPr lang="en-GB" altLang="en-US" sz="2800" b="1">
              <a:latin typeface="Times New Roman" panose="02020603050405020304" charset="0"/>
              <a:cs typeface="Times New Roman" panose="02020603050405020304" charset="0"/>
            </a:endParaRPr>
          </a:p>
          <a:p>
            <a:pPr algn="l"/>
            <a:r>
              <a:rPr lang="en-GB" altLang="en-US" sz="2800" b="1" u="sng">
                <a:latin typeface="Times New Roman" panose="02020603050405020304" charset="0"/>
                <a:cs typeface="Times New Roman" panose="02020603050405020304" charset="0"/>
              </a:rPr>
              <a:t>Assignment No</a:t>
            </a:r>
            <a:r>
              <a:rPr lang="en-GB" altLang="en-US" sz="2800" b="1">
                <a:latin typeface="Times New Roman" panose="02020603050405020304" charset="0"/>
                <a:cs typeface="Times New Roman" panose="02020603050405020304" charset="0"/>
              </a:rPr>
              <a:t>: A</a:t>
            </a:r>
            <a:r>
              <a:rPr lang="en-PH" altLang="en-GB" sz="2800" b="1">
                <a:latin typeface="Times New Roman" panose="02020603050405020304" charset="0"/>
                <a:cs typeface="Times New Roman" panose="02020603050405020304" charset="0"/>
              </a:rPr>
              <a:t>ssignment </a:t>
            </a:r>
            <a:r>
              <a:rPr lang="en-GB" altLang="en-US" sz="2800" b="1">
                <a:latin typeface="Times New Roman" panose="02020603050405020304" charset="0"/>
                <a:cs typeface="Times New Roman" panose="02020603050405020304" charset="0"/>
              </a:rPr>
              <a:t> </a:t>
            </a:r>
            <a:r>
              <a:rPr lang="en-PH" altLang="en-GB" sz="2800" b="1">
                <a:latin typeface="Times New Roman" panose="02020603050405020304" charset="0"/>
                <a:cs typeface="Times New Roman" panose="02020603050405020304" charset="0"/>
              </a:rPr>
              <a:t>#</a:t>
            </a:r>
            <a:r>
              <a:rPr lang="en-GB" altLang="en-US" sz="2800" b="1">
                <a:latin typeface="Times New Roman" panose="02020603050405020304" charset="0"/>
                <a:cs typeface="Times New Roman" panose="02020603050405020304" charset="0"/>
              </a:rPr>
              <a:t>1</a:t>
            </a:r>
            <a:endParaRPr lang="en-GB" altLang="en-US" sz="2800" b="1">
              <a:latin typeface="Times New Roman" panose="02020603050405020304" charset="0"/>
              <a:cs typeface="Times New Roman" panose="02020603050405020304" charset="0"/>
            </a:endParaRPr>
          </a:p>
          <a:p>
            <a:pPr algn="l"/>
            <a:r>
              <a:rPr lang="en-GB" altLang="en-US" sz="2800" b="1" u="sng">
                <a:latin typeface="Times New Roman" panose="02020603050405020304" charset="0"/>
                <a:cs typeface="Times New Roman" panose="02020603050405020304" charset="0"/>
              </a:rPr>
              <a:t>Student Name</a:t>
            </a:r>
            <a:r>
              <a:rPr lang="en-GB" altLang="en-US" sz="2800" b="1">
                <a:latin typeface="Times New Roman" panose="02020603050405020304" charset="0"/>
                <a:cs typeface="Times New Roman" panose="02020603050405020304" charset="0"/>
              </a:rPr>
              <a:t>:</a:t>
            </a:r>
            <a:r>
              <a:rPr lang="en-PH" altLang="en-GB" sz="2800" b="1">
                <a:latin typeface="Times New Roman" panose="02020603050405020304" charset="0"/>
                <a:cs typeface="Times New Roman" panose="02020603050405020304" charset="0"/>
              </a:rPr>
              <a:t> Erlita Bunda Anisco</a:t>
            </a:r>
            <a:endParaRPr lang="en-GB" altLang="en-US" sz="2800" b="1">
              <a:latin typeface="Times New Roman" panose="02020603050405020304" charset="0"/>
              <a:cs typeface="Times New Roman" panose="02020603050405020304" charset="0"/>
            </a:endParaRPr>
          </a:p>
          <a:p>
            <a:pPr algn="l"/>
            <a:r>
              <a:rPr lang="en-GB" altLang="en-US" sz="2800" b="1" u="sng">
                <a:latin typeface="Times New Roman" panose="02020603050405020304" charset="0"/>
                <a:cs typeface="Times New Roman" panose="02020603050405020304" charset="0"/>
              </a:rPr>
              <a:t>Student ID</a:t>
            </a:r>
            <a:r>
              <a:rPr lang="en-PH" altLang="en-GB" sz="2800" b="1" u="sng">
                <a:latin typeface="Times New Roman" panose="02020603050405020304" charset="0"/>
                <a:cs typeface="Times New Roman" panose="02020603050405020304" charset="0"/>
              </a:rPr>
              <a:t>:</a:t>
            </a:r>
            <a:r>
              <a:rPr lang="en-PH" altLang="en-GB" sz="2800" b="1">
                <a:latin typeface="Times New Roman" panose="02020603050405020304" charset="0"/>
                <a:cs typeface="Times New Roman" panose="02020603050405020304" charset="0"/>
              </a:rPr>
              <a:t>LCHS410</a:t>
            </a:r>
            <a:endParaRPr lang="en-PH" altLang="en-GB" sz="2800" b="1">
              <a:latin typeface="Times New Roman" panose="02020603050405020304" charset="0"/>
              <a:cs typeface="Times New Roman" panose="02020603050405020304" charset="0"/>
            </a:endParaRPr>
          </a:p>
          <a:p>
            <a:pPr algn="l"/>
            <a:r>
              <a:rPr lang="en-GB" altLang="en-US" sz="2800" b="1" u="sng">
                <a:latin typeface="Times New Roman" panose="02020603050405020304" charset="0"/>
                <a:cs typeface="Times New Roman" panose="02020603050405020304" charset="0"/>
              </a:rPr>
              <a:t>Lecturer’s Name</a:t>
            </a:r>
            <a:r>
              <a:rPr lang="en-GB" altLang="en-US" sz="2800" b="1">
                <a:latin typeface="Times New Roman" panose="02020603050405020304" charset="0"/>
                <a:cs typeface="Times New Roman" panose="02020603050405020304" charset="0"/>
              </a:rPr>
              <a:t>:</a:t>
            </a:r>
            <a:r>
              <a:rPr lang="en-PH" altLang="en-GB" sz="2800" b="1">
                <a:latin typeface="Times New Roman" panose="02020603050405020304" charset="0"/>
                <a:cs typeface="Times New Roman" panose="02020603050405020304" charset="0"/>
              </a:rPr>
              <a:t>Natalia Dozie</a:t>
            </a:r>
            <a:endParaRPr lang="en-PH" altLang="en-GB" sz="2800" i="1">
              <a:latin typeface="Times New Roman" panose="02020603050405020304" charset="0"/>
              <a:cs typeface="Times New Roman" panose="02020603050405020304" charset="0"/>
            </a:endParaRPr>
          </a:p>
          <a:p>
            <a:pPr marL="0" indent="0" algn="ctr">
              <a:buNone/>
            </a:pPr>
            <a:r>
              <a:rPr lang="en-PH" sz="2800" dirty="0">
                <a:latin typeface="Times New Roman" panose="02020603050405020304" charset="0"/>
                <a:cs typeface="Times New Roman" panose="02020603050405020304" charset="0"/>
                <a:sym typeface="+mn-ea"/>
              </a:rPr>
              <a:t>I confirm that I have used AI tools (07/17/2026) to assist with this report. The tool was used to help improve the wording, structure, and presentation of my work. </a:t>
            </a:r>
            <a:endParaRPr lang="en-PH" sz="2800" i="1" dirty="0">
              <a:latin typeface="Times New Roman" panose="02020603050405020304" charset="0"/>
              <a:cs typeface="Times New Roman" panose="02020603050405020304" charset="0"/>
              <a:sym typeface="+mn-ea"/>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981200" y="274639"/>
            <a:ext cx="8229600" cy="777875"/>
          </a:xfrm>
        </p:spPr>
        <p:txBody>
          <a:bodyPr/>
          <a:lstStyle/>
          <a:p>
            <a:r>
              <a:rPr lang="en-GB" altLang="en-US" sz="2800" b="1" dirty="0">
                <a:latin typeface="Times New Roman" panose="02020603050405020304" charset="0"/>
                <a:cs typeface="Times New Roman" panose="02020603050405020304" charset="0"/>
              </a:rPr>
              <a:t>Introduction</a:t>
            </a:r>
            <a:endParaRPr lang="en-GB" altLang="en-US" sz="2800" b="1" dirty="0">
              <a:latin typeface="Times New Roman" panose="02020603050405020304" charset="0"/>
              <a:cs typeface="Times New Roman" panose="02020603050405020304" charset="0"/>
            </a:endParaRPr>
          </a:p>
        </p:txBody>
      </p:sp>
      <p:sp>
        <p:nvSpPr>
          <p:cNvPr id="4" name="Date Placeholder 3"/>
          <p:cNvSpPr>
            <a:spLocks noGrp="1"/>
          </p:cNvSpPr>
          <p:nvPr>
            <p:ph type="dt" sz="quarter" idx="10"/>
          </p:nvPr>
        </p:nvSpPr>
        <p:spPr/>
        <p:txBody>
          <a:bodyPr/>
          <a:lstStyle/>
          <a:p>
            <a:pPr>
              <a:defRPr/>
            </a:pPr>
            <a:fld id="{9C9D1F96-3DE6-40B6-9DCF-E50C656CAE8D}" type="datetime1">
              <a:rPr lang="en-GB" altLang="en-US" smtClean="0"/>
            </a:fld>
            <a:endParaRPr lang="en-GB" altLang="en-US"/>
          </a:p>
        </p:txBody>
      </p:sp>
      <p:sp>
        <p:nvSpPr>
          <p:cNvPr id="1843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fld>
            <a:endParaRPr lang="en-GB" altLang="en-US" sz="1200">
              <a:solidFill>
                <a:srgbClr val="898989"/>
              </a:solidFill>
            </a:endParaRPr>
          </a:p>
        </p:txBody>
      </p:sp>
      <p:sp>
        <p:nvSpPr>
          <p:cNvPr id="2" name="Content Placeholder 1"/>
          <p:cNvSpPr>
            <a:spLocks noGrp="1"/>
          </p:cNvSpPr>
          <p:nvPr>
            <p:ph idx="1"/>
          </p:nvPr>
        </p:nvSpPr>
        <p:spPr>
          <a:xfrm>
            <a:off x="554990" y="1270000"/>
            <a:ext cx="11082020" cy="4667250"/>
          </a:xfrm>
        </p:spPr>
        <p:txBody>
          <a:bodyPr/>
          <a:lstStyle/>
          <a:p>
            <a:pPr marL="457200" lvl="1" indent="0">
              <a:buFont typeface="Arial" panose="020B0604020202020204" pitchFamily="34" charset="0"/>
              <a:buNone/>
              <a:defRPr/>
            </a:pPr>
            <a:endParaRPr lang="en-GB" sz="2450" dirty="0">
              <a:latin typeface="Times New Roman" panose="02020603050405020304" charset="0"/>
              <a:cs typeface="Times New Roman" panose="02020603050405020304" charset="0"/>
            </a:endParaRPr>
          </a:p>
          <a:p>
            <a:pPr>
              <a:defRPr/>
            </a:pPr>
            <a:r>
              <a:rPr lang="en-GB" altLang="en-US" sz="2800" dirty="0">
                <a:latin typeface="Times New Roman" panose="02020603050405020304" charset="0"/>
                <a:cs typeface="Times New Roman" panose="02020603050405020304" charset="0"/>
              </a:rPr>
              <a:t> </a:t>
            </a:r>
            <a:r>
              <a:rPr lang="en-PH" altLang="en-GB" sz="2800" dirty="0">
                <a:latin typeface="Times New Roman" panose="02020603050405020304" charset="0"/>
                <a:cs typeface="Times New Roman" panose="02020603050405020304" charset="0"/>
              </a:rPr>
              <a:t>Today, I will be presenting about communication. In this presentation, I will explain what comunication is, why it is important, and different types or elements of communication.</a:t>
            </a:r>
            <a:endParaRPr lang="en-PH" altLang="en-GB" sz="2800" b="1" dirty="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sz="half" idx="1"/>
          </p:nvPr>
        </p:nvSpPr>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9221" name="Slide Number Placeholder 4"/>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fld>
            <a:endParaRPr lang="en-GB" altLang="en-US" sz="900">
              <a:solidFill>
                <a:srgbClr val="898989"/>
              </a:solidFill>
            </a:endParaRPr>
          </a:p>
        </p:txBody>
      </p:sp>
      <p:sp>
        <p:nvSpPr>
          <p:cNvPr id="5" name="TextBox 4"/>
          <p:cNvSpPr txBox="1"/>
          <p:nvPr/>
        </p:nvSpPr>
        <p:spPr>
          <a:xfrm>
            <a:off x="334645" y="196215"/>
            <a:ext cx="8554720" cy="5614035"/>
          </a:xfrm>
          <a:prstGeom prst="rect">
            <a:avLst/>
          </a:prstGeom>
          <a:noFill/>
        </p:spPr>
        <p:txBody>
          <a:bodyPr wrap="square">
            <a:noAutofit/>
          </a:bodyPr>
          <a:lstStyle/>
          <a:p>
            <a:pPr lvl="1" indent="0">
              <a:buFont typeface="Arial" panose="020B0604020202020204" pitchFamily="34" charset="0"/>
              <a:buNone/>
            </a:pPr>
            <a:r>
              <a:rPr lang="en-PH" altLang="en-GB" sz="2100" b="1" u="sng" dirty="0">
                <a:latin typeface="Times New Roman" panose="02020603050405020304" charset="0"/>
                <a:cs typeface="Times New Roman" panose="02020603050405020304" charset="0"/>
              </a:rPr>
              <a:t>Communication</a:t>
            </a:r>
            <a:endParaRPr lang="en-PH" altLang="en-GB" sz="2100" b="1" u="sng" dirty="0">
              <a:latin typeface="Times New Roman" panose="02020603050405020304" charset="0"/>
              <a:cs typeface="Times New Roman" panose="02020603050405020304" charset="0"/>
            </a:endParaRPr>
          </a:p>
          <a:p>
            <a:pPr lvl="1" indent="0">
              <a:buFont typeface="Arial" panose="020B0604020202020204" pitchFamily="34" charset="0"/>
              <a:buNone/>
            </a:pPr>
            <a:endParaRPr lang="en-GB" sz="2100" dirty="0">
              <a:latin typeface="Times New Roman" panose="02020603050405020304" charset="0"/>
              <a:cs typeface="Times New Roman" panose="02020603050405020304" charset="0"/>
            </a:endParaRPr>
          </a:p>
          <a:p>
            <a:pPr marL="800100" lvl="1" indent="-342900">
              <a:buFont typeface="Arial" panose="020B0604020202020204" pitchFamily="34" charset="0"/>
              <a:buChar char="•"/>
            </a:pPr>
            <a:r>
              <a:rPr lang="en-PH" altLang="en-GB" sz="2100" dirty="0">
                <a:latin typeface="Times New Roman" panose="02020603050405020304" charset="0"/>
                <a:cs typeface="Times New Roman" panose="02020603050405020304" charset="0"/>
              </a:rPr>
              <a:t>Communication is the process of sharing information, ideas, and feeling.</a:t>
            </a:r>
            <a:endParaRPr lang="en-PH" altLang="en-GB" sz="2100" dirty="0">
              <a:latin typeface="Times New Roman" panose="02020603050405020304" charset="0"/>
              <a:cs typeface="Times New Roman" panose="02020603050405020304" charset="0"/>
            </a:endParaRPr>
          </a:p>
          <a:p>
            <a:pPr marL="800100" lvl="1" indent="-342900">
              <a:buFont typeface="Arial" panose="020B0604020202020204" pitchFamily="34" charset="0"/>
              <a:buChar char="•"/>
            </a:pPr>
            <a:r>
              <a:rPr lang="en-PH" altLang="en-GB" sz="2100" dirty="0">
                <a:latin typeface="Times New Roman" panose="02020603050405020304" charset="0"/>
                <a:cs typeface="Times New Roman" panose="02020603050405020304" charset="0"/>
              </a:rPr>
              <a:t>Ensures clear understanding and reduces misunderstanding.</a:t>
            </a:r>
            <a:endParaRPr lang="en-PH" altLang="en-GB" sz="2100" dirty="0">
              <a:latin typeface="Times New Roman" panose="02020603050405020304" charset="0"/>
              <a:cs typeface="Times New Roman" panose="02020603050405020304" charset="0"/>
            </a:endParaRPr>
          </a:p>
          <a:p>
            <a:pPr marL="800100" lvl="1" indent="-342900">
              <a:buFont typeface="Arial" panose="020B0604020202020204" pitchFamily="34" charset="0"/>
              <a:buChar char="•"/>
            </a:pPr>
            <a:r>
              <a:rPr lang="en-PH" altLang="en-GB" sz="2100" dirty="0">
                <a:latin typeface="Times New Roman" panose="02020603050405020304" charset="0"/>
                <a:cs typeface="Times New Roman" panose="02020603050405020304" charset="0"/>
              </a:rPr>
              <a:t>Communication is the exchange of information and eeling between people. In health and social care, ffective communication is essential because it promotes trust, improves teamwork, and ensures that patients receuve safe and high-quality care. (The Open University, 2022)</a:t>
            </a:r>
            <a:endParaRPr lang="en-PH" altLang="en-GB" sz="2100" dirty="0">
              <a:latin typeface="Times New Roman" panose="02020603050405020304" charset="0"/>
              <a:cs typeface="Times New Roman" panose="02020603050405020304" charset="0"/>
            </a:endParaRPr>
          </a:p>
          <a:p>
            <a:pPr marL="800100" lvl="1" indent="-342900">
              <a:buFont typeface="Arial" panose="020B0604020202020204" pitchFamily="34" charset="0"/>
              <a:buChar char="•"/>
            </a:pPr>
            <a:r>
              <a:rPr lang="en-PH" altLang="en-GB" sz="2100" dirty="0">
                <a:latin typeface="Times New Roman" panose="02020603050405020304" charset="0"/>
                <a:cs typeface="Times New Roman" panose="02020603050405020304" charset="0"/>
              </a:rPr>
              <a:t>It includes:</a:t>
            </a:r>
            <a:endParaRPr lang="en-PH" altLang="en-GB" sz="2100" dirty="0">
              <a:latin typeface="Times New Roman" panose="02020603050405020304" charset="0"/>
              <a:cs typeface="Times New Roman" panose="02020603050405020304" charset="0"/>
            </a:endParaRPr>
          </a:p>
          <a:p>
            <a:pPr marL="800100" lvl="1" indent="-342900">
              <a:buFont typeface="Wingdings" panose="05000000000000000000" charset="0"/>
              <a:buChar char="ü"/>
            </a:pPr>
            <a:r>
              <a:rPr lang="en-PH" altLang="en-GB" sz="2100" dirty="0">
                <a:latin typeface="Times New Roman" panose="02020603050405020304" charset="0"/>
                <a:cs typeface="Times New Roman" panose="02020603050405020304" charset="0"/>
              </a:rPr>
              <a:t>Verbal communication (speaking)</a:t>
            </a:r>
            <a:endParaRPr lang="en-PH" altLang="en-GB" sz="2100" dirty="0">
              <a:latin typeface="Times New Roman" panose="02020603050405020304" charset="0"/>
              <a:cs typeface="Times New Roman" panose="02020603050405020304" charset="0"/>
            </a:endParaRPr>
          </a:p>
          <a:p>
            <a:pPr marL="800100" lvl="1" indent="-342900">
              <a:buFont typeface="Wingdings" panose="05000000000000000000" charset="0"/>
              <a:buChar char="ü"/>
            </a:pPr>
            <a:r>
              <a:rPr lang="en-PH" altLang="en-GB" sz="2100" dirty="0">
                <a:latin typeface="Times New Roman" panose="02020603050405020304" charset="0"/>
                <a:cs typeface="Times New Roman" panose="02020603050405020304" charset="0"/>
              </a:rPr>
              <a:t>Non-verbal communication (body language and facial expressions)</a:t>
            </a:r>
            <a:endParaRPr lang="en-PH" altLang="en-GB" sz="2100" dirty="0">
              <a:latin typeface="Times New Roman" panose="02020603050405020304" charset="0"/>
              <a:cs typeface="Times New Roman" panose="02020603050405020304" charset="0"/>
            </a:endParaRPr>
          </a:p>
          <a:p>
            <a:pPr marL="800100" lvl="1" indent="-342900">
              <a:buFont typeface="Wingdings" panose="05000000000000000000" charset="0"/>
              <a:buChar char="ü"/>
            </a:pPr>
            <a:r>
              <a:rPr lang="en-PH" altLang="en-GB" sz="2100" dirty="0">
                <a:latin typeface="Times New Roman" panose="02020603050405020304" charset="0"/>
                <a:cs typeface="Times New Roman" panose="02020603050405020304" charset="0"/>
              </a:rPr>
              <a:t>Written communication (records and reports)</a:t>
            </a:r>
            <a:endParaRPr lang="en-PH" altLang="en-GB" sz="2100" dirty="0">
              <a:latin typeface="Times New Roman" panose="02020603050405020304" charset="0"/>
              <a:cs typeface="Times New Roman" panose="02020603050405020304" charset="0"/>
            </a:endParaRPr>
          </a:p>
          <a:p>
            <a:pPr marL="800100" lvl="1" indent="-342900">
              <a:buFont typeface="Wingdings" panose="05000000000000000000" charset="0"/>
              <a:buChar char="ü"/>
            </a:pPr>
            <a:r>
              <a:rPr lang="en-PH" altLang="en-GB" sz="2100" dirty="0">
                <a:latin typeface="Times New Roman" panose="02020603050405020304" charset="0"/>
                <a:cs typeface="Times New Roman" panose="02020603050405020304" charset="0"/>
              </a:rPr>
              <a:t>Listening skills</a:t>
            </a:r>
            <a:br>
              <a:rPr lang="en-PH" altLang="en-GB" sz="2100" dirty="0">
                <a:latin typeface="Times New Roman" panose="02020603050405020304" charset="0"/>
                <a:cs typeface="Times New Roman" panose="02020603050405020304" charset="0"/>
              </a:rPr>
            </a:br>
            <a:endParaRPr lang="en-GB" sz="2100" dirty="0">
              <a:latin typeface="Times New Roman" panose="02020603050405020304" charset="0"/>
              <a:cs typeface="Times New Roman" panose="02020603050405020304" charset="0"/>
            </a:endParaRPr>
          </a:p>
          <a:p>
            <a:pPr lvl="1" indent="0">
              <a:buFont typeface="Arial" panose="020B0604020202020204" pitchFamily="34" charset="0"/>
              <a:buNone/>
            </a:pPr>
            <a:endParaRPr lang="en-GB" sz="2100" dirty="0">
              <a:latin typeface="Times New Roman" panose="02020603050405020304" charset="0"/>
              <a:cs typeface="Times New Roman" panose="02020603050405020304" charset="0"/>
            </a:endParaRPr>
          </a:p>
          <a:p>
            <a:pPr marL="742950" lvl="1" indent="-285750">
              <a:buFont typeface="Arial" panose="020B0604020202020204" pitchFamily="34" charset="0"/>
              <a:buChar char="•"/>
            </a:pPr>
            <a:endParaRPr lang="en-GB" sz="2100" i="1" dirty="0">
              <a:latin typeface="Times New Roman" panose="02020603050405020304" charset="0"/>
              <a:cs typeface="Times New Roman" panose="02020603050405020304" charset="0"/>
            </a:endParaRPr>
          </a:p>
        </p:txBody>
      </p:sp>
      <p:pic>
        <p:nvPicPr>
          <p:cNvPr id="2" name="Content Placeholder 1"/>
          <p:cNvPicPr/>
          <p:nvPr>
            <p:ph sz="half" idx="2"/>
          </p:nvPr>
        </p:nvPicPr>
        <p:blipFill>
          <a:blip r:embed="rId1"/>
          <a:srcRect t="12960" b="12960"/>
          <a:stretch>
            <a:fillRect/>
          </a:stretch>
        </p:blipFill>
        <p:spPr>
          <a:xfrm>
            <a:off x="8376285" y="3615055"/>
            <a:ext cx="3629660" cy="1700530"/>
          </a:xfrm>
        </p:spPr>
      </p:pic>
      <p:pic>
        <p:nvPicPr>
          <p:cNvPr id="6" name="Picture 5"/>
          <p:cNvPicPr/>
          <p:nvPr/>
        </p:nvPicPr>
        <p:blipFill>
          <a:blip r:embed="rId2"/>
          <a:stretch>
            <a:fillRect/>
          </a:stretch>
        </p:blipFill>
        <p:spPr>
          <a:xfrm>
            <a:off x="8768715" y="280670"/>
            <a:ext cx="2766060" cy="3148330"/>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sz="half" idx="1"/>
          </p:nvPr>
        </p:nvSpPr>
        <p:spPr>
          <a:xfrm>
            <a:off x="405130" y="241935"/>
            <a:ext cx="11464925" cy="5315585"/>
          </a:xfrm>
        </p:spPr>
        <p:txBody>
          <a:bodyPr/>
          <a:p>
            <a:pPr marL="0" lvl="1" indent="0">
              <a:buFont typeface="Arial" panose="020B0604020202020204" pitchFamily="34" charset="0"/>
              <a:buNone/>
            </a:pPr>
            <a:r>
              <a:rPr lang="en-GB" sz="2800" b="1" dirty="0">
                <a:latin typeface="Times New Roman" panose="02020603050405020304" charset="0"/>
                <a:cs typeface="Times New Roman" panose="02020603050405020304" charset="0"/>
                <a:sym typeface="+mn-ea"/>
              </a:rPr>
              <a:t>What does it involve in everyday practice</a:t>
            </a:r>
            <a:r>
              <a:rPr lang="en-PH" altLang="en-GB" sz="2800" b="1" dirty="0">
                <a:latin typeface="Times New Roman" panose="02020603050405020304" charset="0"/>
                <a:cs typeface="Times New Roman" panose="02020603050405020304" charset="0"/>
                <a:sym typeface="+mn-ea"/>
              </a:rPr>
              <a:t>?</a:t>
            </a:r>
            <a:endParaRPr lang="en-PH" altLang="en-GB" sz="2800" b="1" dirty="0">
              <a:latin typeface="Times New Roman" panose="02020603050405020304" charset="0"/>
              <a:cs typeface="Times New Roman" panose="02020603050405020304" charset="0"/>
              <a:sym typeface="+mn-ea"/>
            </a:endParaRPr>
          </a:p>
          <a:p>
            <a:pPr>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listening to patient and families </a:t>
            </a:r>
            <a:endParaRPr lang="en-PH" altLang="en-GB" sz="2800" dirty="0">
              <a:latin typeface="Times New Roman" panose="02020603050405020304" charset="0"/>
              <a:cs typeface="Times New Roman" panose="02020603050405020304" charset="0"/>
            </a:endParaRPr>
          </a:p>
          <a:p>
            <a:pPr>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clear and respectfull communication </a:t>
            </a:r>
            <a:endParaRPr lang="en-PH" altLang="en-GB" sz="2800" dirty="0">
              <a:latin typeface="Times New Roman" panose="02020603050405020304" charset="0"/>
              <a:cs typeface="Times New Roman" panose="02020603050405020304" charset="0"/>
            </a:endParaRPr>
          </a:p>
          <a:p>
            <a:pPr>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positive non-verbal communication </a:t>
            </a:r>
            <a:endParaRPr lang="en-PH" altLang="en-GB" sz="2800" dirty="0">
              <a:latin typeface="Times New Roman" panose="02020603050405020304" charset="0"/>
              <a:cs typeface="Times New Roman" panose="02020603050405020304" charset="0"/>
            </a:endParaRPr>
          </a:p>
          <a:p>
            <a:pPr>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simple and accurate explanation </a:t>
            </a:r>
            <a:endParaRPr lang="en-PH" altLang="en-GB" sz="2800" dirty="0">
              <a:latin typeface="Times New Roman" panose="02020603050405020304" charset="0"/>
              <a:cs typeface="Times New Roman" panose="02020603050405020304" charset="0"/>
            </a:endParaRPr>
          </a:p>
          <a:p>
            <a:pPr>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accurate documentation and information sharing</a:t>
            </a:r>
            <a:endParaRPr lang="en-PH" altLang="en-GB" sz="2800" dirty="0">
              <a:latin typeface="Times New Roman" panose="02020603050405020304" charset="0"/>
              <a:cs typeface="Times New Roman" panose="02020603050405020304" charset="0"/>
            </a:endParaRPr>
          </a:p>
          <a:p>
            <a:pPr marL="0" lvl="1" indent="0">
              <a:buFont typeface="Arial" panose="020B0604020202020204" pitchFamily="34" charset="0"/>
              <a:buNone/>
            </a:pPr>
            <a:r>
              <a:rPr lang="en-GB" sz="2800" b="1" dirty="0">
                <a:latin typeface="Times New Roman" panose="02020603050405020304" charset="0"/>
                <a:cs typeface="Times New Roman" panose="02020603050405020304" charset="0"/>
                <a:sym typeface="+mn-ea"/>
              </a:rPr>
              <a:t>Where and how you have developed this skill</a:t>
            </a:r>
            <a:r>
              <a:rPr lang="en-PH" altLang="en-GB" sz="2800" b="1" dirty="0">
                <a:latin typeface="Times New Roman" panose="02020603050405020304" charset="0"/>
                <a:cs typeface="Times New Roman" panose="02020603050405020304" charset="0"/>
                <a:sym typeface="+mn-ea"/>
              </a:rPr>
              <a:t>?</a:t>
            </a:r>
            <a:endParaRPr lang="en-PH" altLang="en-GB" sz="2800" b="1" dirty="0">
              <a:latin typeface="Times New Roman" panose="02020603050405020304" charset="0"/>
              <a:cs typeface="Times New Roman" panose="02020603050405020304" charset="0"/>
              <a:sym typeface="+mn-ea"/>
            </a:endParaRPr>
          </a:p>
          <a:p>
            <a:pPr marL="457200" lvl="1" indent="-457200">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through education and training</a:t>
            </a:r>
            <a:endParaRPr lang="en-PH" altLang="en-GB" sz="2800" dirty="0">
              <a:latin typeface="Times New Roman" panose="02020603050405020304" charset="0"/>
              <a:cs typeface="Times New Roman" panose="02020603050405020304" charset="0"/>
            </a:endParaRPr>
          </a:p>
          <a:p>
            <a:pPr marL="457200" lvl="1" indent="-457200">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by interacting with family and colleagues</a:t>
            </a:r>
            <a:endParaRPr lang="en-PH" altLang="en-GB" sz="2800" dirty="0">
              <a:latin typeface="Times New Roman" panose="02020603050405020304" charset="0"/>
              <a:cs typeface="Times New Roman" panose="02020603050405020304" charset="0"/>
            </a:endParaRPr>
          </a:p>
          <a:p>
            <a:pPr marL="457200" lvl="1" indent="-457200">
              <a:buFont typeface="Arial" panose="020B0604020202020204" pitchFamily="34" charset="0"/>
              <a:buChar char="•"/>
            </a:pPr>
            <a:r>
              <a:rPr lang="en-PH" altLang="en-GB" sz="2800" dirty="0">
                <a:latin typeface="Times New Roman" panose="02020603050405020304" charset="0"/>
                <a:cs typeface="Times New Roman" panose="02020603050405020304" charset="0"/>
                <a:sym typeface="+mn-ea"/>
              </a:rPr>
              <a:t> through feedback, reflection, and continuous learning </a:t>
            </a:r>
            <a:endParaRPr lang="en-GB" sz="2800" dirty="0">
              <a:latin typeface="Times New Roman" panose="02020603050405020304" charset="0"/>
              <a:cs typeface="Times New Roman" panose="02020603050405020304" charset="0"/>
            </a:endParaRPr>
          </a:p>
          <a:p>
            <a:pPr marL="0" indent="0">
              <a:buNone/>
            </a:pPr>
            <a:endParaRPr lang="en-US"/>
          </a:p>
        </p:txBody>
      </p:sp>
      <p:sp>
        <p:nvSpPr>
          <p:cNvPr id="5" name="Date Placeholder 4"/>
          <p:cNvSpPr>
            <a:spLocks noGrp="1"/>
          </p:cNvSpPr>
          <p:nvPr>
            <p:ph type="dt" sz="half" idx="10"/>
          </p:nvPr>
        </p:nvSpPr>
        <p:spPr/>
        <p:txBody>
          <a:bodyPr/>
          <a:p>
            <a:pPr>
              <a:defRPr/>
            </a:pPr>
            <a:fld id="{742C5CC8-B2EB-4FCA-9C2F-BDABBC953608}" type="datetime1">
              <a:rPr lang="en-GB" altLang="en-US"/>
            </a:fld>
            <a:endParaRPr lang="en-GB" altLang="en-US"/>
          </a:p>
        </p:txBody>
      </p:sp>
      <p:sp>
        <p:nvSpPr>
          <p:cNvPr id="6" name="Slide Number Placeholder 5"/>
          <p:cNvSpPr>
            <a:spLocks noGrp="1"/>
          </p:cNvSpPr>
          <p:nvPr>
            <p:ph type="sldNum" sz="quarter" idx="11"/>
          </p:nvPr>
        </p:nvSpPr>
        <p:spPr/>
        <p:txBody>
          <a:bodyPr/>
          <a:p>
            <a:pPr>
              <a:defRPr/>
            </a:pPr>
            <a:fld id="{3DA9162A-D4C6-4BE6-80AC-343E718106D9}" type="slidenum">
              <a:rPr lang="en-GB" altLang="en-US"/>
            </a:fld>
            <a:endParaRPr lang="en-GB" altLang="en-US"/>
          </a:p>
        </p:txBody>
      </p:sp>
      <p:pic>
        <p:nvPicPr>
          <p:cNvPr id="10" name="Content Placeholder 9"/>
          <p:cNvPicPr/>
          <p:nvPr>
            <p:ph sz="half" idx="2"/>
          </p:nvPr>
        </p:nvPicPr>
        <p:blipFill>
          <a:blip r:embed="rId1"/>
          <a:srcRect t="12960" b="12960"/>
          <a:stretch>
            <a:fillRect/>
          </a:stretch>
        </p:blipFill>
        <p:spPr>
          <a:xfrm>
            <a:off x="7620000" y="241935"/>
            <a:ext cx="3663950" cy="2442845"/>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Times New Roman" panose="02020603050405020304" charset="0"/>
                <a:cs typeface="Times New Roman" panose="02020603050405020304" charset="0"/>
              </a:rPr>
            </a:fld>
            <a:endParaRPr lang="en-GB" altLang="en-US">
              <a:solidFill>
                <a:prstClr val="black">
                  <a:tint val="75000"/>
                </a:prstClr>
              </a:solidFill>
              <a:latin typeface="Times New Roman" panose="02020603050405020304" charset="0"/>
              <a:cs typeface="Times New Roman" panose="02020603050405020304" charset="0"/>
            </a:endParaRPr>
          </a:p>
        </p:txBody>
      </p:sp>
      <p:sp>
        <p:nvSpPr>
          <p:cNvPr id="11269"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latin typeface="Times New Roman" panose="02020603050405020304" charset="0"/>
                <a:cs typeface="Times New Roman" panose="02020603050405020304" charset="0"/>
              </a:rPr>
            </a:fld>
            <a:endParaRPr lang="en-GB" altLang="en-US" sz="900">
              <a:solidFill>
                <a:srgbClr val="898989"/>
              </a:solidFill>
              <a:latin typeface="Times New Roman" panose="02020603050405020304" charset="0"/>
              <a:cs typeface="Times New Roman" panose="02020603050405020304" charset="0"/>
            </a:endParaRPr>
          </a:p>
        </p:txBody>
      </p:sp>
      <p:sp>
        <p:nvSpPr>
          <p:cNvPr id="2" name="Title 1"/>
          <p:cNvSpPr>
            <a:spLocks noGrp="1"/>
          </p:cNvSpPr>
          <p:nvPr>
            <p:ph type="title"/>
          </p:nvPr>
        </p:nvSpPr>
        <p:spPr>
          <a:xfrm>
            <a:off x="1492513" y="-142257"/>
            <a:ext cx="9206974" cy="1412472"/>
          </a:xfrm>
        </p:spPr>
        <p:txBody>
          <a:bodyPr/>
          <a:lstStyle/>
          <a:p>
            <a:r>
              <a:rPr lang="en-GB" sz="3200" b="1" dirty="0">
                <a:latin typeface="Times New Roman" panose="02020603050405020304" charset="0"/>
                <a:cs typeface="Times New Roman" panose="02020603050405020304" charset="0"/>
              </a:rPr>
              <a:t>Importance of (</a:t>
            </a:r>
            <a:r>
              <a:rPr lang="en-GB" sz="3200" b="1" i="1" dirty="0">
                <a:latin typeface="Times New Roman" panose="02020603050405020304" charset="0"/>
                <a:cs typeface="Times New Roman" panose="02020603050405020304" charset="0"/>
              </a:rPr>
              <a:t>write the skill here</a:t>
            </a:r>
            <a:r>
              <a:rPr lang="en-GB" sz="3200" b="1" dirty="0">
                <a:latin typeface="Times New Roman" panose="02020603050405020304" charset="0"/>
                <a:cs typeface="Times New Roman" panose="02020603050405020304" charset="0"/>
              </a:rPr>
              <a:t>) in professional practice</a:t>
            </a:r>
            <a:endParaRPr lang="en-GB" sz="3200" b="1" dirty="0">
              <a:latin typeface="Times New Roman" panose="02020603050405020304" charset="0"/>
              <a:cs typeface="Times New Roman" panose="02020603050405020304" charset="0"/>
            </a:endParaRPr>
          </a:p>
        </p:txBody>
      </p:sp>
      <p:sp>
        <p:nvSpPr>
          <p:cNvPr id="10" name="TextBox 9"/>
          <p:cNvSpPr txBox="1"/>
          <p:nvPr/>
        </p:nvSpPr>
        <p:spPr>
          <a:xfrm>
            <a:off x="334645" y="1006475"/>
            <a:ext cx="11482070" cy="4483735"/>
          </a:xfrm>
          <a:prstGeom prst="rect">
            <a:avLst/>
          </a:prstGeom>
          <a:noFill/>
        </p:spPr>
        <p:txBody>
          <a:bodyPr wrap="square">
            <a:noAutofit/>
          </a:bodyPr>
          <a:lstStyle/>
          <a:p>
            <a:r>
              <a:rPr lang="en-GB" sz="2000" dirty="0">
                <a:latin typeface="Times New Roman" panose="02020603050405020304" charset="0"/>
                <a:cs typeface="Times New Roman" panose="02020603050405020304" charset="0"/>
              </a:rPr>
              <a:t>Why is this skill essential for people working in health and social care?</a:t>
            </a:r>
            <a:endParaRPr lang="en-GB" sz="2000" dirty="0">
              <a:latin typeface="Times New Roman" panose="02020603050405020304" charset="0"/>
              <a:cs typeface="Times New Roman" panose="02020603050405020304" charset="0"/>
            </a:endParaRPr>
          </a:p>
          <a:p>
            <a:pPr marL="342900" indent="-342900">
              <a:buFont typeface="Arial" panose="020B0604020202020204" pitchFamily="34" charset="0"/>
              <a:buChar char="•"/>
            </a:pPr>
            <a:r>
              <a:rPr lang="en-PH" altLang="en-GB" sz="2000" dirty="0">
                <a:latin typeface="Times New Roman" panose="02020603050405020304" charset="0"/>
                <a:cs typeface="Times New Roman" panose="02020603050405020304" charset="0"/>
              </a:rPr>
              <a:t>Communication is essential in health and social care because it helps professionals share information clearly, understands patients needs, build positive relationship, and provide safe, person-centred care (Skills for care 2023</a:t>
            </a:r>
            <a:endParaRPr lang="en-PH" altLang="en-GB" sz="2000" dirty="0">
              <a:latin typeface="Times New Roman" panose="02020603050405020304" charset="0"/>
              <a:cs typeface="Times New Roman" panose="02020603050405020304" charset="0"/>
            </a:endParaRPr>
          </a:p>
          <a:p>
            <a:pPr marL="342900" indent="-342900">
              <a:buFont typeface="Arial" panose="020B0604020202020204" pitchFamily="34" charset="0"/>
              <a:buChar char="•"/>
            </a:pPr>
            <a:endParaRPr lang="en-PH" altLang="en-GB" sz="2000" dirty="0">
              <a:latin typeface="Times New Roman" panose="02020603050405020304" charset="0"/>
              <a:cs typeface="Times New Roman" panose="02020603050405020304" charset="0"/>
            </a:endParaRPr>
          </a:p>
          <a:p>
            <a:pPr indent="0">
              <a:buFont typeface="Arial" panose="020B0604020202020204" pitchFamily="34" charset="0"/>
              <a:buNone/>
            </a:pPr>
            <a:r>
              <a:rPr lang="en-GB" sz="2000" dirty="0">
                <a:latin typeface="Times New Roman" panose="02020603050405020304" charset="0"/>
                <a:cs typeface="Times New Roman" panose="02020603050405020304" charset="0"/>
              </a:rPr>
              <a:t>How does it support:</a:t>
            </a:r>
            <a:endParaRPr lang="en-GB" sz="2000" dirty="0">
              <a:latin typeface="Times New Roman" panose="02020603050405020304" charset="0"/>
              <a:cs typeface="Times New Roman" panose="02020603050405020304" charset="0"/>
            </a:endParaRPr>
          </a:p>
          <a:p>
            <a:pPr marL="800100" lvl="1" indent="-342900">
              <a:buFont typeface="Arial" panose="020B0604020202020204" pitchFamily="34" charset="0"/>
              <a:buChar char="•"/>
            </a:pPr>
            <a:r>
              <a:rPr lang="en-GB" sz="2000" dirty="0">
                <a:latin typeface="Times New Roman" panose="02020603050405020304" charset="0"/>
                <a:cs typeface="Times New Roman" panose="02020603050405020304" charset="0"/>
              </a:rPr>
              <a:t>Safe and effective car</a:t>
            </a:r>
            <a:r>
              <a:rPr lang="en-PH" altLang="en-GB" sz="2000" dirty="0">
                <a:latin typeface="Times New Roman" panose="02020603050405020304" charset="0"/>
                <a:cs typeface="Times New Roman" panose="02020603050405020304" charset="0"/>
              </a:rPr>
              <a:t>e - good communication is essential for safe and effective care because it reduces misunderstandings and errors, ensured accurate information shared, and supports better decision-making continuity of care ( NHS England,2023)</a:t>
            </a:r>
            <a:endParaRPr lang="en-PH" altLang="en-GB" sz="2000" dirty="0">
              <a:latin typeface="Times New Roman" panose="02020603050405020304" charset="0"/>
              <a:cs typeface="Times New Roman" panose="02020603050405020304" charset="0"/>
            </a:endParaRPr>
          </a:p>
          <a:p>
            <a:pPr lvl="1" indent="0">
              <a:buFont typeface="Arial" panose="020B0604020202020204" pitchFamily="34" charset="0"/>
              <a:buNone/>
            </a:pPr>
            <a:endParaRPr lang="en-GB" sz="2000" dirty="0">
              <a:latin typeface="Times New Roman" panose="02020603050405020304" charset="0"/>
              <a:cs typeface="Times New Roman" panose="02020603050405020304" charset="0"/>
            </a:endParaRPr>
          </a:p>
          <a:p>
            <a:pPr marL="800100" lvl="1" indent="-342900">
              <a:buFont typeface="Arial" panose="020B0604020202020204" pitchFamily="34" charset="0"/>
              <a:buChar char="•"/>
            </a:pPr>
            <a:r>
              <a:rPr lang="en-GB" sz="2000" dirty="0">
                <a:latin typeface="Times New Roman" panose="02020603050405020304" charset="0"/>
                <a:cs typeface="Times New Roman" panose="02020603050405020304" charset="0"/>
              </a:rPr>
              <a:t>Good quality outcomes for service users</a:t>
            </a:r>
            <a:r>
              <a:rPr lang="en-PH" altLang="en-GB" sz="2000" dirty="0">
                <a:latin typeface="Times New Roman" panose="02020603050405020304" charset="0"/>
                <a:cs typeface="Times New Roman" panose="02020603050405020304" charset="0"/>
              </a:rPr>
              <a:t> - communication improves the quality of care by promoting trust, and emotional well-being. When patients feel listened to and involved in their care, they are more likely to have positive experiences and better health outcomes. It also supports teamwork and collaboration among healthcare professionals (The Open University, 2022)</a:t>
            </a:r>
            <a:endParaRPr lang="en-GB" sz="2000" dirty="0">
              <a:latin typeface="Times New Roman" panose="02020603050405020304" charset="0"/>
              <a:cs typeface="Times New Roman" panose="02020603050405020304" charset="0"/>
            </a:endParaRPr>
          </a:p>
          <a:p>
            <a:endParaRPr lang="en-GB" sz="1050" i="1" dirty="0">
              <a:latin typeface="Times New Roman" panose="02020603050405020304" charset="0"/>
              <a:cs typeface="Times New Roman" panose="02020603050405020304" charset="0"/>
            </a:endParaRPr>
          </a:p>
          <a:p>
            <a:endParaRPr lang="en-GB" sz="2000" i="1" dirty="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Date Placeholder 3"/>
          <p:cNvSpPr>
            <a:spLocks noGrp="1"/>
          </p:cNvSpPr>
          <p:nvPr>
            <p:ph type="dt" sz="half" idx="10"/>
          </p:nvPr>
        </p:nvSpPr>
        <p:spPr/>
        <p:txBody>
          <a:bodyPr/>
          <a:p>
            <a:pPr>
              <a:defRPr/>
            </a:pPr>
            <a:fld id="{30226994-B490-4403-8CE4-43D4FD570BBD}" type="datetime1">
              <a:rPr lang="en-GB" altLang="en-US"/>
            </a:fld>
            <a:endParaRPr lang="en-GB" altLang="en-US"/>
          </a:p>
        </p:txBody>
      </p:sp>
      <p:sp>
        <p:nvSpPr>
          <p:cNvPr id="5" name="Slide Number Placeholder 4"/>
          <p:cNvSpPr>
            <a:spLocks noGrp="1"/>
          </p:cNvSpPr>
          <p:nvPr>
            <p:ph type="sldNum" sz="quarter" idx="12"/>
          </p:nvPr>
        </p:nvSpPr>
        <p:spPr/>
        <p:txBody>
          <a:bodyPr/>
          <a:p>
            <a:pPr>
              <a:defRPr/>
            </a:pPr>
            <a:fld id="{9AFB928A-D6AD-4F2A-B2DD-923741E90643}" type="slidenum">
              <a:rPr lang="en-GB" altLang="en-US"/>
            </a:fld>
            <a:endParaRPr lang="en-GB" altLang="en-US"/>
          </a:p>
        </p:txBody>
      </p:sp>
      <p:sp>
        <p:nvSpPr>
          <p:cNvPr id="10" name="TextBox 9"/>
          <p:cNvSpPr txBox="1"/>
          <p:nvPr/>
        </p:nvSpPr>
        <p:spPr>
          <a:xfrm>
            <a:off x="335280" y="85725"/>
            <a:ext cx="11598910" cy="5382895"/>
          </a:xfrm>
          <a:prstGeom prst="rect">
            <a:avLst/>
          </a:prstGeom>
          <a:noFill/>
        </p:spPr>
        <p:txBody>
          <a:bodyPr wrap="square">
            <a:noAutofit/>
          </a:bodyPr>
          <a:lstStyle/>
          <a:p>
            <a:r>
              <a:rPr lang="en-PH" altLang="en-GB" sz="2800" b="1" dirty="0">
                <a:latin typeface="Times New Roman" panose="02020603050405020304" charset="0"/>
                <a:cs typeface="Times New Roman" panose="02020603050405020304" charset="0"/>
              </a:rPr>
              <a:t>E</a:t>
            </a:r>
            <a:r>
              <a:rPr lang="en-GB" sz="2800" b="1" dirty="0">
                <a:latin typeface="Times New Roman" panose="02020603050405020304" charset="0"/>
                <a:cs typeface="Times New Roman" panose="02020603050405020304" charset="0"/>
              </a:rPr>
              <a:t>plain how your chosen skill benefits:</a:t>
            </a:r>
            <a:endParaRPr lang="en-GB" sz="2800" b="1" dirty="0">
              <a:latin typeface="Times New Roman" panose="02020603050405020304" charset="0"/>
              <a:cs typeface="Times New Roman" panose="02020603050405020304" charset="0"/>
            </a:endParaRPr>
          </a:p>
          <a:p>
            <a:pPr marL="342900" indent="-342900">
              <a:buFont typeface="Arial" panose="020B0604020202020204" pitchFamily="34" charset="0"/>
              <a:buChar char="•"/>
            </a:pPr>
            <a:r>
              <a:rPr lang="en-GB" sz="2800" dirty="0">
                <a:latin typeface="Times New Roman" panose="02020603050405020304" charset="0"/>
                <a:cs typeface="Times New Roman" panose="02020603050405020304" charset="0"/>
              </a:rPr>
              <a:t>Service users / patients</a:t>
            </a:r>
            <a:endParaRPr 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build trust and confidence in health care professionals</a:t>
            </a:r>
            <a:endParaRPr lang="en-PH" alt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helps patients inderstand their condition and treatment</a:t>
            </a:r>
            <a:endParaRPr lang="en-PH" alt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makes patients feels respected, valued, and involved in decisions about their care</a:t>
            </a:r>
            <a:endParaRPr lang="en-PH" alt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improces patients satisfaction and health outcomes</a:t>
            </a:r>
            <a:endParaRPr lang="en-PH" altLang="en-GB" sz="2800" dirty="0">
              <a:latin typeface="Times New Roman" panose="02020603050405020304" charset="0"/>
              <a:cs typeface="Times New Roman" panose="02020603050405020304" charset="0"/>
            </a:endParaRPr>
          </a:p>
          <a:p>
            <a:pPr indent="0">
              <a:buFont typeface="Wingdings" panose="05000000000000000000" charset="0"/>
              <a:buNone/>
            </a:pPr>
            <a:endParaRPr lang="en-GB" sz="2800" dirty="0">
              <a:latin typeface="Times New Roman" panose="02020603050405020304" charset="0"/>
              <a:cs typeface="Times New Roman" panose="02020603050405020304" charset="0"/>
            </a:endParaRPr>
          </a:p>
          <a:p>
            <a:pPr marL="342900" indent="-342900">
              <a:buFont typeface="Arial" panose="020B0604020202020204" pitchFamily="34" charset="0"/>
              <a:buChar char="•"/>
            </a:pPr>
            <a:r>
              <a:rPr lang="en-GB" sz="2800" dirty="0">
                <a:latin typeface="Times New Roman" panose="02020603050405020304" charset="0"/>
                <a:cs typeface="Times New Roman" panose="02020603050405020304" charset="0"/>
              </a:rPr>
              <a:t>Staff and colleagues</a:t>
            </a:r>
            <a:endParaRPr 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encourage teamwork and collaboration</a:t>
            </a:r>
            <a:endParaRPr lang="en-PH" alt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reduces misunderstandings and errors</a:t>
            </a:r>
            <a:endParaRPr lang="en-PH" alt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improves the sharing of important information</a:t>
            </a:r>
            <a:endParaRPr lang="en-PH" altLang="en-GB" sz="28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800" dirty="0">
                <a:latin typeface="Times New Roman" panose="02020603050405020304" charset="0"/>
                <a:cs typeface="Times New Roman" panose="02020603050405020304" charset="0"/>
              </a:rPr>
              <a:t>creates a positive and supportive working environment</a:t>
            </a:r>
            <a:endParaRPr lang="en-PH" altLang="en-GB" sz="2800" dirty="0">
              <a:latin typeface="Times New Roman" panose="02020603050405020304" charset="0"/>
              <a:cs typeface="Times New Roman" panose="02020603050405020304" charset="0"/>
            </a:endParaRPr>
          </a:p>
          <a:p>
            <a:pPr indent="0">
              <a:buFont typeface="Wingdings" panose="05000000000000000000" charset="0"/>
              <a:buNone/>
            </a:pPr>
            <a:r>
              <a:rPr lang="en-PH" altLang="en-GB" sz="2800" dirty="0">
                <a:latin typeface="Times New Roman" panose="02020603050405020304" charset="0"/>
                <a:cs typeface="Times New Roman" panose="02020603050405020304" charset="0"/>
              </a:rPr>
              <a:t> </a:t>
            </a:r>
            <a:endParaRPr lang="en-PH" altLang="en-GB" sz="2800" dirty="0">
              <a:latin typeface="Times New Roman" panose="02020603050405020304" charset="0"/>
              <a:cs typeface="Times New Roman" panose="02020603050405020304" charset="0"/>
            </a:endParaRPr>
          </a:p>
          <a:p>
            <a:pPr indent="0">
              <a:buFont typeface="Wingdings" panose="05000000000000000000" charset="0"/>
              <a:buNone/>
            </a:pPr>
            <a:endParaRPr lang="en-PH" altLang="en-GB" sz="2800" dirty="0">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535305" y="119380"/>
            <a:ext cx="11259185" cy="5588000"/>
          </a:xfrm>
        </p:spPr>
        <p:txBody>
          <a:bodyPr/>
          <a:p>
            <a:pPr marL="342900" indent="-342900">
              <a:buFont typeface="Arial" panose="020B0604020202020204" pitchFamily="34" charset="0"/>
              <a:buChar char="•"/>
            </a:pPr>
            <a:r>
              <a:rPr lang="en-GB" sz="2400" dirty="0">
                <a:latin typeface="Times New Roman" panose="02020603050405020304" charset="0"/>
                <a:cs typeface="Times New Roman" panose="02020603050405020304" charset="0"/>
                <a:sym typeface="+mn-ea"/>
              </a:rPr>
              <a:t>The organisation </a:t>
            </a:r>
            <a:endParaRPr lang="en-GB" sz="24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400" dirty="0">
                <a:latin typeface="Times New Roman" panose="02020603050405020304" charset="0"/>
                <a:cs typeface="Times New Roman" panose="02020603050405020304" charset="0"/>
                <a:sym typeface="+mn-ea"/>
              </a:rPr>
              <a:t>improves the quality and safety care</a:t>
            </a:r>
            <a:endParaRPr lang="en-PH" altLang="en-GB" sz="24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400" dirty="0">
                <a:latin typeface="Times New Roman" panose="02020603050405020304" charset="0"/>
                <a:cs typeface="Times New Roman" panose="02020603050405020304" charset="0"/>
                <a:sym typeface="+mn-ea"/>
              </a:rPr>
              <a:t>reduces complaints, mistakes, and risks</a:t>
            </a:r>
            <a:endParaRPr lang="en-PH" altLang="en-GB" sz="24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400" dirty="0">
                <a:latin typeface="Times New Roman" panose="02020603050405020304" charset="0"/>
                <a:cs typeface="Times New Roman" panose="02020603050405020304" charset="0"/>
                <a:sym typeface="+mn-ea"/>
              </a:rPr>
              <a:t>increases patients satisfaction and trust in the service</a:t>
            </a:r>
            <a:endParaRPr lang="en-PH" altLang="en-GB" sz="2400" dirty="0">
              <a:latin typeface="Times New Roman" panose="02020603050405020304" charset="0"/>
              <a:cs typeface="Times New Roman" panose="02020603050405020304" charset="0"/>
            </a:endParaRPr>
          </a:p>
          <a:p>
            <a:pPr marL="342900" indent="-342900">
              <a:buFont typeface="Wingdings" panose="05000000000000000000" charset="0"/>
              <a:buChar char="ü"/>
            </a:pPr>
            <a:r>
              <a:rPr lang="en-PH" altLang="en-GB" sz="2400" dirty="0">
                <a:latin typeface="Times New Roman" panose="02020603050405020304" charset="0"/>
                <a:cs typeface="Times New Roman" panose="02020603050405020304" charset="0"/>
                <a:sym typeface="+mn-ea"/>
              </a:rPr>
              <a:t>enhances the organisation’s reputation and effiency</a:t>
            </a:r>
            <a:endParaRPr lang="en-PH" altLang="en-GB" sz="2400" dirty="0">
              <a:latin typeface="Times New Roman" panose="02020603050405020304" charset="0"/>
              <a:cs typeface="Times New Roman" panose="02020603050405020304" charset="0"/>
              <a:sym typeface="+mn-ea"/>
            </a:endParaRPr>
          </a:p>
          <a:p>
            <a:pPr marL="0" indent="0">
              <a:buFont typeface="Wingdings" panose="05000000000000000000" charset="0"/>
              <a:buNone/>
            </a:pPr>
            <a:r>
              <a:rPr lang="en-PH" altLang="en-GB" sz="2400" dirty="0">
                <a:latin typeface="Times New Roman" panose="02020603050405020304" charset="0"/>
                <a:cs typeface="Times New Roman" panose="02020603050405020304" charset="0"/>
                <a:sym typeface="+mn-ea"/>
              </a:rPr>
              <a:t>(Skills for Care, 2023)</a:t>
            </a:r>
            <a:endParaRPr lang="en-GB" sz="2400" b="1" dirty="0">
              <a:latin typeface="Times New Roman" panose="02020603050405020304" charset="0"/>
              <a:cs typeface="Times New Roman" panose="02020603050405020304" charset="0"/>
              <a:sym typeface="+mn-ea"/>
            </a:endParaRPr>
          </a:p>
          <a:p>
            <a:pPr marL="0" indent="0">
              <a:buNone/>
            </a:pPr>
            <a:r>
              <a:rPr lang="en-GB" sz="2400" b="1" dirty="0">
                <a:latin typeface="Times New Roman" panose="02020603050405020304" charset="0"/>
                <a:cs typeface="Times New Roman" panose="02020603050405020304" charset="0"/>
                <a:sym typeface="+mn-ea"/>
              </a:rPr>
              <a:t>What problems could occur if this skill is not used effectively?</a:t>
            </a:r>
            <a:endParaRPr lang="en-GB" sz="2400" b="1" dirty="0">
              <a:latin typeface="Times New Roman" panose="02020603050405020304" charset="0"/>
              <a:cs typeface="Times New Roman" panose="02020603050405020304" charset="0"/>
              <a:sym typeface="+mn-ea"/>
            </a:endParaRPr>
          </a:p>
          <a:p>
            <a:r>
              <a:rPr lang="en-PH" altLang="en-GB" sz="2400" dirty="0">
                <a:latin typeface="Times New Roman" panose="02020603050405020304" charset="0"/>
                <a:cs typeface="Times New Roman" panose="02020603050405020304" charset="0"/>
              </a:rPr>
              <a:t>Increased complaints, mistakes, and reduced quality of care</a:t>
            </a:r>
            <a:endParaRPr lang="en-PH" altLang="en-GB" sz="2400" dirty="0">
              <a:latin typeface="Times New Roman" panose="02020603050405020304" charset="0"/>
              <a:cs typeface="Times New Roman" panose="02020603050405020304" charset="0"/>
            </a:endParaRPr>
          </a:p>
          <a:p>
            <a:r>
              <a:rPr lang="en-PH" altLang="en-GB" sz="2400" dirty="0">
                <a:latin typeface="Times New Roman" panose="02020603050405020304" charset="0"/>
                <a:cs typeface="Times New Roman" panose="02020603050405020304" charset="0"/>
              </a:rPr>
              <a:t>Misunderstandings and confusion between patients and healthcare professionals</a:t>
            </a:r>
            <a:endParaRPr lang="en-PH" altLang="en-GB" sz="2400" dirty="0">
              <a:latin typeface="Times New Roman" panose="02020603050405020304" charset="0"/>
              <a:cs typeface="Times New Roman" panose="02020603050405020304" charset="0"/>
            </a:endParaRPr>
          </a:p>
          <a:p>
            <a:r>
              <a:rPr lang="en-PH" altLang="en-GB" sz="2400" dirty="0">
                <a:latin typeface="Times New Roman" panose="02020603050405020304" charset="0"/>
                <a:cs typeface="Times New Roman" panose="02020603050405020304" charset="0"/>
              </a:rPr>
              <a:t>Medication errors or incorrect treatments, which can put patients safety at risk</a:t>
            </a:r>
            <a:endParaRPr lang="en-PH" altLang="en-GB" sz="2400" dirty="0">
              <a:latin typeface="Times New Roman" panose="02020603050405020304" charset="0"/>
              <a:cs typeface="Times New Roman" panose="02020603050405020304" charset="0"/>
            </a:endParaRPr>
          </a:p>
          <a:p>
            <a:r>
              <a:rPr lang="en-PH" altLang="en-GB" sz="2400" dirty="0">
                <a:latin typeface="Times New Roman" panose="02020603050405020304" charset="0"/>
                <a:cs typeface="Times New Roman" panose="02020603050405020304" charset="0"/>
              </a:rPr>
              <a:t>Poor communication can lead to misunderstandings, errors, reduced patient safety, poor teamwork, and lower quality of care and patient satisfaction</a:t>
            </a:r>
            <a:endParaRPr lang="en-PH" altLang="en-GB" sz="2400" dirty="0">
              <a:latin typeface="Times New Roman" panose="02020603050405020304" charset="0"/>
              <a:cs typeface="Times New Roman" panose="02020603050405020304" charset="0"/>
            </a:endParaRPr>
          </a:p>
          <a:p>
            <a:pPr marL="0" indent="0">
              <a:buNone/>
            </a:pPr>
            <a:r>
              <a:rPr lang="en-PH" altLang="en-GB" sz="2400" dirty="0">
                <a:latin typeface="Times New Roman" panose="02020603050405020304" charset="0"/>
                <a:cs typeface="Times New Roman" panose="02020603050405020304" charset="0"/>
              </a:rPr>
              <a:t>(NHS England, 2023)</a:t>
            </a:r>
            <a:endParaRPr lang="en-GB" sz="2400" dirty="0">
              <a:latin typeface="Times New Roman" panose="02020603050405020304" charset="0"/>
              <a:cs typeface="Times New Roman" panose="02020603050405020304" charset="0"/>
            </a:endParaRPr>
          </a:p>
          <a:p>
            <a:endParaRPr lang="en-GB" altLang="en-US" sz="2400" dirty="0">
              <a:latin typeface="Times New Roman" panose="02020603050405020304" charset="0"/>
              <a:cs typeface="Times New Roman" panose="02020603050405020304" charset="0"/>
            </a:endParaRPr>
          </a:p>
        </p:txBody>
      </p:sp>
      <p:sp>
        <p:nvSpPr>
          <p:cNvPr id="4" name="Date Placeholder 3"/>
          <p:cNvSpPr>
            <a:spLocks noGrp="1"/>
          </p:cNvSpPr>
          <p:nvPr>
            <p:ph type="dt" sz="half" idx="10"/>
          </p:nvPr>
        </p:nvSpPr>
        <p:spPr/>
        <p:txBody>
          <a:bodyPr/>
          <a:p>
            <a:pPr>
              <a:defRPr/>
            </a:pPr>
            <a:fld id="{30226994-B490-4403-8CE4-43D4FD570BBD}" type="datetime1">
              <a:rPr lang="en-GB" altLang="en-US"/>
            </a:fld>
            <a:endParaRPr lang="en-GB" altLang="en-US"/>
          </a:p>
        </p:txBody>
      </p:sp>
      <p:sp>
        <p:nvSpPr>
          <p:cNvPr id="5" name="Slide Number Placeholder 4"/>
          <p:cNvSpPr>
            <a:spLocks noGrp="1"/>
          </p:cNvSpPr>
          <p:nvPr>
            <p:ph type="sldNum" sz="quarter" idx="12"/>
          </p:nvPr>
        </p:nvSpPr>
        <p:spPr/>
        <p:txBody>
          <a:bodyPr/>
          <a:p>
            <a:pPr>
              <a:defRPr/>
            </a:pPr>
            <a:fld id="{9AFB928A-D6AD-4F2A-B2DD-923741E90643}" type="slidenum">
              <a:rPr lang="en-GB" altLang="en-US"/>
            </a:fld>
            <a:endParaRPr lang="en-GB" alt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645" y="-145732"/>
            <a:ext cx="10972800" cy="1143000"/>
          </a:xfrm>
        </p:spPr>
        <p:txBody>
          <a:bodyPr/>
          <a:lstStyle/>
          <a:p>
            <a:r>
              <a:rPr lang="en-GB" sz="2800" b="1" dirty="0">
                <a:latin typeface="Times New Roman" panose="02020603050405020304" charset="0"/>
                <a:cs typeface="Times New Roman" panose="02020603050405020304" charset="0"/>
              </a:rPr>
              <a:t>Model or framework linked to your chosen skill</a:t>
            </a:r>
            <a:endParaRPr lang="en-GB" sz="2800" b="1" dirty="0">
              <a:latin typeface="Times New Roman" panose="02020603050405020304" charset="0"/>
              <a:cs typeface="Times New Roman" panose="02020603050405020304" charset="0"/>
            </a:endParaRPr>
          </a:p>
        </p:txBody>
      </p:sp>
      <p:sp>
        <p:nvSpPr>
          <p:cNvPr id="3" name="Content Placeholder 2"/>
          <p:cNvSpPr>
            <a:spLocks noGrp="1"/>
          </p:cNvSpPr>
          <p:nvPr>
            <p:ph sz="half" idx="1"/>
          </p:nvPr>
        </p:nvSpPr>
        <p:spPr>
          <a:xfrm>
            <a:off x="609600" y="823595"/>
            <a:ext cx="11207750" cy="4807585"/>
          </a:xfrm>
        </p:spPr>
        <p:txBody>
          <a:bodyPr/>
          <a:lstStyle/>
          <a:p>
            <a:pPr marL="457200" lvl="1" indent="0">
              <a:buNone/>
            </a:pPr>
            <a:r>
              <a:rPr lang="en-US" altLang="en-US" sz="2100" b="1" dirty="0">
                <a:latin typeface="Times New Roman" panose="02020603050405020304" charset="0"/>
                <a:cs typeface="Times New Roman" panose="02020603050405020304" charset="0"/>
              </a:rPr>
              <a:t>Shannon–Weaver Model of Communication.</a:t>
            </a:r>
            <a:endParaRPr lang="en-US" altLang="en-US" sz="2100" b="1" dirty="0">
              <a:latin typeface="Times New Roman" panose="02020603050405020304" charset="0"/>
              <a:cs typeface="Times New Roman" panose="02020603050405020304" charset="0"/>
            </a:endParaRPr>
          </a:p>
          <a:p>
            <a:pPr marL="1257300" lvl="2" indent="-342900">
              <a:buFont typeface="Arial" panose="020B0604020202020204" pitchFamily="34" charset="0"/>
              <a:buChar char="•"/>
            </a:pPr>
            <a:r>
              <a:rPr lang="en-US" altLang="en-US" sz="2100" b="1" dirty="0">
                <a:latin typeface="Times New Roman" panose="02020603050405020304" charset="0"/>
                <a:cs typeface="Times New Roman" panose="02020603050405020304" charset="0"/>
              </a:rPr>
              <a:t>Sender (Source)</a:t>
            </a:r>
            <a:endParaRPr lang="en-US" altLang="en-US" sz="2100" b="1" dirty="0">
              <a:latin typeface="Times New Roman" panose="02020603050405020304" charset="0"/>
              <a:cs typeface="Times New Roman" panose="02020603050405020304" charset="0"/>
            </a:endParaRPr>
          </a:p>
          <a:p>
            <a:pPr marL="1257300" lvl="2" indent="-342900">
              <a:buFont typeface="Arial" panose="020B0604020202020204" pitchFamily="34" charset="0"/>
              <a:buChar char="•"/>
            </a:pPr>
            <a:r>
              <a:rPr lang="en-US" altLang="en-US" sz="2100" b="1" dirty="0">
                <a:latin typeface="Times New Roman" panose="02020603050405020304" charset="0"/>
                <a:cs typeface="Times New Roman" panose="02020603050405020304" charset="0"/>
              </a:rPr>
              <a:t>Encoder (Transmitter)</a:t>
            </a:r>
            <a:endParaRPr lang="en-US" altLang="en-US" sz="2100" b="1" dirty="0">
              <a:latin typeface="Times New Roman" panose="02020603050405020304" charset="0"/>
              <a:cs typeface="Times New Roman" panose="02020603050405020304" charset="0"/>
            </a:endParaRPr>
          </a:p>
          <a:p>
            <a:pPr marL="1257300" lvl="2" indent="-342900">
              <a:buFont typeface="Arial" panose="020B0604020202020204" pitchFamily="34" charset="0"/>
              <a:buChar char="•"/>
            </a:pPr>
            <a:r>
              <a:rPr lang="en-US" altLang="en-US" sz="2100" b="1" dirty="0">
                <a:latin typeface="Times New Roman" panose="02020603050405020304" charset="0"/>
                <a:cs typeface="Times New Roman" panose="02020603050405020304" charset="0"/>
              </a:rPr>
              <a:t>Channel</a:t>
            </a:r>
            <a:r>
              <a:rPr lang="en-PH" altLang="en-US" sz="2100" dirty="0">
                <a:latin typeface="Times New Roman" panose="02020603050405020304" charset="0"/>
                <a:cs typeface="Times New Roman" panose="02020603050405020304" charset="0"/>
              </a:rPr>
              <a:t> - </a:t>
            </a:r>
            <a:r>
              <a:rPr lang="en-US" altLang="en-US" sz="2100" dirty="0">
                <a:latin typeface="Times New Roman" panose="02020603050405020304" charset="0"/>
                <a:cs typeface="Times New Roman" panose="02020603050405020304" charset="0"/>
              </a:rPr>
              <a:t>which the message travels (e.g., face-to-face conversation, phone, email).</a:t>
            </a:r>
            <a:endParaRPr lang="en-US" altLang="en-US" sz="2100" dirty="0">
              <a:latin typeface="Times New Roman" panose="02020603050405020304" charset="0"/>
              <a:cs typeface="Times New Roman" panose="02020603050405020304" charset="0"/>
            </a:endParaRPr>
          </a:p>
          <a:p>
            <a:pPr marL="1257300" lvl="2" indent="-342900">
              <a:buFont typeface="Arial" panose="020B0604020202020204" pitchFamily="34" charset="0"/>
              <a:buChar char="•"/>
            </a:pPr>
            <a:r>
              <a:rPr lang="en-US" altLang="en-US" sz="2100" b="1" dirty="0">
                <a:latin typeface="Times New Roman" panose="02020603050405020304" charset="0"/>
                <a:cs typeface="Times New Roman" panose="02020603050405020304" charset="0"/>
              </a:rPr>
              <a:t>Noise</a:t>
            </a:r>
            <a:r>
              <a:rPr lang="en-PH" altLang="en-US" sz="2100" dirty="0">
                <a:latin typeface="Times New Roman" panose="02020603050405020304" charset="0"/>
                <a:cs typeface="Times New Roman" panose="02020603050405020304" charset="0"/>
              </a:rPr>
              <a:t> - </a:t>
            </a:r>
            <a:r>
              <a:rPr lang="en-US" altLang="en-US" sz="2100" dirty="0">
                <a:latin typeface="Times New Roman" panose="02020603050405020304" charset="0"/>
                <a:cs typeface="Times New Roman" panose="02020603050405020304" charset="0"/>
              </a:rPr>
              <a:t>distractions, poor signal, or misunderstandings.</a:t>
            </a:r>
            <a:endParaRPr lang="en-US" altLang="en-US" sz="2100" dirty="0">
              <a:latin typeface="Times New Roman" panose="02020603050405020304" charset="0"/>
              <a:cs typeface="Times New Roman" panose="02020603050405020304" charset="0"/>
            </a:endParaRPr>
          </a:p>
          <a:p>
            <a:pPr marL="1257300" lvl="2" indent="-342900">
              <a:buFont typeface="Arial" panose="020B0604020202020204" pitchFamily="34" charset="0"/>
              <a:buChar char="•"/>
            </a:pPr>
            <a:r>
              <a:rPr lang="en-US" altLang="en-US" sz="2100" b="1" dirty="0">
                <a:latin typeface="Times New Roman" panose="02020603050405020304" charset="0"/>
                <a:cs typeface="Times New Roman" panose="02020603050405020304" charset="0"/>
              </a:rPr>
              <a:t>Decoder (Receiver)</a:t>
            </a:r>
            <a:r>
              <a:rPr lang="en-PH" altLang="en-US" sz="2100" dirty="0">
                <a:latin typeface="Times New Roman" panose="02020603050405020304" charset="0"/>
                <a:cs typeface="Times New Roman" panose="02020603050405020304" charset="0"/>
              </a:rPr>
              <a:t> </a:t>
            </a:r>
            <a:endParaRPr lang="en-US" altLang="en-US" sz="2100" dirty="0">
              <a:latin typeface="Times New Roman" panose="02020603050405020304" charset="0"/>
              <a:cs typeface="Times New Roman" panose="02020603050405020304" charset="0"/>
            </a:endParaRPr>
          </a:p>
          <a:p>
            <a:pPr marL="1257300" lvl="2" indent="-342900">
              <a:buFont typeface="Arial" panose="020B0604020202020204" pitchFamily="34" charset="0"/>
              <a:buChar char="•"/>
            </a:pPr>
            <a:r>
              <a:rPr lang="en-US" altLang="en-US" sz="2100" b="1" dirty="0">
                <a:latin typeface="Times New Roman" panose="02020603050405020304" charset="0"/>
                <a:cs typeface="Times New Roman" panose="02020603050405020304" charset="0"/>
              </a:rPr>
              <a:t>Destination</a:t>
            </a:r>
            <a:r>
              <a:rPr lang="en-PH" altLang="en-US" sz="2100" dirty="0">
                <a:latin typeface="Times New Roman" panose="02020603050405020304" charset="0"/>
                <a:cs typeface="Times New Roman" panose="02020603050405020304" charset="0"/>
              </a:rPr>
              <a:t> - </a:t>
            </a:r>
            <a:r>
              <a:rPr lang="en-US" altLang="en-US" sz="2100" dirty="0">
                <a:latin typeface="Times New Roman" panose="02020603050405020304" charset="0"/>
                <a:cs typeface="Times New Roman" panose="02020603050405020304" charset="0"/>
              </a:rPr>
              <a:t>recipient of the message.</a:t>
            </a:r>
            <a:endParaRPr lang="en-GB" sz="2100" i="1" dirty="0">
              <a:latin typeface="Times New Roman" panose="02020603050405020304" charset="0"/>
              <a:cs typeface="Times New Roman" panose="02020603050405020304" charset="0"/>
            </a:endParaRPr>
          </a:p>
          <a:p>
            <a:pPr marL="0" lvl="1" indent="0">
              <a:buFont typeface="Arial" panose="020B0604020202020204" pitchFamily="34" charset="0"/>
              <a:buNone/>
            </a:pPr>
            <a:r>
              <a:rPr lang="en-US" altLang="en-US" sz="2100" dirty="0">
                <a:latin typeface="Times New Roman" panose="02020603050405020304" charset="0"/>
                <a:cs typeface="Times New Roman" panose="02020603050405020304" charset="0"/>
                <a:sym typeface="+mn-ea"/>
              </a:rPr>
              <a:t>The Shannon–Weaver Model describes how communication takes place and emphasizes the need to minimize noise or interference so that messages are received and interpreted correctly. It is widely used in fields such as education, business, healthcare, and media to improve effective communication.</a:t>
            </a:r>
            <a:endParaRPr lang="en-GB" sz="2100" i="1" dirty="0">
              <a:latin typeface="Times New Roman" panose="02020603050405020304" charset="0"/>
              <a:cs typeface="Times New Roman" panose="02020603050405020304" charset="0"/>
            </a:endParaRPr>
          </a:p>
          <a:p>
            <a:pPr marL="457200" lvl="1" indent="0">
              <a:buFont typeface="Arial" panose="020B0604020202020204" pitchFamily="34" charset="0"/>
              <a:buNone/>
            </a:pPr>
            <a:endParaRPr lang="en-US" altLang="en-US" sz="2100" dirty="0">
              <a:latin typeface="Times New Roman" panose="02020603050405020304" charset="0"/>
              <a:cs typeface="Times New Roman" panose="02020603050405020304" charset="0"/>
            </a:endParaRPr>
          </a:p>
          <a:p>
            <a:pPr marL="914400" lvl="2" indent="0">
              <a:buFont typeface="Arial" panose="020B0604020202020204" pitchFamily="34" charset="0"/>
              <a:buNone/>
            </a:pPr>
            <a:endParaRPr lang="en-US" altLang="en-US" sz="2100" dirty="0">
              <a:latin typeface="Times New Roman" panose="02020603050405020304" charset="0"/>
              <a:cs typeface="Times New Roman" panose="02020603050405020304" charset="0"/>
            </a:endParaRPr>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fld>
            <a:endParaRPr lang="en-GB" altLang="en-US"/>
          </a:p>
        </p:txBody>
      </p:sp>
      <p:sp>
        <p:nvSpPr>
          <p:cNvPr id="5" name="Slide Number Placeholder 4"/>
          <p:cNvSpPr>
            <a:spLocks noGrp="1"/>
          </p:cNvSpPr>
          <p:nvPr>
            <p:ph type="sldNum" sz="quarter" idx="11"/>
          </p:nvPr>
        </p:nvSpPr>
        <p:spPr/>
        <p:txBody>
          <a:bodyPr/>
          <a:lstStyle/>
          <a:p>
            <a:pPr>
              <a:defRPr/>
            </a:pPr>
            <a:fld id="{9AFB928A-D6AD-4F2A-B2DD-923741E90643}" type="slidenum">
              <a:rPr lang="en-GB" altLang="en-US" smtClean="0"/>
            </a:fld>
            <a:endParaRPr lang="en-GB" altLang="en-US"/>
          </a:p>
        </p:txBody>
      </p:sp>
      <p:pic>
        <p:nvPicPr>
          <p:cNvPr id="6" name="Content Placeholder 5"/>
          <p:cNvPicPr/>
          <p:nvPr>
            <p:ph sz="half" idx="2"/>
          </p:nvPr>
        </p:nvPicPr>
        <p:blipFill>
          <a:blip r:embed="rId1"/>
          <a:srcRect t="12960" b="12960"/>
          <a:stretch>
            <a:fillRect/>
          </a:stretch>
        </p:blipFill>
        <p:spPr>
          <a:xfrm>
            <a:off x="3178810" y="4576445"/>
            <a:ext cx="5464810" cy="1054735"/>
          </a:xfr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369" y="255476"/>
            <a:ext cx="8229600" cy="797260"/>
          </a:xfrm>
        </p:spPr>
        <p:txBody>
          <a:bodyPr/>
          <a:lstStyle/>
          <a:p>
            <a:r>
              <a:rPr lang="en-GB" sz="2800" b="1" dirty="0">
                <a:latin typeface="Times New Roman" panose="02020603050405020304" charset="0"/>
                <a:cs typeface="Times New Roman" panose="02020603050405020304" charset="0"/>
              </a:rPr>
              <a:t>Applying this skill in practice</a:t>
            </a:r>
            <a:br>
              <a:rPr lang="en-GB" sz="2800" dirty="0">
                <a:latin typeface="Times New Roman" panose="02020603050405020304" charset="0"/>
                <a:cs typeface="Times New Roman" panose="02020603050405020304" charset="0"/>
              </a:rPr>
            </a:br>
            <a:endParaRPr lang="en-GB" sz="2800" b="1" dirty="0">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768985" y="833120"/>
            <a:ext cx="10654030" cy="5063490"/>
          </a:xfrm>
        </p:spPr>
        <p:txBody>
          <a:bodyPr/>
          <a:lstStyle/>
          <a:p>
            <a:pPr marL="0" indent="0">
              <a:buNone/>
            </a:pPr>
            <a:r>
              <a:rPr lang="en-GB" sz="2000" b="1" dirty="0">
                <a:latin typeface="Times New Roman" panose="02020603050405020304" charset="0"/>
                <a:cs typeface="Times New Roman" panose="02020603050405020304" charset="0"/>
              </a:rPr>
              <a:t> </a:t>
            </a:r>
            <a:r>
              <a:rPr lang="en-GB" sz="2000" dirty="0">
                <a:latin typeface="Times New Roman" panose="02020603050405020304" charset="0"/>
                <a:cs typeface="Times New Roman" panose="02020603050405020304" charset="0"/>
              </a:rPr>
              <a:t>Job </a:t>
            </a:r>
            <a:r>
              <a:rPr lang="en-PH" altLang="en-GB" sz="2000" dirty="0">
                <a:latin typeface="Times New Roman" panose="02020603050405020304" charset="0"/>
                <a:cs typeface="Times New Roman" panose="02020603050405020304" charset="0"/>
              </a:rPr>
              <a:t>Role: Healthcare Assistant</a:t>
            </a:r>
            <a:endParaRPr lang="en-PH" altLang="en-GB" sz="2000" dirty="0">
              <a:latin typeface="Times New Roman" panose="02020603050405020304" charset="0"/>
              <a:cs typeface="Times New Roman" panose="02020603050405020304" charset="0"/>
            </a:endParaRPr>
          </a:p>
          <a:p>
            <a:pPr marL="0" indent="0">
              <a:buNone/>
            </a:pPr>
            <a:r>
              <a:rPr lang="en-GB" sz="2000" dirty="0">
                <a:latin typeface="Times New Roman" panose="02020603050405020304" charset="0"/>
                <a:cs typeface="Times New Roman" panose="02020603050405020304" charset="0"/>
              </a:rPr>
              <a:t> </a:t>
            </a:r>
            <a:r>
              <a:rPr lang="en-PH" altLang="en-GB" sz="2000" dirty="0">
                <a:latin typeface="Times New Roman" panose="02020603050405020304" charset="0"/>
                <a:cs typeface="Times New Roman" panose="02020603050405020304" charset="0"/>
              </a:rPr>
              <a:t>Setting: Hospital or Care Home</a:t>
            </a:r>
            <a:endParaRPr lang="en-PH" altLang="en-GB" sz="2000" dirty="0">
              <a:latin typeface="Times New Roman" panose="02020603050405020304" charset="0"/>
              <a:cs typeface="Times New Roman" panose="02020603050405020304" charset="0"/>
            </a:endParaRPr>
          </a:p>
          <a:p>
            <a:pPr marL="0" indent="0">
              <a:buNone/>
            </a:pPr>
            <a:br>
              <a:rPr lang="en-GB" sz="2000" dirty="0">
                <a:latin typeface="Times New Roman" panose="02020603050405020304" charset="0"/>
                <a:cs typeface="Times New Roman" panose="02020603050405020304" charset="0"/>
              </a:rPr>
            </a:br>
            <a:r>
              <a:rPr lang="en-PH" altLang="en-GB" sz="2000" b="1" dirty="0">
                <a:latin typeface="Times New Roman" panose="02020603050405020304" charset="0"/>
                <a:cs typeface="Times New Roman" panose="02020603050405020304" charset="0"/>
              </a:rPr>
              <a:t>A patient is feeling anxious and does not understand their treatment plan</a:t>
            </a:r>
            <a:endParaRPr lang="en-GB" sz="2000" b="1" dirty="0">
              <a:latin typeface="Times New Roman" panose="02020603050405020304" charset="0"/>
              <a:cs typeface="Times New Roman" panose="02020603050405020304" charset="0"/>
            </a:endParaRPr>
          </a:p>
          <a:p>
            <a:pPr lvl="1">
              <a:buFont typeface="Wingdings" panose="05000000000000000000" charset="0"/>
              <a:buChar char="ü"/>
            </a:pPr>
            <a:r>
              <a:rPr lang="en-PH" altLang="en-GB" sz="2000" dirty="0">
                <a:latin typeface="Times New Roman" panose="02020603050405020304" charset="0"/>
                <a:cs typeface="Times New Roman" panose="02020603050405020304" charset="0"/>
              </a:rPr>
              <a:t>listen carefully to the patients concern</a:t>
            </a:r>
            <a:endParaRPr lang="en-PH" altLang="en-GB" sz="2000" dirty="0">
              <a:latin typeface="Times New Roman" panose="02020603050405020304" charset="0"/>
              <a:cs typeface="Times New Roman" panose="02020603050405020304" charset="0"/>
            </a:endParaRPr>
          </a:p>
          <a:p>
            <a:pPr lvl="1">
              <a:buFont typeface="Wingdings" panose="05000000000000000000" charset="0"/>
              <a:buChar char="ü"/>
            </a:pPr>
            <a:r>
              <a:rPr lang="en-PH" altLang="en-GB" sz="2000" dirty="0">
                <a:latin typeface="Times New Roman" panose="02020603050405020304" charset="0"/>
                <a:cs typeface="Times New Roman" panose="02020603050405020304" charset="0"/>
              </a:rPr>
              <a:t>speak clearly and use simple language</a:t>
            </a:r>
            <a:endParaRPr lang="en-PH" altLang="en-GB" sz="2000" dirty="0">
              <a:latin typeface="Times New Roman" panose="02020603050405020304" charset="0"/>
              <a:cs typeface="Times New Roman" panose="02020603050405020304" charset="0"/>
            </a:endParaRPr>
          </a:p>
          <a:p>
            <a:pPr lvl="1">
              <a:buFont typeface="Wingdings" panose="05000000000000000000" charset="0"/>
              <a:buChar char="ü"/>
            </a:pPr>
            <a:r>
              <a:rPr lang="en-PH" altLang="en-GB" sz="2000" dirty="0">
                <a:latin typeface="Times New Roman" panose="02020603050405020304" charset="0"/>
                <a:cs typeface="Times New Roman" panose="02020603050405020304" charset="0"/>
              </a:rPr>
              <a:t>reassure the patient and answer their question</a:t>
            </a:r>
            <a:endParaRPr lang="en-PH" altLang="en-GB" sz="2000" dirty="0">
              <a:latin typeface="Times New Roman" panose="02020603050405020304" charset="0"/>
              <a:cs typeface="Times New Roman" panose="02020603050405020304" charset="0"/>
            </a:endParaRPr>
          </a:p>
          <a:p>
            <a:pPr lvl="1">
              <a:buFont typeface="Wingdings" panose="05000000000000000000" charset="0"/>
              <a:buChar char="ü"/>
            </a:pPr>
            <a:r>
              <a:rPr lang="en-PH" altLang="en-GB" sz="2000" dirty="0">
                <a:latin typeface="Times New Roman" panose="02020603050405020304" charset="0"/>
                <a:cs typeface="Times New Roman" panose="02020603050405020304" charset="0"/>
              </a:rPr>
              <a:t>communicate any concern to other members of the healthcare team</a:t>
            </a:r>
            <a:endParaRPr lang="en-GB" sz="2000" dirty="0">
              <a:latin typeface="Times New Roman" panose="02020603050405020304" charset="0"/>
              <a:cs typeface="Times New Roman" panose="02020603050405020304" charset="0"/>
            </a:endParaRPr>
          </a:p>
          <a:p>
            <a:pPr lvl="1">
              <a:buFont typeface="Arial" panose="020B0604020202020204" pitchFamily="34" charset="0"/>
              <a:buChar char="•"/>
            </a:pPr>
            <a:r>
              <a:rPr lang="en-GB" sz="2000" dirty="0">
                <a:latin typeface="Times New Roman" panose="02020603050405020304" charset="0"/>
                <a:cs typeface="Times New Roman" panose="02020603050405020304" charset="0"/>
              </a:rPr>
              <a:t>How does the skill guide your actions?</a:t>
            </a:r>
            <a:endParaRPr lang="en-GB" sz="2000" dirty="0">
              <a:latin typeface="Times New Roman" panose="02020603050405020304" charset="0"/>
              <a:cs typeface="Times New Roman" panose="02020603050405020304" charset="0"/>
            </a:endParaRPr>
          </a:p>
          <a:p>
            <a:pPr lvl="1">
              <a:buFont typeface="Wingdings" panose="05000000000000000000" charset="0"/>
              <a:buChar char="ü"/>
            </a:pPr>
            <a:r>
              <a:rPr lang="en-PH" altLang="en-GB" sz="2000" dirty="0">
                <a:latin typeface="Times New Roman" panose="02020603050405020304" charset="0"/>
                <a:cs typeface="Times New Roman" panose="02020603050405020304" charset="0"/>
              </a:rPr>
              <a:t>communication helps me act professionally by ensuring that I listen, show emphaty, provide accurate information, and work collaborately with colleauges to meet the patients needs</a:t>
            </a:r>
            <a:endParaRPr lang="en-GB" sz="2000" dirty="0">
              <a:latin typeface="Times New Roman" panose="02020603050405020304" charset="0"/>
              <a:cs typeface="Times New Roman" panose="02020603050405020304" charset="0"/>
            </a:endParaRPr>
          </a:p>
          <a:p>
            <a:pPr marL="0" indent="0">
              <a:buNone/>
            </a:pPr>
            <a:endParaRPr lang="en-GB" sz="2000" dirty="0">
              <a:latin typeface="Times New Roman" panose="02020603050405020304" charset="0"/>
              <a:cs typeface="Times New Roman" panose="02020603050405020304" charset="0"/>
            </a:endParaRPr>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fld>
            <a:endParaRPr lang="en-GB" altLang="en-US"/>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fld>
            <a:endParaRPr lang="en-GB" alt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Content Placeholder 2"/>
          <p:cNvSpPr>
            <a:spLocks noGrp="1"/>
          </p:cNvSpPr>
          <p:nvPr>
            <p:ph idx="1"/>
          </p:nvPr>
        </p:nvSpPr>
        <p:spPr>
          <a:xfrm>
            <a:off x="271145" y="171450"/>
            <a:ext cx="11585575" cy="5346065"/>
          </a:xfrm>
        </p:spPr>
        <p:txBody>
          <a:bodyPr/>
          <a:p>
            <a:pPr marL="0" indent="0">
              <a:buNone/>
            </a:pPr>
            <a:r>
              <a:rPr lang="en-GB" sz="2500" b="1" dirty="0">
                <a:latin typeface="Times New Roman" panose="02020603050405020304" charset="0"/>
                <a:cs typeface="Times New Roman" panose="02020603050405020304" charset="0"/>
                <a:sym typeface="+mn-ea"/>
              </a:rPr>
              <a:t>What is the impact on care?</a:t>
            </a:r>
            <a:endParaRPr lang="en-GB" sz="2500" dirty="0">
              <a:latin typeface="Times New Roman" panose="02020603050405020304" charset="0"/>
              <a:cs typeface="Times New Roman" panose="02020603050405020304" charset="0"/>
            </a:endParaRPr>
          </a:p>
          <a:p>
            <a:pPr lvl="1">
              <a:buFont typeface="Arial" panose="020B0604020202020204" pitchFamily="34" charset="0"/>
              <a:buChar char="•"/>
            </a:pPr>
            <a:r>
              <a:rPr lang="en-GB" sz="2500" dirty="0">
                <a:latin typeface="Times New Roman" panose="02020603050405020304" charset="0"/>
                <a:cs typeface="Times New Roman" panose="02020603050405020304" charset="0"/>
                <a:sym typeface="+mn-ea"/>
              </a:rPr>
              <a:t>Patient/service user experienc</a:t>
            </a:r>
            <a:r>
              <a:rPr lang="en-PH" altLang="en-GB" sz="2500" dirty="0">
                <a:latin typeface="Times New Roman" panose="02020603050405020304" charset="0"/>
                <a:cs typeface="Times New Roman" panose="02020603050405020304" charset="0"/>
                <a:sym typeface="+mn-ea"/>
              </a:rPr>
              <a:t>e</a:t>
            </a:r>
            <a:endParaRPr lang="en-PH" altLang="en-GB" sz="2500" dirty="0">
              <a:latin typeface="Times New Roman" panose="02020603050405020304" charset="0"/>
              <a:cs typeface="Times New Roman" panose="02020603050405020304" charset="0"/>
              <a:sym typeface="+mn-ea"/>
            </a:endParaRPr>
          </a:p>
          <a:p>
            <a:pPr lvl="1">
              <a:buFont typeface="Wingdings" panose="05000000000000000000" charset="0"/>
              <a:buChar char="ü"/>
            </a:pPr>
            <a:r>
              <a:rPr lang="en-PH" altLang="en-GB" sz="2500" dirty="0">
                <a:latin typeface="Times New Roman" panose="02020603050405020304" charset="0"/>
                <a:cs typeface="Times New Roman" panose="02020603050405020304" charset="0"/>
              </a:rPr>
              <a:t>the patients feel heard, respected, and supported</a:t>
            </a:r>
            <a:endParaRPr lang="en-PH" altLang="en-GB" sz="2500" dirty="0">
              <a:latin typeface="Times New Roman" panose="02020603050405020304" charset="0"/>
              <a:cs typeface="Times New Roman" panose="02020603050405020304" charset="0"/>
            </a:endParaRPr>
          </a:p>
          <a:p>
            <a:pPr lvl="1">
              <a:buFont typeface="Wingdings" panose="05000000000000000000" charset="0"/>
              <a:buChar char="ü"/>
            </a:pPr>
            <a:r>
              <a:rPr lang="en-PH" altLang="en-GB" sz="2500" dirty="0">
                <a:latin typeface="Times New Roman" panose="02020603050405020304" charset="0"/>
                <a:cs typeface="Times New Roman" panose="02020603050405020304" charset="0"/>
              </a:rPr>
              <a:t>reduces anxiety and build trust</a:t>
            </a:r>
            <a:endParaRPr lang="en-PH" altLang="en-GB" sz="2500" dirty="0">
              <a:latin typeface="Times New Roman" panose="02020603050405020304" charset="0"/>
              <a:cs typeface="Times New Roman" panose="02020603050405020304" charset="0"/>
            </a:endParaRPr>
          </a:p>
          <a:p>
            <a:pPr lvl="1">
              <a:buFont typeface="Wingdings" panose="05000000000000000000" charset="0"/>
              <a:buChar char="ü"/>
            </a:pPr>
            <a:r>
              <a:rPr lang="en-PH" altLang="en-GB" sz="2500" dirty="0">
                <a:latin typeface="Times New Roman" panose="02020603050405020304" charset="0"/>
                <a:cs typeface="Times New Roman" panose="02020603050405020304" charset="0"/>
              </a:rPr>
              <a:t>improves patients safety by reducing misunderstanding and errors</a:t>
            </a:r>
            <a:endParaRPr lang="en-GB" sz="2500" dirty="0">
              <a:latin typeface="Times New Roman" panose="02020603050405020304" charset="0"/>
              <a:cs typeface="Times New Roman" panose="02020603050405020304" charset="0"/>
            </a:endParaRPr>
          </a:p>
          <a:p>
            <a:pPr lvl="1">
              <a:buFont typeface="Arial" panose="020B0604020202020204" pitchFamily="34" charset="0"/>
              <a:buChar char="•"/>
            </a:pPr>
            <a:r>
              <a:rPr lang="en-GB" sz="2500" dirty="0">
                <a:latin typeface="Times New Roman" panose="02020603050405020304" charset="0"/>
                <a:cs typeface="Times New Roman" panose="02020603050405020304" charset="0"/>
                <a:sym typeface="+mn-ea"/>
              </a:rPr>
              <a:t>Safety, quality of care, or outcomes</a:t>
            </a:r>
            <a:endParaRPr lang="en-GB" sz="2500" dirty="0">
              <a:latin typeface="Times New Roman" panose="02020603050405020304" charset="0"/>
              <a:cs typeface="Times New Roman" panose="02020603050405020304" charset="0"/>
              <a:sym typeface="+mn-ea"/>
            </a:endParaRPr>
          </a:p>
          <a:p>
            <a:pPr lvl="1">
              <a:buFont typeface="Wingdings" panose="05000000000000000000" charset="0"/>
              <a:buChar char="ü"/>
            </a:pPr>
            <a:r>
              <a:rPr lang="en-PH" altLang="en-GB" sz="2500" dirty="0">
                <a:latin typeface="Times New Roman" panose="02020603050405020304" charset="0"/>
                <a:cs typeface="Times New Roman" panose="02020603050405020304" charset="0"/>
                <a:sym typeface="+mn-ea"/>
              </a:rPr>
              <a:t>high-quality care</a:t>
            </a:r>
            <a:endParaRPr lang="en-PH" altLang="en-GB" sz="2500" dirty="0">
              <a:latin typeface="Times New Roman" panose="02020603050405020304" charset="0"/>
              <a:cs typeface="Times New Roman" panose="02020603050405020304" charset="0"/>
              <a:sym typeface="+mn-ea"/>
            </a:endParaRPr>
          </a:p>
          <a:p>
            <a:pPr lvl="1">
              <a:buFont typeface="Wingdings" panose="05000000000000000000" charset="0"/>
              <a:buChar char="ü"/>
            </a:pPr>
            <a:r>
              <a:rPr lang="en-PH" altLang="en-GB" sz="2500" dirty="0">
                <a:latin typeface="Times New Roman" panose="02020603050405020304" charset="0"/>
                <a:cs typeface="Times New Roman" panose="02020603050405020304" charset="0"/>
                <a:sym typeface="+mn-ea"/>
              </a:rPr>
              <a:t>better health outcomes</a:t>
            </a:r>
            <a:endParaRPr lang="en-PH" altLang="en-GB" sz="2500" dirty="0">
              <a:latin typeface="Times New Roman" panose="02020603050405020304" charset="0"/>
              <a:cs typeface="Times New Roman" panose="02020603050405020304" charset="0"/>
              <a:sym typeface="+mn-ea"/>
            </a:endParaRPr>
          </a:p>
          <a:p>
            <a:pPr lvl="1">
              <a:buFont typeface="Wingdings" panose="05000000000000000000" charset="0"/>
              <a:buChar char="ü"/>
            </a:pPr>
            <a:r>
              <a:rPr lang="en-PH" altLang="en-GB" sz="2500" dirty="0">
                <a:latin typeface="Times New Roman" panose="02020603050405020304" charset="0"/>
                <a:cs typeface="Times New Roman" panose="02020603050405020304" charset="0"/>
                <a:sym typeface="+mn-ea"/>
              </a:rPr>
              <a:t>improved overall well-being</a:t>
            </a:r>
            <a:endParaRPr lang="en-GB" sz="2500" dirty="0">
              <a:latin typeface="Times New Roman" panose="02020603050405020304" charset="0"/>
              <a:cs typeface="Times New Roman" panose="02020603050405020304" charset="0"/>
            </a:endParaRPr>
          </a:p>
          <a:p>
            <a:pPr marL="0" indent="0">
              <a:buNone/>
            </a:pPr>
            <a:endParaRPr lang="en-GB" sz="2500" i="1" dirty="0">
              <a:latin typeface="Times New Roman" panose="02020603050405020304" charset="0"/>
              <a:cs typeface="Times New Roman" panose="02020603050405020304" charset="0"/>
            </a:endParaRPr>
          </a:p>
          <a:p>
            <a:endParaRPr lang="en-US" sz="2500"/>
          </a:p>
        </p:txBody>
      </p:sp>
      <p:sp>
        <p:nvSpPr>
          <p:cNvPr id="4" name="Date Placeholder 3"/>
          <p:cNvSpPr>
            <a:spLocks noGrp="1"/>
          </p:cNvSpPr>
          <p:nvPr>
            <p:ph type="dt" sz="half" idx="10"/>
          </p:nvPr>
        </p:nvSpPr>
        <p:spPr/>
        <p:txBody>
          <a:bodyPr/>
          <a:p>
            <a:pPr>
              <a:defRPr/>
            </a:pPr>
            <a:fld id="{30226994-B490-4403-8CE4-43D4FD570BBD}" type="datetime1">
              <a:rPr lang="en-GB" altLang="en-US"/>
            </a:fld>
            <a:endParaRPr lang="en-GB" altLang="en-US"/>
          </a:p>
        </p:txBody>
      </p:sp>
      <p:sp>
        <p:nvSpPr>
          <p:cNvPr id="5" name="Slide Number Placeholder 4"/>
          <p:cNvSpPr>
            <a:spLocks noGrp="1"/>
          </p:cNvSpPr>
          <p:nvPr>
            <p:ph type="sldNum" sz="quarter" idx="12"/>
          </p:nvPr>
        </p:nvSpPr>
        <p:spPr/>
        <p:txBody>
          <a:bodyPr/>
          <a:p>
            <a:pPr>
              <a:defRPr/>
            </a:pPr>
            <a:fld id="{9AFB928A-D6AD-4F2A-B2DD-923741E90643}" type="slidenum">
              <a:rPr lang="en-GB" altLang="en-US"/>
            </a:fld>
            <a:endParaRPr lang="en-GB" altLang="en-US"/>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1529080" y="158115"/>
            <a:ext cx="8964295" cy="541020"/>
          </a:xfrm>
        </p:spPr>
        <p:txBody>
          <a:bodyPr/>
          <a:lstStyle/>
          <a:p>
            <a:r>
              <a:rPr lang="en-GB" sz="2400" b="1" dirty="0">
                <a:latin typeface="Times New Roman" panose="02020603050405020304" charset="0"/>
                <a:cs typeface="Times New Roman" panose="02020603050405020304" charset="0"/>
              </a:rPr>
              <a:t>How does this skill support my future career?</a:t>
            </a:r>
            <a:br>
              <a:rPr lang="en-GB" sz="2400" dirty="0">
                <a:latin typeface="Times New Roman" panose="02020603050405020304" charset="0"/>
                <a:cs typeface="Times New Roman" panose="02020603050405020304" charset="0"/>
              </a:rPr>
            </a:br>
            <a:endParaRPr lang="en-GB" altLang="en-US" sz="2400" b="1" dirty="0">
              <a:solidFill>
                <a:srgbClr val="FF0000"/>
              </a:solidFill>
              <a:latin typeface="Times New Roman" panose="02020603050405020304" charset="0"/>
              <a:cs typeface="Times New Roman" panose="02020603050405020304" charset="0"/>
            </a:endParaRPr>
          </a:p>
        </p:txBody>
      </p:sp>
      <p:sp>
        <p:nvSpPr>
          <p:cNvPr id="12291" name="Content Placeholder 2"/>
          <p:cNvSpPr>
            <a:spLocks noGrp="1"/>
          </p:cNvSpPr>
          <p:nvPr>
            <p:ph idx="1"/>
          </p:nvPr>
        </p:nvSpPr>
        <p:spPr>
          <a:xfrm>
            <a:off x="123825" y="432435"/>
            <a:ext cx="11934825" cy="4954905"/>
          </a:xfrm>
        </p:spPr>
        <p:txBody>
          <a:bodyPr/>
          <a:lstStyle/>
          <a:p>
            <a:pPr marL="0" indent="0">
              <a:buNone/>
            </a:pPr>
            <a:r>
              <a:rPr lang="en-GB" sz="2150" dirty="0">
                <a:latin typeface="Times New Roman" panose="02020603050405020304" charset="0"/>
                <a:cs typeface="Times New Roman" panose="02020603050405020304" charset="0"/>
              </a:rPr>
              <a:t>Why is this skill important for:</a:t>
            </a:r>
            <a:endParaRPr lang="en-GB" sz="2150" dirty="0">
              <a:latin typeface="Times New Roman" panose="02020603050405020304" charset="0"/>
              <a:cs typeface="Times New Roman" panose="02020603050405020304" charset="0"/>
            </a:endParaRPr>
          </a:p>
          <a:p>
            <a:pPr lvl="1"/>
            <a:r>
              <a:rPr lang="en-GB" sz="2150" dirty="0">
                <a:latin typeface="Times New Roman" panose="02020603050405020304" charset="0"/>
                <a:cs typeface="Times New Roman" panose="02020603050405020304" charset="0"/>
              </a:rPr>
              <a:t>Your employability</a:t>
            </a:r>
            <a:r>
              <a:rPr lang="en-PH" altLang="en-GB" sz="2150" dirty="0">
                <a:latin typeface="Times New Roman" panose="02020603050405020304" charset="0"/>
                <a:cs typeface="Times New Roman" panose="02020603050405020304" charset="0"/>
              </a:rPr>
              <a:t> - communication helps me provide safe, person-centred care by listening, speaking clearly, and building positive relationship with patients and coleauges </a:t>
            </a:r>
            <a:endParaRPr lang="en-PH" altLang="en-GB" sz="2150" dirty="0">
              <a:latin typeface="Times New Roman" panose="02020603050405020304" charset="0"/>
              <a:cs typeface="Times New Roman" panose="02020603050405020304" charset="0"/>
            </a:endParaRPr>
          </a:p>
          <a:p>
            <a:pPr lvl="1"/>
            <a:endParaRPr lang="en-PH" altLang="en-GB" sz="2150" dirty="0">
              <a:latin typeface="Times New Roman" panose="02020603050405020304" charset="0"/>
              <a:cs typeface="Times New Roman" panose="02020603050405020304" charset="0"/>
            </a:endParaRPr>
          </a:p>
          <a:p>
            <a:pPr lvl="1"/>
            <a:r>
              <a:rPr lang="en-GB" sz="2150" dirty="0">
                <a:latin typeface="Times New Roman" panose="02020603050405020304" charset="0"/>
                <a:cs typeface="Times New Roman" panose="02020603050405020304" charset="0"/>
              </a:rPr>
              <a:t>Your future role in health and social care</a:t>
            </a:r>
            <a:r>
              <a:rPr lang="en-PH" altLang="en-GB" sz="2150" dirty="0">
                <a:latin typeface="Times New Roman" panose="02020603050405020304" charset="0"/>
                <a:cs typeface="Times New Roman" panose="02020603050405020304" charset="0"/>
              </a:rPr>
              <a:t> - In my future career, I want patients to feel heard, respected, and supported, and I know that strong communication skills are essentiak to achieving this.</a:t>
            </a:r>
            <a:endParaRPr lang="en-GB" sz="2150" dirty="0">
              <a:latin typeface="Times New Roman" panose="02020603050405020304" charset="0"/>
              <a:cs typeface="Times New Roman" panose="02020603050405020304" charset="0"/>
            </a:endParaRPr>
          </a:p>
          <a:p>
            <a:r>
              <a:rPr lang="en-GB" sz="2150" dirty="0">
                <a:latin typeface="Times New Roman" panose="02020603050405020304" charset="0"/>
                <a:cs typeface="Times New Roman" panose="02020603050405020304" charset="0"/>
              </a:rPr>
              <a:t>Reflect briefly on:</a:t>
            </a:r>
            <a:endParaRPr lang="en-GB" sz="2150" dirty="0">
              <a:latin typeface="Times New Roman" panose="02020603050405020304" charset="0"/>
              <a:cs typeface="Times New Roman" panose="02020603050405020304" charset="0"/>
            </a:endParaRPr>
          </a:p>
          <a:p>
            <a:pPr lvl="1"/>
            <a:r>
              <a:rPr lang="en-GB" sz="2150" dirty="0">
                <a:latin typeface="Times New Roman" panose="02020603050405020304" charset="0"/>
                <a:cs typeface="Times New Roman" panose="02020603050405020304" charset="0"/>
              </a:rPr>
              <a:t>Is this a strength for you?</a:t>
            </a:r>
            <a:r>
              <a:rPr lang="en-PH" altLang="en-GB" sz="2150" dirty="0">
                <a:latin typeface="Times New Roman" panose="02020603050405020304" charset="0"/>
                <a:cs typeface="Times New Roman" panose="02020603050405020304" charset="0"/>
              </a:rPr>
              <a:t> - Yes. I believe comunication is one of my strenghts because I am a good listener, respectful, and able to work well with others.</a:t>
            </a:r>
            <a:endParaRPr lang="en-PH" altLang="en-GB" sz="2150" dirty="0">
              <a:latin typeface="Times New Roman" panose="02020603050405020304" charset="0"/>
              <a:cs typeface="Times New Roman" panose="02020603050405020304" charset="0"/>
            </a:endParaRPr>
          </a:p>
          <a:p>
            <a:pPr lvl="1"/>
            <a:r>
              <a:rPr lang="en-GB" sz="2150" dirty="0">
                <a:latin typeface="Times New Roman" panose="02020603050405020304" charset="0"/>
                <a:cs typeface="Times New Roman" panose="02020603050405020304" charset="0"/>
              </a:rPr>
              <a:t>Is this an area you want to develop further?</a:t>
            </a:r>
            <a:r>
              <a:rPr lang="en-PH" altLang="en-GB" sz="2150" dirty="0">
                <a:latin typeface="Times New Roman" panose="02020603050405020304" charset="0"/>
                <a:cs typeface="Times New Roman" panose="02020603050405020304" charset="0"/>
              </a:rPr>
              <a:t> - Yes. I want to improve my confidence in professional communication with patients and healthcare professionals to become a more effective health and social care practitioner.</a:t>
            </a:r>
            <a:endParaRPr lang="en-GB" sz="2150" i="1" dirty="0">
              <a:latin typeface="Times New Roman" panose="02020603050405020304" charset="0"/>
              <a:cs typeface="Times New Roman" panose="02020603050405020304" charset="0"/>
            </a:endParaRPr>
          </a:p>
          <a:p>
            <a:pPr marL="0" indent="0" algn="ctr">
              <a:buNone/>
            </a:pPr>
            <a:endParaRPr lang="en-GB" altLang="en-US" sz="2150" dirty="0">
              <a:latin typeface="Times New Roman" panose="02020603050405020304" charset="0"/>
              <a:cs typeface="Times New Roman" panose="02020603050405020304" charset="0"/>
            </a:endParaRPr>
          </a:p>
        </p:txBody>
      </p:sp>
      <p:sp>
        <p:nvSpPr>
          <p:cNvPr id="4" name="Date Placeholder 3"/>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1229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fld>
            <a:endParaRPr lang="en-GB" altLang="en-US" sz="900">
              <a:solidFill>
                <a:srgbClr val="898989"/>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2832100" y="274320"/>
            <a:ext cx="6172200" cy="857250"/>
          </a:xfrm>
        </p:spPr>
        <p:txBody>
          <a:bodyPr/>
          <a:lstStyle/>
          <a:p>
            <a:r>
              <a:rPr lang="en-GB" altLang="en-US" b="1"/>
              <a:t>Conclusion</a:t>
            </a:r>
            <a:endParaRPr lang="en-GB" altLang="en-US" b="1" i="1">
              <a:solidFill>
                <a:srgbClr val="FF0000"/>
              </a:solidFill>
            </a:endParaRPr>
          </a:p>
        </p:txBody>
      </p:sp>
      <p:sp>
        <p:nvSpPr>
          <p:cNvPr id="12291" name="Content Placeholder 2"/>
          <p:cNvSpPr>
            <a:spLocks noGrp="1"/>
          </p:cNvSpPr>
          <p:nvPr>
            <p:ph idx="1"/>
          </p:nvPr>
        </p:nvSpPr>
        <p:spPr>
          <a:xfrm>
            <a:off x="163195" y="1206500"/>
            <a:ext cx="11908155" cy="4144010"/>
          </a:xfrm>
        </p:spPr>
        <p:txBody>
          <a:bodyPr/>
          <a:lstStyle/>
          <a:p>
            <a:pPr algn="l"/>
            <a:r>
              <a:rPr lang="en-US" altLang="en-US" dirty="0">
                <a:latin typeface="Times New Roman" panose="02020603050405020304" charset="0"/>
                <a:cs typeface="Times New Roman" panose="02020603050405020304" charset="0"/>
              </a:rPr>
              <a:t>In conclusion, communication is one of the most important skills in health and social care. It helps build trust, improves teamwork, supports patient safety, and ensures high-quality, person-centred care. By continuing to develop my communication skills, I will be better prepared to provide compassionate, effective, and professional care throughout my future career in health and social care.</a:t>
            </a:r>
            <a:endParaRPr lang="en-US" altLang="en-US" dirty="0">
              <a:latin typeface="Times New Roman" panose="02020603050405020304" charset="0"/>
              <a:cs typeface="Times New Roman" panose="02020603050405020304" charset="0"/>
            </a:endParaRPr>
          </a:p>
        </p:txBody>
      </p:sp>
      <p:sp>
        <p:nvSpPr>
          <p:cNvPr id="4" name="Date Placeholder 3"/>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1229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fld>
            <a:endParaRPr lang="en-GB" altLang="en-US" sz="900">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p:cNvSpPr>
            <a:spLocks noGrp="1"/>
          </p:cNvSpPr>
          <p:nvPr>
            <p:ph idx="1"/>
          </p:nvPr>
        </p:nvSpPr>
        <p:spPr>
          <a:xfrm>
            <a:off x="334645" y="1115695"/>
            <a:ext cx="11725910" cy="4358005"/>
          </a:xfrm>
        </p:spPr>
        <p:txBody>
          <a:bodyPr/>
          <a:lstStyle/>
          <a:p>
            <a:pPr algn="l"/>
            <a:r>
              <a:rPr lang="en-US" altLang="en-US" dirty="0">
                <a:latin typeface="Times New Roman" panose="02020603050405020304" charset="0"/>
                <a:cs typeface="Times New Roman" panose="02020603050405020304" charset="0"/>
              </a:rPr>
              <a:t>NHS England (2023) Effective communication and patient experience. Available at: https://www.england.nhs.uk </a:t>
            </a:r>
            <a:endParaRPr lang="en-US" altLang="en-US" dirty="0">
              <a:latin typeface="Times New Roman" panose="02020603050405020304" charset="0"/>
              <a:cs typeface="Times New Roman" panose="02020603050405020304" charset="0"/>
            </a:endParaRPr>
          </a:p>
          <a:p>
            <a:pPr algn="l"/>
            <a:r>
              <a:rPr lang="en-US" altLang="en-US" dirty="0">
                <a:latin typeface="Times New Roman" panose="02020603050405020304" charset="0"/>
                <a:cs typeface="Times New Roman" panose="02020603050405020304" charset="0"/>
              </a:rPr>
              <a:t>Skills for Care (2023) Communication skills in health and social care. Available at: https://www.skillsforcare.org.uk </a:t>
            </a:r>
            <a:endParaRPr lang="en-US" altLang="en-US" dirty="0">
              <a:latin typeface="Times New Roman" panose="02020603050405020304" charset="0"/>
              <a:cs typeface="Times New Roman" panose="02020603050405020304" charset="0"/>
            </a:endParaRPr>
          </a:p>
          <a:p>
            <a:pPr algn="l"/>
            <a:r>
              <a:rPr lang="en-US" altLang="en-US" dirty="0">
                <a:latin typeface="Times New Roman" panose="02020603050405020304" charset="0"/>
                <a:cs typeface="Times New Roman" panose="02020603050405020304" charset="0"/>
              </a:rPr>
              <a:t>The Open University (2022) Communication in health and social care. Available at: https://www.open.edu/openlearn</a:t>
            </a:r>
            <a:endParaRPr lang="en-US" altLang="en-US" dirty="0">
              <a:latin typeface="Times New Roman" panose="02020603050405020304" charset="0"/>
              <a:cs typeface="Times New Roman" panose="02020603050405020304" charset="0"/>
            </a:endParaRPr>
          </a:p>
        </p:txBody>
      </p:sp>
      <p:sp>
        <p:nvSpPr>
          <p:cNvPr id="4" name="Date Placeholder 3"/>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13317"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6800</Words>
  <Application>WPS Presentation</Application>
  <PresentationFormat>Widescreen</PresentationFormat>
  <Paragraphs>191</Paragraphs>
  <Slides>13</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13</vt:i4>
      </vt:variant>
    </vt:vector>
  </HeadingPairs>
  <TitlesOfParts>
    <vt:vector size="24" baseType="lpstr">
      <vt:lpstr>Arial</vt:lpstr>
      <vt:lpstr>SimSun</vt:lpstr>
      <vt:lpstr>Wingdings</vt:lpstr>
      <vt:lpstr>Myriad Pro</vt:lpstr>
      <vt:lpstr>Superstar M54</vt:lpstr>
      <vt:lpstr>Times New Roman</vt:lpstr>
      <vt:lpstr>Wingdings</vt:lpstr>
      <vt:lpstr>Microsoft YaHei</vt:lpstr>
      <vt:lpstr>Arial Unicode MS</vt:lpstr>
      <vt:lpstr>Calibri</vt:lpstr>
      <vt:lpstr>20140311PresentationUWTSDTemplate</vt:lpstr>
      <vt:lpstr>PowerPoint 演示文稿</vt:lpstr>
      <vt:lpstr>Introduction</vt:lpstr>
      <vt:lpstr>PowerPoint 演示文稿</vt:lpstr>
      <vt:lpstr>PowerPoint 演示文稿</vt:lpstr>
      <vt:lpstr>Importance of (write the skill here) in professional practice</vt:lpstr>
      <vt:lpstr>PowerPoint 演示文稿</vt:lpstr>
      <vt:lpstr>PowerPoint 演示文稿</vt:lpstr>
      <vt:lpstr>Model or framework linked to your chosen skill</vt:lpstr>
      <vt:lpstr>Applying this skill in practice </vt:lpstr>
      <vt:lpstr>PowerPoint 演示文稿</vt:lpstr>
      <vt:lpstr>How does this skill support my future career? </vt:lpstr>
      <vt:lpstr>Conclusion</vt:lpstr>
      <vt:lpstr>References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Hannah Anisco</cp:lastModifiedBy>
  <cp:revision>53</cp:revision>
  <dcterms:created xsi:type="dcterms:W3CDTF">2025-02-21T18:28:00Z</dcterms:created>
  <dcterms:modified xsi:type="dcterms:W3CDTF">2026-07-19T15:51:59Z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33B8A94B891B4DA8BD0A07861D0FAE9D_13</vt:lpwstr>
  </property>
</Properties>
</file>