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9" d="100"/>
          <a:sy n="89" d="100"/>
        </p:scale>
        <p:origin x="43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88995F2-772C-456C-8D30-ACACF2D8F6F6}" type="datetimeFigureOut">
              <a:rPr lang="en-IN" smtClean="0"/>
              <a:t>01-11-2025</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1139565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88995F2-772C-456C-8D30-ACACF2D8F6F6}"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3164597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88995F2-772C-456C-8D30-ACACF2D8F6F6}"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2277271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88995F2-772C-456C-8D30-ACACF2D8F6F6}" type="datetimeFigureOut">
              <a:rPr lang="en-IN" smtClean="0"/>
              <a:t>01-11-2025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3386176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88995F2-772C-456C-8D30-ACACF2D8F6F6}" type="datetimeFigureOut">
              <a:rPr lang="en-IN" smtClean="0"/>
              <a:t>01-11-2025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1983389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88995F2-772C-456C-8D30-ACACF2D8F6F6}" type="datetimeFigureOut">
              <a:rPr lang="en-IN" smtClean="0"/>
              <a:t>01-11-2025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2327278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8995F2-772C-456C-8D30-ACACF2D8F6F6}" type="datetimeFigureOut">
              <a:rPr lang="en-IN" smtClean="0"/>
              <a:t>01-11-2025</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849479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88995F2-772C-456C-8D30-ACACF2D8F6F6}" type="datetimeFigureOut">
              <a:rPr lang="en-IN" smtClean="0"/>
              <a:t>01-11-2025</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4247388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88995F2-772C-456C-8D30-ACACF2D8F6F6}" type="datetimeFigureOut">
              <a:rPr lang="en-IN" smtClean="0"/>
              <a:t>01-11-2025</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1358157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88995F2-772C-456C-8D30-ACACF2D8F6F6}" type="datetimeFigureOut">
              <a:rPr lang="en-IN" smtClean="0"/>
              <a:t>01-11-2025</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948091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88995F2-772C-456C-8D30-ACACF2D8F6F6}"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12956416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88995F2-772C-456C-8D30-ACACF2D8F6F6}"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1201040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88995F2-772C-456C-8D30-ACACF2D8F6F6}"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41620513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88995F2-772C-456C-8D30-ACACF2D8F6F6}" type="datetimeFigureOut">
              <a:rPr lang="en-IN" smtClean="0"/>
              <a:t>01-11-2025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3521954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88995F2-772C-456C-8D30-ACACF2D8F6F6}" type="datetimeFigureOut">
              <a:rPr lang="en-IN" smtClean="0"/>
              <a:t>01-11-2025</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41148652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88995F2-772C-456C-8D30-ACACF2D8F6F6}"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37932422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88995F2-772C-456C-8D30-ACACF2D8F6F6}" type="datetimeFigureOut">
              <a:rPr lang="en-IN" smtClean="0"/>
              <a:t>01-11-2025</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8C9FC1D-9372-493A-B0FF-47FF2EEE64AA}" type="slidenum">
              <a:rPr lang="en-IN" smtClean="0"/>
              <a:t>‹#›</a:t>
            </a:fld>
            <a:endParaRPr lang="en-IN"/>
          </a:p>
        </p:txBody>
      </p:sp>
    </p:spTree>
    <p:extLst>
      <p:ext uri="{BB962C8B-B14F-4D97-AF65-F5344CB8AC3E}">
        <p14:creationId xmlns:p14="http://schemas.microsoft.com/office/powerpoint/2010/main" val="2393354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88995F2-772C-456C-8D30-ACACF2D8F6F6}" type="datetimeFigureOut">
              <a:rPr lang="en-IN" smtClean="0"/>
              <a:t>01-11-2025</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8C9FC1D-9372-493A-B0FF-47FF2EEE64AA}" type="slidenum">
              <a:rPr lang="en-IN" smtClean="0"/>
              <a:t>‹#›</a:t>
            </a:fld>
            <a:endParaRPr lang="en-IN"/>
          </a:p>
        </p:txBody>
      </p:sp>
    </p:spTree>
    <p:extLst>
      <p:ext uri="{BB962C8B-B14F-4D97-AF65-F5344CB8AC3E}">
        <p14:creationId xmlns:p14="http://schemas.microsoft.com/office/powerpoint/2010/main" val="304283975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4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How a Warehouse Can Adopt Technology to Improve Work Conditions: A Case Study of WHISTL Warehouse</a:t>
            </a:r>
            <a:endParaRPr lang="en-IN" sz="4400"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p:txBody>
          <a:bodyPr/>
          <a:lstStyle/>
          <a:p>
            <a:r>
              <a:rPr lang="en-IN" b="1" dirty="0">
                <a:latin typeface="Times New Roman" panose="02020603050405020304" pitchFamily="18" charset="0"/>
                <a:cs typeface="Times New Roman" panose="02020603050405020304" pitchFamily="18" charset="0"/>
              </a:rPr>
              <a:t>Methodology Poster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5643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1291" y="449960"/>
            <a:ext cx="4023797" cy="2472702"/>
          </a:xfrm>
          <a:gradFill flip="none" rotWithShape="1">
            <a:gsLst>
              <a:gs pos="0">
                <a:srgbClr val="00B050">
                  <a:tint val="66000"/>
                  <a:satMod val="160000"/>
                </a:srgbClr>
              </a:gs>
              <a:gs pos="50000">
                <a:srgbClr val="00B050">
                  <a:tint val="44500"/>
                  <a:satMod val="160000"/>
                </a:srgbClr>
              </a:gs>
              <a:gs pos="100000">
                <a:srgbClr val="00B050">
                  <a:tint val="23500"/>
                  <a:satMod val="160000"/>
                </a:srgbClr>
              </a:gs>
            </a:gsLst>
            <a:lin ang="0" scaled="1"/>
            <a:tileRect/>
          </a:gradFill>
        </p:spPr>
        <p:txBody>
          <a:bodyPr/>
          <a:lstStyle/>
          <a:p>
            <a:endParaRPr lang="en-IN" sz="800" dirty="0">
              <a:solidFill>
                <a:schemeClr val="tx1"/>
              </a:solidFill>
              <a:latin typeface="Times New Roman" panose="02020603050405020304" pitchFamily="18" charset="0"/>
              <a:cs typeface="Times New Roman" panose="02020603050405020304" pitchFamily="18" charset="0"/>
            </a:endParaRPr>
          </a:p>
        </p:txBody>
      </p:sp>
      <p:sp>
        <p:nvSpPr>
          <p:cNvPr id="6" name="Rectangle 5"/>
          <p:cNvSpPr/>
          <p:nvPr/>
        </p:nvSpPr>
        <p:spPr>
          <a:xfrm>
            <a:off x="4495088" y="449960"/>
            <a:ext cx="3828516" cy="3985307"/>
          </a:xfrm>
          <a:prstGeom prst="rect">
            <a:avLst/>
          </a:prstGeom>
          <a:gradFill flip="none" rotWithShape="1">
            <a:gsLst>
              <a:gs pos="0">
                <a:srgbClr val="0070C0">
                  <a:tint val="66000"/>
                  <a:satMod val="160000"/>
                </a:srgbClr>
              </a:gs>
              <a:gs pos="50000">
                <a:srgbClr val="0070C0">
                  <a:tint val="44500"/>
                  <a:satMod val="160000"/>
                </a:srgbClr>
              </a:gs>
              <a:gs pos="100000">
                <a:srgbClr val="0070C0">
                  <a:tint val="23500"/>
                  <a:satMod val="160000"/>
                </a:srgbClr>
              </a:gs>
            </a:gsLst>
            <a:path path="circle">
              <a:fillToRect l="50000" t="50000" r="50000" b="50000"/>
            </a:path>
            <a:tileRect/>
          </a:gra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just">
              <a:spcBef>
                <a:spcPts val="1200"/>
              </a:spcBef>
              <a:spcAft>
                <a:spcPts val="1200"/>
              </a:spcAft>
            </a:pPr>
            <a:r>
              <a:rPr lang="en-US" sz="800" b="1" i="0" u="none" strike="noStrike" dirty="0" smtClean="0">
                <a:solidFill>
                  <a:schemeClr val="tx1"/>
                </a:solidFill>
                <a:effectLst/>
                <a:latin typeface="Times New Roman" panose="02020603050405020304" pitchFamily="18" charset="0"/>
                <a:cs typeface="Times New Roman" panose="02020603050405020304" pitchFamily="18" charset="0"/>
              </a:rPr>
              <a:t>Methodology summary </a:t>
            </a:r>
            <a:endParaRPr lang="en-US" sz="800" b="0" dirty="0" smtClean="0">
              <a:solidFill>
                <a:schemeClr val="tx1"/>
              </a:solidFill>
              <a:effectLst/>
              <a:latin typeface="Times New Roman" panose="02020603050405020304" pitchFamily="18" charset="0"/>
              <a:cs typeface="Times New Roman" panose="02020603050405020304" pitchFamily="18" charset="0"/>
            </a:endParaRPr>
          </a:p>
          <a:p>
            <a:pPr algn="just">
              <a:spcBef>
                <a:spcPts val="1200"/>
              </a:spcBef>
              <a:spcAft>
                <a:spcPts val="1200"/>
              </a:spcAft>
            </a:pPr>
            <a:r>
              <a:rPr lang="en-US" sz="800" b="0" i="0" u="none" strike="noStrike" dirty="0" smtClean="0">
                <a:solidFill>
                  <a:schemeClr val="tx1"/>
                </a:solidFill>
                <a:effectLst/>
                <a:latin typeface="Times New Roman" panose="02020603050405020304" pitchFamily="18" charset="0"/>
                <a:cs typeface="Times New Roman" panose="02020603050405020304" pitchFamily="18" charset="0"/>
              </a:rPr>
              <a:t>The study examines </a:t>
            </a:r>
            <a:r>
              <a:rPr lang="en-US" sz="800" b="0" i="0" u="none" strike="noStrike" dirty="0" err="1" smtClean="0">
                <a:solidFill>
                  <a:schemeClr val="tx1"/>
                </a:solidFill>
                <a:effectLst/>
                <a:latin typeface="Times New Roman" panose="02020603050405020304" pitchFamily="18" charset="0"/>
                <a:cs typeface="Times New Roman" panose="02020603050405020304" pitchFamily="18" charset="0"/>
              </a:rPr>
              <a:t>interpretivist</a:t>
            </a:r>
            <a:r>
              <a:rPr lang="en-US" sz="800" b="0" i="0" u="none" strike="noStrike" dirty="0" smtClean="0">
                <a:solidFill>
                  <a:schemeClr val="tx1"/>
                </a:solidFill>
                <a:effectLst/>
                <a:latin typeface="Times New Roman" panose="02020603050405020304" pitchFamily="18" charset="0"/>
                <a:cs typeface="Times New Roman" panose="02020603050405020304" pitchFamily="18" charset="0"/>
              </a:rPr>
              <a:t> philosophy, which considers social viewpoints and controls individual culpability. Timely investigation would be highlighted by </a:t>
            </a:r>
            <a:r>
              <a:rPr lang="en-US" sz="800" b="0" i="0" u="none" strike="noStrike" dirty="0" err="1" smtClean="0">
                <a:solidFill>
                  <a:schemeClr val="tx1"/>
                </a:solidFill>
                <a:effectLst/>
                <a:latin typeface="Times New Roman" panose="02020603050405020304" pitchFamily="18" charset="0"/>
                <a:cs typeface="Times New Roman" panose="02020603050405020304" pitchFamily="18" charset="0"/>
              </a:rPr>
              <a:t>interpretivism's</a:t>
            </a:r>
            <a:r>
              <a:rPr lang="en-US" sz="800" b="0" i="0" u="none" strike="noStrike" dirty="0" smtClean="0">
                <a:solidFill>
                  <a:schemeClr val="tx1"/>
                </a:solidFill>
                <a:effectLst/>
                <a:latin typeface="Times New Roman" panose="02020603050405020304" pitchFamily="18" charset="0"/>
                <a:cs typeface="Times New Roman" panose="02020603050405020304" pitchFamily="18" charset="0"/>
              </a:rPr>
              <a:t> endeavor measures and organizational excellence criteria. The reliability of WHISTL Warehouse would be shown by the soundness of technological experiences. Philosophical norms would emphasize current literary insights and timeliness (</a:t>
            </a:r>
            <a:r>
              <a:rPr lang="en-US" sz="800" b="0" i="0" u="none" strike="noStrike" dirty="0" err="1" smtClean="0">
                <a:solidFill>
                  <a:schemeClr val="tx1"/>
                </a:solidFill>
                <a:effectLst/>
                <a:latin typeface="Times New Roman" panose="02020603050405020304" pitchFamily="18" charset="0"/>
                <a:cs typeface="Times New Roman" panose="02020603050405020304" pitchFamily="18" charset="0"/>
              </a:rPr>
              <a:t>Varshney</a:t>
            </a:r>
            <a:r>
              <a:rPr lang="en-US" sz="800" b="0" i="0" u="none" strike="noStrike" dirty="0" smtClean="0">
                <a:solidFill>
                  <a:schemeClr val="tx1"/>
                </a:solidFill>
                <a:effectLst/>
                <a:latin typeface="Times New Roman" panose="02020603050405020304" pitchFamily="18" charset="0"/>
                <a:cs typeface="Times New Roman" panose="02020603050405020304" pitchFamily="18" charset="0"/>
              </a:rPr>
              <a:t>, 2024). It enables workplace skills, timely excellence of adoption, and tactical evaluation. The creation of interpretative measures would consider employee analysis in order to address organizational context measurements. The revolutionary initiatives would encourage supportive excellence and take well-being into </a:t>
            </a:r>
            <a:r>
              <a:rPr lang="en-US" sz="800" b="0" i="0" u="none" strike="noStrike" dirty="0" err="1" smtClean="0">
                <a:solidFill>
                  <a:schemeClr val="tx1"/>
                </a:solidFill>
                <a:effectLst/>
                <a:latin typeface="Times New Roman" panose="02020603050405020304" pitchFamily="18" charset="0"/>
                <a:cs typeface="Times New Roman" panose="02020603050405020304" pitchFamily="18" charset="0"/>
              </a:rPr>
              <a:t>consideration.Secondary</a:t>
            </a:r>
            <a:r>
              <a:rPr lang="en-US" sz="800" b="0" i="0" u="none" strike="noStrike" dirty="0" smtClean="0">
                <a:solidFill>
                  <a:schemeClr val="tx1"/>
                </a:solidFill>
                <a:effectLst/>
                <a:latin typeface="Times New Roman" panose="02020603050405020304" pitchFamily="18" charset="0"/>
                <a:cs typeface="Times New Roman" panose="02020603050405020304" pitchFamily="18" charset="0"/>
              </a:rPr>
              <a:t> qualitative standards served as the foundation for the investigation of WHISTL's issues (</a:t>
            </a:r>
            <a:r>
              <a:rPr lang="en-US" sz="800" b="0" i="0" u="none" strike="noStrike" dirty="0" err="1" smtClean="0">
                <a:solidFill>
                  <a:schemeClr val="tx1"/>
                </a:solidFill>
                <a:effectLst/>
                <a:latin typeface="Times New Roman" panose="02020603050405020304" pitchFamily="18" charset="0"/>
                <a:cs typeface="Times New Roman" panose="02020603050405020304" pitchFamily="18" charset="0"/>
              </a:rPr>
              <a:t>Alcalá</a:t>
            </a:r>
            <a:r>
              <a:rPr lang="en-US" sz="800" b="0" i="0" u="none" strike="noStrike" dirty="0" smtClean="0">
                <a:solidFill>
                  <a:schemeClr val="tx1"/>
                </a:solidFill>
                <a:effectLst/>
                <a:latin typeface="Times New Roman" panose="02020603050405020304" pitchFamily="18" charset="0"/>
                <a:cs typeface="Times New Roman" panose="02020603050405020304" pitchFamily="18" charset="0"/>
              </a:rPr>
              <a:t> </a:t>
            </a:r>
            <a:r>
              <a:rPr lang="en-US" sz="800" b="0" i="0" u="none" strike="noStrike" dirty="0" err="1" smtClean="0">
                <a:solidFill>
                  <a:schemeClr val="tx1"/>
                </a:solidFill>
                <a:effectLst/>
                <a:latin typeface="Times New Roman" panose="02020603050405020304" pitchFamily="18" charset="0"/>
                <a:cs typeface="Times New Roman" panose="02020603050405020304" pitchFamily="18" charset="0"/>
              </a:rPr>
              <a:t>Laboy</a:t>
            </a:r>
            <a:r>
              <a:rPr lang="en-US" sz="800" b="0" i="0" u="none" strike="noStrike" dirty="0" smtClean="0">
                <a:solidFill>
                  <a:schemeClr val="tx1"/>
                </a:solidFill>
                <a:effectLst/>
                <a:latin typeface="Times New Roman" panose="02020603050405020304" pitchFamily="18" charset="0"/>
                <a:cs typeface="Times New Roman" panose="02020603050405020304" pitchFamily="18" charset="0"/>
              </a:rPr>
              <a:t>, 2024). Important data ethics and literary standards guarantee journal management and theoretical components. </a:t>
            </a:r>
          </a:p>
          <a:p>
            <a:pPr algn="just">
              <a:spcBef>
                <a:spcPts val="1200"/>
              </a:spcBef>
              <a:spcAft>
                <a:spcPts val="1200"/>
              </a:spcAft>
            </a:pPr>
            <a:r>
              <a:rPr lang="en-US" sz="800" b="0" i="0" u="none" strike="noStrike" dirty="0" smtClean="0">
                <a:solidFill>
                  <a:schemeClr val="tx1"/>
                </a:solidFill>
                <a:effectLst/>
                <a:latin typeface="Times New Roman" panose="02020603050405020304" pitchFamily="18" charset="0"/>
                <a:cs typeface="Times New Roman" panose="02020603050405020304" pitchFamily="18" charset="0"/>
              </a:rPr>
              <a:t>Analyzing exceptions in order to present insights might be aided by industry standards like </a:t>
            </a:r>
            <a:r>
              <a:rPr lang="en-US" sz="800" b="0" i="0" u="none" strike="noStrike" dirty="0" err="1" smtClean="0">
                <a:solidFill>
                  <a:schemeClr val="tx1"/>
                </a:solidFill>
                <a:effectLst/>
                <a:latin typeface="Times New Roman" panose="02020603050405020304" pitchFamily="18" charset="0"/>
                <a:cs typeface="Times New Roman" panose="02020603050405020304" pitchFamily="18" charset="0"/>
              </a:rPr>
              <a:t>Statista</a:t>
            </a:r>
            <a:r>
              <a:rPr lang="en-US" sz="800" b="0" i="0" u="none" strike="noStrike" dirty="0" smtClean="0">
                <a:solidFill>
                  <a:schemeClr val="tx1"/>
                </a:solidFill>
                <a:effectLst/>
                <a:latin typeface="Times New Roman" panose="02020603050405020304" pitchFamily="18" charset="0"/>
                <a:cs typeface="Times New Roman" panose="02020603050405020304" pitchFamily="18" charset="0"/>
              </a:rPr>
              <a:t> and Bloomberg NEF. Company reports and the reliability of WHISTL's decisions would enable aiming for better outcomes. In order to sustain a sense of strategic outcome and creative activities, the continuation of articles and commentaries would help with perceptual observation. When deciding on a competitive strategy, the overall firm would back WHISTL's synthesis deposit despite interpretation </a:t>
            </a:r>
            <a:r>
              <a:rPr lang="en-US" sz="800" b="0" i="0" u="none" strike="noStrike" dirty="0" err="1" smtClean="0">
                <a:solidFill>
                  <a:schemeClr val="tx1"/>
                </a:solidFill>
                <a:effectLst/>
                <a:latin typeface="Times New Roman" panose="02020603050405020304" pitchFamily="18" charset="0"/>
                <a:cs typeface="Times New Roman" panose="02020603050405020304" pitchFamily="18" charset="0"/>
              </a:rPr>
              <a:t>clauses.In</a:t>
            </a:r>
            <a:r>
              <a:rPr lang="en-US" sz="800" b="0" i="0" u="none" strike="noStrike" dirty="0" smtClean="0">
                <a:solidFill>
                  <a:schemeClr val="tx1"/>
                </a:solidFill>
                <a:effectLst/>
                <a:latin typeface="Times New Roman" panose="02020603050405020304" pitchFamily="18" charset="0"/>
                <a:cs typeface="Times New Roman" panose="02020603050405020304" pitchFamily="18" charset="0"/>
              </a:rPr>
              <a:t> data analysis, thematic analysis is used to handle concepts and high-quality material. Managing audience opinions would be necessary to address sustainability and supply stable themes, such incredibly inventive notions (McWhorter and Laurie, 2024). Navigating the problem of contradictions while preserving a sense of relationships would require managing tactical analysis. Controlling the opinions of the audience would help to emphasize thematic analysis and preserve the reliability of scholarly publications and business data. In order to map out comprehension of WHISTL's challenges in a timely manner, the standards for analyzing qualitative data would be essential.</a:t>
            </a:r>
            <a:endParaRPr lang="en-US" sz="800" b="0" dirty="0" smtClean="0">
              <a:solidFill>
                <a:schemeClr val="tx1"/>
              </a:solidFill>
              <a:effectLst/>
              <a:latin typeface="Times New Roman" panose="02020603050405020304" pitchFamily="18" charset="0"/>
              <a:cs typeface="Times New Roman" panose="02020603050405020304" pitchFamily="18" charset="0"/>
            </a:endParaRPr>
          </a:p>
        </p:txBody>
      </p:sp>
      <p:sp>
        <p:nvSpPr>
          <p:cNvPr id="7" name="Rectangle 6"/>
          <p:cNvSpPr/>
          <p:nvPr/>
        </p:nvSpPr>
        <p:spPr>
          <a:xfrm>
            <a:off x="8323604" y="449960"/>
            <a:ext cx="3392680" cy="1771947"/>
          </a:xfrm>
          <a:prstGeom prst="rect">
            <a:avLst/>
          </a:prstGeom>
          <a:gradFill flip="none" rotWithShape="1">
            <a:gsLst>
              <a:gs pos="0">
                <a:schemeClr val="accent6">
                  <a:tint val="66000"/>
                  <a:satMod val="160000"/>
                </a:schemeClr>
              </a:gs>
              <a:gs pos="50000">
                <a:schemeClr val="accent6">
                  <a:tint val="44500"/>
                  <a:satMod val="160000"/>
                </a:schemeClr>
              </a:gs>
              <a:gs pos="100000">
                <a:schemeClr val="accent6">
                  <a:tint val="23500"/>
                  <a:satMod val="160000"/>
                </a:schemeClr>
              </a:gs>
            </a:gsLst>
            <a:path path="circle">
              <a:fillToRect l="50000" t="50000" r="50000" b="50000"/>
            </a:path>
            <a:tileRect/>
          </a:gra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800" b="1" dirty="0">
                <a:solidFill>
                  <a:schemeClr val="tx1"/>
                </a:solidFill>
                <a:latin typeface="Times New Roman" panose="02020603050405020304" pitchFamily="18" charset="0"/>
                <a:cs typeface="Times New Roman" panose="02020603050405020304" pitchFamily="18" charset="0"/>
              </a:rPr>
              <a:t>Key findings</a:t>
            </a:r>
            <a:endParaRPr lang="en-US" sz="800" b="0" dirty="0" smtClean="0">
              <a:solidFill>
                <a:schemeClr val="tx1"/>
              </a:solidFill>
              <a:effectLst/>
              <a:latin typeface="Times New Roman" panose="02020603050405020304" pitchFamily="18" charset="0"/>
              <a:cs typeface="Times New Roman" panose="02020603050405020304" pitchFamily="18" charset="0"/>
            </a:endParaRPr>
          </a:p>
          <a:p>
            <a:pPr fontAlgn="base"/>
            <a:r>
              <a:rPr lang="en-US" sz="800" dirty="0">
                <a:solidFill>
                  <a:schemeClr val="tx1"/>
                </a:solidFill>
                <a:latin typeface="Times New Roman" panose="02020603050405020304" pitchFamily="18" charset="0"/>
                <a:cs typeface="Times New Roman" panose="02020603050405020304" pitchFamily="18" charset="0"/>
              </a:rPr>
              <a:t>The main focus would ensure managing timely advancements while highlighting productivity, and soundness based on workforce demands. </a:t>
            </a:r>
          </a:p>
          <a:p>
            <a:pPr fontAlgn="base"/>
            <a:r>
              <a:rPr lang="en-US" sz="800" dirty="0">
                <a:solidFill>
                  <a:schemeClr val="tx1"/>
                </a:solidFill>
                <a:latin typeface="Times New Roman" panose="02020603050405020304" pitchFamily="18" charset="0"/>
                <a:cs typeface="Times New Roman" panose="02020603050405020304" pitchFamily="18" charset="0"/>
              </a:rPr>
              <a:t>The digitalization and timely understanding of the process would be important factors in the achievement of warehousing demands (Barak </a:t>
            </a:r>
            <a:r>
              <a:rPr lang="en-US" sz="800" dirty="0" err="1">
                <a:solidFill>
                  <a:schemeClr val="tx1"/>
                </a:solidFill>
                <a:latin typeface="Times New Roman" panose="02020603050405020304" pitchFamily="18" charset="0"/>
                <a:cs typeface="Times New Roman" panose="02020603050405020304" pitchFamily="18" charset="0"/>
              </a:rPr>
              <a:t>Corren</a:t>
            </a:r>
            <a:r>
              <a:rPr lang="en-US" sz="800" dirty="0">
                <a:solidFill>
                  <a:schemeClr val="tx1"/>
                </a:solidFill>
                <a:latin typeface="Times New Roman" panose="02020603050405020304" pitchFamily="18" charset="0"/>
                <a:cs typeface="Times New Roman" panose="02020603050405020304" pitchFamily="18" charset="0"/>
              </a:rPr>
              <a:t> and </a:t>
            </a:r>
            <a:r>
              <a:rPr lang="en-US" sz="800" dirty="0" err="1">
                <a:solidFill>
                  <a:schemeClr val="tx1"/>
                </a:solidFill>
                <a:latin typeface="Times New Roman" panose="02020603050405020304" pitchFamily="18" charset="0"/>
                <a:cs typeface="Times New Roman" panose="02020603050405020304" pitchFamily="18" charset="0"/>
              </a:rPr>
              <a:t>Boxman</a:t>
            </a:r>
            <a:r>
              <a:rPr lang="en-US" sz="800" dirty="0">
                <a:solidFill>
                  <a:schemeClr val="tx1"/>
                </a:solidFill>
                <a:latin typeface="Times New Roman" panose="02020603050405020304" pitchFamily="18" charset="0"/>
                <a:cs typeface="Times New Roman" panose="02020603050405020304" pitchFamily="18" charset="0"/>
              </a:rPr>
              <a:t>, 2025). </a:t>
            </a:r>
          </a:p>
          <a:p>
            <a:pPr fontAlgn="base"/>
            <a:r>
              <a:rPr lang="en-US" sz="800" dirty="0">
                <a:solidFill>
                  <a:schemeClr val="tx1"/>
                </a:solidFill>
                <a:latin typeface="Times New Roman" panose="02020603050405020304" pitchFamily="18" charset="0"/>
                <a:cs typeface="Times New Roman" panose="02020603050405020304" pitchFamily="18" charset="0"/>
              </a:rPr>
              <a:t>The reliability of staff expectations would necessitate controlling contact and well-being when dealing standards proceedings. </a:t>
            </a:r>
          </a:p>
          <a:p>
            <a:pPr fontAlgn="base"/>
            <a:r>
              <a:rPr lang="en-US" sz="800" dirty="0">
                <a:solidFill>
                  <a:schemeClr val="tx1"/>
                </a:solidFill>
                <a:latin typeface="Times New Roman" panose="02020603050405020304" pitchFamily="18" charset="0"/>
                <a:cs typeface="Times New Roman" panose="02020603050405020304" pitchFamily="18" charset="0"/>
              </a:rPr>
              <a:t>Similar goals of Warehouse Systematic Measures (WMS) would be affected by the timely perfection based on artificial intelligence (AI).</a:t>
            </a:r>
          </a:p>
          <a:p>
            <a:pPr fontAlgn="base"/>
            <a:r>
              <a:rPr lang="en-US" sz="800" dirty="0">
                <a:solidFill>
                  <a:schemeClr val="tx1"/>
                </a:solidFill>
                <a:latin typeface="Times New Roman" panose="02020603050405020304" pitchFamily="18" charset="0"/>
                <a:cs typeface="Times New Roman" panose="02020603050405020304" pitchFamily="18" charset="0"/>
              </a:rPr>
              <a:t>Visuals (WHISTL logo, workflow diagram, thematic map)</a:t>
            </a:r>
          </a:p>
          <a:p>
            <a:pPr algn="ctr"/>
            <a:endParaRPr lang="en-IN" sz="800" dirty="0">
              <a:solidFill>
                <a:schemeClr val="tx1"/>
              </a:solidFill>
              <a:latin typeface="Times New Roman" panose="02020603050405020304" pitchFamily="18" charset="0"/>
              <a:cs typeface="Times New Roman" panose="02020603050405020304" pitchFamily="18" charset="0"/>
            </a:endParaRPr>
          </a:p>
        </p:txBody>
      </p:sp>
      <p:sp>
        <p:nvSpPr>
          <p:cNvPr id="8" name="Rectangle 7"/>
          <p:cNvSpPr/>
          <p:nvPr/>
        </p:nvSpPr>
        <p:spPr>
          <a:xfrm>
            <a:off x="471288" y="2469735"/>
            <a:ext cx="4023797" cy="1965532"/>
          </a:xfrm>
          <a:prstGeom prst="rect">
            <a:avLst/>
          </a:prstGeom>
          <a:gradFill flip="none" rotWithShape="1">
            <a:gsLst>
              <a:gs pos="0">
                <a:srgbClr val="00B050">
                  <a:tint val="66000"/>
                  <a:satMod val="160000"/>
                </a:srgbClr>
              </a:gs>
              <a:gs pos="50000">
                <a:srgbClr val="00B050">
                  <a:tint val="44500"/>
                  <a:satMod val="160000"/>
                </a:srgbClr>
              </a:gs>
              <a:gs pos="100000">
                <a:srgbClr val="00B050">
                  <a:tint val="23500"/>
                  <a:satMod val="160000"/>
                </a:srgbClr>
              </a:gs>
            </a:gsLst>
            <a:path path="circle">
              <a:fillToRect l="50000" t="50000" r="50000" b="50000"/>
            </a:path>
            <a:tileRect/>
          </a:gra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r>
              <a:rPr lang="en-US" sz="800" b="1" dirty="0">
                <a:solidFill>
                  <a:schemeClr val="tx1"/>
                </a:solidFill>
                <a:latin typeface="Times New Roman" panose="02020603050405020304" pitchFamily="18" charset="0"/>
                <a:cs typeface="Times New Roman" panose="02020603050405020304" pitchFamily="18" charset="0"/>
              </a:rPr>
              <a:t>Reference</a:t>
            </a:r>
          </a:p>
          <a:p>
            <a:r>
              <a:rPr lang="en-US" sz="800" dirty="0" err="1">
                <a:solidFill>
                  <a:schemeClr val="tx1"/>
                </a:solidFill>
                <a:latin typeface="Times New Roman" panose="02020603050405020304" pitchFamily="18" charset="0"/>
                <a:cs typeface="Times New Roman" panose="02020603050405020304" pitchFamily="18" charset="0"/>
              </a:rPr>
              <a:t>Alcalá</a:t>
            </a:r>
            <a:r>
              <a:rPr lang="en-US" sz="800" dirty="0">
                <a:solidFill>
                  <a:schemeClr val="tx1"/>
                </a:solidFill>
                <a:latin typeface="Times New Roman" panose="02020603050405020304" pitchFamily="18" charset="0"/>
                <a:cs typeface="Times New Roman" panose="02020603050405020304" pitchFamily="18" charset="0"/>
              </a:rPr>
              <a:t> </a:t>
            </a:r>
            <a:r>
              <a:rPr lang="en-US" sz="800" dirty="0" err="1">
                <a:solidFill>
                  <a:schemeClr val="tx1"/>
                </a:solidFill>
                <a:latin typeface="Times New Roman" panose="02020603050405020304" pitchFamily="18" charset="0"/>
                <a:cs typeface="Times New Roman" panose="02020603050405020304" pitchFamily="18" charset="0"/>
              </a:rPr>
              <a:t>Laboy</a:t>
            </a:r>
            <a:r>
              <a:rPr lang="en-US" sz="800" dirty="0">
                <a:solidFill>
                  <a:schemeClr val="tx1"/>
                </a:solidFill>
                <a:latin typeface="Times New Roman" panose="02020603050405020304" pitchFamily="18" charset="0"/>
                <a:cs typeface="Times New Roman" panose="02020603050405020304" pitchFamily="18" charset="0"/>
              </a:rPr>
              <a:t>, D., 2024. The “Founder’s Gaze”: How the Fourth Amendment Is a Surveillance Technology That Enables AI to Scale Control Over the Subaltern. The Michigan Journal of Race and Law, Forthcoming.</a:t>
            </a:r>
          </a:p>
          <a:p>
            <a:r>
              <a:rPr lang="en-US" sz="800" dirty="0">
                <a:solidFill>
                  <a:schemeClr val="tx1"/>
                </a:solidFill>
                <a:latin typeface="Times New Roman" panose="02020603050405020304" pitchFamily="18" charset="0"/>
                <a:cs typeface="Times New Roman" panose="02020603050405020304" pitchFamily="18" charset="0"/>
              </a:rPr>
              <a:t>Barak </a:t>
            </a:r>
            <a:r>
              <a:rPr lang="en-US" sz="800" dirty="0" err="1">
                <a:solidFill>
                  <a:schemeClr val="tx1"/>
                </a:solidFill>
                <a:latin typeface="Times New Roman" panose="02020603050405020304" pitchFamily="18" charset="0"/>
                <a:cs typeface="Times New Roman" panose="02020603050405020304" pitchFamily="18" charset="0"/>
              </a:rPr>
              <a:t>Corren</a:t>
            </a:r>
            <a:r>
              <a:rPr lang="en-US" sz="800" dirty="0">
                <a:solidFill>
                  <a:schemeClr val="tx1"/>
                </a:solidFill>
                <a:latin typeface="Times New Roman" panose="02020603050405020304" pitchFamily="18" charset="0"/>
                <a:cs typeface="Times New Roman" panose="02020603050405020304" pitchFamily="18" charset="0"/>
              </a:rPr>
              <a:t>, N. and </a:t>
            </a:r>
            <a:r>
              <a:rPr lang="en-US" sz="800" dirty="0" err="1">
                <a:solidFill>
                  <a:schemeClr val="tx1"/>
                </a:solidFill>
                <a:latin typeface="Times New Roman" panose="02020603050405020304" pitchFamily="18" charset="0"/>
                <a:cs typeface="Times New Roman" panose="02020603050405020304" pitchFamily="18" charset="0"/>
              </a:rPr>
              <a:t>Boxman</a:t>
            </a:r>
            <a:r>
              <a:rPr lang="en-US" sz="800" dirty="0">
                <a:solidFill>
                  <a:schemeClr val="tx1"/>
                </a:solidFill>
                <a:latin typeface="Times New Roman" panose="02020603050405020304" pitchFamily="18" charset="0"/>
                <a:cs typeface="Times New Roman" panose="02020603050405020304" pitchFamily="18" charset="0"/>
              </a:rPr>
              <a:t>, J., 2025. Aiding Who? Humanitarian Aid and the Continuation of War by Other Means. Humanitarian Aid and the Continuation of War by Other Means (July 31, 2025).</a:t>
            </a:r>
          </a:p>
          <a:p>
            <a:r>
              <a:rPr lang="en-US" sz="800" dirty="0">
                <a:solidFill>
                  <a:schemeClr val="tx1"/>
                </a:solidFill>
                <a:latin typeface="Times New Roman" panose="02020603050405020304" pitchFamily="18" charset="0"/>
                <a:cs typeface="Times New Roman" panose="02020603050405020304" pitchFamily="18" charset="0"/>
              </a:rPr>
              <a:t>McWhorter, R.R. and Laurie, M.M., 2024. Invasive and Creepy Technologies: Challenges and Opportunities. Disruptive Technologies in Education and Workforce Development, pp.70-94.</a:t>
            </a:r>
          </a:p>
          <a:p>
            <a:r>
              <a:rPr lang="en-US" sz="800" dirty="0" err="1">
                <a:solidFill>
                  <a:schemeClr val="tx1"/>
                </a:solidFill>
                <a:latin typeface="Times New Roman" panose="02020603050405020304" pitchFamily="18" charset="0"/>
                <a:cs typeface="Times New Roman" panose="02020603050405020304" pitchFamily="18" charset="0"/>
              </a:rPr>
              <a:t>Varshney</a:t>
            </a:r>
            <a:r>
              <a:rPr lang="en-US" sz="800" dirty="0">
                <a:solidFill>
                  <a:schemeClr val="tx1"/>
                </a:solidFill>
                <a:latin typeface="Times New Roman" panose="02020603050405020304" pitchFamily="18" charset="0"/>
                <a:cs typeface="Times New Roman" panose="02020603050405020304" pitchFamily="18" charset="0"/>
              </a:rPr>
              <a:t>, R., 2024. A Strict Enforcement and Awareness of Witness Protection Law: Need of Hour. Library of Progress-Library Science, Information Technology &amp; Computer, 44(3).</a:t>
            </a:r>
            <a:endParaRPr lang="en-IN" sz="800" dirty="0">
              <a:solidFill>
                <a:schemeClr val="tx1"/>
              </a:solidFill>
              <a:latin typeface="Times New Roman" panose="02020603050405020304" pitchFamily="18" charset="0"/>
              <a:cs typeface="Times New Roman" panose="02020603050405020304" pitchFamily="18" charset="0"/>
            </a:endParaRPr>
          </a:p>
        </p:txBody>
      </p:sp>
      <p:sp>
        <p:nvSpPr>
          <p:cNvPr id="9" name="Rectangle 8"/>
          <p:cNvSpPr/>
          <p:nvPr/>
        </p:nvSpPr>
        <p:spPr>
          <a:xfrm>
            <a:off x="471289" y="449960"/>
            <a:ext cx="4023798" cy="2019775"/>
          </a:xfrm>
          <a:prstGeom prst="rect">
            <a:avLst/>
          </a:prstGeom>
          <a:gradFill flip="none" rotWithShape="1">
            <a:gsLst>
              <a:gs pos="0">
                <a:schemeClr val="accent4">
                  <a:lumMod val="40000"/>
                  <a:lumOff val="60000"/>
                  <a:shade val="30000"/>
                  <a:satMod val="115000"/>
                </a:schemeClr>
              </a:gs>
              <a:gs pos="50000">
                <a:schemeClr val="accent4">
                  <a:lumMod val="40000"/>
                  <a:lumOff val="60000"/>
                  <a:shade val="67500"/>
                  <a:satMod val="115000"/>
                </a:schemeClr>
              </a:gs>
              <a:gs pos="100000">
                <a:schemeClr val="accent4">
                  <a:lumMod val="40000"/>
                  <a:lumOff val="60000"/>
                  <a:shade val="100000"/>
                  <a:satMod val="115000"/>
                </a:schemeClr>
              </a:gs>
            </a:gsLst>
            <a:path path="circle">
              <a:fillToRect l="50000" t="50000" r="50000" b="50000"/>
            </a:path>
            <a:tileRect/>
          </a:gra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r>
              <a:rPr lang="en-US" sz="800" b="1" dirty="0">
                <a:solidFill>
                  <a:schemeClr val="tx1"/>
                </a:solidFill>
                <a:latin typeface="Times New Roman" panose="02020603050405020304" pitchFamily="18" charset="0"/>
                <a:cs typeface="Times New Roman" panose="02020603050405020304" pitchFamily="18" charset="0"/>
              </a:rPr>
              <a:t>Title, Aim, Objectives</a:t>
            </a:r>
            <a:endParaRPr lang="en-US" sz="800" b="0" dirty="0" smtClean="0">
              <a:solidFill>
                <a:schemeClr val="tx1"/>
              </a:solidFill>
              <a:effectLst/>
              <a:latin typeface="Times New Roman" panose="02020603050405020304" pitchFamily="18" charset="0"/>
              <a:cs typeface="Times New Roman" panose="02020603050405020304" pitchFamily="18" charset="0"/>
            </a:endParaRPr>
          </a:p>
          <a:p>
            <a:r>
              <a:rPr lang="en-US" sz="800" b="1" i="1" dirty="0">
                <a:solidFill>
                  <a:schemeClr val="tx1"/>
                </a:solidFill>
                <a:latin typeface="Times New Roman" panose="02020603050405020304" pitchFamily="18" charset="0"/>
                <a:cs typeface="Times New Roman" panose="02020603050405020304" pitchFamily="18" charset="0"/>
              </a:rPr>
              <a:t>Title: </a:t>
            </a:r>
            <a:r>
              <a:rPr lang="en-US" sz="800" dirty="0">
                <a:solidFill>
                  <a:schemeClr val="tx1"/>
                </a:solidFill>
                <a:latin typeface="Times New Roman" panose="02020603050405020304" pitchFamily="18" charset="0"/>
                <a:cs typeface="Times New Roman" panose="02020603050405020304" pitchFamily="18" charset="0"/>
              </a:rPr>
              <a:t>How a Warehouse Can Adopt Technology to Improve Work Conditions: A Case Study of WHISTL Warehouse</a:t>
            </a:r>
            <a:endParaRPr lang="en-US" sz="800" b="0" dirty="0" smtClean="0">
              <a:solidFill>
                <a:schemeClr val="tx1"/>
              </a:solidFill>
              <a:effectLst/>
              <a:latin typeface="Times New Roman" panose="02020603050405020304" pitchFamily="18" charset="0"/>
              <a:cs typeface="Times New Roman" panose="02020603050405020304" pitchFamily="18" charset="0"/>
            </a:endParaRPr>
          </a:p>
          <a:p>
            <a:r>
              <a:rPr lang="en-US" sz="800" b="1" dirty="0">
                <a:solidFill>
                  <a:schemeClr val="tx1"/>
                </a:solidFill>
                <a:latin typeface="Times New Roman" panose="02020603050405020304" pitchFamily="18" charset="0"/>
                <a:cs typeface="Times New Roman" panose="02020603050405020304" pitchFamily="18" charset="0"/>
              </a:rPr>
              <a:t>Research Aim</a:t>
            </a:r>
            <a:endParaRPr lang="en-US" sz="800" b="0" dirty="0" smtClean="0">
              <a:solidFill>
                <a:schemeClr val="tx1"/>
              </a:solidFill>
              <a:effectLst/>
              <a:latin typeface="Times New Roman" panose="02020603050405020304" pitchFamily="18" charset="0"/>
              <a:cs typeface="Times New Roman" panose="02020603050405020304" pitchFamily="18" charset="0"/>
            </a:endParaRPr>
          </a:p>
          <a:p>
            <a:r>
              <a:rPr lang="en-US" sz="800" dirty="0">
                <a:solidFill>
                  <a:schemeClr val="tx1"/>
                </a:solidFill>
                <a:latin typeface="Times New Roman" panose="02020603050405020304" pitchFamily="18" charset="0"/>
                <a:cs typeface="Times New Roman" panose="02020603050405020304" pitchFamily="18" charset="0"/>
              </a:rPr>
              <a:t>To examine applicability of technological conditions that determine WHISTL Warehouse efficacy.</a:t>
            </a:r>
            <a:endParaRPr lang="en-US" sz="800" b="0" dirty="0" smtClean="0">
              <a:solidFill>
                <a:schemeClr val="tx1"/>
              </a:solidFill>
              <a:effectLst/>
              <a:latin typeface="Times New Roman" panose="02020603050405020304" pitchFamily="18" charset="0"/>
              <a:cs typeface="Times New Roman" panose="02020603050405020304" pitchFamily="18" charset="0"/>
            </a:endParaRPr>
          </a:p>
          <a:p>
            <a:r>
              <a:rPr lang="en-US" sz="800" b="1" dirty="0">
                <a:solidFill>
                  <a:schemeClr val="tx1"/>
                </a:solidFill>
                <a:latin typeface="Times New Roman" panose="02020603050405020304" pitchFamily="18" charset="0"/>
                <a:cs typeface="Times New Roman" panose="02020603050405020304" pitchFamily="18" charset="0"/>
              </a:rPr>
              <a:t>Objectives</a:t>
            </a:r>
            <a:endParaRPr lang="en-US" sz="800" b="0" dirty="0" smtClean="0">
              <a:solidFill>
                <a:schemeClr val="tx1"/>
              </a:solidFill>
              <a:effectLst/>
              <a:latin typeface="Times New Roman" panose="02020603050405020304" pitchFamily="18" charset="0"/>
              <a:cs typeface="Times New Roman" panose="02020603050405020304" pitchFamily="18" charset="0"/>
            </a:endParaRPr>
          </a:p>
          <a:p>
            <a:r>
              <a:rPr lang="en-US" sz="800" i="1" dirty="0">
                <a:solidFill>
                  <a:schemeClr val="tx1"/>
                </a:solidFill>
                <a:latin typeface="Times New Roman" panose="02020603050405020304" pitchFamily="18" charset="0"/>
                <a:cs typeface="Times New Roman" panose="02020603050405020304" pitchFamily="18" charset="0"/>
              </a:rPr>
              <a:t>To assess employee working stability  at WHISTL Warehouse.</a:t>
            </a:r>
            <a:endParaRPr lang="en-US" sz="800" b="0" dirty="0" smtClean="0">
              <a:solidFill>
                <a:schemeClr val="tx1"/>
              </a:solidFill>
              <a:effectLst/>
              <a:latin typeface="Times New Roman" panose="02020603050405020304" pitchFamily="18" charset="0"/>
              <a:cs typeface="Times New Roman" panose="02020603050405020304" pitchFamily="18" charset="0"/>
            </a:endParaRPr>
          </a:p>
          <a:p>
            <a:pPr fontAlgn="base"/>
            <a:r>
              <a:rPr lang="en-US" sz="800" dirty="0">
                <a:solidFill>
                  <a:schemeClr val="tx1"/>
                </a:solidFill>
                <a:latin typeface="Times New Roman" panose="02020603050405020304" pitchFamily="18" charset="0"/>
                <a:cs typeface="Times New Roman" panose="02020603050405020304" pitchFamily="18" charset="0"/>
              </a:rPr>
              <a:t>To assess employees’ reliance over tools, and precision.</a:t>
            </a:r>
          </a:p>
          <a:p>
            <a:pPr fontAlgn="base"/>
            <a:r>
              <a:rPr lang="en-US" sz="800" dirty="0">
                <a:solidFill>
                  <a:schemeClr val="tx1"/>
                </a:solidFill>
                <a:latin typeface="Times New Roman" panose="02020603050405020304" pitchFamily="18" charset="0"/>
                <a:cs typeface="Times New Roman" panose="02020603050405020304" pitchFamily="18" charset="0"/>
              </a:rPr>
              <a:t>To identify significant gaps and facilitate pathways for making improvement.</a:t>
            </a:r>
          </a:p>
          <a:p>
            <a:pPr fontAlgn="base"/>
            <a:r>
              <a:rPr lang="en-US" sz="800" dirty="0">
                <a:solidFill>
                  <a:schemeClr val="tx1"/>
                </a:solidFill>
                <a:latin typeface="Times New Roman" panose="02020603050405020304" pitchFamily="18" charset="0"/>
                <a:cs typeface="Times New Roman" panose="02020603050405020304" pitchFamily="18" charset="0"/>
              </a:rPr>
              <a:t>To </a:t>
            </a:r>
            <a:r>
              <a:rPr lang="en-US" sz="800" dirty="0" err="1">
                <a:solidFill>
                  <a:schemeClr val="tx1"/>
                </a:solidFill>
                <a:latin typeface="Times New Roman" panose="02020603050405020304" pitchFamily="18" charset="0"/>
                <a:cs typeface="Times New Roman" panose="02020603050405020304" pitchFamily="18" charset="0"/>
              </a:rPr>
              <a:t>analyse</a:t>
            </a:r>
            <a:r>
              <a:rPr lang="en-US" sz="800" dirty="0">
                <a:solidFill>
                  <a:schemeClr val="tx1"/>
                </a:solidFill>
                <a:latin typeface="Times New Roman" panose="02020603050405020304" pitchFamily="18" charset="0"/>
                <a:cs typeface="Times New Roman" panose="02020603050405020304" pitchFamily="18" charset="0"/>
              </a:rPr>
              <a:t> automated facilities, WMS, and aiding with management safety, and </a:t>
            </a:r>
            <a:r>
              <a:rPr lang="en-US" sz="800" dirty="0" err="1">
                <a:solidFill>
                  <a:schemeClr val="tx1"/>
                </a:solidFill>
                <a:latin typeface="Times New Roman" panose="02020603050405020304" pitchFamily="18" charset="0"/>
                <a:cs typeface="Times New Roman" panose="02020603050405020304" pitchFamily="18" charset="0"/>
              </a:rPr>
              <a:t>comfortability</a:t>
            </a:r>
            <a:r>
              <a:rPr lang="en-US" sz="800" dirty="0">
                <a:solidFill>
                  <a:schemeClr val="tx1"/>
                </a:solidFill>
                <a:latin typeface="Times New Roman" panose="02020603050405020304" pitchFamily="18" charset="0"/>
                <a:cs typeface="Times New Roman" panose="02020603050405020304" pitchFamily="18" charset="0"/>
              </a:rPr>
              <a:t>.</a:t>
            </a:r>
          </a:p>
          <a:p>
            <a:pPr fontAlgn="base"/>
            <a:r>
              <a:rPr lang="en-US" sz="800" dirty="0">
                <a:solidFill>
                  <a:schemeClr val="tx1"/>
                </a:solidFill>
                <a:latin typeface="Times New Roman" panose="02020603050405020304" pitchFamily="18" charset="0"/>
                <a:cs typeface="Times New Roman" panose="02020603050405020304" pitchFamily="18" charset="0"/>
              </a:rPr>
              <a:t>To highlight strategies while taking care of employee outcomes and </a:t>
            </a:r>
            <a:r>
              <a:rPr lang="en-US" sz="800" dirty="0" err="1">
                <a:solidFill>
                  <a:schemeClr val="tx1"/>
                </a:solidFill>
                <a:latin typeface="Times New Roman" panose="02020603050405020304" pitchFamily="18" charset="0"/>
                <a:cs typeface="Times New Roman" panose="02020603050405020304" pitchFamily="18" charset="0"/>
              </a:rPr>
              <a:t>prioritising</a:t>
            </a:r>
            <a:r>
              <a:rPr lang="en-US" sz="800" dirty="0">
                <a:solidFill>
                  <a:schemeClr val="tx1"/>
                </a:solidFill>
                <a:latin typeface="Times New Roman" panose="02020603050405020304" pitchFamily="18" charset="0"/>
                <a:cs typeface="Times New Roman" panose="02020603050405020304" pitchFamily="18" charset="0"/>
              </a:rPr>
              <a:t> training development.</a:t>
            </a:r>
          </a:p>
        </p:txBody>
      </p:sp>
      <p:sp>
        <p:nvSpPr>
          <p:cNvPr id="11" name="Rectangle 10"/>
          <p:cNvSpPr/>
          <p:nvPr/>
        </p:nvSpPr>
        <p:spPr>
          <a:xfrm>
            <a:off x="8323604" y="2221907"/>
            <a:ext cx="3392680" cy="2213360"/>
          </a:xfrm>
          <a:prstGeom prst="rect">
            <a:avLst/>
          </a:prstGeom>
          <a:gradFill flip="none" rotWithShape="1">
            <a:gsLst>
              <a:gs pos="0">
                <a:schemeClr val="accent5">
                  <a:tint val="66000"/>
                  <a:satMod val="160000"/>
                </a:schemeClr>
              </a:gs>
              <a:gs pos="50000">
                <a:schemeClr val="accent5">
                  <a:tint val="44500"/>
                  <a:satMod val="160000"/>
                </a:schemeClr>
              </a:gs>
              <a:gs pos="100000">
                <a:schemeClr val="accent5">
                  <a:tint val="23500"/>
                  <a:satMod val="160000"/>
                </a:schemeClr>
              </a:gs>
            </a:gsLst>
            <a:path path="circle">
              <a:fillToRect l="50000" t="50000" r="50000" b="50000"/>
            </a:path>
            <a:tileRect/>
          </a:gra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r>
              <a:rPr lang="en-US" sz="800" b="1" dirty="0">
                <a:solidFill>
                  <a:schemeClr val="tx1"/>
                </a:solidFill>
                <a:latin typeface="Times New Roman" panose="02020603050405020304" pitchFamily="18" charset="0"/>
                <a:cs typeface="Times New Roman" panose="02020603050405020304" pitchFamily="18" charset="0"/>
              </a:rPr>
              <a:t>Brief conclusion</a:t>
            </a:r>
            <a:endParaRPr lang="en-US" sz="800" b="0" dirty="0" smtClean="0">
              <a:solidFill>
                <a:schemeClr val="tx1"/>
              </a:solidFill>
              <a:effectLst/>
              <a:latin typeface="Times New Roman" panose="02020603050405020304" pitchFamily="18" charset="0"/>
              <a:cs typeface="Times New Roman" panose="02020603050405020304" pitchFamily="18" charset="0"/>
            </a:endParaRPr>
          </a:p>
          <a:p>
            <a:r>
              <a:rPr lang="en-US" sz="800" dirty="0">
                <a:solidFill>
                  <a:schemeClr val="tx1"/>
                </a:solidFill>
                <a:latin typeface="Times New Roman" panose="02020603050405020304" pitchFamily="18" charset="0"/>
                <a:cs typeface="Times New Roman" panose="02020603050405020304" pitchFamily="18" charset="0"/>
              </a:rPr>
              <a:t>In conclusion, improving organizational themes and coherence would be the top priorities for maintaining well-being at WHISTL. The resolution of numerous issues would draw attention to the need for productivity and provide insight into skill development. Taking on practical demands and managing warehouse operations will be the focus of the digitalization development. The chapter addresses issues of timeliness, cost-effectiveness, and obstacle mitigation. Tactical management throughout the process would be ensured by adequate training and adherence to quality standards. Research soundness and technological potential would take warehousing measures into account. The mitigation requires allowing technology measures and standards management. The welfare's timely strategy and managerial outcomes would help make timely progress.</a:t>
            </a:r>
            <a:endParaRPr lang="en-US" sz="800" b="0" dirty="0" smtClean="0">
              <a:solidFill>
                <a:schemeClr val="tx1"/>
              </a:solidFill>
              <a:effectLst/>
              <a:latin typeface="Times New Roman" panose="02020603050405020304" pitchFamily="18" charset="0"/>
              <a:cs typeface="Times New Roman" panose="02020603050405020304" pitchFamily="18" charset="0"/>
            </a:endParaRPr>
          </a:p>
          <a:p>
            <a:r>
              <a:rPr lang="en-US" sz="800" dirty="0" smtClean="0">
                <a:solidFill>
                  <a:schemeClr val="tx1"/>
                </a:solidFill>
                <a:latin typeface="Times New Roman" panose="02020603050405020304" pitchFamily="18" charset="0"/>
                <a:cs typeface="Times New Roman" panose="02020603050405020304" pitchFamily="18" charset="0"/>
              </a:rPr>
              <a:t/>
            </a:r>
            <a:br>
              <a:rPr lang="en-US" sz="800" dirty="0" smtClean="0">
                <a:solidFill>
                  <a:schemeClr val="tx1"/>
                </a:solidFill>
                <a:latin typeface="Times New Roman" panose="02020603050405020304" pitchFamily="18" charset="0"/>
                <a:cs typeface="Times New Roman" panose="02020603050405020304" pitchFamily="18" charset="0"/>
              </a:rPr>
            </a:br>
            <a:endParaRPr lang="en-IN" sz="800" dirty="0">
              <a:solidFill>
                <a:schemeClr val="tx1"/>
              </a:solidFill>
              <a:latin typeface="Times New Roman" panose="02020603050405020304" pitchFamily="18" charset="0"/>
              <a:cs typeface="Times New Roman" panose="02020603050405020304" pitchFamily="18" charset="0"/>
            </a:endParaRPr>
          </a:p>
        </p:txBody>
      </p:sp>
      <p:sp>
        <p:nvSpPr>
          <p:cNvPr id="12" name="Rectangle 11"/>
          <p:cNvSpPr/>
          <p:nvPr/>
        </p:nvSpPr>
        <p:spPr>
          <a:xfrm>
            <a:off x="3048000" y="734937"/>
            <a:ext cx="5121779" cy="338554"/>
          </a:xfrm>
          <a:prstGeom prst="rect">
            <a:avLst/>
          </a:prstGeom>
        </p:spPr>
        <p:txBody>
          <a:bodyPr wrap="square">
            <a:spAutoFit/>
          </a:bodyPr>
          <a:lstStyle/>
          <a:p>
            <a:r>
              <a:rPr lang="en-US" sz="800" dirty="0" smtClean="0">
                <a:latin typeface="Times New Roman" panose="02020603050405020304" pitchFamily="18" charset="0"/>
                <a:cs typeface="Times New Roman" panose="02020603050405020304" pitchFamily="18" charset="0"/>
              </a:rPr>
              <a:t/>
            </a:r>
            <a:br>
              <a:rPr lang="en-US" sz="800" dirty="0" smtClean="0">
                <a:latin typeface="Times New Roman" panose="02020603050405020304" pitchFamily="18" charset="0"/>
                <a:cs typeface="Times New Roman" panose="02020603050405020304" pitchFamily="18" charset="0"/>
              </a:rPr>
            </a:br>
            <a:endParaRPr lang="en-IN" sz="800" dirty="0">
              <a:latin typeface="Times New Roman" panose="02020603050405020304" pitchFamily="18" charset="0"/>
              <a:cs typeface="Times New Roman" panose="02020603050405020304" pitchFamily="18" charset="0"/>
            </a:endParaRPr>
          </a:p>
        </p:txBody>
      </p:sp>
      <p:pic>
        <p:nvPicPr>
          <p:cNvPr id="1026" name="Picture 2" descr="https://gradienttech.com/wp-content/uploads/2023/08/automation-technology-process-businessman-is-pressing-virtual-screen-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288" y="4489510"/>
            <a:ext cx="2893207" cy="112507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futurecio.tech/wp-content/uploads/2021/04/Juniper-Networks-2021-AI-adoption-challenges-1024x53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4680" y="4542957"/>
            <a:ext cx="4228417" cy="213775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s://www.slideteam.net/media/catalog/product/cache/960x720/e/s/essential_stages_of_technology_adoption_process_slide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1288" y="5674853"/>
            <a:ext cx="2893207" cy="1183147"/>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7"/>
          <p:cNvPicPr>
            <a:picLocks noChangeAspect="1"/>
          </p:cNvPicPr>
          <p:nvPr/>
        </p:nvPicPr>
        <p:blipFill>
          <a:blip r:embed="rId5"/>
          <a:stretch>
            <a:fillRect/>
          </a:stretch>
        </p:blipFill>
        <p:spPr>
          <a:xfrm>
            <a:off x="7792741" y="4560048"/>
            <a:ext cx="3923543" cy="2090381"/>
          </a:xfrm>
          <a:prstGeom prst="rect">
            <a:avLst/>
          </a:prstGeom>
        </p:spPr>
      </p:pic>
    </p:spTree>
    <p:extLst>
      <p:ext uri="{BB962C8B-B14F-4D97-AF65-F5344CB8AC3E}">
        <p14:creationId xmlns:p14="http://schemas.microsoft.com/office/powerpoint/2010/main" val="20977750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13</TotalTime>
  <Words>354</Words>
  <Application>Microsoft Office PowerPoint</Application>
  <PresentationFormat>Widescreen</PresentationFormat>
  <Paragraphs>30</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Century Gothic</vt:lpstr>
      <vt:lpstr>Times New Roman</vt:lpstr>
      <vt:lpstr>Wingdings 3</vt:lpstr>
      <vt:lpstr>Ion Boardroom</vt:lpstr>
      <vt:lpstr>How a Warehouse Can Adopt Technology to Improve Work Conditions: A Case Study of WHISTL Warehouse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hp</cp:lastModifiedBy>
  <cp:revision>2</cp:revision>
  <dcterms:created xsi:type="dcterms:W3CDTF">2025-11-01T09:08:02Z</dcterms:created>
  <dcterms:modified xsi:type="dcterms:W3CDTF">2025-11-01T09:21:34Z</dcterms:modified>
</cp:coreProperties>
</file>