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70" r:id="rId3"/>
    <p:sldId id="271" r:id="rId4"/>
    <p:sldId id="338" r:id="rId5"/>
    <p:sldId id="336" r:id="rId6"/>
    <p:sldId id="342" r:id="rId7"/>
    <p:sldId id="341" r:id="rId8"/>
    <p:sldId id="345" r:id="rId9"/>
    <p:sldId id="346" r:id="rId10"/>
    <p:sldId id="349" r:id="rId11"/>
    <p:sldId id="353" r:id="rId12"/>
    <p:sldId id="347" r:id="rId13"/>
    <p:sldId id="348" r:id="rId14"/>
    <p:sldId id="350" r:id="rId15"/>
    <p:sldId id="351" r:id="rId16"/>
    <p:sldId id="356"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99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inimized">
    <p:restoredLeft sz="0" autoAdjust="0"/>
    <p:restoredTop sz="87922" autoAdjust="0"/>
  </p:normalViewPr>
  <p:slideViewPr>
    <p:cSldViewPr snapToGrid="0">
      <p:cViewPr varScale="1">
        <p:scale>
          <a:sx n="90" d="100"/>
          <a:sy n="90" d="100"/>
        </p:scale>
        <p:origin x="88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F2546E-F8EA-4187-972F-FC5BAE510A9F}" type="datetimeFigureOut">
              <a:rPr lang="en-GB" smtClean="0"/>
              <a:t>04/03/2025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6412626-E253-4666-A5D9-D772DF5C540B}" type="slidenum">
              <a:rPr lang="en-GB" smtClean="0"/>
              <a:t>‹#›</a:t>
            </a:fld>
            <a:endParaRPr lang="en-GB"/>
          </a:p>
        </p:txBody>
      </p:sp>
    </p:spTree>
    <p:extLst>
      <p:ext uri="{BB962C8B-B14F-4D97-AF65-F5344CB8AC3E}">
        <p14:creationId xmlns:p14="http://schemas.microsoft.com/office/powerpoint/2010/main" val="29190046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6412626-E253-4666-A5D9-D772DF5C540B}" type="slidenum">
              <a:rPr lang="en-GB" smtClean="0"/>
              <a:t>7</a:t>
            </a:fld>
            <a:endParaRPr lang="en-GB"/>
          </a:p>
        </p:txBody>
      </p:sp>
    </p:spTree>
    <p:extLst>
      <p:ext uri="{BB962C8B-B14F-4D97-AF65-F5344CB8AC3E}">
        <p14:creationId xmlns:p14="http://schemas.microsoft.com/office/powerpoint/2010/main" val="39352026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BDEE6-1537-6372-B038-767F7900F61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6528249-AA34-66AD-CCA3-AC94EF7756A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103581D-B7F6-B084-2A85-FC8C8A8A6ACF}"/>
              </a:ext>
            </a:extLst>
          </p:cNvPr>
          <p:cNvSpPr>
            <a:spLocks noGrp="1"/>
          </p:cNvSpPr>
          <p:nvPr>
            <p:ph type="dt" sz="half" idx="10"/>
          </p:nvPr>
        </p:nvSpPr>
        <p:spPr/>
        <p:txBody>
          <a:bodyPr/>
          <a:lstStyle/>
          <a:p>
            <a:fld id="{CF1F886D-B24C-4B38-8762-FE085A0EA0EB}" type="datetimeFigureOut">
              <a:rPr lang="en-GB" smtClean="0"/>
              <a:t>04/03/2025</a:t>
            </a:fld>
            <a:endParaRPr lang="en-GB"/>
          </a:p>
        </p:txBody>
      </p:sp>
      <p:sp>
        <p:nvSpPr>
          <p:cNvPr id="5" name="Footer Placeholder 4">
            <a:extLst>
              <a:ext uri="{FF2B5EF4-FFF2-40B4-BE49-F238E27FC236}">
                <a16:creationId xmlns:a16="http://schemas.microsoft.com/office/drawing/2014/main" id="{36F45F68-5084-AE25-A4D8-4715FD5967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A48325-59CD-C3FF-1263-55B5897CEA54}"/>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20479330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48D45-0100-E5C8-1021-7605F6B5887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DDF6D97-14CF-598F-7B78-A50BD0734B6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71A44C-4516-23EC-7244-B9557CF3C541}"/>
              </a:ext>
            </a:extLst>
          </p:cNvPr>
          <p:cNvSpPr>
            <a:spLocks noGrp="1"/>
          </p:cNvSpPr>
          <p:nvPr>
            <p:ph type="dt" sz="half" idx="10"/>
          </p:nvPr>
        </p:nvSpPr>
        <p:spPr/>
        <p:txBody>
          <a:bodyPr/>
          <a:lstStyle/>
          <a:p>
            <a:fld id="{CF1F886D-B24C-4B38-8762-FE085A0EA0EB}" type="datetimeFigureOut">
              <a:rPr lang="en-GB" smtClean="0"/>
              <a:t>04/03/2025</a:t>
            </a:fld>
            <a:endParaRPr lang="en-GB"/>
          </a:p>
        </p:txBody>
      </p:sp>
      <p:sp>
        <p:nvSpPr>
          <p:cNvPr id="5" name="Footer Placeholder 4">
            <a:extLst>
              <a:ext uri="{FF2B5EF4-FFF2-40B4-BE49-F238E27FC236}">
                <a16:creationId xmlns:a16="http://schemas.microsoft.com/office/drawing/2014/main" id="{EAD21F4D-FDDF-B818-DCAE-FFBDF26EB4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9095AB-AEA6-D852-2BA9-292802BF9704}"/>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39547388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172AA-61B9-EC59-31B6-286C6845DED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37EE1D2-09D9-1D97-18FB-FCC6AC48F04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D493B6B-D85F-BF70-F256-5635B0448F9E}"/>
              </a:ext>
            </a:extLst>
          </p:cNvPr>
          <p:cNvSpPr>
            <a:spLocks noGrp="1"/>
          </p:cNvSpPr>
          <p:nvPr>
            <p:ph type="dt" sz="half" idx="10"/>
          </p:nvPr>
        </p:nvSpPr>
        <p:spPr/>
        <p:txBody>
          <a:bodyPr/>
          <a:lstStyle/>
          <a:p>
            <a:fld id="{CF1F886D-B24C-4B38-8762-FE085A0EA0EB}" type="datetimeFigureOut">
              <a:rPr lang="en-GB" smtClean="0"/>
              <a:t>04/03/2025</a:t>
            </a:fld>
            <a:endParaRPr lang="en-GB"/>
          </a:p>
        </p:txBody>
      </p:sp>
      <p:sp>
        <p:nvSpPr>
          <p:cNvPr id="5" name="Footer Placeholder 4">
            <a:extLst>
              <a:ext uri="{FF2B5EF4-FFF2-40B4-BE49-F238E27FC236}">
                <a16:creationId xmlns:a16="http://schemas.microsoft.com/office/drawing/2014/main" id="{1641DA2E-64C6-1250-9B3E-97A4627234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BD5B47-6248-4722-D03C-ABCBB513E20D}"/>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40903780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5BBCA-CCC5-D99D-6909-F2E23D5DFB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AF5B37A-BA87-2866-F196-D5A0271EBB4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4C9AB67-98AF-095C-12F7-6ADAF73D114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1B62DAA-969B-9BB6-2921-9FB50C8CDD1A}"/>
              </a:ext>
            </a:extLst>
          </p:cNvPr>
          <p:cNvSpPr>
            <a:spLocks noGrp="1"/>
          </p:cNvSpPr>
          <p:nvPr>
            <p:ph type="dt" sz="half" idx="10"/>
          </p:nvPr>
        </p:nvSpPr>
        <p:spPr/>
        <p:txBody>
          <a:bodyPr/>
          <a:lstStyle/>
          <a:p>
            <a:fld id="{CF1F886D-B24C-4B38-8762-FE085A0EA0EB}" type="datetimeFigureOut">
              <a:rPr lang="en-GB" smtClean="0"/>
              <a:t>04/03/2025</a:t>
            </a:fld>
            <a:endParaRPr lang="en-GB"/>
          </a:p>
        </p:txBody>
      </p:sp>
      <p:sp>
        <p:nvSpPr>
          <p:cNvPr id="6" name="Footer Placeholder 5">
            <a:extLst>
              <a:ext uri="{FF2B5EF4-FFF2-40B4-BE49-F238E27FC236}">
                <a16:creationId xmlns:a16="http://schemas.microsoft.com/office/drawing/2014/main" id="{CBA5AEBB-1F65-C7FC-6606-094FB160F2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C36A12-5309-6AA2-B2C4-A165B0AC01D6}"/>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36073277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C2382-667B-43CD-FFF7-EC403442553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5E99478-5DCB-A6B9-84AD-AFC2F8F325C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A37504F-E07F-6699-9147-E0B0C25F77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DA66E7D-0BB3-B077-601C-DBA6C07DE87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BD9C10-6281-6DB4-6C84-8F3B6B6B916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4F3991B-A76D-2D51-7A8E-28717A3041CF}"/>
              </a:ext>
            </a:extLst>
          </p:cNvPr>
          <p:cNvSpPr>
            <a:spLocks noGrp="1"/>
          </p:cNvSpPr>
          <p:nvPr>
            <p:ph type="dt" sz="half" idx="10"/>
          </p:nvPr>
        </p:nvSpPr>
        <p:spPr/>
        <p:txBody>
          <a:bodyPr/>
          <a:lstStyle/>
          <a:p>
            <a:fld id="{CF1F886D-B24C-4B38-8762-FE085A0EA0EB}" type="datetimeFigureOut">
              <a:rPr lang="en-GB" smtClean="0"/>
              <a:t>04/03/2025</a:t>
            </a:fld>
            <a:endParaRPr lang="en-GB"/>
          </a:p>
        </p:txBody>
      </p:sp>
      <p:sp>
        <p:nvSpPr>
          <p:cNvPr id="8" name="Footer Placeholder 7">
            <a:extLst>
              <a:ext uri="{FF2B5EF4-FFF2-40B4-BE49-F238E27FC236}">
                <a16:creationId xmlns:a16="http://schemas.microsoft.com/office/drawing/2014/main" id="{9BB0F494-D3E6-6813-BAA3-F93CDC29AD4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E133B0D-4E48-30A5-BF5D-AFA702EA68A9}"/>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6435899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D0857-7C74-19D7-7800-C8E83175180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80180D3-4C53-EF61-C024-5FD9E66837A9}"/>
              </a:ext>
            </a:extLst>
          </p:cNvPr>
          <p:cNvSpPr>
            <a:spLocks noGrp="1"/>
          </p:cNvSpPr>
          <p:nvPr>
            <p:ph type="dt" sz="half" idx="10"/>
          </p:nvPr>
        </p:nvSpPr>
        <p:spPr/>
        <p:txBody>
          <a:bodyPr/>
          <a:lstStyle/>
          <a:p>
            <a:fld id="{CF1F886D-B24C-4B38-8762-FE085A0EA0EB}" type="datetimeFigureOut">
              <a:rPr lang="en-GB" smtClean="0"/>
              <a:t>04/03/2025</a:t>
            </a:fld>
            <a:endParaRPr lang="en-GB"/>
          </a:p>
        </p:txBody>
      </p:sp>
      <p:sp>
        <p:nvSpPr>
          <p:cNvPr id="4" name="Footer Placeholder 3">
            <a:extLst>
              <a:ext uri="{FF2B5EF4-FFF2-40B4-BE49-F238E27FC236}">
                <a16:creationId xmlns:a16="http://schemas.microsoft.com/office/drawing/2014/main" id="{AF9670FC-198F-4381-5A66-DDE7C1D2B05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45D7373-53E0-82E6-5974-19B37F0711CA}"/>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20768800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D0660A5-2FF5-B2D7-256C-B9FD11ED25BB}"/>
              </a:ext>
            </a:extLst>
          </p:cNvPr>
          <p:cNvSpPr>
            <a:spLocks noGrp="1"/>
          </p:cNvSpPr>
          <p:nvPr>
            <p:ph type="dt" sz="half" idx="10"/>
          </p:nvPr>
        </p:nvSpPr>
        <p:spPr/>
        <p:txBody>
          <a:bodyPr/>
          <a:lstStyle/>
          <a:p>
            <a:fld id="{CF1F886D-B24C-4B38-8762-FE085A0EA0EB}" type="datetimeFigureOut">
              <a:rPr lang="en-GB" smtClean="0"/>
              <a:t>04/03/2025</a:t>
            </a:fld>
            <a:endParaRPr lang="en-GB"/>
          </a:p>
        </p:txBody>
      </p:sp>
      <p:sp>
        <p:nvSpPr>
          <p:cNvPr id="3" name="Footer Placeholder 2">
            <a:extLst>
              <a:ext uri="{FF2B5EF4-FFF2-40B4-BE49-F238E27FC236}">
                <a16:creationId xmlns:a16="http://schemas.microsoft.com/office/drawing/2014/main" id="{2F77189E-7CCE-C89F-B4E8-4FC6FAFE474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54CCB5A-CF0D-73AF-94FB-98DB78093D58}"/>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22363345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C4513-FF0C-EA3C-4E67-04417F7C75D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6EC90A0-619F-2ADE-1D4A-21AC385B05C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3071FFE-18C2-1AD1-A113-AA52063F90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A09354B-BBD6-543A-B35F-8310DFBF1762}"/>
              </a:ext>
            </a:extLst>
          </p:cNvPr>
          <p:cNvSpPr>
            <a:spLocks noGrp="1"/>
          </p:cNvSpPr>
          <p:nvPr>
            <p:ph type="dt" sz="half" idx="10"/>
          </p:nvPr>
        </p:nvSpPr>
        <p:spPr/>
        <p:txBody>
          <a:bodyPr/>
          <a:lstStyle/>
          <a:p>
            <a:fld id="{CF1F886D-B24C-4B38-8762-FE085A0EA0EB}" type="datetimeFigureOut">
              <a:rPr lang="en-GB" smtClean="0"/>
              <a:t>04/03/2025</a:t>
            </a:fld>
            <a:endParaRPr lang="en-GB"/>
          </a:p>
        </p:txBody>
      </p:sp>
      <p:sp>
        <p:nvSpPr>
          <p:cNvPr id="6" name="Footer Placeholder 5">
            <a:extLst>
              <a:ext uri="{FF2B5EF4-FFF2-40B4-BE49-F238E27FC236}">
                <a16:creationId xmlns:a16="http://schemas.microsoft.com/office/drawing/2014/main" id="{600E6F07-8309-4A44-390A-BB8798D477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4D204BE-226A-CD20-2C22-02C9BD01855C}"/>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7307672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99B97-2AA4-FEDC-CB5C-5413949B531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24DDCB5-B14D-0A07-DCF5-58903D81E6D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6DF7561-D4F8-D74E-5567-E44B4C82150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C4656C7-26F8-8A91-3764-6805AE2E330C}"/>
              </a:ext>
            </a:extLst>
          </p:cNvPr>
          <p:cNvSpPr>
            <a:spLocks noGrp="1"/>
          </p:cNvSpPr>
          <p:nvPr>
            <p:ph type="dt" sz="half" idx="10"/>
          </p:nvPr>
        </p:nvSpPr>
        <p:spPr/>
        <p:txBody>
          <a:bodyPr/>
          <a:lstStyle/>
          <a:p>
            <a:fld id="{CF1F886D-B24C-4B38-8762-FE085A0EA0EB}" type="datetimeFigureOut">
              <a:rPr lang="en-GB" smtClean="0"/>
              <a:t>04/03/2025</a:t>
            </a:fld>
            <a:endParaRPr lang="en-GB"/>
          </a:p>
        </p:txBody>
      </p:sp>
      <p:sp>
        <p:nvSpPr>
          <p:cNvPr id="6" name="Footer Placeholder 5">
            <a:extLst>
              <a:ext uri="{FF2B5EF4-FFF2-40B4-BE49-F238E27FC236}">
                <a16:creationId xmlns:a16="http://schemas.microsoft.com/office/drawing/2014/main" id="{B3C9994D-3107-58DE-7AB9-C141B8D7CC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BF48F1C-32B1-E58F-AB5E-657FD6810649}"/>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6087659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B57BE-9A97-19D5-FCAA-31B3ED321CC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8446F16-A65B-117D-3B86-CC349FD99A7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007CC1-E889-E41C-6F1A-6EB5694E540A}"/>
              </a:ext>
            </a:extLst>
          </p:cNvPr>
          <p:cNvSpPr>
            <a:spLocks noGrp="1"/>
          </p:cNvSpPr>
          <p:nvPr>
            <p:ph type="dt" sz="half" idx="10"/>
          </p:nvPr>
        </p:nvSpPr>
        <p:spPr/>
        <p:txBody>
          <a:bodyPr/>
          <a:lstStyle/>
          <a:p>
            <a:fld id="{CF1F886D-B24C-4B38-8762-FE085A0EA0EB}" type="datetimeFigureOut">
              <a:rPr lang="en-GB" smtClean="0"/>
              <a:t>04/03/2025</a:t>
            </a:fld>
            <a:endParaRPr lang="en-GB"/>
          </a:p>
        </p:txBody>
      </p:sp>
      <p:sp>
        <p:nvSpPr>
          <p:cNvPr id="5" name="Footer Placeholder 4">
            <a:extLst>
              <a:ext uri="{FF2B5EF4-FFF2-40B4-BE49-F238E27FC236}">
                <a16:creationId xmlns:a16="http://schemas.microsoft.com/office/drawing/2014/main" id="{76466E31-F066-62D3-5D4C-20EFBF03E0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EA364A-B8CE-271D-4224-D65277814754}"/>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40179755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62AF9F3-B4B9-3F9E-4373-A7F6167F6A2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3CF4D96-F221-A819-27B9-6F7761B88E8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53E714-392C-05C1-DE67-DBEB7CF46495}"/>
              </a:ext>
            </a:extLst>
          </p:cNvPr>
          <p:cNvSpPr>
            <a:spLocks noGrp="1"/>
          </p:cNvSpPr>
          <p:nvPr>
            <p:ph type="dt" sz="half" idx="10"/>
          </p:nvPr>
        </p:nvSpPr>
        <p:spPr/>
        <p:txBody>
          <a:bodyPr/>
          <a:lstStyle/>
          <a:p>
            <a:fld id="{CF1F886D-B24C-4B38-8762-FE085A0EA0EB}" type="datetimeFigureOut">
              <a:rPr lang="en-GB" smtClean="0"/>
              <a:t>04/03/2025</a:t>
            </a:fld>
            <a:endParaRPr lang="en-GB"/>
          </a:p>
        </p:txBody>
      </p:sp>
      <p:sp>
        <p:nvSpPr>
          <p:cNvPr id="5" name="Footer Placeholder 4">
            <a:extLst>
              <a:ext uri="{FF2B5EF4-FFF2-40B4-BE49-F238E27FC236}">
                <a16:creationId xmlns:a16="http://schemas.microsoft.com/office/drawing/2014/main" id="{B926A647-2AF2-1A6B-5ACE-1F60E3069E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6E1C4D-715D-000C-216F-33D305EDEE06}"/>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25219663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A287E57-7D4A-8CA8-5AFF-AE23B8374F6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A501BA5-7677-1019-07BF-91719EE2891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CFC886-26FB-A300-2661-00626AA871A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F1F886D-B24C-4B38-8762-FE085A0EA0EB}" type="datetimeFigureOut">
              <a:rPr lang="en-GB" smtClean="0"/>
              <a:t>04/03/2025</a:t>
            </a:fld>
            <a:endParaRPr lang="en-GB"/>
          </a:p>
        </p:txBody>
      </p:sp>
      <p:sp>
        <p:nvSpPr>
          <p:cNvPr id="5" name="Footer Placeholder 4">
            <a:extLst>
              <a:ext uri="{FF2B5EF4-FFF2-40B4-BE49-F238E27FC236}">
                <a16:creationId xmlns:a16="http://schemas.microsoft.com/office/drawing/2014/main" id="{2D9BAB56-1638-8695-6440-8CE1459F03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4EAEF9F-C770-AC07-EFCD-646C90898B8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9170E51-B795-4297-8905-0FCF38CF2F85}" type="slidenum">
              <a:rPr lang="en-GB" smtClean="0"/>
              <a:t>‹#›</a:t>
            </a:fld>
            <a:endParaRPr lang="en-GB"/>
          </a:p>
        </p:txBody>
      </p:sp>
    </p:spTree>
    <p:extLst>
      <p:ext uri="{BB962C8B-B14F-4D97-AF65-F5344CB8AC3E}">
        <p14:creationId xmlns:p14="http://schemas.microsoft.com/office/powerpoint/2010/main" val="31789536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linkedin.com/pulse/coca-cola-mckinseys-7-framework-ruwan-weerasundara" TargetMode="External"/><Relationship Id="rId2" Type="http://schemas.openxmlformats.org/officeDocument/2006/relationships/hyperlink" Target="https://www.youtube.com/watch?v=DFNJypMOIMI&amp;t=3s"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rson holding chess piece">
            <a:extLst>
              <a:ext uri="{FF2B5EF4-FFF2-40B4-BE49-F238E27FC236}">
                <a16:creationId xmlns:a16="http://schemas.microsoft.com/office/drawing/2014/main" id="{5E662A56-99A7-A02C-6B56-F514F0C67928}"/>
              </a:ext>
            </a:extLst>
          </p:cNvPr>
          <p:cNvPicPr>
            <a:picLocks noChangeAspect="1"/>
          </p:cNvPicPr>
          <p:nvPr/>
        </p:nvPicPr>
        <p:blipFill rotWithShape="1">
          <a:blip r:embed="rId2"/>
          <a:srcRect t="6372"/>
          <a:stretch/>
        </p:blipFill>
        <p:spPr>
          <a:xfrm>
            <a:off x="2522358" y="10"/>
            <a:ext cx="9669642" cy="6857990"/>
          </a:xfrm>
          <a:prstGeom prst="rect">
            <a:avLst/>
          </a:prstGeom>
        </p:spPr>
      </p:pic>
      <p:sp>
        <p:nvSpPr>
          <p:cNvPr id="18" name="Rectangle 17">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0B538FB-B136-A0C2-55E0-C8A5F3D6C3B0}"/>
              </a:ext>
            </a:extLst>
          </p:cNvPr>
          <p:cNvSpPr>
            <a:spLocks noGrp="1"/>
          </p:cNvSpPr>
          <p:nvPr>
            <p:ph type="ctrTitle"/>
          </p:nvPr>
        </p:nvSpPr>
        <p:spPr>
          <a:xfrm>
            <a:off x="682580" y="743447"/>
            <a:ext cx="5512158" cy="1623833"/>
          </a:xfrm>
          <a:noFill/>
        </p:spPr>
        <p:txBody>
          <a:bodyPr>
            <a:normAutofit/>
          </a:bodyPr>
          <a:lstStyle/>
          <a:p>
            <a:pPr algn="l"/>
            <a:r>
              <a:rPr lang="en-GB" sz="5200" b="1" dirty="0"/>
              <a:t>BMBM6016</a:t>
            </a:r>
            <a:br>
              <a:rPr lang="en-GB" sz="5200" b="1" dirty="0"/>
            </a:br>
            <a:r>
              <a:rPr lang="en-GB" sz="5200" b="1" dirty="0"/>
              <a:t>Strategic Marketing</a:t>
            </a:r>
          </a:p>
        </p:txBody>
      </p:sp>
      <p:sp>
        <p:nvSpPr>
          <p:cNvPr id="3" name="Subtitle 2">
            <a:extLst>
              <a:ext uri="{FF2B5EF4-FFF2-40B4-BE49-F238E27FC236}">
                <a16:creationId xmlns:a16="http://schemas.microsoft.com/office/drawing/2014/main" id="{10B65EDD-4E04-E5B1-FCA2-1E2CF6B0780A}"/>
              </a:ext>
            </a:extLst>
          </p:cNvPr>
          <p:cNvSpPr>
            <a:spLocks noGrp="1"/>
          </p:cNvSpPr>
          <p:nvPr>
            <p:ph type="subTitle" idx="1"/>
          </p:nvPr>
        </p:nvSpPr>
        <p:spPr>
          <a:xfrm>
            <a:off x="952229" y="2915920"/>
            <a:ext cx="3973386" cy="3198633"/>
          </a:xfrm>
          <a:noFill/>
        </p:spPr>
        <p:txBody>
          <a:bodyPr>
            <a:normAutofit/>
          </a:bodyPr>
          <a:lstStyle/>
          <a:p>
            <a:pPr algn="l"/>
            <a:r>
              <a:rPr lang="en-GB" b="1" dirty="0"/>
              <a:t>INTERNAL AUDIT TOOLS:</a:t>
            </a:r>
          </a:p>
          <a:p>
            <a:pPr marL="342900" indent="-342900" algn="l">
              <a:buFont typeface="Arial" panose="020B0604020202020204" pitchFamily="34" charset="0"/>
              <a:buChar char="•"/>
            </a:pPr>
            <a:r>
              <a:rPr lang="en-GB" b="1" dirty="0"/>
              <a:t>McKinsey 7S</a:t>
            </a:r>
          </a:p>
          <a:p>
            <a:pPr algn="l"/>
            <a:endParaRPr lang="en-GB" b="1" dirty="0"/>
          </a:p>
        </p:txBody>
      </p:sp>
    </p:spTree>
    <p:extLst>
      <p:ext uri="{BB962C8B-B14F-4D97-AF65-F5344CB8AC3E}">
        <p14:creationId xmlns:p14="http://schemas.microsoft.com/office/powerpoint/2010/main" val="29149575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0792D4F-247E-46FE-85FC-881DEFA41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4786E547-BD36-FAE9-05DE-A80B4464ECF7}"/>
              </a:ext>
            </a:extLst>
          </p:cNvPr>
          <p:cNvSpPr>
            <a:spLocks noGrp="1"/>
          </p:cNvSpPr>
          <p:nvPr>
            <p:ph type="title"/>
          </p:nvPr>
        </p:nvSpPr>
        <p:spPr>
          <a:xfrm>
            <a:off x="6482156" y="713232"/>
            <a:ext cx="4874692" cy="574655"/>
          </a:xfrm>
        </p:spPr>
        <p:txBody>
          <a:bodyPr>
            <a:normAutofit fontScale="90000"/>
          </a:bodyPr>
          <a:lstStyle/>
          <a:p>
            <a:r>
              <a:rPr lang="en-GB" b="1" dirty="0"/>
              <a:t>Review</a:t>
            </a:r>
          </a:p>
        </p:txBody>
      </p:sp>
      <p:pic>
        <p:nvPicPr>
          <p:cNvPr id="7" name="Graphic 6" descr="Checkmark">
            <a:extLst>
              <a:ext uri="{FF2B5EF4-FFF2-40B4-BE49-F238E27FC236}">
                <a16:creationId xmlns:a16="http://schemas.microsoft.com/office/drawing/2014/main" id="{01E095E2-C91A-D465-D3FD-6CE552DEB80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52628" y="969734"/>
            <a:ext cx="4945964" cy="4945964"/>
          </a:xfrm>
          <a:prstGeom prst="rect">
            <a:avLst/>
          </a:prstGeom>
        </p:spPr>
      </p:pic>
      <p:cxnSp>
        <p:nvCxnSpPr>
          <p:cNvPr id="12" name="Straight Connector 11">
            <a:extLst>
              <a:ext uri="{FF2B5EF4-FFF2-40B4-BE49-F238E27FC236}">
                <a16:creationId xmlns:a16="http://schemas.microsoft.com/office/drawing/2014/main" id="{CE272F12-AF86-441A-BC1B-C014BBBF85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116396" y="822960"/>
            <a:ext cx="0" cy="914400"/>
          </a:xfrm>
          <a:prstGeom prst="line">
            <a:avLst/>
          </a:prstGeom>
          <a:ln w="19050">
            <a:solidFill>
              <a:schemeClr val="tx1">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D61640A-729F-7842-7689-403B2705782B}"/>
              </a:ext>
            </a:extLst>
          </p:cNvPr>
          <p:cNvSpPr>
            <a:spLocks noGrp="1"/>
          </p:cNvSpPr>
          <p:nvPr>
            <p:ph idx="1"/>
          </p:nvPr>
        </p:nvSpPr>
        <p:spPr>
          <a:xfrm>
            <a:off x="6482155" y="1390918"/>
            <a:ext cx="5327771" cy="5241702"/>
          </a:xfrm>
        </p:spPr>
        <p:txBody>
          <a:bodyPr anchor="t">
            <a:normAutofit/>
          </a:bodyPr>
          <a:lstStyle/>
          <a:p>
            <a:r>
              <a:rPr lang="en-GB" sz="2200" dirty="0"/>
              <a:t>The SOSTAC marketing planning model</a:t>
            </a:r>
          </a:p>
          <a:p>
            <a:r>
              <a:rPr lang="en-GB" sz="2200" dirty="0"/>
              <a:t>Situation Analysis – Marketing Audit</a:t>
            </a:r>
          </a:p>
          <a:p>
            <a:r>
              <a:rPr lang="en-GB" sz="2200" dirty="0"/>
              <a:t>External Audit </a:t>
            </a:r>
          </a:p>
          <a:p>
            <a:pPr marL="0" indent="0">
              <a:buNone/>
            </a:pPr>
            <a:r>
              <a:rPr lang="en-GB" sz="2200" dirty="0"/>
              <a:t>SO FAR WE HAVE COVERED:</a:t>
            </a:r>
          </a:p>
          <a:p>
            <a:pPr lvl="1"/>
            <a:r>
              <a:rPr lang="en-GB" sz="2200" dirty="0"/>
              <a:t>MACRO ENVIRONMENT AUDIT</a:t>
            </a:r>
          </a:p>
          <a:p>
            <a:pPr lvl="2"/>
            <a:r>
              <a:rPr lang="en-GB" sz="2200" dirty="0">
                <a:solidFill>
                  <a:srgbClr val="FFFF00"/>
                </a:solidFill>
              </a:rPr>
              <a:t>PESTEL Analysis</a:t>
            </a:r>
          </a:p>
          <a:p>
            <a:pPr lvl="1"/>
            <a:r>
              <a:rPr lang="en-GB" sz="2200" dirty="0"/>
              <a:t>MICRO ENVIRONMENT AUDIT</a:t>
            </a:r>
          </a:p>
          <a:p>
            <a:pPr lvl="2"/>
            <a:r>
              <a:rPr lang="en-GB" sz="2200" dirty="0">
                <a:solidFill>
                  <a:srgbClr val="FFFF00"/>
                </a:solidFill>
              </a:rPr>
              <a:t>Porter’s Five Forces</a:t>
            </a:r>
          </a:p>
          <a:p>
            <a:pPr lvl="2"/>
            <a:r>
              <a:rPr lang="en-GB" sz="2200" dirty="0">
                <a:solidFill>
                  <a:srgbClr val="FFFF00"/>
                </a:solidFill>
              </a:rPr>
              <a:t>Competitor Analysis</a:t>
            </a:r>
          </a:p>
          <a:p>
            <a:pPr lvl="2"/>
            <a:r>
              <a:rPr lang="en-GB" sz="2200" dirty="0">
                <a:solidFill>
                  <a:srgbClr val="FFFF00"/>
                </a:solidFill>
              </a:rPr>
              <a:t>Customer Analysis</a:t>
            </a:r>
          </a:p>
          <a:p>
            <a:pPr lvl="1"/>
            <a:r>
              <a:rPr lang="en-GB" sz="2600" dirty="0"/>
              <a:t>INTERNAL AUDIT</a:t>
            </a:r>
          </a:p>
          <a:p>
            <a:pPr lvl="2"/>
            <a:r>
              <a:rPr lang="en-GB" sz="2200" dirty="0">
                <a:solidFill>
                  <a:srgbClr val="FFFF00"/>
                </a:solidFill>
              </a:rPr>
              <a:t>VRIN / VRIO</a:t>
            </a:r>
          </a:p>
          <a:p>
            <a:pPr lvl="2"/>
            <a:r>
              <a:rPr lang="en-GB" sz="2200" dirty="0">
                <a:solidFill>
                  <a:srgbClr val="FFFF00"/>
                </a:solidFill>
              </a:rPr>
              <a:t>Porter’s Value Chain</a:t>
            </a:r>
          </a:p>
          <a:p>
            <a:pPr lvl="2"/>
            <a:endParaRPr lang="en-GB" sz="2200" dirty="0"/>
          </a:p>
          <a:p>
            <a:endParaRPr lang="en-GB" sz="2200" dirty="0"/>
          </a:p>
        </p:txBody>
      </p:sp>
    </p:spTree>
    <p:extLst>
      <p:ext uri="{BB962C8B-B14F-4D97-AF65-F5344CB8AC3E}">
        <p14:creationId xmlns:p14="http://schemas.microsoft.com/office/powerpoint/2010/main" val="67857624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5A2CCA48-746E-A0B5-A63E-2F885E9209C2}"/>
              </a:ext>
            </a:extLst>
          </p:cNvPr>
          <p:cNvSpPr>
            <a:spLocks noGrp="1"/>
          </p:cNvSpPr>
          <p:nvPr>
            <p:ph type="title"/>
          </p:nvPr>
        </p:nvSpPr>
        <p:spPr>
          <a:xfrm>
            <a:off x="1014141" y="1450655"/>
            <a:ext cx="3932030" cy="3956690"/>
          </a:xfrm>
        </p:spPr>
        <p:txBody>
          <a:bodyPr anchor="ctr">
            <a:normAutofit/>
          </a:bodyPr>
          <a:lstStyle/>
          <a:p>
            <a:r>
              <a:rPr lang="en-GB" sz="8000" b="1" dirty="0">
                <a:solidFill>
                  <a:schemeClr val="bg1"/>
                </a:solidFill>
              </a:rPr>
              <a:t>Today’s Lecture</a:t>
            </a:r>
          </a:p>
        </p:txBody>
      </p:sp>
      <p:cxnSp>
        <p:nvCxnSpPr>
          <p:cNvPr id="17" name="Straight Connector 16">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11C9E1C-DEEA-550C-ADF4-B26457B1CD89}"/>
              </a:ext>
            </a:extLst>
          </p:cNvPr>
          <p:cNvSpPr>
            <a:spLocks noGrp="1"/>
          </p:cNvSpPr>
          <p:nvPr>
            <p:ph idx="1"/>
          </p:nvPr>
        </p:nvSpPr>
        <p:spPr>
          <a:xfrm>
            <a:off x="6096000" y="568960"/>
            <a:ext cx="5923280" cy="5730235"/>
          </a:xfrm>
        </p:spPr>
        <p:txBody>
          <a:bodyPr anchor="ctr">
            <a:normAutofit/>
          </a:bodyPr>
          <a:lstStyle/>
          <a:p>
            <a:pPr marL="0" indent="0">
              <a:buNone/>
            </a:pPr>
            <a:r>
              <a:rPr lang="en-GB" dirty="0">
                <a:solidFill>
                  <a:schemeClr val="bg1"/>
                </a:solidFill>
              </a:rPr>
              <a:t>Continuing with the Situation Analysis / Audit</a:t>
            </a:r>
          </a:p>
          <a:p>
            <a:endParaRPr lang="en-GB" dirty="0">
              <a:solidFill>
                <a:schemeClr val="bg1"/>
              </a:solidFill>
            </a:endParaRPr>
          </a:p>
          <a:p>
            <a:r>
              <a:rPr lang="en-GB" dirty="0">
                <a:solidFill>
                  <a:schemeClr val="bg1"/>
                </a:solidFill>
              </a:rPr>
              <a:t>INTERNAL ENVIRONMENT AUDIT – Continued…</a:t>
            </a:r>
            <a:endParaRPr lang="en-GB" sz="2800" dirty="0">
              <a:solidFill>
                <a:srgbClr val="FFFF00"/>
              </a:solidFill>
            </a:endParaRPr>
          </a:p>
          <a:p>
            <a:pPr lvl="1"/>
            <a:r>
              <a:rPr lang="en-GB" sz="2800" dirty="0">
                <a:solidFill>
                  <a:srgbClr val="FFFF00"/>
                </a:solidFill>
              </a:rPr>
              <a:t>McKinsey 7S Framework</a:t>
            </a:r>
          </a:p>
          <a:p>
            <a:pPr marL="457200" lvl="1" indent="0">
              <a:buNone/>
            </a:pPr>
            <a:endParaRPr lang="en-GB" sz="2400" dirty="0">
              <a:solidFill>
                <a:schemeClr val="bg1"/>
              </a:solidFill>
            </a:endParaRPr>
          </a:p>
          <a:p>
            <a:pPr marL="457200" lvl="1" indent="0">
              <a:buNone/>
            </a:pPr>
            <a:endParaRPr lang="en-GB" sz="1900" dirty="0">
              <a:solidFill>
                <a:schemeClr val="bg1"/>
              </a:solidFill>
            </a:endParaRPr>
          </a:p>
          <a:p>
            <a:endParaRPr lang="en-GB" sz="1900" dirty="0">
              <a:solidFill>
                <a:schemeClr val="bg1"/>
              </a:solidFill>
            </a:endParaRPr>
          </a:p>
        </p:txBody>
      </p:sp>
    </p:spTree>
    <p:extLst>
      <p:ext uri="{BB962C8B-B14F-4D97-AF65-F5344CB8AC3E}">
        <p14:creationId xmlns:p14="http://schemas.microsoft.com/office/powerpoint/2010/main" val="11264077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90" name="Freeform: Shape 7176">
            <a:extLst>
              <a:ext uri="{FF2B5EF4-FFF2-40B4-BE49-F238E27FC236}">
                <a16:creationId xmlns:a16="http://schemas.microsoft.com/office/drawing/2014/main" id="{D928DD85-BB99-450D-A702-2683E0296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8"/>
            <a:ext cx="6820929" cy="6858478"/>
          </a:xfrm>
          <a:custGeom>
            <a:avLst/>
            <a:gdLst>
              <a:gd name="connsiteX0" fmla="*/ 0 w 6754318"/>
              <a:gd name="connsiteY0" fmla="*/ 6858478 h 6858478"/>
              <a:gd name="connsiteX1" fmla="*/ 6754318 w 6754318"/>
              <a:gd name="connsiteY1" fmla="*/ 6858478 h 6858478"/>
              <a:gd name="connsiteX2" fmla="*/ 3577943 w 6754318"/>
              <a:gd name="connsiteY2" fmla="*/ 0 h 6858478"/>
              <a:gd name="connsiteX3" fmla="*/ 3572366 w 6754318"/>
              <a:gd name="connsiteY3" fmla="*/ 0 h 6858478"/>
              <a:gd name="connsiteX4" fmla="*/ 2506138 w 6754318"/>
              <a:gd name="connsiteY4" fmla="*/ 0 h 6858478"/>
              <a:gd name="connsiteX5" fmla="*/ 0 w 6754318"/>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54318" h="6858478">
                <a:moveTo>
                  <a:pt x="0" y="6858478"/>
                </a:moveTo>
                <a:lnTo>
                  <a:pt x="6754318" y="6858478"/>
                </a:lnTo>
                <a:lnTo>
                  <a:pt x="3577943" y="0"/>
                </a:lnTo>
                <a:lnTo>
                  <a:pt x="3572366" y="0"/>
                </a:lnTo>
                <a:lnTo>
                  <a:pt x="2506138" y="0"/>
                </a:lnTo>
                <a:lnTo>
                  <a:pt x="0"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191" name="Freeform: Shape 7178">
            <a:extLst>
              <a:ext uri="{FF2B5EF4-FFF2-40B4-BE49-F238E27FC236}">
                <a16:creationId xmlns:a16="http://schemas.microsoft.com/office/drawing/2014/main" id="{240E5BD2-4019-4012-A1AA-628900E659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8"/>
            <a:ext cx="6012496" cy="6858478"/>
          </a:xfrm>
          <a:custGeom>
            <a:avLst/>
            <a:gdLst>
              <a:gd name="connsiteX0" fmla="*/ 0 w 5953780"/>
              <a:gd name="connsiteY0" fmla="*/ 6858478 h 6858478"/>
              <a:gd name="connsiteX1" fmla="*/ 5953780 w 5953780"/>
              <a:gd name="connsiteY1" fmla="*/ 6858478 h 6858478"/>
              <a:gd name="connsiteX2" fmla="*/ 2777405 w 5953780"/>
              <a:gd name="connsiteY2" fmla="*/ 0 h 6858478"/>
              <a:gd name="connsiteX3" fmla="*/ 2771828 w 5953780"/>
              <a:gd name="connsiteY3" fmla="*/ 0 h 6858478"/>
              <a:gd name="connsiteX4" fmla="*/ 1705600 w 5953780"/>
              <a:gd name="connsiteY4" fmla="*/ 0 h 6858478"/>
              <a:gd name="connsiteX5" fmla="*/ 0 w 5953780"/>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53780" h="6858478">
                <a:moveTo>
                  <a:pt x="0" y="6858478"/>
                </a:moveTo>
                <a:lnTo>
                  <a:pt x="5953780" y="6858478"/>
                </a:lnTo>
                <a:lnTo>
                  <a:pt x="2777405" y="0"/>
                </a:lnTo>
                <a:lnTo>
                  <a:pt x="2771828" y="0"/>
                </a:lnTo>
                <a:lnTo>
                  <a:pt x="1705600" y="0"/>
                </a:lnTo>
                <a:lnTo>
                  <a:pt x="0"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23B9B1-5BF4-DEE4-E41D-EE1B277C3234}"/>
              </a:ext>
            </a:extLst>
          </p:cNvPr>
          <p:cNvSpPr>
            <a:spLocks noGrp="1"/>
          </p:cNvSpPr>
          <p:nvPr>
            <p:ph type="title"/>
          </p:nvPr>
        </p:nvSpPr>
        <p:spPr>
          <a:xfrm>
            <a:off x="231354" y="1663547"/>
            <a:ext cx="4318612" cy="1765453"/>
          </a:xfrm>
        </p:spPr>
        <p:txBody>
          <a:bodyPr vert="horz" lIns="91440" tIns="45720" rIns="91440" bIns="45720" rtlCol="0" anchor="t">
            <a:normAutofit/>
          </a:bodyPr>
          <a:lstStyle/>
          <a:p>
            <a:r>
              <a:rPr lang="en-US" sz="5000" b="1" dirty="0"/>
              <a:t>McKinsey 7S Model</a:t>
            </a:r>
          </a:p>
        </p:txBody>
      </p:sp>
      <p:pic>
        <p:nvPicPr>
          <p:cNvPr id="6" name="Picture 4" descr="Tom Peters &amp; Robert Waterman: In Search of Excellence - Management  Pocketbooks"/>
          <p:cNvPicPr>
            <a:picLocks noGrp="1" noChangeAspect="1" noChangeArrowheads="1"/>
          </p:cNvPicPr>
          <p:nvPr>
            <p:ph sz="quarter" idx="4294967295"/>
          </p:nvPr>
        </p:nvPicPr>
        <p:blipFill>
          <a:blip r:embed="rId2">
            <a:extLst>
              <a:ext uri="{28A0092B-C50C-407E-A947-70E740481C1C}">
                <a14:useLocalDpi xmlns:a14="http://schemas.microsoft.com/office/drawing/2010/main" val="0"/>
              </a:ext>
            </a:extLst>
          </a:blip>
          <a:srcRect/>
          <a:stretch>
            <a:fillRect/>
          </a:stretch>
        </p:blipFill>
        <p:spPr bwMode="auto">
          <a:xfrm>
            <a:off x="4683904" y="1429555"/>
            <a:ext cx="7508096" cy="5428445"/>
          </a:xfrm>
          <a:prstGeom prst="rect">
            <a:avLst/>
          </a:prstGeom>
          <a:noFill/>
          <a:extLst>
            <a:ext uri="{909E8E84-426E-40DD-AFC4-6F175D3DCCD1}">
              <a14:hiddenFill xmlns:a14="http://schemas.microsoft.com/office/drawing/2010/main">
                <a:solidFill>
                  <a:srgbClr val="FFFFFF"/>
                </a:solidFill>
              </a14:hiddenFill>
            </a:ext>
          </a:extLst>
        </p:spPr>
      </p:pic>
      <p:pic>
        <p:nvPicPr>
          <p:cNvPr id="11268" name="Picture 4" descr="File:McKinsey Script Mark 2019.svg - Wikimedia Common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83904" y="90152"/>
            <a:ext cx="7508096" cy="13394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3193282"/>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3791" y="365125"/>
            <a:ext cx="11088709" cy="1325563"/>
          </a:xfrm>
        </p:spPr>
        <p:txBody>
          <a:bodyPr/>
          <a:lstStyle/>
          <a:p>
            <a:r>
              <a:rPr lang="en-GB" b="1" u="sng" dirty="0">
                <a:latin typeface="+mn-lt"/>
              </a:rPr>
              <a:t>McKinsey 7 Framework</a:t>
            </a:r>
          </a:p>
        </p:txBody>
      </p:sp>
      <p:sp>
        <p:nvSpPr>
          <p:cNvPr id="3" name="Content Placeholder 2"/>
          <p:cNvSpPr>
            <a:spLocks noGrp="1"/>
          </p:cNvSpPr>
          <p:nvPr>
            <p:ph idx="1"/>
          </p:nvPr>
        </p:nvSpPr>
        <p:spPr>
          <a:xfrm>
            <a:off x="553791" y="1558344"/>
            <a:ext cx="11088709" cy="4881093"/>
          </a:xfrm>
        </p:spPr>
        <p:txBody>
          <a:bodyPr/>
          <a:lstStyle/>
          <a:p>
            <a:r>
              <a:rPr lang="en-GB" dirty="0"/>
              <a:t>Another internal audit tool used to define the strengths and weaknesses of an organisation</a:t>
            </a:r>
          </a:p>
          <a:p>
            <a:endParaRPr lang="en-GB" sz="1000" dirty="0"/>
          </a:p>
          <a:p>
            <a:r>
              <a:rPr lang="en-GB" dirty="0"/>
              <a:t>The </a:t>
            </a:r>
            <a:r>
              <a:rPr lang="en-GB" b="1" dirty="0"/>
              <a:t>McKinsey 7S model </a:t>
            </a:r>
            <a:r>
              <a:rPr lang="en-GB" dirty="0"/>
              <a:t>evaluates if all parts of the organisation work in harmony and connect to the shared values of the company</a:t>
            </a:r>
          </a:p>
          <a:p>
            <a:pPr marL="0" indent="0">
              <a:buNone/>
            </a:pPr>
            <a:endParaRPr lang="en-GB" sz="1000" dirty="0"/>
          </a:p>
          <a:p>
            <a:r>
              <a:rPr lang="en-GB" dirty="0"/>
              <a:t>Aligns departments and processes within the company and used to prepare for future change.</a:t>
            </a:r>
          </a:p>
          <a:p>
            <a:endParaRPr lang="en-GB" dirty="0"/>
          </a:p>
        </p:txBody>
      </p:sp>
    </p:spTree>
    <p:extLst>
      <p:ext uri="{BB962C8B-B14F-4D97-AF65-F5344CB8AC3E}">
        <p14:creationId xmlns:p14="http://schemas.microsoft.com/office/powerpoint/2010/main" val="41723677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6517" y="365125"/>
            <a:ext cx="10877283" cy="845489"/>
          </a:xfrm>
        </p:spPr>
        <p:txBody>
          <a:bodyPr/>
          <a:lstStyle/>
          <a:p>
            <a:r>
              <a:rPr lang="en-GB" b="1" u="sng" dirty="0">
                <a:latin typeface="+mn-lt"/>
              </a:rPr>
              <a:t>What is The McKinsey 7S Framework?</a:t>
            </a:r>
          </a:p>
        </p:txBody>
      </p:sp>
      <p:sp>
        <p:nvSpPr>
          <p:cNvPr id="3" name="Content Placeholder 2"/>
          <p:cNvSpPr>
            <a:spLocks noGrp="1"/>
          </p:cNvSpPr>
          <p:nvPr>
            <p:ph idx="1"/>
          </p:nvPr>
        </p:nvSpPr>
        <p:spPr>
          <a:xfrm>
            <a:off x="476517" y="1493950"/>
            <a:ext cx="11101589" cy="4881092"/>
          </a:xfrm>
        </p:spPr>
        <p:txBody>
          <a:bodyPr>
            <a:normAutofit/>
          </a:bodyPr>
          <a:lstStyle/>
          <a:p>
            <a:r>
              <a:rPr lang="en-GB" b="1" i="1" dirty="0"/>
              <a:t>McKinsey 7S model</a:t>
            </a:r>
            <a:r>
              <a:rPr lang="en-GB" dirty="0"/>
              <a:t> is a tool that analyses firm’s organisational design by looking at 7 key internal elements to identify if they are effectively aligned and allow organization to achieve its objectives.</a:t>
            </a:r>
          </a:p>
          <a:p>
            <a:endParaRPr lang="en-GB" dirty="0"/>
          </a:p>
          <a:p>
            <a:r>
              <a:rPr lang="en-GB" dirty="0"/>
              <a:t>The principle of this model is:  An organisation performs well when these 7 elements are aligned and mutually reinforced. </a:t>
            </a:r>
          </a:p>
          <a:p>
            <a:endParaRPr lang="en-GB" dirty="0"/>
          </a:p>
          <a:p>
            <a:r>
              <a:rPr lang="en-GB" dirty="0"/>
              <a:t>The model can be used to help identify what needs to be realigned to improve performance.</a:t>
            </a:r>
          </a:p>
          <a:p>
            <a:endParaRPr lang="en-GB" dirty="0"/>
          </a:p>
          <a:p>
            <a:endParaRPr lang="en-GB" sz="1000" dirty="0"/>
          </a:p>
        </p:txBody>
      </p:sp>
    </p:spTree>
    <p:extLst>
      <p:ext uri="{BB962C8B-B14F-4D97-AF65-F5344CB8AC3E}">
        <p14:creationId xmlns:p14="http://schemas.microsoft.com/office/powerpoint/2010/main" val="8532342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p:cNvSpPr>
            <a:spLocks noGrp="1"/>
          </p:cNvSpPr>
          <p:nvPr>
            <p:ph type="title"/>
          </p:nvPr>
        </p:nvSpPr>
        <p:spPr>
          <a:xfrm>
            <a:off x="187287" y="341523"/>
            <a:ext cx="10862631" cy="947450"/>
          </a:xfrm>
        </p:spPr>
        <p:txBody>
          <a:bodyPr>
            <a:normAutofit/>
          </a:bodyPr>
          <a:lstStyle/>
          <a:p>
            <a:r>
              <a:rPr lang="en-GB" sz="4100" b="1" dirty="0">
                <a:latin typeface="+mn-lt"/>
              </a:rPr>
              <a:t>What is The McKinsey 7S Framework?</a:t>
            </a:r>
            <a:endParaRPr lang="en-GB" sz="4100" dirty="0">
              <a:latin typeface="+mn-lt"/>
            </a:endParaRPr>
          </a:p>
        </p:txBody>
      </p:sp>
      <p:sp>
        <p:nvSpPr>
          <p:cNvPr id="3" name="Content Placeholder 2"/>
          <p:cNvSpPr>
            <a:spLocks noGrp="1"/>
          </p:cNvSpPr>
          <p:nvPr>
            <p:ph idx="1"/>
          </p:nvPr>
        </p:nvSpPr>
        <p:spPr>
          <a:xfrm>
            <a:off x="0" y="1564395"/>
            <a:ext cx="4913523" cy="4759288"/>
          </a:xfrm>
        </p:spPr>
        <p:txBody>
          <a:bodyPr>
            <a:noAutofit/>
          </a:bodyPr>
          <a:lstStyle/>
          <a:p>
            <a:r>
              <a:rPr lang="en-GB" sz="2600" dirty="0"/>
              <a:t>The model splits the business elements into ‘hard’ and ‘soft’.</a:t>
            </a:r>
          </a:p>
          <a:p>
            <a:pPr marL="0" indent="0">
              <a:buNone/>
            </a:pPr>
            <a:endParaRPr lang="en-GB" sz="2600" dirty="0"/>
          </a:p>
          <a:p>
            <a:r>
              <a:rPr lang="en-GB" sz="2600" b="1" dirty="0"/>
              <a:t>Hard areas </a:t>
            </a:r>
            <a:r>
              <a:rPr lang="en-GB" sz="2600" dirty="0"/>
              <a:t>are much easier to identify and manage when compared to soft elements. </a:t>
            </a:r>
          </a:p>
          <a:p>
            <a:pPr marL="0" indent="0">
              <a:buNone/>
            </a:pPr>
            <a:endParaRPr lang="en-GB" sz="2600" dirty="0"/>
          </a:p>
          <a:p>
            <a:r>
              <a:rPr lang="en-GB" sz="2600" b="1" dirty="0"/>
              <a:t>Soft areas </a:t>
            </a:r>
            <a:r>
              <a:rPr lang="en-GB" sz="2600" dirty="0"/>
              <a:t>are the foundation of the organisation and are more likely to create the </a:t>
            </a:r>
            <a:r>
              <a:rPr lang="en-GB" sz="2600" b="1" dirty="0"/>
              <a:t>sustained competitive advantage</a:t>
            </a:r>
          </a:p>
        </p:txBody>
      </p:sp>
      <p:pic>
        <p:nvPicPr>
          <p:cNvPr id="4" name="Picture 6" descr="The image shows McKinsey 7s model, where 7 organization elements are interconnected with each other.">
            <a:extLst>
              <a:ext uri="{FF2B5EF4-FFF2-40B4-BE49-F238E27FC236}">
                <a16:creationId xmlns:a16="http://schemas.microsoft.com/office/drawing/2014/main" id="{905F3868-6520-EDD0-B8C1-59D0A57372C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306858" y="1675371"/>
            <a:ext cx="6241676" cy="46483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117604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2124" y="365126"/>
            <a:ext cx="10941676" cy="884126"/>
          </a:xfrm>
        </p:spPr>
        <p:txBody>
          <a:bodyPr/>
          <a:lstStyle/>
          <a:p>
            <a:r>
              <a:rPr lang="en-GB" b="1" dirty="0">
                <a:latin typeface="+mn-lt"/>
              </a:rPr>
              <a:t>Hard Areas</a:t>
            </a:r>
          </a:p>
        </p:txBody>
      </p:sp>
      <p:sp>
        <p:nvSpPr>
          <p:cNvPr id="3" name="Content Placeholder 2"/>
          <p:cNvSpPr>
            <a:spLocks noGrp="1"/>
          </p:cNvSpPr>
          <p:nvPr>
            <p:ph idx="1"/>
          </p:nvPr>
        </p:nvSpPr>
        <p:spPr>
          <a:xfrm>
            <a:off x="412123" y="1493948"/>
            <a:ext cx="11165983" cy="4932609"/>
          </a:xfrm>
        </p:spPr>
        <p:txBody>
          <a:bodyPr>
            <a:normAutofit/>
          </a:bodyPr>
          <a:lstStyle/>
          <a:p>
            <a:pPr fontAlgn="auto"/>
            <a:r>
              <a:rPr lang="en-GB" b="1" dirty="0"/>
              <a:t>Strategy: </a:t>
            </a:r>
            <a:r>
              <a:rPr lang="en-GB" dirty="0"/>
              <a:t>A good strategy is the one that’s clear, long-term, helps to achieve competitive advantage and is reinforced by strong vision, mission and values. (Strategies are usually set for the long term, but a strategy set for the short term that aligns with the remaining 6 ‘S’ factors, produces strong results).</a:t>
            </a:r>
          </a:p>
          <a:p>
            <a:pPr fontAlgn="auto"/>
            <a:endParaRPr lang="en-GB" sz="1000" dirty="0"/>
          </a:p>
          <a:p>
            <a:pPr fontAlgn="auto"/>
            <a:r>
              <a:rPr lang="en-GB" b="1" dirty="0"/>
              <a:t>Structure: </a:t>
            </a:r>
            <a:r>
              <a:rPr lang="en-GB" dirty="0"/>
              <a:t>The way business units are organised (organisational structure) and who is accountable to whom. </a:t>
            </a:r>
          </a:p>
          <a:p>
            <a:pPr fontAlgn="auto"/>
            <a:endParaRPr lang="en-GB" sz="1000" dirty="0"/>
          </a:p>
          <a:p>
            <a:pPr fontAlgn="auto"/>
            <a:r>
              <a:rPr lang="en-GB" b="1" dirty="0"/>
              <a:t>Systems: </a:t>
            </a:r>
            <a:r>
              <a:rPr lang="en-GB" dirty="0"/>
              <a:t>The daily operations (processes and procedures) of the organisation and how decisions are made.</a:t>
            </a:r>
          </a:p>
          <a:p>
            <a:endParaRPr lang="en-GB" dirty="0"/>
          </a:p>
        </p:txBody>
      </p:sp>
    </p:spTree>
    <p:extLst>
      <p:ext uri="{BB962C8B-B14F-4D97-AF65-F5344CB8AC3E}">
        <p14:creationId xmlns:p14="http://schemas.microsoft.com/office/powerpoint/2010/main" val="13332994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2124" y="365126"/>
            <a:ext cx="10941676" cy="884126"/>
          </a:xfrm>
        </p:spPr>
        <p:txBody>
          <a:bodyPr/>
          <a:lstStyle/>
          <a:p>
            <a:r>
              <a:rPr lang="en-GB" b="1" dirty="0">
                <a:latin typeface="+mn-lt"/>
              </a:rPr>
              <a:t>Soft Areas</a:t>
            </a:r>
          </a:p>
        </p:txBody>
      </p:sp>
      <p:sp>
        <p:nvSpPr>
          <p:cNvPr id="3" name="Content Placeholder 2"/>
          <p:cNvSpPr>
            <a:spLocks noGrp="1"/>
          </p:cNvSpPr>
          <p:nvPr>
            <p:ph idx="1"/>
          </p:nvPr>
        </p:nvSpPr>
        <p:spPr>
          <a:xfrm>
            <a:off x="412123" y="1493948"/>
            <a:ext cx="11294773" cy="4932609"/>
          </a:xfrm>
        </p:spPr>
        <p:txBody>
          <a:bodyPr>
            <a:normAutofit/>
          </a:bodyPr>
          <a:lstStyle/>
          <a:p>
            <a:pPr fontAlgn="auto"/>
            <a:r>
              <a:rPr lang="en-GB" b="1" dirty="0"/>
              <a:t>Skills: </a:t>
            </a:r>
            <a:r>
              <a:rPr lang="en-GB" dirty="0"/>
              <a:t>The abilities (capabilities and competencies) that the employees of the organisation perform well. Skills are critical for implementing the strategy.</a:t>
            </a:r>
          </a:p>
          <a:p>
            <a:pPr fontAlgn="auto"/>
            <a:r>
              <a:rPr lang="en-GB" b="1" dirty="0"/>
              <a:t>Staff: </a:t>
            </a:r>
            <a:r>
              <a:rPr lang="en-GB" dirty="0"/>
              <a:t>The type and number of employees an organisation will need, their methods of recruitment, training, payment, What is the core competency of the organisation and what should be outsourced.</a:t>
            </a:r>
          </a:p>
          <a:p>
            <a:pPr fontAlgn="auto"/>
            <a:r>
              <a:rPr lang="en-GB" b="1" dirty="0"/>
              <a:t>Style: </a:t>
            </a:r>
            <a:r>
              <a:rPr lang="en-GB" dirty="0"/>
              <a:t>How the organisation is managed, including how they interact with various stakeholders.</a:t>
            </a:r>
          </a:p>
          <a:p>
            <a:pPr fontAlgn="auto"/>
            <a:r>
              <a:rPr lang="en-GB" b="1" dirty="0"/>
              <a:t>Shared values: </a:t>
            </a:r>
            <a:r>
              <a:rPr lang="en-GB" dirty="0"/>
              <a:t>The core values of the organisation that influence all areas of the business. The norms and standards that guide employee behaviour and company actions. </a:t>
            </a:r>
          </a:p>
        </p:txBody>
      </p:sp>
    </p:spTree>
    <p:extLst>
      <p:ext uri="{BB962C8B-B14F-4D97-AF65-F5344CB8AC3E}">
        <p14:creationId xmlns:p14="http://schemas.microsoft.com/office/powerpoint/2010/main" val="920189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7883" y="365125"/>
            <a:ext cx="11075830" cy="1325563"/>
          </a:xfrm>
        </p:spPr>
        <p:txBody>
          <a:bodyPr/>
          <a:lstStyle/>
          <a:p>
            <a:r>
              <a:rPr lang="en-GB" b="1" dirty="0">
                <a:latin typeface="+mn-lt"/>
              </a:rPr>
              <a:t>Local Restaurant Example</a:t>
            </a:r>
          </a:p>
        </p:txBody>
      </p:sp>
      <p:pic>
        <p:nvPicPr>
          <p:cNvPr id="12290" name="Picture 2" descr="No alt text provided for this image"/>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37883" y="1679710"/>
            <a:ext cx="10985678" cy="4837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32604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Class Exercise</a:t>
            </a:r>
          </a:p>
        </p:txBody>
      </p:sp>
      <p:sp>
        <p:nvSpPr>
          <p:cNvPr id="3" name="Content Placeholder 2"/>
          <p:cNvSpPr>
            <a:spLocks noGrp="1"/>
          </p:cNvSpPr>
          <p:nvPr>
            <p:ph idx="1"/>
          </p:nvPr>
        </p:nvSpPr>
        <p:spPr/>
        <p:txBody>
          <a:bodyPr/>
          <a:lstStyle/>
          <a:p>
            <a:r>
              <a:rPr lang="en-GB" dirty="0"/>
              <a:t>The owner of a small restaurant wants to improve revenue by increasing sales. </a:t>
            </a:r>
          </a:p>
          <a:p>
            <a:endParaRPr lang="en-GB" sz="1000" dirty="0"/>
          </a:p>
          <a:p>
            <a:r>
              <a:rPr lang="en-GB" dirty="0"/>
              <a:t>To achieve this, he asks staff to distribute leaflets in the local area.</a:t>
            </a:r>
          </a:p>
          <a:p>
            <a:endParaRPr lang="en-GB" sz="1000" dirty="0"/>
          </a:p>
          <a:p>
            <a:r>
              <a:rPr lang="en-GB" dirty="0"/>
              <a:t>When the sales do not increase as expected, he analyses the business using the 7S framework.</a:t>
            </a:r>
          </a:p>
          <a:p>
            <a:endParaRPr lang="en-GB" sz="1000" dirty="0"/>
          </a:p>
          <a:p>
            <a:r>
              <a:rPr lang="en-GB" dirty="0"/>
              <a:t>What could be the problem?</a:t>
            </a:r>
          </a:p>
        </p:txBody>
      </p:sp>
    </p:spTree>
    <p:extLst>
      <p:ext uri="{BB962C8B-B14F-4D97-AF65-F5344CB8AC3E}">
        <p14:creationId xmlns:p14="http://schemas.microsoft.com/office/powerpoint/2010/main" val="30140830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2276" y="365125"/>
            <a:ext cx="10851524" cy="755337"/>
          </a:xfrm>
        </p:spPr>
        <p:txBody>
          <a:bodyPr>
            <a:normAutofit fontScale="90000"/>
          </a:bodyPr>
          <a:lstStyle/>
          <a:p>
            <a:r>
              <a:rPr lang="en-GB" b="1" dirty="0">
                <a:latin typeface="+mn-lt"/>
              </a:rPr>
              <a:t>Example – Alignment of ‘Strategy’ and ‘Systems’</a:t>
            </a:r>
          </a:p>
        </p:txBody>
      </p:sp>
      <p:sp>
        <p:nvSpPr>
          <p:cNvPr id="3" name="Content Placeholder 2"/>
          <p:cNvSpPr>
            <a:spLocks noGrp="1"/>
          </p:cNvSpPr>
          <p:nvPr>
            <p:ph idx="1"/>
          </p:nvPr>
        </p:nvSpPr>
        <p:spPr>
          <a:xfrm>
            <a:off x="502276" y="1339403"/>
            <a:ext cx="10998558" cy="5164427"/>
          </a:xfrm>
        </p:spPr>
        <p:txBody>
          <a:bodyPr>
            <a:normAutofit fontScale="77500" lnSpcReduction="20000"/>
          </a:bodyPr>
          <a:lstStyle/>
          <a:p>
            <a:r>
              <a:rPr lang="en-GB" dirty="0"/>
              <a:t>The owner of a small restaurant wants to improve revenue by increasing customer footfall. </a:t>
            </a:r>
          </a:p>
          <a:p>
            <a:r>
              <a:rPr lang="en-GB" dirty="0"/>
              <a:t>In order to achieve this, he asks staff to distribute leaflets in the local area.</a:t>
            </a:r>
          </a:p>
          <a:p>
            <a:r>
              <a:rPr lang="en-GB" dirty="0"/>
              <a:t>When the sales do not increase as expected, he analyses the business using the 7S framework. </a:t>
            </a:r>
          </a:p>
          <a:p>
            <a:r>
              <a:rPr lang="en-GB" dirty="0"/>
              <a:t>He finds that staff are distributing multiple leaflets to a single person and dumping some of them to finish their task early. </a:t>
            </a:r>
          </a:p>
          <a:p>
            <a:r>
              <a:rPr lang="en-GB" dirty="0"/>
              <a:t>Therefore, there is a misalignment between the strategy (increasing revenue by distribution of leaflets) and systems (employees’ daily duties). </a:t>
            </a:r>
          </a:p>
          <a:p>
            <a:r>
              <a:rPr lang="en-GB" dirty="0"/>
              <a:t>In order to correct this, he must make changes in either of the two areas. He can either penalise the employees for not distributing leaflets honestly, or make changes to the leaflet that incentivises the employees if they distribute them honestly (For example, including a coupon code in the leaflet which identifies the employee that distributed it and incentivising him/her). While the former can be considered as a change in systems, the latter is a change in strategy.</a:t>
            </a:r>
          </a:p>
          <a:p>
            <a:r>
              <a:rPr lang="en-GB" dirty="0"/>
              <a:t>He should then look at the remaining five factors as any change in a factor often results in changes in other factors as well.</a:t>
            </a:r>
          </a:p>
        </p:txBody>
      </p:sp>
    </p:spTree>
    <p:extLst>
      <p:ext uri="{BB962C8B-B14F-4D97-AF65-F5344CB8AC3E}">
        <p14:creationId xmlns:p14="http://schemas.microsoft.com/office/powerpoint/2010/main" val="36701811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9245" y="365125"/>
            <a:ext cx="10954555" cy="1325563"/>
          </a:xfrm>
        </p:spPr>
        <p:txBody>
          <a:bodyPr/>
          <a:lstStyle/>
          <a:p>
            <a:r>
              <a:rPr lang="en-GB" b="1" dirty="0">
                <a:latin typeface="+mn-lt"/>
              </a:rPr>
              <a:t>How to Apply The 7S Framework</a:t>
            </a:r>
          </a:p>
        </p:txBody>
      </p:sp>
      <p:sp>
        <p:nvSpPr>
          <p:cNvPr id="3" name="Content Placeholder 2"/>
          <p:cNvSpPr>
            <a:spLocks noGrp="1"/>
          </p:cNvSpPr>
          <p:nvPr>
            <p:ph idx="1"/>
          </p:nvPr>
        </p:nvSpPr>
        <p:spPr>
          <a:xfrm>
            <a:off x="399245" y="1545465"/>
            <a:ext cx="11269014" cy="5009881"/>
          </a:xfrm>
        </p:spPr>
        <p:txBody>
          <a:bodyPr>
            <a:normAutofit lnSpcReduction="10000"/>
          </a:bodyPr>
          <a:lstStyle/>
          <a:p>
            <a:r>
              <a:rPr lang="en-GB" dirty="0"/>
              <a:t>To start focus on a single goal that the business wants to achieve, which could be as simple as selling more products or as complicated as merging with another company. </a:t>
            </a:r>
          </a:p>
          <a:p>
            <a:r>
              <a:rPr lang="en-GB" dirty="0"/>
              <a:t>Then make a list of the seven elements and note how each element is currently working toward the goal. </a:t>
            </a:r>
          </a:p>
          <a:p>
            <a:r>
              <a:rPr lang="en-GB" dirty="0"/>
              <a:t>As you analyse each element, you may start to notice problems with alignment. Write them down as you go. </a:t>
            </a:r>
          </a:p>
          <a:p>
            <a:r>
              <a:rPr lang="en-GB" dirty="0"/>
              <a:t>Then review how to align each of the elements. </a:t>
            </a:r>
          </a:p>
          <a:p>
            <a:r>
              <a:rPr lang="en-GB" dirty="0"/>
              <a:t>It is important to remember that each part of the business is interconnected. When a change is made in one area, it can affect other elements. It’s normal to require several rounds of changes before all seven factors are coordinated.</a:t>
            </a:r>
          </a:p>
        </p:txBody>
      </p:sp>
    </p:spTree>
    <p:extLst>
      <p:ext uri="{BB962C8B-B14F-4D97-AF65-F5344CB8AC3E}">
        <p14:creationId xmlns:p14="http://schemas.microsoft.com/office/powerpoint/2010/main" val="30186839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Example Application of 7S </a:t>
            </a:r>
          </a:p>
        </p:txBody>
      </p:sp>
      <p:sp>
        <p:nvSpPr>
          <p:cNvPr id="3" name="Content Placeholder 2"/>
          <p:cNvSpPr>
            <a:spLocks noGrp="1"/>
          </p:cNvSpPr>
          <p:nvPr>
            <p:ph idx="1"/>
          </p:nvPr>
        </p:nvSpPr>
        <p:spPr/>
        <p:txBody>
          <a:bodyPr/>
          <a:lstStyle/>
          <a:p>
            <a:r>
              <a:rPr lang="en-GB" dirty="0">
                <a:hlinkClick r:id="rId2"/>
              </a:rPr>
              <a:t>https://www.youtube.com/watch?v=DFNJypMOIMI&amp;t=3s</a:t>
            </a:r>
            <a:endParaRPr lang="en-GB" dirty="0"/>
          </a:p>
          <a:p>
            <a:endParaRPr lang="en-GB" dirty="0"/>
          </a:p>
          <a:p>
            <a:r>
              <a:rPr lang="en-GB" dirty="0">
                <a:hlinkClick r:id="rId3"/>
              </a:rPr>
              <a:t>https://www.linkedin.com/pulse/coca-cola-mckinseys-7-framework-ruwan-weerasundara</a:t>
            </a:r>
            <a:endParaRPr lang="en-GB" dirty="0"/>
          </a:p>
          <a:p>
            <a:endParaRPr lang="en-GB" dirty="0"/>
          </a:p>
          <a:p>
            <a:endParaRPr lang="en-GB" dirty="0"/>
          </a:p>
        </p:txBody>
      </p:sp>
    </p:spTree>
    <p:extLst>
      <p:ext uri="{BB962C8B-B14F-4D97-AF65-F5344CB8AC3E}">
        <p14:creationId xmlns:p14="http://schemas.microsoft.com/office/powerpoint/2010/main" val="32461540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Advantages and Disadvantages of the Model</a:t>
            </a:r>
          </a:p>
        </p:txBody>
      </p:sp>
      <p:sp>
        <p:nvSpPr>
          <p:cNvPr id="6" name="Text Placeholder 5"/>
          <p:cNvSpPr>
            <a:spLocks noGrp="1"/>
          </p:cNvSpPr>
          <p:nvPr>
            <p:ph type="body" idx="1"/>
          </p:nvPr>
        </p:nvSpPr>
        <p:spPr>
          <a:xfrm>
            <a:off x="839788" y="1681163"/>
            <a:ext cx="5157787" cy="714307"/>
          </a:xfrm>
          <a:solidFill>
            <a:schemeClr val="accent1">
              <a:lumMod val="20000"/>
              <a:lumOff val="80000"/>
            </a:schemeClr>
          </a:solidFill>
        </p:spPr>
        <p:txBody>
          <a:bodyPr>
            <a:noAutofit/>
          </a:bodyPr>
          <a:lstStyle/>
          <a:p>
            <a:r>
              <a:rPr lang="en-GB" sz="3600" dirty="0"/>
              <a:t>Advantages</a:t>
            </a:r>
          </a:p>
        </p:txBody>
      </p:sp>
      <p:sp>
        <p:nvSpPr>
          <p:cNvPr id="7" name="Content Placeholder 6"/>
          <p:cNvSpPr>
            <a:spLocks noGrp="1"/>
          </p:cNvSpPr>
          <p:nvPr>
            <p:ph sz="half" idx="2"/>
          </p:nvPr>
        </p:nvSpPr>
        <p:spPr>
          <a:solidFill>
            <a:schemeClr val="accent1">
              <a:lumMod val="20000"/>
              <a:lumOff val="80000"/>
            </a:schemeClr>
          </a:solidFill>
        </p:spPr>
        <p:txBody>
          <a:bodyPr/>
          <a:lstStyle/>
          <a:p>
            <a:r>
              <a:rPr lang="en-GB" dirty="0"/>
              <a:t>It shows impacts of change across an organisation.</a:t>
            </a:r>
          </a:p>
          <a:p>
            <a:r>
              <a:rPr lang="en-GB" dirty="0"/>
              <a:t>It helps organisations identify strengths and weaknesses within its business units and coordinate activities</a:t>
            </a:r>
          </a:p>
          <a:p>
            <a:r>
              <a:rPr lang="en-GB" dirty="0"/>
              <a:t>It helps achieve organisational goals effectively</a:t>
            </a:r>
          </a:p>
        </p:txBody>
      </p:sp>
      <p:sp>
        <p:nvSpPr>
          <p:cNvPr id="8" name="Text Placeholder 7"/>
          <p:cNvSpPr>
            <a:spLocks noGrp="1"/>
          </p:cNvSpPr>
          <p:nvPr>
            <p:ph type="body" sz="quarter" idx="3"/>
          </p:nvPr>
        </p:nvSpPr>
        <p:spPr>
          <a:xfrm>
            <a:off x="6172200" y="1681163"/>
            <a:ext cx="5183188" cy="714307"/>
          </a:xfrm>
          <a:solidFill>
            <a:schemeClr val="accent1">
              <a:lumMod val="20000"/>
              <a:lumOff val="80000"/>
            </a:schemeClr>
          </a:solidFill>
        </p:spPr>
        <p:txBody>
          <a:bodyPr>
            <a:noAutofit/>
          </a:bodyPr>
          <a:lstStyle/>
          <a:p>
            <a:r>
              <a:rPr lang="en-GB" sz="3600" dirty="0"/>
              <a:t>Disadvantages</a:t>
            </a:r>
          </a:p>
        </p:txBody>
      </p:sp>
      <p:sp>
        <p:nvSpPr>
          <p:cNvPr id="9" name="Content Placeholder 8"/>
          <p:cNvSpPr>
            <a:spLocks noGrp="1"/>
          </p:cNvSpPr>
          <p:nvPr>
            <p:ph sz="quarter" idx="4"/>
          </p:nvPr>
        </p:nvSpPr>
        <p:spPr>
          <a:solidFill>
            <a:schemeClr val="accent1">
              <a:lumMod val="20000"/>
              <a:lumOff val="80000"/>
            </a:schemeClr>
          </a:solidFill>
        </p:spPr>
        <p:txBody>
          <a:bodyPr/>
          <a:lstStyle/>
          <a:p>
            <a:r>
              <a:rPr lang="en-GB" dirty="0"/>
              <a:t>It can be complicated to use</a:t>
            </a:r>
          </a:p>
          <a:p>
            <a:r>
              <a:rPr lang="en-GB" dirty="0"/>
              <a:t>It can take time to use</a:t>
            </a:r>
          </a:p>
          <a:p>
            <a:r>
              <a:rPr lang="en-GB" dirty="0"/>
              <a:t>It needs management support</a:t>
            </a:r>
          </a:p>
          <a:p>
            <a:r>
              <a:rPr lang="en-GB" dirty="0"/>
              <a:t>It is only an internal tool</a:t>
            </a:r>
          </a:p>
        </p:txBody>
      </p:sp>
    </p:spTree>
    <p:extLst>
      <p:ext uri="{BB962C8B-B14F-4D97-AF65-F5344CB8AC3E}">
        <p14:creationId xmlns:p14="http://schemas.microsoft.com/office/powerpoint/2010/main" val="21486057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38C1F-8F9C-ACB4-B46E-9443DCB789DC}"/>
              </a:ext>
            </a:extLst>
          </p:cNvPr>
          <p:cNvSpPr>
            <a:spLocks noGrp="1"/>
          </p:cNvSpPr>
          <p:nvPr>
            <p:ph type="title"/>
          </p:nvPr>
        </p:nvSpPr>
        <p:spPr>
          <a:xfrm>
            <a:off x="4965430" y="629268"/>
            <a:ext cx="6586491" cy="1286160"/>
          </a:xfrm>
        </p:spPr>
        <p:txBody>
          <a:bodyPr anchor="b">
            <a:normAutofit/>
          </a:bodyPr>
          <a:lstStyle/>
          <a:p>
            <a:r>
              <a:rPr lang="en-GB" b="1" dirty="0">
                <a:latin typeface="+mn-lt"/>
              </a:rPr>
              <a:t>Class Exercise</a:t>
            </a:r>
          </a:p>
        </p:txBody>
      </p:sp>
      <p:sp>
        <p:nvSpPr>
          <p:cNvPr id="7" name="Content Placeholder 2">
            <a:extLst>
              <a:ext uri="{FF2B5EF4-FFF2-40B4-BE49-F238E27FC236}">
                <a16:creationId xmlns:a16="http://schemas.microsoft.com/office/drawing/2014/main" id="{7DC8C0E7-6537-D6DE-FB0D-B7CEF0CB5B30}"/>
              </a:ext>
            </a:extLst>
          </p:cNvPr>
          <p:cNvSpPr>
            <a:spLocks noGrp="1"/>
          </p:cNvSpPr>
          <p:nvPr>
            <p:ph idx="1"/>
          </p:nvPr>
        </p:nvSpPr>
        <p:spPr>
          <a:xfrm>
            <a:off x="4965431" y="2066925"/>
            <a:ext cx="6586489" cy="4659695"/>
          </a:xfrm>
        </p:spPr>
        <p:txBody>
          <a:bodyPr>
            <a:noAutofit/>
          </a:bodyPr>
          <a:lstStyle/>
          <a:p>
            <a:r>
              <a:rPr lang="en-GB" dirty="0"/>
              <a:t>Using your example organisation</a:t>
            </a:r>
          </a:p>
          <a:p>
            <a:endParaRPr lang="en-GB" dirty="0"/>
          </a:p>
          <a:p>
            <a:r>
              <a:rPr lang="en-GB" dirty="0"/>
              <a:t>Identify one of your company’s key goals </a:t>
            </a:r>
          </a:p>
          <a:p>
            <a:endParaRPr lang="en-GB" dirty="0"/>
          </a:p>
          <a:p>
            <a:r>
              <a:rPr lang="en-GB" dirty="0"/>
              <a:t>Evaluate how each of the 7S elements contributes towards the goal</a:t>
            </a:r>
          </a:p>
          <a:p>
            <a:endParaRPr lang="en-GB" dirty="0"/>
          </a:p>
          <a:p>
            <a:r>
              <a:rPr lang="en-GB" dirty="0"/>
              <a:t>Consider if they are well aligned</a:t>
            </a:r>
          </a:p>
          <a:p>
            <a:endParaRPr lang="en-GB" dirty="0"/>
          </a:p>
          <a:p>
            <a:endParaRPr lang="en-GB" dirty="0"/>
          </a:p>
        </p:txBody>
      </p:sp>
      <p:pic>
        <p:nvPicPr>
          <p:cNvPr id="8" name="Picture 4" descr="One in a crowd">
            <a:extLst>
              <a:ext uri="{FF2B5EF4-FFF2-40B4-BE49-F238E27FC236}">
                <a16:creationId xmlns:a16="http://schemas.microsoft.com/office/drawing/2014/main" id="{F11429CD-D6CC-50E5-A0B9-3037E8C2806C}"/>
              </a:ext>
            </a:extLst>
          </p:cNvPr>
          <p:cNvPicPr>
            <a:picLocks noChangeAspect="1"/>
          </p:cNvPicPr>
          <p:nvPr/>
        </p:nvPicPr>
        <p:blipFill rotWithShape="1">
          <a:blip r:embed="rId2"/>
          <a:srcRect l="28748" r="20557"/>
          <a:stretch/>
        </p:blipFill>
        <p:spPr>
          <a:xfrm>
            <a:off x="20" y="10"/>
            <a:ext cx="4635571" cy="6857990"/>
          </a:xfrm>
          <a:prstGeom prst="rect">
            <a:avLst/>
          </a:prstGeom>
          <a:effectLst/>
        </p:spPr>
      </p:pic>
    </p:spTree>
    <p:extLst>
      <p:ext uri="{BB962C8B-B14F-4D97-AF65-F5344CB8AC3E}">
        <p14:creationId xmlns:p14="http://schemas.microsoft.com/office/powerpoint/2010/main" val="22538207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1007</Words>
  <Application>Microsoft Office PowerPoint</Application>
  <PresentationFormat>Widescreen</PresentationFormat>
  <Paragraphs>99</Paragraphs>
  <Slides>16</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Calibri Light</vt:lpstr>
      <vt:lpstr>Tw Cen MT</vt:lpstr>
      <vt:lpstr>Office Theme</vt:lpstr>
      <vt:lpstr>BMBM6016 Strategic Marketing</vt:lpstr>
      <vt:lpstr>Review</vt:lpstr>
      <vt:lpstr>Today’s Lecture</vt:lpstr>
      <vt:lpstr>McKinsey 7S Model</vt:lpstr>
      <vt:lpstr>McKinsey 7 Framework</vt:lpstr>
      <vt:lpstr>What is The McKinsey 7S Framework?</vt:lpstr>
      <vt:lpstr>What is The McKinsey 7S Framework?</vt:lpstr>
      <vt:lpstr>Hard Areas</vt:lpstr>
      <vt:lpstr>Soft Areas</vt:lpstr>
      <vt:lpstr>Local Restaurant Example</vt:lpstr>
      <vt:lpstr>Class Exercise</vt:lpstr>
      <vt:lpstr>Example – Alignment of ‘Strategy’ and ‘Systems’</vt:lpstr>
      <vt:lpstr>How to Apply The 7S Framework</vt:lpstr>
      <vt:lpstr>Example Application of 7S </vt:lpstr>
      <vt:lpstr>Advantages and Disadvantages of the Model</vt:lpstr>
      <vt:lpstr>Class Exercise</vt:lpstr>
    </vt:vector>
  </TitlesOfParts>
  <Company>Solent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Gwyneth Jones</dc:creator>
  <cp:lastModifiedBy>Gwyneth Jones</cp:lastModifiedBy>
  <cp:revision>49</cp:revision>
  <dcterms:created xsi:type="dcterms:W3CDTF">2023-02-25T23:09:55Z</dcterms:created>
  <dcterms:modified xsi:type="dcterms:W3CDTF">2025-03-04T12:45:43Z</dcterms:modified>
</cp:coreProperties>
</file>