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sldIdLst>
    <p:sldId id="271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slide" Target="slides/slide14.xml" /><Relationship Id="rId3" Type="http://schemas.openxmlformats.org/officeDocument/2006/relationships/customXml" Target="../customXml/item3.xml" /><Relationship Id="rId21" Type="http://schemas.openxmlformats.org/officeDocument/2006/relationships/theme" Target="theme/theme1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slide" Target="slides/slide13.xml" /><Relationship Id="rId2" Type="http://schemas.openxmlformats.org/officeDocument/2006/relationships/customXml" Target="../customXml/item2.xml" /><Relationship Id="rId16" Type="http://schemas.openxmlformats.org/officeDocument/2006/relationships/slide" Target="slides/slide12.xml" /><Relationship Id="rId20" Type="http://schemas.openxmlformats.org/officeDocument/2006/relationships/viewProps" Target="viewProp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10" Type="http://schemas.openxmlformats.org/officeDocument/2006/relationships/slide" Target="slides/slide6.xml" /><Relationship Id="rId19" Type="http://schemas.openxmlformats.org/officeDocument/2006/relationships/presProps" Target="presProps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Relationship Id="rId22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0651E-AB94-4D7F-BD5A-028AB4B14A6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4BBA-CAD4-4619-BBB2-AFEB135AF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454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0651E-AB94-4D7F-BD5A-028AB4B14A6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4BBA-CAD4-4619-BBB2-AFEB135AF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72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0651E-AB94-4D7F-BD5A-028AB4B14A6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4BBA-CAD4-4619-BBB2-AFEB135AF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825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0651E-AB94-4D7F-BD5A-028AB4B14A6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4BBA-CAD4-4619-BBB2-AFEB135AF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650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0651E-AB94-4D7F-BD5A-028AB4B14A6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4BBA-CAD4-4619-BBB2-AFEB135AF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415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0651E-AB94-4D7F-BD5A-028AB4B14A6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4BBA-CAD4-4619-BBB2-AFEB135AF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376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0651E-AB94-4D7F-BD5A-028AB4B14A6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4BBA-CAD4-4619-BBB2-AFEB135AF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6956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0651E-AB94-4D7F-BD5A-028AB4B14A6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4BBA-CAD4-4619-BBB2-AFEB135AF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367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4BBA-CAD4-4619-BBB2-AFEB135AF1B7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0651E-AB94-4D7F-BD5A-028AB4B14A65}" type="datetimeFigureOut">
              <a:rPr lang="en-GB" smtClean="0"/>
              <a:t>09/11/2025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46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0651E-AB94-4D7F-BD5A-028AB4B14A6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4BBA-CAD4-4619-BBB2-AFEB135AF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247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0651E-AB94-4D7F-BD5A-028AB4B14A6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4BBA-CAD4-4619-BBB2-AFEB135AF1B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92474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0651E-AB94-4D7F-BD5A-028AB4B14A6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4BBA-CAD4-4619-BBB2-AFEB135AF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0003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0651E-AB94-4D7F-BD5A-028AB4B14A6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4BBA-CAD4-4619-BBB2-AFEB135AF1B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129901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0651E-AB94-4D7F-BD5A-028AB4B14A6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4BBA-CAD4-4619-BBB2-AFEB135AF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8360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0651E-AB94-4D7F-BD5A-028AB4B14A6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4BBA-CAD4-4619-BBB2-AFEB135AF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37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0651E-AB94-4D7F-BD5A-028AB4B14A6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84BBA-CAD4-4619-BBB2-AFEB135AF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510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0651E-AB94-4D7F-BD5A-028AB4B14A6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0E84BBA-CAD4-4619-BBB2-AFEB135AF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102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3D700-72CE-8C5B-ED48-34C83C81EB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943" y="2677885"/>
            <a:ext cx="8697059" cy="3886199"/>
          </a:xfrm>
        </p:spPr>
        <p:txBody>
          <a:bodyPr>
            <a:normAutofit lnSpcReduction="10000"/>
          </a:bodyPr>
          <a:lstStyle/>
          <a:p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5FCBEF"/>
                </a:solidFill>
                <a:effectLst/>
                <a:uLnTx/>
                <a:uFillTx/>
                <a:latin typeface="Trebuchet MS" panose="020B0603020202020204"/>
                <a:ea typeface="+mj-ea"/>
                <a:cs typeface="+mj-cs"/>
              </a:rPr>
              <a:t>Presentation Content Outline: Value-Based Recruitment for Business Transformation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5FCBEF"/>
                </a:solidFill>
                <a:effectLst/>
                <a:uLnTx/>
                <a:uFillTx/>
                <a:latin typeface="Trebuchet MS" panose="020B0603020202020204"/>
                <a:ea typeface="+mj-ea"/>
                <a:cs typeface="+mj-cs"/>
              </a:rPr>
              <a:t> </a:t>
            </a:r>
          </a:p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FCBEF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ro-RO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Assessment Scenario: Recruitment and Selection Procedures Review</a:t>
            </a:r>
            <a:r>
              <a:rPr kumimoji="0" lang="ro-RO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 </a:t>
            </a:r>
          </a:p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FCBEF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ro-RO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Assignment Title:</a:t>
            </a:r>
            <a:r>
              <a:rPr kumimoji="0" lang="ro-RO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 Aligning Recruitment with Company Values: A Strategy for Business Transformation Project Success </a:t>
            </a:r>
          </a:p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FCBEF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ro-RO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Student Name:</a:t>
            </a:r>
            <a:r>
              <a:rPr kumimoji="0" lang="ro-RO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 Silviu Ion Popescu  </a:t>
            </a:r>
          </a:p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FCBEF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ro-RO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Student Number:</a:t>
            </a:r>
            <a:r>
              <a:rPr kumimoji="0" lang="ro-RO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 2321883 </a:t>
            </a:r>
          </a:p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FCBEF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ro-RO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Module Code &amp; Title:</a:t>
            </a:r>
            <a:r>
              <a:rPr kumimoji="0" lang="ro-RO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 Developing and Managing individual Teams(LCL5002) </a:t>
            </a:r>
          </a:p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FCBEF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ro-RO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Lecturer’s Name:</a:t>
            </a:r>
            <a:r>
              <a:rPr kumimoji="0" lang="ro-RO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 Faizu Edu </a:t>
            </a:r>
          </a:p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FCBEF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ro-RO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Date:</a:t>
            </a:r>
            <a:r>
              <a:rPr kumimoji="0" lang="ro-RO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 November 8, 2025 </a:t>
            </a:r>
            <a:endParaRPr lang="en-GB" dirty="0"/>
          </a:p>
        </p:txBody>
      </p:sp>
      <p:pic>
        <p:nvPicPr>
          <p:cNvPr id="4" name="Imagine 5">
            <a:extLst>
              <a:ext uri="{FF2B5EF4-FFF2-40B4-BE49-F238E27FC236}">
                <a16:creationId xmlns:a16="http://schemas.microsoft.com/office/drawing/2014/main" id="{47D248D1-4846-B57E-D54B-A89AC82DCA9F}"/>
              </a:ext>
            </a:extLst>
          </p:cNvPr>
          <p:cNvPicPr/>
          <p:nvPr/>
        </p:nvPicPr>
        <p:blipFill>
          <a:blip r:embed="rId2"/>
          <a:srcRect l="4215" r="5459" b="1"/>
          <a:stretch>
            <a:fillRect/>
          </a:stretch>
        </p:blipFill>
        <p:spPr>
          <a:xfrm>
            <a:off x="677334" y="0"/>
            <a:ext cx="5485773" cy="2710543"/>
          </a:xfrm>
          <a:custGeom>
            <a:avLst/>
            <a:gdLst/>
            <a:ahLst/>
            <a:cxnLst/>
            <a:rect l="l" t="t" r="r" b="b"/>
            <a:pathLst>
              <a:path w="5096871" h="3187173">
                <a:moveTo>
                  <a:pt x="76652" y="0"/>
                </a:moveTo>
                <a:lnTo>
                  <a:pt x="5020219" y="0"/>
                </a:lnTo>
                <a:cubicBezTo>
                  <a:pt x="5062553" y="0"/>
                  <a:pt x="5096871" y="34318"/>
                  <a:pt x="5096871" y="76652"/>
                </a:cubicBezTo>
                <a:lnTo>
                  <a:pt x="5096871" y="3110521"/>
                </a:lnTo>
                <a:cubicBezTo>
                  <a:pt x="5096871" y="3152855"/>
                  <a:pt x="5062553" y="3187173"/>
                  <a:pt x="5020219" y="3187173"/>
                </a:cubicBezTo>
                <a:lnTo>
                  <a:pt x="76652" y="3187173"/>
                </a:lnTo>
                <a:cubicBezTo>
                  <a:pt x="34318" y="3187173"/>
                  <a:pt x="0" y="3152855"/>
                  <a:pt x="0" y="3110521"/>
                </a:cubicBezTo>
                <a:lnTo>
                  <a:pt x="0" y="76652"/>
                </a:lnTo>
                <a:cubicBezTo>
                  <a:pt x="0" y="34318"/>
                  <a:pt x="34318" y="0"/>
                  <a:pt x="76652" y="0"/>
                </a:cubicBez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6313910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094D8-1CFF-C9DA-FA4B-BCEBCAADE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E641FC1-BF1D-8171-7B9F-57E783B845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4803409"/>
              </p:ext>
            </p:extLst>
          </p:nvPr>
        </p:nvGraphicFramePr>
        <p:xfrm>
          <a:off x="849086" y="1578429"/>
          <a:ext cx="8248906" cy="4669969"/>
        </p:xfrm>
        <a:graphic>
          <a:graphicData uri="http://schemas.openxmlformats.org/drawingml/2006/table">
            <a:tbl>
              <a:tblPr/>
              <a:tblGrid>
                <a:gridCol w="5795871">
                  <a:extLst>
                    <a:ext uri="{9D8B030D-6E8A-4147-A177-3AD203B41FA5}">
                      <a16:colId xmlns:a16="http://schemas.microsoft.com/office/drawing/2014/main" val="216279071"/>
                    </a:ext>
                  </a:extLst>
                </a:gridCol>
                <a:gridCol w="2453035">
                  <a:extLst>
                    <a:ext uri="{9D8B030D-6E8A-4147-A177-3AD203B41FA5}">
                      <a16:colId xmlns:a16="http://schemas.microsoft.com/office/drawing/2014/main" val="2685482892"/>
                    </a:ext>
                  </a:extLst>
                </a:gridCol>
              </a:tblGrid>
              <a:tr h="63536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Section </a:t>
                      </a:r>
                      <a:endParaRPr lang="ro-RO" sz="1600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Slide Number </a:t>
                      </a:r>
                      <a:endParaRPr lang="ro-RO" sz="1600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56020671"/>
                  </a:ext>
                </a:extLst>
              </a:tr>
              <a:tr h="29058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Introduction of the Company </a:t>
                      </a:r>
                      <a:endParaRPr lang="ro-RO" sz="1600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 dirty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3 </a:t>
                      </a:r>
                      <a:endParaRPr lang="ro-RO" sz="1600" b="0" i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0393956"/>
                  </a:ext>
                </a:extLst>
              </a:tr>
              <a:tr h="29058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The Recruitment Process (Overview) </a:t>
                      </a:r>
                      <a:endParaRPr lang="ro-RO" sz="1600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4 </a:t>
                      </a:r>
                      <a:endParaRPr lang="ro-RO" sz="1600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77643757"/>
                  </a:ext>
                </a:extLst>
              </a:tr>
              <a:tr h="29058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b="0" i="0" dirty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Job Analysis: Roles for the Project </a:t>
                      </a:r>
                      <a:endParaRPr lang="en-US" sz="1600" b="0" i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5 </a:t>
                      </a:r>
                      <a:endParaRPr lang="ro-RO" sz="1600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7988665"/>
                  </a:ext>
                </a:extLst>
              </a:tr>
              <a:tr h="41055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 dirty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Job Description &amp; Person Specification </a:t>
                      </a:r>
                      <a:endParaRPr lang="ro-RO" sz="1600" b="0" i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 dirty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6 </a:t>
                      </a:r>
                      <a:endParaRPr lang="ro-RO" sz="1600" b="0" i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9127952"/>
                  </a:ext>
                </a:extLst>
              </a:tr>
              <a:tr h="41055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b="0" i="0" dirty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Interview Type 1: Structured (Behavioural) </a:t>
                      </a:r>
                      <a:endParaRPr lang="en-US" sz="1600" b="0" i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7 </a:t>
                      </a:r>
                      <a:endParaRPr lang="ro-RO" sz="1600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1813934"/>
                  </a:ext>
                </a:extLst>
              </a:tr>
              <a:tr h="29058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 dirty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Interview Type 2: Situational </a:t>
                      </a:r>
                      <a:endParaRPr lang="ro-RO" sz="1600" b="0" i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8 </a:t>
                      </a:r>
                      <a:endParaRPr lang="ro-RO" sz="1600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28888589"/>
                  </a:ext>
                </a:extLst>
              </a:tr>
              <a:tr h="29058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Interview Type 3: Value-Based </a:t>
                      </a:r>
                      <a:endParaRPr lang="ro-RO" sz="1600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9 </a:t>
                      </a:r>
                      <a:endParaRPr lang="ro-RO" sz="1600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1992091"/>
                  </a:ext>
                </a:extLst>
              </a:tr>
              <a:tr h="29058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Appropriate Questioning Techniques </a:t>
                      </a:r>
                      <a:endParaRPr lang="ro-RO" sz="1600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10 </a:t>
                      </a:r>
                      <a:endParaRPr lang="ro-RO" sz="1600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34165089"/>
                  </a:ext>
                </a:extLst>
              </a:tr>
              <a:tr h="41055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b="0" i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F2F vs. Online Interviews (Comparison) </a:t>
                      </a:r>
                      <a:endParaRPr lang="en-US" sz="1600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11 </a:t>
                      </a:r>
                      <a:endParaRPr lang="ro-RO" sz="1600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82919032"/>
                  </a:ext>
                </a:extLst>
              </a:tr>
              <a:tr h="53052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 dirty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F2F vs. Online Interviews (Contrast &amp; Justification) </a:t>
                      </a:r>
                      <a:endParaRPr lang="ro-RO" sz="1600" b="0" i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 dirty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12 </a:t>
                      </a:r>
                      <a:endParaRPr lang="ro-RO" sz="1600" b="0" i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6780572"/>
                  </a:ext>
                </a:extLst>
              </a:tr>
              <a:tr h="23833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Conclusion </a:t>
                      </a:r>
                      <a:endParaRPr lang="ro-RO" sz="1600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13 </a:t>
                      </a:r>
                      <a:endParaRPr lang="ro-RO" sz="1600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76038492"/>
                  </a:ext>
                </a:extLst>
              </a:tr>
              <a:tr h="29058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References </a:t>
                      </a:r>
                      <a:endParaRPr lang="ro-RO" sz="1600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 dirty="0">
                          <a:solidFill>
                            <a:schemeClr val="tx1"/>
                          </a:solidFill>
                          <a:effectLst/>
                          <a:latin typeface="Roboto" panose="02000000000000000000" pitchFamily="2" charset="0"/>
                        </a:rPr>
                        <a:t>14-15 </a:t>
                      </a:r>
                      <a:endParaRPr lang="ro-RO" sz="1600" b="0" i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035" marR="52035" marT="26018" marB="26018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55331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4324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9D908-A3FB-9EF4-AFAA-2556F091D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 of a London-Based Company</a:t>
            </a:r>
            <a:r>
              <a:rPr lang="en-US" dirty="0"/>
              <a:t>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3F25F-778B-DBB5-3346-48040A7FA7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fontAlgn="base"/>
            <a:r>
              <a:rPr lang="en-US" sz="1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 Name:</a:t>
            </a: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 "Aethelred Consulting" </a:t>
            </a:r>
            <a:b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Location:</a:t>
            </a: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 London, UK (Headquarters in The City) </a:t>
            </a:r>
            <a:b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Industry:</a:t>
            </a: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 Management Consulting, Specializing in Digital Transformation </a:t>
            </a:r>
          </a:p>
          <a:p>
            <a:pPr fontAlgn="base"/>
            <a:r>
              <a:rPr lang="en-US" sz="1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 Philosophy (Inspired by Sinek):</a:t>
            </a: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en-US" sz="1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“If you hire people just because they can do a job, they’ll work for your money. But if you hire people who believe what you believe, they’ll work for you with blood, sweat, and tears.”</a:t>
            </a: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 — Simon Sinek </a:t>
            </a:r>
          </a:p>
          <a:p>
            <a:pPr fontAlgn="base"/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Aethelred Consulting believes in fostering a purpose-driven culture, where consultants are genuinely committed to driving sustainable change  for clients, not just meeting billable hours. </a:t>
            </a:r>
          </a:p>
          <a:p>
            <a:pPr fontAlgn="base"/>
            <a:r>
              <a:rPr lang="en-US" sz="1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Context: "Project Fenris"</a:t>
            </a: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major internal business transformation project requiring a dedicated, values-aligned team (Project Manager, Financial Analyst, Change Manager). </a:t>
            </a:r>
          </a:p>
          <a:p>
            <a:pPr fontAlgn="base"/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 goal of this presentation is to outline a recruitment strategy that finds people who  </a:t>
            </a:r>
            <a:r>
              <a:rPr lang="en-US" sz="1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believe</a:t>
            </a: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 in "Project Fenris" and Aethelred's core values.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59567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5BE73-FBCD-95DE-7680-8727C662F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368061"/>
            <a:ext cx="9392568" cy="5270739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US" sz="3000" b="1" dirty="0">
                <a:solidFill>
                  <a:schemeClr val="tx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 Recruitment Process Overview (Step 1)</a:t>
            </a:r>
            <a:r>
              <a:rPr lang="en-US" sz="3000" dirty="0">
                <a:solidFill>
                  <a:schemeClr val="tx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 fontAlgn="base">
              <a:buNone/>
            </a:pPr>
            <a:endParaRPr lang="en-US" dirty="0">
              <a:solidFill>
                <a:schemeClr val="tx1"/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Steps Involved in Recruiting the Right Candidate, Right Time, Right Job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 recruitment cycle is a systematic approach to talent acquisition (Armstrong &amp; Taylor, 2020). </a:t>
            </a:r>
          </a:p>
          <a:p>
            <a:pPr fontAlgn="base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 Define the Need (Job Analysis):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 Job: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 Clarify the skills, competencies, and behaviours required for the Business </a:t>
            </a:r>
          </a:p>
          <a:p>
            <a:pPr marL="0" indent="0" fontAlgn="base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Transformation roles. </a:t>
            </a:r>
          </a:p>
          <a:p>
            <a:pPr fontAlgn="base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 Develop the Strategy (Sourcing):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 Time: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 Determine market conditions, urgency, and where to advertise (internal vs. external, job boards, LinkedIn).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0535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3834AD0-5A84-0CA1-45AF-44E7C4D219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3995930"/>
              </p:ext>
            </p:extLst>
          </p:nvPr>
        </p:nvGraphicFramePr>
        <p:xfrm>
          <a:off x="460075" y="3331029"/>
          <a:ext cx="9032884" cy="3085269"/>
        </p:xfrm>
        <a:graphic>
          <a:graphicData uri="http://schemas.openxmlformats.org/drawingml/2006/table">
            <a:tbl>
              <a:tblPr/>
              <a:tblGrid>
                <a:gridCol w="1817113">
                  <a:extLst>
                    <a:ext uri="{9D8B030D-6E8A-4147-A177-3AD203B41FA5}">
                      <a16:colId xmlns:a16="http://schemas.microsoft.com/office/drawing/2014/main" val="1933835648"/>
                    </a:ext>
                  </a:extLst>
                </a:gridCol>
                <a:gridCol w="3923904">
                  <a:extLst>
                    <a:ext uri="{9D8B030D-6E8A-4147-A177-3AD203B41FA5}">
                      <a16:colId xmlns:a16="http://schemas.microsoft.com/office/drawing/2014/main" val="55689839"/>
                    </a:ext>
                  </a:extLst>
                </a:gridCol>
                <a:gridCol w="3291867">
                  <a:extLst>
                    <a:ext uri="{9D8B030D-6E8A-4147-A177-3AD203B41FA5}">
                      <a16:colId xmlns:a16="http://schemas.microsoft.com/office/drawing/2014/main" val="1602100941"/>
                    </a:ext>
                  </a:extLst>
                </a:gridCol>
              </a:tblGrid>
              <a:tr h="44284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400" b="1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Role </a:t>
                      </a:r>
                    </a:p>
                  </a:txBody>
                  <a:tcPr marL="63245" marR="63245" marT="31622" marB="3162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400" b="1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Core Duties </a:t>
                      </a:r>
                    </a:p>
                  </a:txBody>
                  <a:tcPr marL="63245" marR="63245" marT="31622" marB="3162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400" b="1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 Competencies </a:t>
                      </a:r>
                    </a:p>
                  </a:txBody>
                  <a:tcPr marL="63245" marR="63245" marT="31622" marB="3162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49078552"/>
                  </a:ext>
                </a:extLst>
              </a:tr>
              <a:tr h="94787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400" b="1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 Manager</a:t>
                      </a:r>
                      <a:r>
                        <a:rPr lang="ro-RO" sz="14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63245" marR="63245" marT="31622" marB="31622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Directing project lifecycle, managing risks,     stakeholder communication </a:t>
                      </a:r>
                    </a:p>
                  </a:txBody>
                  <a:tcPr marL="63245" marR="63245" marT="31622" marB="31622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Leadership, problem-solving, resilience, values alignment </a:t>
                      </a:r>
                    </a:p>
                  </a:txBody>
                  <a:tcPr marL="63245" marR="63245" marT="31622" marB="31622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7929576"/>
                  </a:ext>
                </a:extLst>
              </a:tr>
              <a:tr h="84727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400" b="1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Change Manager</a:t>
                      </a:r>
                      <a:r>
                        <a:rPr lang="ro-RO" sz="14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63245" marR="63245" marT="31622" marB="31622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Designing change interventions, managing    culture shift, training </a:t>
                      </a:r>
                    </a:p>
                  </a:txBody>
                  <a:tcPr marL="63245" marR="63245" marT="31622" marB="31622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4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Empathy, communication, influencing </a:t>
                      </a:r>
                      <a:r>
                        <a:rPr lang="en-GB" sz="14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</a:t>
                      </a:r>
                      <a:r>
                        <a:rPr lang="ro-RO" sz="14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skills, adaptability </a:t>
                      </a:r>
                    </a:p>
                  </a:txBody>
                  <a:tcPr marL="63245" marR="63245" marT="31622" marB="31622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2476503"/>
                  </a:ext>
                </a:extLst>
              </a:tr>
              <a:tr h="84727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400" b="1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Financial Analyst</a:t>
                      </a:r>
                      <a:r>
                        <a:rPr lang="ro-RO" sz="14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63245" marR="63245" marT="31622" marB="31622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Budgeting, forecasting, ROI analysis, cost control </a:t>
                      </a:r>
                    </a:p>
                  </a:txBody>
                  <a:tcPr marL="63245" marR="63245" marT="31622" marB="31622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Numerical accuracy, ethical judgment,  critical thinking </a:t>
                      </a:r>
                    </a:p>
                  </a:txBody>
                  <a:tcPr marL="63245" marR="63245" marT="31622" marB="31622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8173362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55CF5003-FD69-E529-6FE4-5DEFFBEE2F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0075" y="1162692"/>
            <a:ext cx="8261409" cy="138499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highlight>
                  <a:srgbClr val="FFFF00"/>
                </a:highlight>
                <a:cs typeface="Arial" panose="020B0604020202020204" pitchFamily="34" charset="0"/>
              </a:rPr>
              <a:t>Job Analysis: Roles for the Project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highlight>
                  <a:srgbClr val="FFFF00"/>
                </a:highlight>
                <a:cs typeface="Arial" panose="020B0604020202020204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Defining the Roles needed for "Project Fenris"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Job Analysis is the bedrock of effective recruitment, ensuring clarity on tasks, duties, and responsibilities (Mathis &amp; Jackson, 2010).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Key Roles Identified: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We use this analysis to create detailed Job Descriptions (JD) and Person Specifications (PS). </a:t>
            </a:r>
          </a:p>
        </p:txBody>
      </p:sp>
    </p:spTree>
    <p:extLst>
      <p:ext uri="{BB962C8B-B14F-4D97-AF65-F5344CB8AC3E}">
        <p14:creationId xmlns:p14="http://schemas.microsoft.com/office/powerpoint/2010/main" val="1184809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22A9A-2F92-4F62-8A5D-CDEFFA7E2A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764875"/>
            <a:ext cx="9156779" cy="5745193"/>
          </a:xfrm>
        </p:spPr>
        <p:txBody>
          <a:bodyPr>
            <a:normAutofit fontScale="92500" lnSpcReduction="20000"/>
          </a:bodyPr>
          <a:lstStyle/>
          <a:p>
            <a:pPr marL="0" indent="0" fontAlgn="base">
              <a:buNone/>
            </a:pPr>
            <a:r>
              <a:rPr lang="en-US" sz="2800" b="1" dirty="0">
                <a:highlight>
                  <a:srgbClr val="FFFF00"/>
                </a:highlight>
              </a:rPr>
              <a:t>Job Description and Person Specification</a:t>
            </a:r>
            <a:r>
              <a:rPr lang="en-US" sz="2800" dirty="0">
                <a:highlight>
                  <a:srgbClr val="FFFF00"/>
                </a:highlight>
              </a:rPr>
              <a:t> </a:t>
            </a:r>
          </a:p>
          <a:p>
            <a:pPr marL="0" indent="0" fontAlgn="base">
              <a:buNone/>
            </a:pPr>
            <a:endParaRPr lang="en-US" sz="2800" dirty="0">
              <a:highlight>
                <a:srgbClr val="FFFF00"/>
              </a:highlight>
            </a:endParaRPr>
          </a:p>
          <a:p>
            <a:pPr fontAlgn="base"/>
            <a:r>
              <a:rPr lang="en-US" b="1" dirty="0"/>
              <a:t>Translating Analysis into Recruitment Documents</a:t>
            </a:r>
            <a:r>
              <a:rPr lang="en-US" dirty="0"/>
              <a:t> </a:t>
            </a:r>
          </a:p>
          <a:p>
            <a:pPr fontAlgn="base"/>
            <a:r>
              <a:rPr lang="en-US" i="1" dirty="0"/>
              <a:t>These documents are crucial for legally compliant and effective hiring.</a:t>
            </a:r>
            <a:r>
              <a:rPr lang="en-US" dirty="0"/>
              <a:t> </a:t>
            </a:r>
          </a:p>
          <a:p>
            <a:pPr fontAlgn="base"/>
            <a:r>
              <a:rPr lang="en-US" b="1" dirty="0"/>
              <a:t>Job Description (JD): What the job </a:t>
            </a:r>
            <a:r>
              <a:rPr lang="en-US" b="1" i="1" dirty="0"/>
              <a:t>is</a:t>
            </a:r>
            <a:r>
              <a:rPr lang="en-US" dirty="0"/>
              <a:t> </a:t>
            </a:r>
          </a:p>
          <a:p>
            <a:pPr fontAlgn="base"/>
            <a:r>
              <a:rPr lang="en-US" b="1" dirty="0"/>
              <a:t>Objective:</a:t>
            </a:r>
            <a:r>
              <a:rPr lang="en-US" dirty="0"/>
              <a:t> Defines the role, duties, reporting lines, location (London/Birmingham), and working conditions. </a:t>
            </a:r>
          </a:p>
          <a:p>
            <a:pPr fontAlgn="base"/>
            <a:r>
              <a:rPr lang="en-US" b="1" dirty="0"/>
              <a:t>Example for Change Manager:</a:t>
            </a:r>
            <a:r>
              <a:rPr lang="en-US" dirty="0"/>
              <a:t> "Responsible for managing the human aspect of the transition to new systems for Project Fenris." </a:t>
            </a:r>
          </a:p>
          <a:p>
            <a:pPr fontAlgn="base"/>
            <a:r>
              <a:rPr lang="en-US" b="1" dirty="0"/>
              <a:t>Person Specification (PS): Who the person </a:t>
            </a:r>
            <a:r>
              <a:rPr lang="en-US" b="1" i="1" dirty="0"/>
              <a:t>is</a:t>
            </a:r>
            <a:r>
              <a:rPr lang="en-US" dirty="0"/>
              <a:t> </a:t>
            </a:r>
          </a:p>
          <a:p>
            <a:pPr fontAlgn="base"/>
            <a:r>
              <a:rPr lang="en-US" b="1" dirty="0"/>
              <a:t>Objective:</a:t>
            </a:r>
            <a:r>
              <a:rPr lang="en-US" dirty="0"/>
              <a:t> Outlines the essential (E) and desirable (D) criteria for success in the role. Focuses on </a:t>
            </a:r>
            <a:r>
              <a:rPr lang="en-US" b="1" dirty="0"/>
              <a:t>K</a:t>
            </a:r>
            <a:r>
              <a:rPr lang="en-US" dirty="0"/>
              <a:t>nowledge, </a:t>
            </a:r>
            <a:r>
              <a:rPr lang="en-US" b="1" dirty="0"/>
              <a:t>S</a:t>
            </a:r>
            <a:r>
              <a:rPr lang="en-US" dirty="0"/>
              <a:t>kills, </a:t>
            </a:r>
            <a:r>
              <a:rPr lang="en-US" b="1" dirty="0"/>
              <a:t>E</a:t>
            </a:r>
            <a:r>
              <a:rPr lang="en-US" dirty="0"/>
              <a:t>xperience, and </a:t>
            </a:r>
            <a:r>
              <a:rPr lang="en-US" b="1" dirty="0"/>
              <a:t>P</a:t>
            </a:r>
            <a:r>
              <a:rPr lang="en-US" dirty="0"/>
              <a:t>ersonal Attributes (KSEP). </a:t>
            </a:r>
          </a:p>
          <a:p>
            <a:pPr fontAlgn="base"/>
            <a:r>
              <a:rPr lang="en-US" b="1" dirty="0"/>
              <a:t>Example for Change Manager PS:</a:t>
            </a:r>
            <a:r>
              <a:rPr lang="en-US" dirty="0"/>
              <a:t> </a:t>
            </a:r>
          </a:p>
          <a:p>
            <a:pPr fontAlgn="base"/>
            <a:r>
              <a:rPr lang="en-US" i="1" dirty="0"/>
              <a:t>E: Proven experience in large-scale IT change projects.</a:t>
            </a:r>
            <a:r>
              <a:rPr lang="en-US" dirty="0"/>
              <a:t> </a:t>
            </a:r>
          </a:p>
          <a:p>
            <a:pPr fontAlgn="base"/>
            <a:r>
              <a:rPr lang="en-US" i="1" dirty="0"/>
              <a:t>E: High level of empathy and emotional intelligence (aligned with our core value of 'collaboration').</a:t>
            </a:r>
            <a:r>
              <a:rPr lang="en-US" dirty="0"/>
              <a:t> </a:t>
            </a:r>
          </a:p>
          <a:p>
            <a:pPr fontAlgn="base"/>
            <a:r>
              <a:rPr lang="en-US" b="1" i="1" dirty="0"/>
              <a:t>Visual Idea:</a:t>
            </a:r>
            <a:r>
              <a:rPr lang="en-US" i="1" dirty="0"/>
              <a:t> A split screen showing a mock-up of a JD on the left and a PS on the right.</a:t>
            </a:r>
            <a:r>
              <a:rPr lang="en-US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3980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8EDAB-7593-F932-22B0-32D1D621C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774" y="316302"/>
            <a:ext cx="8846228" cy="1614098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 Interview Type 1: Structured Behavioural  Interview </a:t>
            </a:r>
            <a:br>
              <a:rPr lang="en-US" b="1" dirty="0"/>
            </a:br>
            <a:r>
              <a:rPr lang="en-US" b="1" dirty="0"/>
              <a:t> 2: Exploring Interview Types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58686-C3FB-BCCB-12B5-43D2902265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846228" cy="4424241"/>
          </a:xfrm>
        </p:spPr>
        <p:txBody>
          <a:bodyPr>
            <a:normAutofit/>
          </a:bodyPr>
          <a:lstStyle/>
          <a:p>
            <a:pPr fontAlgn="base"/>
            <a:r>
              <a:rPr lang="en-US" b="1" dirty="0"/>
              <a:t>Description:</a:t>
            </a:r>
            <a:r>
              <a:rPr lang="en-US" dirty="0"/>
              <a:t> This method assumes past behaviour is the best predictor of future performance. All candidates are asked the exact same questions in the same order (CIPD, 2023). </a:t>
            </a:r>
          </a:p>
          <a:p>
            <a:pPr fontAlgn="base"/>
            <a:r>
              <a:rPr lang="en-US" b="1" dirty="0"/>
              <a:t>Technique:</a:t>
            </a:r>
            <a:r>
              <a:rPr lang="en-US" dirty="0"/>
              <a:t> Uses the </a:t>
            </a:r>
            <a:r>
              <a:rPr lang="en-US" b="1" dirty="0"/>
              <a:t>STAR</a:t>
            </a:r>
            <a:r>
              <a:rPr lang="en-US" dirty="0"/>
              <a:t> method (Situation, Task, Action, Result) for candidate responses. </a:t>
            </a:r>
          </a:p>
          <a:p>
            <a:pPr fontAlgn="base"/>
            <a:r>
              <a:rPr lang="en-US" b="1" dirty="0"/>
              <a:t>Relevance for "Project Fenris" Team Member:</a:t>
            </a:r>
            <a:r>
              <a:rPr lang="en-US" dirty="0"/>
              <a:t> </a:t>
            </a:r>
          </a:p>
          <a:p>
            <a:pPr fontAlgn="base"/>
            <a:r>
              <a:rPr lang="en-US" dirty="0"/>
              <a:t>Ensures fairness and objectivity (reliability). </a:t>
            </a:r>
          </a:p>
          <a:p>
            <a:pPr fontAlgn="base"/>
            <a:r>
              <a:rPr lang="en-US" dirty="0"/>
              <a:t>Excellent for assessing specific competencies like "resilience" or "leadership during crisis." </a:t>
            </a:r>
          </a:p>
          <a:p>
            <a:pPr fontAlgn="base"/>
            <a:r>
              <a:rPr lang="en-US" b="1" dirty="0"/>
              <a:t>Example Question for Project Manager:</a:t>
            </a:r>
            <a:r>
              <a:rPr lang="en-US" dirty="0"/>
              <a:t> </a:t>
            </a:r>
          </a:p>
          <a:p>
            <a:pPr fontAlgn="base"/>
            <a:r>
              <a:rPr lang="en-US" i="1" dirty="0"/>
              <a:t>"Describe a situation where a project you managed faced a major unexpected obstacle. What specific actions did you take, and what was the outcome?"</a:t>
            </a:r>
            <a:r>
              <a:rPr lang="en-US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8299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9B23F-5A8E-2D20-C5E4-8DC08C023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862" y="977660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 Interview Type 2: Situational Interview</a:t>
            </a:r>
            <a:r>
              <a:rPr lang="en-US" dirty="0"/>
              <a:t> 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87C7BE-B07C-3376-1ACD-8CDECCFAEE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9271798" cy="4314973"/>
          </a:xfrm>
        </p:spPr>
        <p:txBody>
          <a:bodyPr>
            <a:normAutofit lnSpcReduction="10000"/>
          </a:bodyPr>
          <a:lstStyle/>
          <a:p>
            <a:pPr fontAlgn="base"/>
            <a:r>
              <a:rPr lang="en-US" b="1" dirty="0"/>
              <a:t>Description:</a:t>
            </a:r>
            <a:r>
              <a:rPr lang="en-US" dirty="0"/>
              <a:t> This type assesses how a candidate </a:t>
            </a:r>
            <a:r>
              <a:rPr lang="en-US" i="1" dirty="0"/>
              <a:t>would</a:t>
            </a:r>
            <a:r>
              <a:rPr lang="en-US" dirty="0"/>
              <a:t> handle hypothetical future situations they might encounter on the job (Latham et al., 1980). It tests problem-solving and judgement. </a:t>
            </a:r>
          </a:p>
          <a:p>
            <a:pPr fontAlgn="base"/>
            <a:r>
              <a:rPr lang="en-US" b="1" dirty="0"/>
              <a:t>Technique:</a:t>
            </a:r>
            <a:r>
              <a:rPr lang="en-US" dirty="0"/>
              <a:t> Focuses on future intent rather than past actions. </a:t>
            </a:r>
          </a:p>
          <a:p>
            <a:pPr fontAlgn="base"/>
            <a:r>
              <a:rPr lang="en-US" b="1" dirty="0"/>
              <a:t>Relevance for "Project Fenris" Team Member:</a:t>
            </a:r>
            <a:r>
              <a:rPr lang="en-US" dirty="0"/>
              <a:t> </a:t>
            </a:r>
          </a:p>
          <a:p>
            <a:pPr fontAlgn="base"/>
            <a:r>
              <a:rPr lang="en-US" dirty="0"/>
              <a:t>Useful for assessing soft skills crucial for a change project: adaptability and quick thinking. </a:t>
            </a:r>
          </a:p>
          <a:p>
            <a:pPr fontAlgn="base"/>
            <a:r>
              <a:rPr lang="en-US" dirty="0"/>
              <a:t>Allows managers to see how well a candidate aligns their judgement with the company's expected ethical standards and values. </a:t>
            </a:r>
          </a:p>
          <a:p>
            <a:pPr fontAlgn="base"/>
            <a:r>
              <a:rPr lang="en-US" b="1" dirty="0"/>
              <a:t>Example Question for Change Manager:</a:t>
            </a:r>
            <a:r>
              <a:rPr lang="en-US" dirty="0"/>
              <a:t> </a:t>
            </a:r>
          </a:p>
          <a:p>
            <a:pPr fontAlgn="base"/>
            <a:r>
              <a:rPr lang="en-US" i="1" dirty="0"/>
              <a:t>"Imagine you are halfway through 'Project Fenris' and key stakeholders suddenly withdraw their support. How would you approach regaining their buy-in?"</a:t>
            </a:r>
            <a:r>
              <a:rPr lang="en-US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2016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FE11B-B6F7-DAB6-95EF-DA6624628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Interview Type 3: Value-Based Interview (VBI)</a:t>
            </a:r>
            <a:r>
              <a:rPr lang="en-US" dirty="0"/>
              <a:t> 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ADABA-27E0-6CB4-2E05-B3715B341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en-US" b="1" dirty="0"/>
              <a:t>Description:</a:t>
            </a:r>
            <a:r>
              <a:rPr lang="en-US" dirty="0"/>
              <a:t> The primary method for achieving the General Manager’s goal (hiring people who </a:t>
            </a:r>
            <a:r>
              <a:rPr lang="en-US" i="1" dirty="0"/>
              <a:t>believe what we believe</a:t>
            </a:r>
            <a:r>
              <a:rPr lang="en-US" dirty="0"/>
              <a:t>). VBI assesses the candidate’s personal ethics, drivers, and alignment with the organizational culture and purpose. </a:t>
            </a:r>
          </a:p>
          <a:p>
            <a:pPr fontAlgn="base"/>
            <a:r>
              <a:rPr lang="en-US" b="1" dirty="0"/>
              <a:t>Technique:</a:t>
            </a:r>
            <a:r>
              <a:rPr lang="en-US" dirty="0"/>
              <a:t> Questions focus on intrinsic motivation, purpose, and integrity. </a:t>
            </a:r>
          </a:p>
          <a:p>
            <a:pPr fontAlgn="base"/>
            <a:r>
              <a:rPr lang="en-US" b="1" dirty="0"/>
              <a:t>Relevance for "Project Fenris" Team Member:</a:t>
            </a:r>
            <a:r>
              <a:rPr lang="en-US" dirty="0"/>
              <a:t> </a:t>
            </a:r>
          </a:p>
          <a:p>
            <a:pPr fontAlgn="base"/>
            <a:r>
              <a:rPr lang="en-US" dirty="0"/>
              <a:t>Crucial for a high-stakes transformation project where commitment ("blood, sweat, and tears") is needed beyond a paycheck. </a:t>
            </a:r>
          </a:p>
          <a:p>
            <a:pPr fontAlgn="base"/>
            <a:r>
              <a:rPr lang="en-US" dirty="0"/>
              <a:t>We are hiring for </a:t>
            </a:r>
            <a:r>
              <a:rPr lang="en-US" i="1" dirty="0"/>
              <a:t>attitude</a:t>
            </a:r>
            <a:r>
              <a:rPr lang="en-US" dirty="0"/>
              <a:t> and </a:t>
            </a:r>
            <a:r>
              <a:rPr lang="en-US" i="1" dirty="0"/>
              <a:t>cultural fit</a:t>
            </a:r>
            <a:r>
              <a:rPr lang="en-US" dirty="0"/>
              <a:t>, as skills can often be trained (Sinek, 2017). </a:t>
            </a:r>
          </a:p>
          <a:p>
            <a:pPr fontAlgn="base"/>
            <a:r>
              <a:rPr lang="en-US" b="1" dirty="0"/>
              <a:t>Example Question for Financial Analyst:</a:t>
            </a:r>
            <a:r>
              <a:rPr lang="en-US" dirty="0"/>
              <a:t> </a:t>
            </a:r>
          </a:p>
          <a:p>
            <a:pPr fontAlgn="base"/>
            <a:r>
              <a:rPr lang="en-US" i="1" dirty="0"/>
              <a:t>"What motivates you to come to work every day, beyond your salary? How does that align with Aethelred's mission of driving sustainable change?"</a:t>
            </a:r>
            <a:r>
              <a:rPr lang="en-US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2035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9A742-BBED-77D1-50BF-6E26773B3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262" y="609600"/>
            <a:ext cx="8741740" cy="1320800"/>
          </a:xfrm>
        </p:spPr>
        <p:txBody>
          <a:bodyPr/>
          <a:lstStyle/>
          <a:p>
            <a:r>
              <a:rPr lang="en-US" altLang="en-US" b="1" dirty="0">
                <a:solidFill>
                  <a:schemeClr val="accent2"/>
                </a:solidFill>
                <a:latin typeface="Roboto" panose="02000000000000000000" pitchFamily="2" charset="0"/>
                <a:cs typeface="Segoe UI" panose="020B0502040204020203" pitchFamily="34" charset="0"/>
              </a:rPr>
              <a:t>Justification of Appropriate Questioning Techniques </a:t>
            </a:r>
            <a:endParaRPr lang="en-GB" dirty="0">
              <a:solidFill>
                <a:schemeClr val="accent2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80D40CD-7D00-5B37-9DBA-156C4FB544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9030548"/>
              </p:ext>
            </p:extLst>
          </p:nvPr>
        </p:nvGraphicFramePr>
        <p:xfrm>
          <a:off x="830734" y="3479885"/>
          <a:ext cx="6990548" cy="3429969"/>
        </p:xfrm>
        <a:graphic>
          <a:graphicData uri="http://schemas.openxmlformats.org/drawingml/2006/table">
            <a:tbl>
              <a:tblPr/>
              <a:tblGrid>
                <a:gridCol w="2101522">
                  <a:extLst>
                    <a:ext uri="{9D8B030D-6E8A-4147-A177-3AD203B41FA5}">
                      <a16:colId xmlns:a16="http://schemas.microsoft.com/office/drawing/2014/main" val="1967707563"/>
                    </a:ext>
                  </a:extLst>
                </a:gridCol>
                <a:gridCol w="2597292">
                  <a:extLst>
                    <a:ext uri="{9D8B030D-6E8A-4147-A177-3AD203B41FA5}">
                      <a16:colId xmlns:a16="http://schemas.microsoft.com/office/drawing/2014/main" val="4256128587"/>
                    </a:ext>
                  </a:extLst>
                </a:gridCol>
                <a:gridCol w="2291734">
                  <a:extLst>
                    <a:ext uri="{9D8B030D-6E8A-4147-A177-3AD203B41FA5}">
                      <a16:colId xmlns:a16="http://schemas.microsoft.com/office/drawing/2014/main" val="3313806319"/>
                    </a:ext>
                  </a:extLst>
                </a:gridCol>
              </a:tblGrid>
              <a:tr h="42458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spcAft>
                          <a:spcPts val="800"/>
                        </a:spcAft>
                        <a:buNone/>
                      </a:pPr>
                      <a:endParaRPr lang="ro-RO" sz="1200" b="0" i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1090" marR="31090" marT="15545" marB="1554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2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Description </a:t>
                      </a:r>
                    </a:p>
                  </a:txBody>
                  <a:tcPr marL="31090" marR="31090" marT="15545" marB="1554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2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Justification for Project Fenris Roles </a:t>
                      </a:r>
                    </a:p>
                  </a:txBody>
                  <a:tcPr marL="31090" marR="31090" marT="15545" marB="1554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99096995"/>
                  </a:ext>
                </a:extLst>
              </a:tr>
              <a:tr h="87508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200" b="1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Probing</a:t>
                      </a:r>
                      <a:r>
                        <a:rPr lang="ro-RO" sz="12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31090" marR="31090" marT="15545" marB="15545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Asking follow-up questions for detail or clarification ("Can you tell me more about that outcome?") </a:t>
                      </a:r>
                    </a:p>
                  </a:txBody>
                  <a:tcPr marL="31090" marR="31090" marT="15545" marB="15545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Essential for SBI (STAR method). Ensures we get specific, verifiable data rather than vague generalities. </a:t>
                      </a:r>
                    </a:p>
                  </a:txBody>
                  <a:tcPr marL="31090" marR="31090" marT="15545" marB="15545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1497645"/>
                  </a:ext>
                </a:extLst>
              </a:tr>
              <a:tr h="99544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200" b="1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Open-Ended</a:t>
                      </a:r>
                      <a:r>
                        <a:rPr lang="ro-RO" sz="12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31090" marR="31090" marT="15545" marB="15545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Questions requiring more than a yes/no answer (e.g., "How do you...") </a:t>
                      </a:r>
                    </a:p>
                  </a:txBody>
                  <a:tcPr marL="31090" marR="31090" marT="15545" marB="15545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Encourages detailed reflection needed for Value-Based interviews, revealing thought processes and communication skills. </a:t>
                      </a:r>
                    </a:p>
                  </a:txBody>
                  <a:tcPr marL="31090" marR="31090" marT="15545" marB="15545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54388098"/>
                  </a:ext>
                </a:extLst>
              </a:tr>
              <a:tr h="111579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200" b="1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Socratic</a:t>
                      </a:r>
                      <a:r>
                        <a:rPr lang="ro-RO" sz="12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31090" marR="31090" marT="15545" marB="15545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Challenging assumptions, asking "Why?" repeatedly to explore underlying beliefs. </a:t>
                      </a:r>
                    </a:p>
                  </a:txBody>
                  <a:tcPr marL="31090" marR="31090" marT="15545" marB="15545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Excellent for assessing critical thinking in the Financial Analyst and Change Manager; pushes them to justify their ethical stances and values. </a:t>
                      </a:r>
                    </a:p>
                  </a:txBody>
                  <a:tcPr marL="31090" marR="31090" marT="15545" marB="15545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3024205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41C207B7-04B6-AAAA-39B9-EEA2CC8147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2262" y="2141057"/>
            <a:ext cx="5992425" cy="124649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 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Using the Right Tools: Questioning Techniques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 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The 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way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 we ask questions determines the quality of the answers. We need robust techniques to assess actual values and competencies. 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Avoid: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 Leading questions ("You agree teamwork is important, don't you?") as they reveal nothing about the candidate's actual belief structure. 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Verdana" panose="020B0604030504040204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87470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A32321E-D36F-0B47-4CFE-7C096E8FFF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4733338"/>
              </p:ext>
            </p:extLst>
          </p:nvPr>
        </p:nvGraphicFramePr>
        <p:xfrm>
          <a:off x="1138171" y="3007745"/>
          <a:ext cx="6523870" cy="3240655"/>
        </p:xfrm>
        <a:graphic>
          <a:graphicData uri="http://schemas.openxmlformats.org/drawingml/2006/table">
            <a:tbl>
              <a:tblPr/>
              <a:tblGrid>
                <a:gridCol w="1614455">
                  <a:extLst>
                    <a:ext uri="{9D8B030D-6E8A-4147-A177-3AD203B41FA5}">
                      <a16:colId xmlns:a16="http://schemas.microsoft.com/office/drawing/2014/main" val="2033318074"/>
                    </a:ext>
                  </a:extLst>
                </a:gridCol>
                <a:gridCol w="2586882">
                  <a:extLst>
                    <a:ext uri="{9D8B030D-6E8A-4147-A177-3AD203B41FA5}">
                      <a16:colId xmlns:a16="http://schemas.microsoft.com/office/drawing/2014/main" val="3717121854"/>
                    </a:ext>
                  </a:extLst>
                </a:gridCol>
                <a:gridCol w="2322533">
                  <a:extLst>
                    <a:ext uri="{9D8B030D-6E8A-4147-A177-3AD203B41FA5}">
                      <a16:colId xmlns:a16="http://schemas.microsoft.com/office/drawing/2014/main" val="971090607"/>
                    </a:ext>
                  </a:extLst>
                </a:gridCol>
              </a:tblGrid>
              <a:tr h="80756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4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Feature </a:t>
                      </a:r>
                    </a:p>
                  </a:txBody>
                  <a:tcPr marL="50373" marR="50373" marT="25187" marB="2518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4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Face-to-Face Interview </a:t>
                      </a:r>
                    </a:p>
                  </a:txBody>
                  <a:tcPr marL="50373" marR="50373" marT="25187" marB="2518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 Interview (e.g., Zoom/Teams) </a:t>
                      </a:r>
                    </a:p>
                  </a:txBody>
                  <a:tcPr marL="50373" marR="50373" marT="25187" marB="2518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22039566"/>
                  </a:ext>
                </a:extLst>
              </a:tr>
              <a:tr h="43547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400" b="1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Structure</a:t>
                      </a:r>
                      <a:r>
                        <a:rPr lang="ro-RO" sz="14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373" marR="50373" marT="25187" marB="25187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 be highly structured or flexible </a:t>
                      </a:r>
                    </a:p>
                  </a:txBody>
                  <a:tcPr marL="50373" marR="50373" marT="25187" marB="25187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Often structured for time efficiency </a:t>
                      </a:r>
                    </a:p>
                  </a:txBody>
                  <a:tcPr marL="50373" marR="50373" marT="25187" marB="25187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39177627"/>
                  </a:ext>
                </a:extLst>
              </a:tr>
              <a:tr h="63707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400" b="1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&amp; Logistics</a:t>
                      </a:r>
                      <a:r>
                        <a:rPr lang="ro-RO" sz="14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373" marR="50373" marT="25187" marB="25187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Higher cost (travel, room booking); logistical coordination needed </a:t>
                      </a:r>
                    </a:p>
                  </a:txBody>
                  <a:tcPr marL="50373" marR="50373" marT="25187" marB="25187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Lower cost; immediate scheduling flexibility </a:t>
                      </a:r>
                    </a:p>
                  </a:txBody>
                  <a:tcPr marL="50373" marR="50373" marT="25187" marB="25187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968828"/>
                  </a:ext>
                </a:extLst>
              </a:tr>
              <a:tr h="60827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400" b="1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Candidate Experience</a:t>
                      </a:r>
                      <a:r>
                        <a:rPr lang="ro-RO" sz="14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373" marR="50373" marT="25187" marB="25187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4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Formal, traditional; high engagement </a:t>
                      </a:r>
                    </a:p>
                  </a:txBody>
                  <a:tcPr marL="50373" marR="50373" marT="25187" marB="25187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4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Flexible, modern; potential technical barriers </a:t>
                      </a:r>
                    </a:p>
                  </a:txBody>
                  <a:tcPr marL="50373" marR="50373" marT="25187" marB="25187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9390564"/>
                  </a:ext>
                </a:extLst>
              </a:tr>
              <a:tr h="75226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400" b="1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</a:t>
                      </a:r>
                      <a:r>
                        <a:rPr lang="ro-RO" sz="14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373" marR="50373" marT="25187" marB="25187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Holistic view (body language, handshake, presence) </a:t>
                      </a:r>
                    </a:p>
                  </a:txBody>
                  <a:tcPr marL="50373" marR="50373" marT="25187" marB="25187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Primarily verbal and visual content (head/shoulders view) </a:t>
                      </a:r>
                    </a:p>
                  </a:txBody>
                  <a:tcPr marL="50373" marR="50373" marT="25187" marB="25187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22227761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FEB6F9F5-E430-0B67-12F1-9CCBA53D88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3597" y="851067"/>
            <a:ext cx="9137694" cy="166199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highlight>
                  <a:srgbClr val="FFFF00"/>
                </a:highlight>
                <a:latin typeface="Roboto" panose="02000000000000000000" pitchFamily="2" charset="0"/>
                <a:cs typeface="Segoe UI" panose="020B0502040204020203" pitchFamily="34" charset="0"/>
              </a:rPr>
              <a:t>Comparison and Contrast: F2F vs. Online Interviews (Comparison Part 1)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highlight>
                  <a:srgbClr val="FFFF00"/>
                </a:highlight>
                <a:latin typeface="Roboto" panose="02000000000000000000" pitchFamily="2" charset="0"/>
                <a:cs typeface="Segoe UI" panose="020B0502040204020203" pitchFamily="34" charset="0"/>
              </a:rPr>
              <a:t> Face-to-Face (F2F) vs. Online Interviews: Comparison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highlight>
                  <a:srgbClr val="FFFF00"/>
                </a:highlight>
                <a:latin typeface="Roboto" panose="02000000000000000000" pitchFamily="2" charset="0"/>
                <a:cs typeface="Segoe UI" panose="020B0502040204020203" pitchFamily="34" charset="0"/>
              </a:rPr>
              <a:t> 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FFFF00"/>
              </a:highlight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We must decide the optimal format for interviewing candidates for the London/Birmingham roles, keeping in mind efficiency and thoroughness. 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Visual Idea: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 Icons representing in-person interaction vs. a laptop screen.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 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978817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D4302CC-38EB-9453-4169-4EB8BF2CF7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5080835"/>
              </p:ext>
            </p:extLst>
          </p:nvPr>
        </p:nvGraphicFramePr>
        <p:xfrm>
          <a:off x="712600" y="3330904"/>
          <a:ext cx="8819846" cy="3441963"/>
        </p:xfrm>
        <a:graphic>
          <a:graphicData uri="http://schemas.openxmlformats.org/drawingml/2006/table">
            <a:tbl>
              <a:tblPr/>
              <a:tblGrid>
                <a:gridCol w="2312006">
                  <a:extLst>
                    <a:ext uri="{9D8B030D-6E8A-4147-A177-3AD203B41FA5}">
                      <a16:colId xmlns:a16="http://schemas.microsoft.com/office/drawing/2014/main" val="62521672"/>
                    </a:ext>
                  </a:extLst>
                </a:gridCol>
                <a:gridCol w="3884131">
                  <a:extLst>
                    <a:ext uri="{9D8B030D-6E8A-4147-A177-3AD203B41FA5}">
                      <a16:colId xmlns:a16="http://schemas.microsoft.com/office/drawing/2014/main" val="3356320914"/>
                    </a:ext>
                  </a:extLst>
                </a:gridCol>
                <a:gridCol w="2623709">
                  <a:extLst>
                    <a:ext uri="{9D8B030D-6E8A-4147-A177-3AD203B41FA5}">
                      <a16:colId xmlns:a16="http://schemas.microsoft.com/office/drawing/2014/main" val="469085692"/>
                    </a:ext>
                  </a:extLst>
                </a:gridCol>
              </a:tblGrid>
              <a:tr h="63506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Feature </a:t>
                      </a:r>
                    </a:p>
                  </a:txBody>
                  <a:tcPr marL="54278" marR="54278" marT="27139" marB="27139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F2F Interview </a:t>
                      </a:r>
                    </a:p>
                  </a:txBody>
                  <a:tcPr marL="54278" marR="54278" marT="27139" marB="27139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 Interview </a:t>
                      </a:r>
                    </a:p>
                  </a:txBody>
                  <a:tcPr marL="54278" marR="54278" marT="27139" marB="27139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8716516"/>
                  </a:ext>
                </a:extLst>
              </a:tr>
              <a:tr h="83330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1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Non-Verbal Cues</a:t>
                      </a: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4278" marR="54278" marT="27139" marB="27139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Clear observation of full body language, presence, energy. </a:t>
                      </a:r>
                    </a:p>
                  </a:txBody>
                  <a:tcPr marL="54278" marR="54278" marT="27139" marB="27139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 cues, potentially delayed reactions. </a:t>
                      </a:r>
                    </a:p>
                  </a:txBody>
                  <a:tcPr marL="54278" marR="54278" marT="27139" marB="27139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9205868"/>
                  </a:ext>
                </a:extLst>
              </a:tr>
              <a:tr h="93563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1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Relationship Building</a:t>
                      </a: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4278" marR="54278" marT="27139" marB="27139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Easier to build rapport and chemistry (crucial for assessing cultural fit/values). </a:t>
                      </a:r>
                    </a:p>
                  </a:txBody>
                  <a:tcPr marL="54278" marR="54278" marT="27139" marB="27139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 challenging to build deep rapport virtually. </a:t>
                      </a:r>
                    </a:p>
                  </a:txBody>
                  <a:tcPr marL="54278" marR="54278" marT="27139" marB="27139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6563794"/>
                  </a:ext>
                </a:extLst>
              </a:tr>
              <a:tr h="103796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1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</a:t>
                      </a: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4278" marR="54278" marT="27139" marB="27139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ro-RO" sz="1600" b="0" i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Controlled interview environment. </a:t>
                      </a:r>
                    </a:p>
                  </a:txBody>
                  <a:tcPr marL="54278" marR="54278" marT="27139" marB="27139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Uncontrolled (candidate's home, potential distractions). </a:t>
                      </a:r>
                    </a:p>
                  </a:txBody>
                  <a:tcPr marL="54278" marR="54278" marT="27139" marB="27139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C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45166358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D4AD89BD-4E66-51F6-50E1-7711570D5D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2783" y="183535"/>
            <a:ext cx="8916976" cy="304698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highlight>
                  <a:srgbClr val="FFFF00"/>
                </a:highlight>
                <a:latin typeface="Roboto" panose="02000000000000000000" pitchFamily="2" charset="0"/>
                <a:cs typeface="Segoe UI" panose="020B0502040204020203" pitchFamily="34" charset="0"/>
              </a:rPr>
              <a:t>Comparison and Contrast: F2F vs. Online Interviews (Contrast &amp; Justification Part 2)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highlight>
                  <a:srgbClr val="FFFF00"/>
                </a:highlight>
                <a:latin typeface="Roboto" panose="02000000000000000000" pitchFamily="2" charset="0"/>
                <a:cs typeface="Segoe UI" panose="020B0502040204020203" pitchFamily="34" charset="0"/>
              </a:rPr>
              <a:t> 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FFFF00"/>
              </a:highlight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highlight>
                  <a:srgbClr val="FFFF00"/>
                </a:highlight>
                <a:latin typeface="Roboto" panose="02000000000000000000" pitchFamily="2" charset="0"/>
                <a:cs typeface="Segoe UI" panose="020B0502040204020203" pitchFamily="34" charset="0"/>
              </a:rPr>
              <a:t>F2F vs. Online Interviews: Contrast &amp; Justification for the Project Manager Role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highlight>
                  <a:srgbClr val="FFFF00"/>
                </a:highlight>
                <a:latin typeface="Roboto" panose="02000000000000000000" pitchFamily="2" charset="0"/>
                <a:cs typeface="Segoe UI" panose="020B0502040204020203" pitchFamily="34" charset="0"/>
              </a:rPr>
              <a:t> 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FFFF00"/>
              </a:highlight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highlight>
                  <a:srgbClr val="FFFF00"/>
                </a:highlight>
                <a:latin typeface="Roboto" panose="02000000000000000000" pitchFamily="2" charset="0"/>
                <a:cs typeface="Segoe UI" panose="020B0502040204020203" pitchFamily="34" charset="0"/>
              </a:rPr>
              <a:t>Justification: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highlight>
                  <a:srgbClr val="FFFF00"/>
                </a:highlight>
                <a:latin typeface="WordVisiCarriageReturn_MSFontService"/>
                <a:cs typeface="Segoe UI" panose="020B0502040204020203" pitchFamily="34" charset="0"/>
              </a:rPr>
              <a:t> 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WordVisiCarriageReturn_MSFontService"/>
                <a:cs typeface="Segoe UI" panose="020B0502040204020203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For a high-impact 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Project Manager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 role in a transformation project, the 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F2F interview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 is justified as the 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final stage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 of selection. 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We need to ensure the candidate has the gravitas, presence, and genuine 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belief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 in our     values that is best assessed in person. 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Verdana" panose="020B0604030504040204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Roboto" panose="02000000000000000000" pitchFamily="2" charset="0"/>
                <a:cs typeface="Segoe UI" panose="020B0502040204020203" pitchFamily="34" charset="0"/>
              </a:rPr>
              <a:t>Online interviews are excellent for the initial screening stages (efficiency), but F2F confirms the vital soft skills and cultural alignment needed for "blood, sweat, and tears" commitment. 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Verdana" panose="020B0604030504040204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24660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A5D563-A40D-57B5-E5E3-0A5C4F539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737" y="353148"/>
            <a:ext cx="9661109" cy="6602597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US" sz="2800" dirty="0">
                <a:solidFill>
                  <a:schemeClr val="tx1"/>
                </a:solidFill>
              </a:rPr>
              <a:t> </a:t>
            </a:r>
          </a:p>
          <a:p>
            <a:pPr marL="0" indent="0" fontAlgn="base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pPr fontAlgn="base"/>
            <a:r>
              <a:rPr lang="en-US" b="1" dirty="0">
                <a:solidFill>
                  <a:schemeClr val="tx1"/>
                </a:solidFill>
              </a:rPr>
              <a:t>Summary of Recommendations for Aethelred Consulting</a:t>
            </a:r>
            <a:r>
              <a:rPr lang="en-US" dirty="0">
                <a:solidFill>
                  <a:schemeClr val="tx1"/>
                </a:solidFill>
              </a:rPr>
              <a:t> </a:t>
            </a:r>
          </a:p>
          <a:p>
            <a:pPr fontAlgn="base"/>
            <a:r>
              <a:rPr lang="en-US" b="1" dirty="0">
                <a:solidFill>
                  <a:schemeClr val="tx1"/>
                </a:solidFill>
              </a:rPr>
              <a:t>Systematic Process:</a:t>
            </a:r>
            <a:r>
              <a:rPr lang="en-US" dirty="0">
                <a:solidFill>
                  <a:schemeClr val="tx1"/>
                </a:solidFill>
              </a:rPr>
              <a:t> Use the established recruitment cycle, beginning with robust Job Analysis, JD, and PS for all transformation roles. </a:t>
            </a:r>
          </a:p>
          <a:p>
            <a:pPr fontAlgn="base"/>
            <a:r>
              <a:rPr lang="en-US" b="1" dirty="0">
                <a:solidFill>
                  <a:schemeClr val="tx1"/>
                </a:solidFill>
              </a:rPr>
              <a:t>Values-Driven Approach:</a:t>
            </a:r>
            <a:r>
              <a:rPr lang="en-US" dirty="0">
                <a:solidFill>
                  <a:schemeClr val="tx1"/>
                </a:solidFill>
              </a:rPr>
              <a:t> Integrate Value-Based Interviews (VBIs) as a core part of the selection process, fulfilling the General Manager's mandate to hire for belief, not just skills (Sinek, 2017). </a:t>
            </a:r>
          </a:p>
          <a:p>
            <a:pPr fontAlgn="base"/>
            <a:r>
              <a:rPr lang="en-US" b="1" dirty="0">
                <a:solidFill>
                  <a:schemeClr val="tx1"/>
                </a:solidFill>
              </a:rPr>
              <a:t>Use Varied Methods:</a:t>
            </a:r>
            <a:r>
              <a:rPr lang="en-US" dirty="0">
                <a:solidFill>
                  <a:schemeClr val="tx1"/>
                </a:solidFill>
              </a:rPr>
              <a:t> Combine Structured Behavioural, Situational, and Value-Based interviews to ensure a comprehensive assessment of competency and fit. </a:t>
            </a:r>
          </a:p>
          <a:p>
            <a:pPr fontAlgn="base"/>
            <a:r>
              <a:rPr lang="en-US" b="1" dirty="0">
                <a:solidFill>
                  <a:schemeClr val="tx1"/>
                </a:solidFill>
              </a:rPr>
              <a:t>Strategic Interview Format:</a:t>
            </a:r>
            <a:r>
              <a:rPr lang="en-US" dirty="0">
                <a:solidFill>
                  <a:schemeClr val="tx1"/>
                </a:solidFill>
              </a:rPr>
              <a:t> Utilize efficient online screening interviews initially, followed by final F2F interviews to confirm cultural fit, non-verbal communication, and genuine commitment. </a:t>
            </a:r>
          </a:p>
          <a:p>
            <a:pPr fontAlgn="base"/>
            <a:r>
              <a:rPr lang="en-US" dirty="0">
                <a:solidFill>
                  <a:schemeClr val="tx1"/>
                </a:solidFill>
              </a:rPr>
              <a:t>By implementing these strategies, Aethelred Consulting can build a dedicated, values-aligned team ready to drive "Project Fenris" to success. 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0E0FB0A-B119-DEB8-5084-04469C677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609600"/>
            <a:ext cx="8708571" cy="1320800"/>
          </a:xfrm>
        </p:spPr>
        <p:txBody>
          <a:bodyPr/>
          <a:lstStyle/>
          <a:p>
            <a:r>
              <a:rPr lang="en-US" b="1" dirty="0"/>
              <a:t>Conclusion</a:t>
            </a:r>
            <a:br>
              <a:rPr lang="en-US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20624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6C120-B448-6D1E-5D34-76C746A48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19744"/>
            <a:ext cx="8596668" cy="9906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  List of References 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5BC20-B118-F44F-DB2D-38076BED82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023257"/>
            <a:ext cx="8596668" cy="5834743"/>
          </a:xfrm>
        </p:spPr>
        <p:txBody>
          <a:bodyPr>
            <a:normAutofit/>
          </a:bodyPr>
          <a:lstStyle/>
          <a:p>
            <a:pPr fontAlgn="base"/>
            <a:r>
              <a:rPr lang="en-US" dirty="0"/>
              <a:t>Armstrong, M., &amp; Taylor, S. (2020). </a:t>
            </a:r>
            <a:r>
              <a:rPr lang="en-US" i="1" dirty="0"/>
              <a:t>Armstrong's Handbook of Human Resource Management Practice</a:t>
            </a:r>
            <a:r>
              <a:rPr lang="en-US" dirty="0"/>
              <a:t> (15th ed.). Kogan Page. </a:t>
            </a:r>
          </a:p>
          <a:p>
            <a:pPr fontAlgn="base"/>
            <a:r>
              <a:rPr lang="en-US" dirty="0"/>
              <a:t>CIPD. (2023). </a:t>
            </a:r>
            <a:r>
              <a:rPr lang="en-US" i="1" dirty="0"/>
              <a:t>Recruitment: An Introduction</a:t>
            </a:r>
            <a:r>
              <a:rPr lang="en-US" dirty="0"/>
              <a:t>. Chartered Institute of Personnel and Development. www.cipd.co.uk </a:t>
            </a:r>
          </a:p>
          <a:p>
            <a:pPr fontAlgn="base"/>
            <a:r>
              <a:rPr lang="en-US" dirty="0"/>
              <a:t>Latham, G. P., Saari, L. M., Pursell, E. D., &amp; Campion, M. A. (1980). The situational interview. </a:t>
            </a:r>
            <a:r>
              <a:rPr lang="en-US" i="1" dirty="0"/>
              <a:t>Journal of Applied Psychology, 65</a:t>
            </a:r>
            <a:r>
              <a:rPr lang="en-US" dirty="0"/>
              <a:t>(4), 422–427. </a:t>
            </a:r>
          </a:p>
          <a:p>
            <a:r>
              <a:rPr lang="en-GB" dirty="0"/>
              <a:t>The HR Dept blog:”Aligning your people strategy whith your company values”(2022).</a:t>
            </a:r>
          </a:p>
          <a:p>
            <a:r>
              <a:rPr lang="en-GB" dirty="0"/>
              <a:t>Panoramic Talent article:”Aligning hiring practices whith your company values and goals”.</a:t>
            </a:r>
          </a:p>
          <a:p>
            <a:r>
              <a:rPr lang="en-GB" dirty="0"/>
              <a:t>MyPeopleGroup blog:”Values-Based Recruiment:Leveraging Data Assessments”.</a:t>
            </a:r>
          </a:p>
          <a:p>
            <a:r>
              <a:rPr lang="en-GB" dirty="0"/>
              <a:t>Patterson,F.,Prescott-Clements,L.,Zibarras,L.D.,Edwards,H.,Kerrin,M.&amp;Cousans,F.(2016)” Recruiment for values in healthcare:a preliminary review of the evidence’,Advances in Health Sciences Education.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760978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6" ma:contentTypeDescription="Create a new document." ma:contentTypeScope="" ma:versionID="b5449f3ce9358714c14a1a29eaf46c7f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9f2523d94a14f1dda9afbaeec1e477ea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Props1.xml><?xml version="1.0" encoding="utf-8"?>
<ds:datastoreItem xmlns:ds="http://schemas.openxmlformats.org/officeDocument/2006/customXml" ds:itemID="{5ECE8D90-AD43-4C9F-B18F-10C72B20523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3440A18-1C8D-4E6C-9EB7-CF73EE407F5D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ea615e75-cfa6-4777-b3e2-cd5725779d91"/>
  </ds:schemaRefs>
</ds:datastoreItem>
</file>

<file path=customXml/itemProps3.xml><?xml version="1.0" encoding="utf-8"?>
<ds:datastoreItem xmlns:ds="http://schemas.openxmlformats.org/officeDocument/2006/customXml" ds:itemID="{3E7BD9DA-C17F-4BED-8F78-960DD4ACC4A4}">
  <ds:schemaRefs>
    <ds:schemaRef ds:uri="http://schemas.microsoft.com/office/2006/metadata/properties"/>
    <ds:schemaRef ds:uri="http://www.w3.org/2000/xmlns/"/>
    <ds:schemaRef ds:uri="ea615e75-cfa6-4777-b3e2-cd5725779d91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116</TotalTime>
  <Words>1914</Words>
  <Application>Microsoft Office PowerPoint</Application>
  <PresentationFormat>Ecran lat</PresentationFormat>
  <Paragraphs>174</Paragraphs>
  <Slides>14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14</vt:i4>
      </vt:variant>
    </vt:vector>
  </HeadingPairs>
  <TitlesOfParts>
    <vt:vector size="15" baseType="lpstr">
      <vt:lpstr>Facet</vt:lpstr>
      <vt:lpstr>Prezentare PowerPoint</vt:lpstr>
      <vt:lpstr>Table of contents</vt:lpstr>
      <vt:lpstr>Introduction of a London-Based Company </vt:lpstr>
      <vt:lpstr>Prezentare PowerPoint</vt:lpstr>
      <vt:lpstr>Prezentare PowerPoint</vt:lpstr>
      <vt:lpstr>Prezentare PowerPoint</vt:lpstr>
      <vt:lpstr> Interview Type 1: Structured Behavioural  Interview   2: Exploring Interview Types </vt:lpstr>
      <vt:lpstr> Interview Type 2: Situational Interview  </vt:lpstr>
      <vt:lpstr>Interview Type 3: Value-Based Interview (VBI)  </vt:lpstr>
      <vt:lpstr>Justification of Appropriate Questioning Techniques </vt:lpstr>
      <vt:lpstr>Prezentare PowerPoint</vt:lpstr>
      <vt:lpstr>Prezentare PowerPoint</vt:lpstr>
      <vt:lpstr>Conclusion </vt:lpstr>
      <vt:lpstr>  List of References 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Eduard Nistor</dc:creator>
  <cp:lastModifiedBy>popescusilviu387@gmail.com</cp:lastModifiedBy>
  <cp:revision>6</cp:revision>
  <dcterms:created xsi:type="dcterms:W3CDTF">2025-11-08T15:26:02Z</dcterms:created>
  <dcterms:modified xsi:type="dcterms:W3CDTF">2025-11-09T12:33:50Z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0x0101003E0B1A72B1727944BA974A8330C49DD1</vt:lpwstr>
  </property>
</Properties>
</file>