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notesSlides/notesSlide1.xml" ContentType="application/vnd.openxmlformats-officedocument.presentationml.notesSlid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diagrams/layout2.xml" ContentType="application/vnd.openxmlformats-officedocument.drawingml.diagram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2" r:id="rId15"/>
    <p:sldId id="274" r:id="rId16"/>
    <p:sldId id="275" r:id="rId17"/>
    <p:sldId id="276" r:id="rId18"/>
    <p:sldId id="277" r:id="rId19"/>
    <p:sldId id="278" r:id="rId20"/>
    <p:sldId id="279" r:id="rId21"/>
    <p:sldId id="280" r:id="rId22"/>
    <p:sldId id="281" r:id="rId23"/>
    <p:sldId id="282" r:id="rId24"/>
    <p:sldId id="283" r:id="rId25"/>
    <p:sldId id="284" r:id="rId26"/>
    <p:sldId id="296" r:id="rId27"/>
    <p:sldId id="257" r:id="rId28"/>
    <p:sldId id="285" r:id="rId29"/>
    <p:sldId id="286" r:id="rId30"/>
    <p:sldId id="287" r:id="rId31"/>
    <p:sldId id="288" r:id="rId32"/>
    <p:sldId id="289" r:id="rId33"/>
    <p:sldId id="290" r:id="rId34"/>
    <p:sldId id="270" r:id="rId35"/>
    <p:sldId id="291" r:id="rId36"/>
    <p:sldId id="292" r:id="rId37"/>
    <p:sldId id="271" r:id="rId38"/>
    <p:sldId id="293" r:id="rId39"/>
    <p:sldId id="294" r:id="rId40"/>
    <p:sldId id="29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 xmlns:p14="http://schemas.microsoft.com/office/powerpoint/2010/main">
        <p14:section name="Default Section" id="{B324A7D0-2A24-407E-AB1B-8881C2251272}">
          <p14:sldIdLst>
            <p14:sldId id="256"/>
            <p14:sldId id="258"/>
            <p14:sldId id="259"/>
            <p14:sldId id="260"/>
            <p14:sldId id="261"/>
            <p14:sldId id="262"/>
            <p14:sldId id="263"/>
            <p14:sldId id="264"/>
            <p14:sldId id="265"/>
            <p14:sldId id="266"/>
            <p14:sldId id="267"/>
            <p14:sldId id="268"/>
            <p14:sldId id="269"/>
            <p14:sldId id="272"/>
            <p14:sldId id="274"/>
            <p14:sldId id="275"/>
            <p14:sldId id="276"/>
            <p14:sldId id="277"/>
            <p14:sldId id="278"/>
            <p14:sldId id="279"/>
            <p14:sldId id="280"/>
            <p14:sldId id="281"/>
            <p14:sldId id="282"/>
            <p14:sldId id="283"/>
            <p14:sldId id="284"/>
            <p14:sldId id="257"/>
            <p14:sldId id="285"/>
            <p14:sldId id="286"/>
            <p14:sldId id="287"/>
            <p14:sldId id="288"/>
            <p14:sldId id="289"/>
            <p14:sldId id="290"/>
            <p14:sldId id="270"/>
            <p14:sldId id="291"/>
            <p14:sldId id="292"/>
            <p14:sldId id="271"/>
            <p14:sldId id="293"/>
            <p14:sldId id="294"/>
            <p14:sldId id="295"/>
          </p14:sldIdLst>
        </p14:section>
        <p14:section name="Untitled Section" id="{85E1C58E-9278-4E0B-8EE7-2B61FC087C4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EEFC"/>
    <a:srgbClr val="B1D9D8"/>
    <a:srgbClr val="8FD2FB"/>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016" autoAdjust="0"/>
    <p:restoredTop sz="93543" autoAdjust="0"/>
  </p:normalViewPr>
  <p:slideViewPr>
    <p:cSldViewPr snapToGrid="0">
      <p:cViewPr>
        <p:scale>
          <a:sx n="63" d="100"/>
          <a:sy n="63" d="100"/>
        </p:scale>
        <p:origin x="-1426" y="-461"/>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A5B655-5FF3-4680-94C3-DC4B2452D660}" type="doc">
      <dgm:prSet loTypeId="urn:microsoft.com/office/officeart/2008/layout/LinedList" loCatId="list" qsTypeId="urn:microsoft.com/office/officeart/2005/8/quickstyle/simple4" qsCatId="simple" csTypeId="urn:microsoft.com/office/officeart/2005/8/colors/colorful1#1" csCatId="colorful" phldr="1"/>
      <dgm:spPr/>
      <dgm:t>
        <a:bodyPr/>
        <a:lstStyle/>
        <a:p>
          <a:endParaRPr lang="en-US"/>
        </a:p>
      </dgm:t>
    </dgm:pt>
    <dgm:pt modelId="{15F9A75D-EF91-4DA7-B691-BAD753492757}">
      <dgm:prSet custT="1"/>
      <dgm:spPr>
        <a:solidFill>
          <a:schemeClr val="accent1">
            <a:lumMod val="40000"/>
            <a:lumOff val="60000"/>
          </a:schemeClr>
        </a:solidFill>
        <a:ln>
          <a:solidFill>
            <a:schemeClr val="accent1"/>
          </a:solidFill>
        </a:ln>
        <a:effectLst>
          <a:innerShdw blurRad="114300">
            <a:prstClr val="black"/>
          </a:innerShdw>
        </a:effectLst>
      </dgm:spPr>
      <dgm:t>
        <a:bodyPr/>
        <a:lstStyle/>
        <a:p>
          <a:r>
            <a:rPr lang="en-GB" sz="2400" b="1" dirty="0">
              <a:solidFill>
                <a:schemeClr val="tx1"/>
              </a:solidFill>
              <a:latin typeface="Arial" panose="020B0604020202020204" pitchFamily="34" charset="0"/>
              <a:cs typeface="Arial" panose="020B0604020202020204" pitchFamily="34" charset="0"/>
            </a:rPr>
            <a:t>UK guidance recommends no fixed limit for ages 13–17 but strongly advises a digital sunset (no screens 1 hour before bed) (DfE, 2026).</a:t>
          </a:r>
          <a:endParaRPr lang="en-US" sz="2400" dirty="0">
            <a:solidFill>
              <a:schemeClr val="tx1"/>
            </a:solidFill>
            <a:latin typeface="Arial" panose="020B0604020202020204" pitchFamily="34" charset="0"/>
            <a:cs typeface="Arial" panose="020B0604020202020204" pitchFamily="34" charset="0"/>
          </a:endParaRPr>
        </a:p>
      </dgm:t>
    </dgm:pt>
    <dgm:pt modelId="{BE95C57C-CB04-4702-930C-12256A9695FA}" type="parTrans" cxnId="{C875AB5F-10EA-4213-BEB6-2F4AF51419ED}">
      <dgm:prSet/>
      <dgm:spPr/>
      <dgm:t>
        <a:bodyPr/>
        <a:lstStyle/>
        <a:p>
          <a:endParaRPr lang="en-US"/>
        </a:p>
      </dgm:t>
    </dgm:pt>
    <dgm:pt modelId="{FE34FCAE-A64C-4D47-B729-222CBD2C6B68}" type="sibTrans" cxnId="{C875AB5F-10EA-4213-BEB6-2F4AF51419ED}">
      <dgm:prSet/>
      <dgm:spPr/>
      <dgm:t>
        <a:bodyPr/>
        <a:lstStyle/>
        <a:p>
          <a:endParaRPr lang="en-US"/>
        </a:p>
      </dgm:t>
    </dgm:pt>
    <dgm:pt modelId="{5A761D6C-B1FE-47DC-ADD4-9819CF06AC8C}">
      <dgm:prSet custT="1"/>
      <dgm:spPr>
        <a:solidFill>
          <a:schemeClr val="tx2">
            <a:lumMod val="10000"/>
            <a:lumOff val="90000"/>
          </a:schemeClr>
        </a:solidFill>
        <a:ln>
          <a:solidFill>
            <a:schemeClr val="accent1"/>
          </a:solidFill>
        </a:ln>
        <a:effectLst>
          <a:innerShdw blurRad="114300">
            <a:prstClr val="black"/>
          </a:innerShdw>
        </a:effectLst>
      </dgm:spPr>
      <dgm:t>
        <a:bodyPr/>
        <a:lstStyle/>
        <a:p>
          <a:r>
            <a:rPr lang="en-GB" sz="2400" b="1" dirty="0">
              <a:solidFill>
                <a:schemeClr val="tx1"/>
              </a:solidFill>
              <a:latin typeface="Arial" panose="020B0604020202020204" pitchFamily="34" charset="0"/>
              <a:cs typeface="Arial" panose="020B0604020202020204" pitchFamily="34" charset="0"/>
            </a:rPr>
            <a:t>Adolescents exceed recommended recreational screen time, often reaching 6–8 hours daily (Ofcom, 2024).</a:t>
          </a:r>
          <a:endParaRPr lang="en-US" sz="2400" dirty="0">
            <a:solidFill>
              <a:schemeClr val="tx1"/>
            </a:solidFill>
            <a:latin typeface="Arial" panose="020B0604020202020204" pitchFamily="34" charset="0"/>
            <a:cs typeface="Arial" panose="020B0604020202020204" pitchFamily="34" charset="0"/>
          </a:endParaRPr>
        </a:p>
      </dgm:t>
    </dgm:pt>
    <dgm:pt modelId="{6E473E2D-D13F-418A-8277-8C043CB0FA4A}" type="parTrans" cxnId="{F98AE9E2-F4EA-4294-93BF-F3259B6BC795}">
      <dgm:prSet/>
      <dgm:spPr/>
      <dgm:t>
        <a:bodyPr/>
        <a:lstStyle/>
        <a:p>
          <a:endParaRPr lang="en-US"/>
        </a:p>
      </dgm:t>
    </dgm:pt>
    <dgm:pt modelId="{4576E4B5-F8A9-44FC-B07A-8CFD8D9345E5}" type="sibTrans" cxnId="{F98AE9E2-F4EA-4294-93BF-F3259B6BC795}">
      <dgm:prSet/>
      <dgm:spPr/>
      <dgm:t>
        <a:bodyPr/>
        <a:lstStyle/>
        <a:p>
          <a:endParaRPr lang="en-US"/>
        </a:p>
      </dgm:t>
    </dgm:pt>
    <dgm:pt modelId="{41E4836D-F455-43DE-95A1-B91E82DD4CA6}">
      <dgm:prSet custT="1"/>
      <dgm:spPr>
        <a:solidFill>
          <a:schemeClr val="accent1">
            <a:lumMod val="60000"/>
            <a:lumOff val="40000"/>
          </a:schemeClr>
        </a:solidFill>
        <a:ln>
          <a:solidFill>
            <a:schemeClr val="accent1"/>
          </a:solidFill>
        </a:ln>
        <a:effectLst>
          <a:innerShdw blurRad="114300">
            <a:prstClr val="black"/>
          </a:innerShdw>
        </a:effectLst>
      </dgm:spPr>
      <dgm:t>
        <a:bodyPr/>
        <a:lstStyle/>
        <a:p>
          <a:r>
            <a:rPr lang="en-GB" sz="2400" b="1" dirty="0">
              <a:solidFill>
                <a:schemeClr val="tx1"/>
              </a:solidFill>
              <a:latin typeface="Arial" panose="020B0604020202020204" pitchFamily="34" charset="0"/>
              <a:cs typeface="Arial" panose="020B0604020202020204" pitchFamily="34" charset="0"/>
            </a:rPr>
            <a:t>Only 47.8% of young people meet physical activity guidelines (Sports England, 2024).</a:t>
          </a:r>
          <a:endParaRPr lang="en-US" sz="2400" dirty="0">
            <a:solidFill>
              <a:schemeClr val="tx1"/>
            </a:solidFill>
            <a:latin typeface="Arial" panose="020B0604020202020204" pitchFamily="34" charset="0"/>
            <a:cs typeface="Arial" panose="020B0604020202020204" pitchFamily="34" charset="0"/>
          </a:endParaRPr>
        </a:p>
      </dgm:t>
    </dgm:pt>
    <dgm:pt modelId="{2C76147B-9D2B-4D93-9FEB-6DF2B1478998}" type="parTrans" cxnId="{A6750BDA-E57B-4C38-9044-A2FEA1C27BF2}">
      <dgm:prSet/>
      <dgm:spPr/>
      <dgm:t>
        <a:bodyPr/>
        <a:lstStyle/>
        <a:p>
          <a:endParaRPr lang="en-US"/>
        </a:p>
      </dgm:t>
    </dgm:pt>
    <dgm:pt modelId="{CE4168AA-4C40-4644-B0D5-45DB56DABA03}" type="sibTrans" cxnId="{A6750BDA-E57B-4C38-9044-A2FEA1C27BF2}">
      <dgm:prSet/>
      <dgm:spPr/>
      <dgm:t>
        <a:bodyPr/>
        <a:lstStyle/>
        <a:p>
          <a:endParaRPr lang="en-US"/>
        </a:p>
      </dgm:t>
    </dgm:pt>
    <dgm:pt modelId="{8EC1F461-B02C-4990-9557-1B3398C6FA0E}">
      <dgm:prSet custT="1"/>
      <dgm:spPr>
        <a:solidFill>
          <a:schemeClr val="accent1">
            <a:lumMod val="20000"/>
            <a:lumOff val="80000"/>
          </a:schemeClr>
        </a:solidFill>
        <a:ln>
          <a:solidFill>
            <a:schemeClr val="accent1"/>
          </a:solidFill>
        </a:ln>
        <a:effectLst>
          <a:innerShdw blurRad="114300">
            <a:prstClr val="black"/>
          </a:innerShdw>
        </a:effectLst>
      </dgm:spPr>
      <dgm:t>
        <a:bodyPr/>
        <a:lstStyle/>
        <a:p>
          <a:r>
            <a:rPr lang="en-GB" sz="2400" b="1" dirty="0">
              <a:solidFill>
                <a:schemeClr val="tx1"/>
              </a:solidFill>
              <a:latin typeface="Arial" panose="020B0604020202020204" pitchFamily="34" charset="0"/>
              <a:cs typeface="Arial" panose="020B0604020202020204" pitchFamily="34" charset="0"/>
            </a:rPr>
            <a:t>Overuse of screens raises the risk of obesity by 43%. (</a:t>
          </a:r>
          <a:r>
            <a:rPr lang="en-GB" sz="2400" b="1" dirty="0">
              <a:latin typeface="Arial" panose="020B0604020202020204" pitchFamily="34" charset="0"/>
              <a:cs typeface="Arial" panose="020B0604020202020204" pitchFamily="34" charset="0"/>
            </a:rPr>
            <a:t>Stiglic and Viner, 2019)</a:t>
          </a:r>
          <a:endParaRPr lang="en-US" sz="2400" b="1" dirty="0">
            <a:solidFill>
              <a:schemeClr val="tx1"/>
            </a:solidFill>
            <a:latin typeface="Arial" panose="020B0604020202020204" pitchFamily="34" charset="0"/>
            <a:cs typeface="Arial" panose="020B0604020202020204" pitchFamily="34" charset="0"/>
          </a:endParaRPr>
        </a:p>
      </dgm:t>
    </dgm:pt>
    <dgm:pt modelId="{C8A64A64-780B-4399-8B13-D5275817B71B}" type="parTrans" cxnId="{EC9E7978-405D-4F0E-8F38-39D469D8C1A7}">
      <dgm:prSet/>
      <dgm:spPr/>
      <dgm:t>
        <a:bodyPr/>
        <a:lstStyle/>
        <a:p>
          <a:endParaRPr lang="en-US"/>
        </a:p>
      </dgm:t>
    </dgm:pt>
    <dgm:pt modelId="{69B99BAF-5535-428B-8B52-58C28C73962A}" type="sibTrans" cxnId="{EC9E7978-405D-4F0E-8F38-39D469D8C1A7}">
      <dgm:prSet/>
      <dgm:spPr/>
      <dgm:t>
        <a:bodyPr/>
        <a:lstStyle/>
        <a:p>
          <a:endParaRPr lang="en-US"/>
        </a:p>
      </dgm:t>
    </dgm:pt>
    <dgm:pt modelId="{9FB0B3E0-684E-49AA-B0EB-0BA1EF305728}" type="pres">
      <dgm:prSet presAssocID="{00A5B655-5FF3-4680-94C3-DC4B2452D660}" presName="vert0" presStyleCnt="0">
        <dgm:presLayoutVars>
          <dgm:dir/>
          <dgm:animOne val="branch"/>
          <dgm:animLvl val="lvl"/>
        </dgm:presLayoutVars>
      </dgm:prSet>
      <dgm:spPr/>
      <dgm:t>
        <a:bodyPr/>
        <a:lstStyle/>
        <a:p>
          <a:endParaRPr lang="en-GB"/>
        </a:p>
      </dgm:t>
    </dgm:pt>
    <dgm:pt modelId="{E60DB114-4323-44A8-9792-3003D4EDB585}" type="pres">
      <dgm:prSet presAssocID="{15F9A75D-EF91-4DA7-B691-BAD753492757}" presName="thickLine" presStyleLbl="alignNode1" presStyleIdx="0" presStyleCnt="4"/>
      <dgm:spPr/>
    </dgm:pt>
    <dgm:pt modelId="{6EFA92C2-53CE-4BD5-A8DE-9CC6795C3005}" type="pres">
      <dgm:prSet presAssocID="{15F9A75D-EF91-4DA7-B691-BAD753492757}" presName="horz1" presStyleCnt="0"/>
      <dgm:spPr/>
    </dgm:pt>
    <dgm:pt modelId="{DBFF88B5-289A-452D-81E0-76D63F1D02F7}" type="pres">
      <dgm:prSet presAssocID="{15F9A75D-EF91-4DA7-B691-BAD753492757}" presName="tx1" presStyleLbl="revTx" presStyleIdx="0" presStyleCnt="4"/>
      <dgm:spPr/>
      <dgm:t>
        <a:bodyPr/>
        <a:lstStyle/>
        <a:p>
          <a:endParaRPr lang="en-GB"/>
        </a:p>
      </dgm:t>
    </dgm:pt>
    <dgm:pt modelId="{C5532B96-84EC-41D3-AEE7-60BD0A4F720A}" type="pres">
      <dgm:prSet presAssocID="{15F9A75D-EF91-4DA7-B691-BAD753492757}" presName="vert1" presStyleCnt="0"/>
      <dgm:spPr/>
    </dgm:pt>
    <dgm:pt modelId="{5805349A-1172-43EC-9783-407214CBEFF9}" type="pres">
      <dgm:prSet presAssocID="{5A761D6C-B1FE-47DC-ADD4-9819CF06AC8C}" presName="thickLine" presStyleLbl="alignNode1" presStyleIdx="1" presStyleCnt="4"/>
      <dgm:spPr/>
    </dgm:pt>
    <dgm:pt modelId="{D963AF58-79D3-46E9-99EC-5FD14D7C2930}" type="pres">
      <dgm:prSet presAssocID="{5A761D6C-B1FE-47DC-ADD4-9819CF06AC8C}" presName="horz1" presStyleCnt="0"/>
      <dgm:spPr/>
    </dgm:pt>
    <dgm:pt modelId="{6B4FD69C-CFE6-4A08-9E7D-FF1EF664F855}" type="pres">
      <dgm:prSet presAssocID="{5A761D6C-B1FE-47DC-ADD4-9819CF06AC8C}" presName="tx1" presStyleLbl="revTx" presStyleIdx="1" presStyleCnt="4"/>
      <dgm:spPr/>
      <dgm:t>
        <a:bodyPr/>
        <a:lstStyle/>
        <a:p>
          <a:endParaRPr lang="en-GB"/>
        </a:p>
      </dgm:t>
    </dgm:pt>
    <dgm:pt modelId="{CDE10476-1348-4A11-B56F-4EDDC8DB7415}" type="pres">
      <dgm:prSet presAssocID="{5A761D6C-B1FE-47DC-ADD4-9819CF06AC8C}" presName="vert1" presStyleCnt="0"/>
      <dgm:spPr/>
    </dgm:pt>
    <dgm:pt modelId="{7FF838D3-C346-4A4D-AFD2-02B6DBF1F25E}" type="pres">
      <dgm:prSet presAssocID="{41E4836D-F455-43DE-95A1-B91E82DD4CA6}" presName="thickLine" presStyleLbl="alignNode1" presStyleIdx="2" presStyleCnt="4"/>
      <dgm:spPr/>
    </dgm:pt>
    <dgm:pt modelId="{DFE689A9-D22E-4C54-A390-34CE0A9EF008}" type="pres">
      <dgm:prSet presAssocID="{41E4836D-F455-43DE-95A1-B91E82DD4CA6}" presName="horz1" presStyleCnt="0"/>
      <dgm:spPr/>
    </dgm:pt>
    <dgm:pt modelId="{39C3A431-92B4-4830-A285-2365E0E9708B}" type="pres">
      <dgm:prSet presAssocID="{41E4836D-F455-43DE-95A1-B91E82DD4CA6}" presName="tx1" presStyleLbl="revTx" presStyleIdx="2" presStyleCnt="4"/>
      <dgm:spPr/>
      <dgm:t>
        <a:bodyPr/>
        <a:lstStyle/>
        <a:p>
          <a:endParaRPr lang="en-GB"/>
        </a:p>
      </dgm:t>
    </dgm:pt>
    <dgm:pt modelId="{1B61BAEC-7C4D-4EA5-BB81-EB5331297B61}" type="pres">
      <dgm:prSet presAssocID="{41E4836D-F455-43DE-95A1-B91E82DD4CA6}" presName="vert1" presStyleCnt="0"/>
      <dgm:spPr/>
    </dgm:pt>
    <dgm:pt modelId="{A30136F1-C30B-4998-B921-F259EC470E86}" type="pres">
      <dgm:prSet presAssocID="{8EC1F461-B02C-4990-9557-1B3398C6FA0E}" presName="thickLine" presStyleLbl="alignNode1" presStyleIdx="3" presStyleCnt="4"/>
      <dgm:spPr/>
    </dgm:pt>
    <dgm:pt modelId="{AA78F333-047E-468C-A955-05780477DFE6}" type="pres">
      <dgm:prSet presAssocID="{8EC1F461-B02C-4990-9557-1B3398C6FA0E}" presName="horz1" presStyleCnt="0"/>
      <dgm:spPr/>
    </dgm:pt>
    <dgm:pt modelId="{EABC0950-B143-4DE8-8A90-25AA42E17EC6}" type="pres">
      <dgm:prSet presAssocID="{8EC1F461-B02C-4990-9557-1B3398C6FA0E}" presName="tx1" presStyleLbl="revTx" presStyleIdx="3" presStyleCnt="4" custLinFactNeighborY="750"/>
      <dgm:spPr/>
      <dgm:t>
        <a:bodyPr/>
        <a:lstStyle/>
        <a:p>
          <a:endParaRPr lang="en-GB"/>
        </a:p>
      </dgm:t>
    </dgm:pt>
    <dgm:pt modelId="{44100505-F55E-4D5C-9563-FFE2F9C67D25}" type="pres">
      <dgm:prSet presAssocID="{8EC1F461-B02C-4990-9557-1B3398C6FA0E}" presName="vert1" presStyleCnt="0"/>
      <dgm:spPr/>
    </dgm:pt>
  </dgm:ptLst>
  <dgm:cxnLst>
    <dgm:cxn modelId="{CFF70142-0A24-4D3D-A6BC-3D64EA5180D2}" type="presOf" srcId="{5A761D6C-B1FE-47DC-ADD4-9819CF06AC8C}" destId="{6B4FD69C-CFE6-4A08-9E7D-FF1EF664F855}" srcOrd="0" destOrd="0" presId="urn:microsoft.com/office/officeart/2008/layout/LinedList"/>
    <dgm:cxn modelId="{F98AE9E2-F4EA-4294-93BF-F3259B6BC795}" srcId="{00A5B655-5FF3-4680-94C3-DC4B2452D660}" destId="{5A761D6C-B1FE-47DC-ADD4-9819CF06AC8C}" srcOrd="1" destOrd="0" parTransId="{6E473E2D-D13F-418A-8277-8C043CB0FA4A}" sibTransId="{4576E4B5-F8A9-44FC-B07A-8CFD8D9345E5}"/>
    <dgm:cxn modelId="{BCD51EA2-289C-4343-8BD2-87EDC19397A0}" type="presOf" srcId="{00A5B655-5FF3-4680-94C3-DC4B2452D660}" destId="{9FB0B3E0-684E-49AA-B0EB-0BA1EF305728}" srcOrd="0" destOrd="0" presId="urn:microsoft.com/office/officeart/2008/layout/LinedList"/>
    <dgm:cxn modelId="{A6750BDA-E57B-4C38-9044-A2FEA1C27BF2}" srcId="{00A5B655-5FF3-4680-94C3-DC4B2452D660}" destId="{41E4836D-F455-43DE-95A1-B91E82DD4CA6}" srcOrd="2" destOrd="0" parTransId="{2C76147B-9D2B-4D93-9FEB-6DF2B1478998}" sibTransId="{CE4168AA-4C40-4644-B0D5-45DB56DABA03}"/>
    <dgm:cxn modelId="{03352803-877A-4A72-BA9B-F5A57935A431}" type="presOf" srcId="{15F9A75D-EF91-4DA7-B691-BAD753492757}" destId="{DBFF88B5-289A-452D-81E0-76D63F1D02F7}" srcOrd="0" destOrd="0" presId="urn:microsoft.com/office/officeart/2008/layout/LinedList"/>
    <dgm:cxn modelId="{C875AB5F-10EA-4213-BEB6-2F4AF51419ED}" srcId="{00A5B655-5FF3-4680-94C3-DC4B2452D660}" destId="{15F9A75D-EF91-4DA7-B691-BAD753492757}" srcOrd="0" destOrd="0" parTransId="{BE95C57C-CB04-4702-930C-12256A9695FA}" sibTransId="{FE34FCAE-A64C-4D47-B729-222CBD2C6B68}"/>
    <dgm:cxn modelId="{EC9E7978-405D-4F0E-8F38-39D469D8C1A7}" srcId="{00A5B655-5FF3-4680-94C3-DC4B2452D660}" destId="{8EC1F461-B02C-4990-9557-1B3398C6FA0E}" srcOrd="3" destOrd="0" parTransId="{C8A64A64-780B-4399-8B13-D5275817B71B}" sibTransId="{69B99BAF-5535-428B-8B52-58C28C73962A}"/>
    <dgm:cxn modelId="{CB4032DF-634B-4527-A0B6-C46733FA732A}" type="presOf" srcId="{41E4836D-F455-43DE-95A1-B91E82DD4CA6}" destId="{39C3A431-92B4-4830-A285-2365E0E9708B}" srcOrd="0" destOrd="0" presId="urn:microsoft.com/office/officeart/2008/layout/LinedList"/>
    <dgm:cxn modelId="{8CCE9E0F-4D95-4FA7-8003-DE1B55A7986E}" type="presOf" srcId="{8EC1F461-B02C-4990-9557-1B3398C6FA0E}" destId="{EABC0950-B143-4DE8-8A90-25AA42E17EC6}" srcOrd="0" destOrd="0" presId="urn:microsoft.com/office/officeart/2008/layout/LinedList"/>
    <dgm:cxn modelId="{ADB83173-3FE2-45D4-BC87-40C0177C0EF8}" type="presParOf" srcId="{9FB0B3E0-684E-49AA-B0EB-0BA1EF305728}" destId="{E60DB114-4323-44A8-9792-3003D4EDB585}" srcOrd="0" destOrd="0" presId="urn:microsoft.com/office/officeart/2008/layout/LinedList"/>
    <dgm:cxn modelId="{2E4ECF7E-F172-4E07-8434-1752A98AF123}" type="presParOf" srcId="{9FB0B3E0-684E-49AA-B0EB-0BA1EF305728}" destId="{6EFA92C2-53CE-4BD5-A8DE-9CC6795C3005}" srcOrd="1" destOrd="0" presId="urn:microsoft.com/office/officeart/2008/layout/LinedList"/>
    <dgm:cxn modelId="{337859C8-6549-4FCF-8255-13183B61359A}" type="presParOf" srcId="{6EFA92C2-53CE-4BD5-A8DE-9CC6795C3005}" destId="{DBFF88B5-289A-452D-81E0-76D63F1D02F7}" srcOrd="0" destOrd="0" presId="urn:microsoft.com/office/officeart/2008/layout/LinedList"/>
    <dgm:cxn modelId="{E0F78EA9-EF7F-455F-88EC-3393B9BDBA38}" type="presParOf" srcId="{6EFA92C2-53CE-4BD5-A8DE-9CC6795C3005}" destId="{C5532B96-84EC-41D3-AEE7-60BD0A4F720A}" srcOrd="1" destOrd="0" presId="urn:microsoft.com/office/officeart/2008/layout/LinedList"/>
    <dgm:cxn modelId="{2040B75B-37CB-4170-A095-066C152A3C66}" type="presParOf" srcId="{9FB0B3E0-684E-49AA-B0EB-0BA1EF305728}" destId="{5805349A-1172-43EC-9783-407214CBEFF9}" srcOrd="2" destOrd="0" presId="urn:microsoft.com/office/officeart/2008/layout/LinedList"/>
    <dgm:cxn modelId="{F6290468-C226-422C-87F6-B8ABA17CFE72}" type="presParOf" srcId="{9FB0B3E0-684E-49AA-B0EB-0BA1EF305728}" destId="{D963AF58-79D3-46E9-99EC-5FD14D7C2930}" srcOrd="3" destOrd="0" presId="urn:microsoft.com/office/officeart/2008/layout/LinedList"/>
    <dgm:cxn modelId="{C58195DF-CEC3-4145-9074-30A3F9E319C9}" type="presParOf" srcId="{D963AF58-79D3-46E9-99EC-5FD14D7C2930}" destId="{6B4FD69C-CFE6-4A08-9E7D-FF1EF664F855}" srcOrd="0" destOrd="0" presId="urn:microsoft.com/office/officeart/2008/layout/LinedList"/>
    <dgm:cxn modelId="{78467A37-6694-40BB-AF50-FA667D5B68F8}" type="presParOf" srcId="{D963AF58-79D3-46E9-99EC-5FD14D7C2930}" destId="{CDE10476-1348-4A11-B56F-4EDDC8DB7415}" srcOrd="1" destOrd="0" presId="urn:microsoft.com/office/officeart/2008/layout/LinedList"/>
    <dgm:cxn modelId="{5CB1B32C-603E-41A1-83A2-41070700F166}" type="presParOf" srcId="{9FB0B3E0-684E-49AA-B0EB-0BA1EF305728}" destId="{7FF838D3-C346-4A4D-AFD2-02B6DBF1F25E}" srcOrd="4" destOrd="0" presId="urn:microsoft.com/office/officeart/2008/layout/LinedList"/>
    <dgm:cxn modelId="{22AB59A3-ACAC-4C99-8EFF-846A22528F8A}" type="presParOf" srcId="{9FB0B3E0-684E-49AA-B0EB-0BA1EF305728}" destId="{DFE689A9-D22E-4C54-A390-34CE0A9EF008}" srcOrd="5" destOrd="0" presId="urn:microsoft.com/office/officeart/2008/layout/LinedList"/>
    <dgm:cxn modelId="{B74C18BB-FA84-4883-B4C4-C4B56055176D}" type="presParOf" srcId="{DFE689A9-D22E-4C54-A390-34CE0A9EF008}" destId="{39C3A431-92B4-4830-A285-2365E0E9708B}" srcOrd="0" destOrd="0" presId="urn:microsoft.com/office/officeart/2008/layout/LinedList"/>
    <dgm:cxn modelId="{84966950-DE1B-4CCE-BBCE-062EE1573E5C}" type="presParOf" srcId="{DFE689A9-D22E-4C54-A390-34CE0A9EF008}" destId="{1B61BAEC-7C4D-4EA5-BB81-EB5331297B61}" srcOrd="1" destOrd="0" presId="urn:microsoft.com/office/officeart/2008/layout/LinedList"/>
    <dgm:cxn modelId="{DD891F05-B93F-4A38-95BF-69B973A209E4}" type="presParOf" srcId="{9FB0B3E0-684E-49AA-B0EB-0BA1EF305728}" destId="{A30136F1-C30B-4998-B921-F259EC470E86}" srcOrd="6" destOrd="0" presId="urn:microsoft.com/office/officeart/2008/layout/LinedList"/>
    <dgm:cxn modelId="{5FC13AC0-646D-48FF-9D92-5CCA06585B2D}" type="presParOf" srcId="{9FB0B3E0-684E-49AA-B0EB-0BA1EF305728}" destId="{AA78F333-047E-468C-A955-05780477DFE6}" srcOrd="7" destOrd="0" presId="urn:microsoft.com/office/officeart/2008/layout/LinedList"/>
    <dgm:cxn modelId="{48D266FF-0349-4F4C-823A-0E8106BD2A7C}" type="presParOf" srcId="{AA78F333-047E-468C-A955-05780477DFE6}" destId="{EABC0950-B143-4DE8-8A90-25AA42E17EC6}" srcOrd="0" destOrd="0" presId="urn:microsoft.com/office/officeart/2008/layout/LinedList"/>
    <dgm:cxn modelId="{802BF977-03A2-49B6-A982-6593EEB36127}" type="presParOf" srcId="{AA78F333-047E-468C-A955-05780477DFE6}" destId="{44100505-F55E-4D5C-9563-FFE2F9C67D25}" srcOrd="1" destOrd="0" presId="urn:microsoft.com/office/officeart/2008/layout/LinedList"/>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EC19DC-4A3C-442C-B136-A044424BF0B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F705BA88-D8A7-43D2-8738-187BC347CE9C}">
      <dgm:prSet phldrT="[Text]" custT="1"/>
      <dgm:spPr>
        <a:solidFill>
          <a:schemeClr val="tx2">
            <a:lumMod val="10000"/>
            <a:lumOff val="90000"/>
          </a:schemeClr>
        </a:solidFill>
      </dgm:spPr>
      <dgm:t>
        <a:bodyPr/>
        <a:lstStyle/>
        <a:p>
          <a:pPr>
            <a:buNone/>
          </a:pPr>
          <a:r>
            <a:rPr lang="en-GB" sz="1800" b="1" dirty="0">
              <a:solidFill>
                <a:schemeClr val="tx1"/>
              </a:solidFill>
              <a:latin typeface="Arial" panose="020B0604020202020204" pitchFamily="34" charset="0"/>
              <a:cs typeface="Arial" panose="020B0604020202020204" pitchFamily="34" charset="0"/>
            </a:rPr>
            <a:t>Aim 1: Reduce daily recreational screen time by 1–2 hours within 6 weeks </a:t>
          </a:r>
        </a:p>
        <a:p>
          <a:pPr>
            <a:buNone/>
          </a:pPr>
          <a:r>
            <a:rPr lang="en-GB" sz="1800" b="1" dirty="0">
              <a:solidFill>
                <a:schemeClr val="tx1"/>
              </a:solidFill>
              <a:latin typeface="Arial" panose="020B0604020202020204" pitchFamily="34" charset="0"/>
              <a:cs typeface="Arial" panose="020B0604020202020204" pitchFamily="34" charset="0"/>
            </a:rPr>
            <a:t>Benefit: Improves sleep, increases physical activity, reduces anxiety, and enhances concentration. Measurement: Self‑reported screen‑time logs, parental monitoring apps, weekly check‑ins.</a:t>
          </a:r>
        </a:p>
      </dgm:t>
    </dgm:pt>
    <dgm:pt modelId="{904FA684-1A0E-412A-805E-9D5E20C9E698}" type="parTrans" cxnId="{06EB4CA5-2E5A-4690-801F-FAD5B9FA2D4E}">
      <dgm:prSet/>
      <dgm:spPr/>
      <dgm:t>
        <a:bodyPr/>
        <a:lstStyle/>
        <a:p>
          <a:endParaRPr lang="en-GB"/>
        </a:p>
      </dgm:t>
    </dgm:pt>
    <dgm:pt modelId="{8A44C063-9BB9-450F-BE4E-23EDC513DC17}" type="sibTrans" cxnId="{06EB4CA5-2E5A-4690-801F-FAD5B9FA2D4E}">
      <dgm:prSet/>
      <dgm:spPr/>
      <dgm:t>
        <a:bodyPr/>
        <a:lstStyle/>
        <a:p>
          <a:endParaRPr lang="en-GB"/>
        </a:p>
      </dgm:t>
    </dgm:pt>
    <dgm:pt modelId="{3002C27A-EEF0-4B6D-9DF9-1E7D38CE528B}">
      <dgm:prSet phldrT="[Text]" custT="1"/>
      <dgm:spPr>
        <a:solidFill>
          <a:schemeClr val="bg1">
            <a:lumMod val="95000"/>
          </a:schemeClr>
        </a:solidFill>
      </dgm:spPr>
      <dgm:t>
        <a:bodyPr/>
        <a:lstStyle/>
        <a:p>
          <a:pPr>
            <a:buNone/>
          </a:pPr>
          <a:r>
            <a:rPr lang="en-GB" sz="1800" b="1" dirty="0">
              <a:solidFill>
                <a:schemeClr val="tx1"/>
              </a:solidFill>
              <a:latin typeface="Arial" panose="020B0604020202020204" pitchFamily="34" charset="0"/>
              <a:cs typeface="Arial" panose="020B0604020202020204" pitchFamily="34" charset="0"/>
            </a:rPr>
            <a:t>Aim 2: Increase participation in physical activity. This supports the UK recommendation that children and young people achieve an average of at least 60 minutes of moderate to vigorous physical activity each across the week. (DHSC, 2026). </a:t>
          </a:r>
          <a:endParaRPr lang="en-GB" sz="1800" b="1" dirty="0">
            <a:solidFill>
              <a:schemeClr val="tx1"/>
            </a:solidFill>
            <a:highlight>
              <a:srgbClr val="FFFF00"/>
            </a:highlight>
            <a:latin typeface="Arial" panose="020B0604020202020204" pitchFamily="34" charset="0"/>
            <a:cs typeface="Arial" panose="020B0604020202020204" pitchFamily="34" charset="0"/>
          </a:endParaRPr>
        </a:p>
        <a:p>
          <a:pPr>
            <a:buNone/>
          </a:pPr>
          <a:r>
            <a:rPr lang="en-GB" sz="1800" b="1" dirty="0">
              <a:solidFill>
                <a:schemeClr val="tx1"/>
              </a:solidFill>
              <a:latin typeface="Arial" panose="020B0604020202020204" pitchFamily="34" charset="0"/>
              <a:cs typeface="Arial" panose="020B0604020202020204" pitchFamily="34" charset="0"/>
            </a:rPr>
            <a:t>Supports mental wellbeing, builds confidence, improves social skills, and encourages healthy habits. Measurement: Attendance sheets, activity trackers, weekly reflection journals.</a:t>
          </a:r>
        </a:p>
      </dgm:t>
    </dgm:pt>
    <dgm:pt modelId="{3A7E7B5D-149C-4644-BD56-502A0A4D09C9}" type="parTrans" cxnId="{E6B892B1-D007-44AC-8284-CA4F3AA5924F}">
      <dgm:prSet/>
      <dgm:spPr/>
      <dgm:t>
        <a:bodyPr/>
        <a:lstStyle/>
        <a:p>
          <a:endParaRPr lang="en-GB"/>
        </a:p>
      </dgm:t>
    </dgm:pt>
    <dgm:pt modelId="{5E1E7E61-7E7A-4449-B638-23B7C78D717A}" type="sibTrans" cxnId="{E6B892B1-D007-44AC-8284-CA4F3AA5924F}">
      <dgm:prSet/>
      <dgm:spPr/>
      <dgm:t>
        <a:bodyPr/>
        <a:lstStyle/>
        <a:p>
          <a:endParaRPr lang="en-GB"/>
        </a:p>
      </dgm:t>
    </dgm:pt>
    <dgm:pt modelId="{DEE8A410-3DFC-4576-8752-90F7D4018519}">
      <dgm:prSet phldrT="[Text]" custT="1"/>
      <dgm:spPr>
        <a:solidFill>
          <a:schemeClr val="accent1">
            <a:lumMod val="40000"/>
            <a:lumOff val="60000"/>
          </a:schemeClr>
        </a:solidFill>
      </dgm:spPr>
      <dgm:t>
        <a:bodyPr/>
        <a:lstStyle/>
        <a:p>
          <a:pPr>
            <a:buNone/>
          </a:pPr>
          <a:r>
            <a:rPr lang="en-GB" sz="1800" b="1" dirty="0">
              <a:solidFill>
                <a:schemeClr val="tx1"/>
              </a:solidFill>
              <a:latin typeface="Arial" panose="020B0604020202020204" pitchFamily="34" charset="0"/>
              <a:cs typeface="Arial" panose="020B0604020202020204" pitchFamily="34" charset="0"/>
            </a:rPr>
            <a:t>Aim 3: Improve sleep hygiene by establishing a screen‑free hour before bedtime in 70% of participants.</a:t>
          </a:r>
        </a:p>
        <a:p>
          <a:pPr>
            <a:buNone/>
          </a:pPr>
          <a:r>
            <a:rPr lang="en-GB" sz="1800" b="1" dirty="0">
              <a:solidFill>
                <a:schemeClr val="tx1"/>
              </a:solidFill>
              <a:latin typeface="Arial" panose="020B0604020202020204" pitchFamily="34" charset="0"/>
              <a:cs typeface="Arial" panose="020B0604020202020204" pitchFamily="34" charset="0"/>
            </a:rPr>
            <a:t>Better sleep quality, improved mood, enhanced academic performance. </a:t>
          </a:r>
        </a:p>
        <a:p>
          <a:pPr>
            <a:buNone/>
          </a:pPr>
          <a:r>
            <a:rPr lang="en-GB" sz="1800" b="1" dirty="0">
              <a:solidFill>
                <a:schemeClr val="tx1"/>
              </a:solidFill>
              <a:latin typeface="Arial" panose="020B0604020202020204" pitchFamily="34" charset="0"/>
              <a:cs typeface="Arial" panose="020B0604020202020204" pitchFamily="34" charset="0"/>
            </a:rPr>
            <a:t>Measurement: Sleep diaries, questionnaires, feedback from parents/carers.</a:t>
          </a:r>
        </a:p>
      </dgm:t>
    </dgm:pt>
    <dgm:pt modelId="{F0AE2067-F88C-4647-922F-C8EF7552A343}" type="parTrans" cxnId="{AC6C6796-767A-42C6-885F-922FE400EC30}">
      <dgm:prSet/>
      <dgm:spPr/>
      <dgm:t>
        <a:bodyPr/>
        <a:lstStyle/>
        <a:p>
          <a:endParaRPr lang="en-GB"/>
        </a:p>
      </dgm:t>
    </dgm:pt>
    <dgm:pt modelId="{67D5FCA4-0858-4535-AC1E-0149CF223E24}" type="sibTrans" cxnId="{AC6C6796-767A-42C6-885F-922FE400EC30}">
      <dgm:prSet/>
      <dgm:spPr/>
      <dgm:t>
        <a:bodyPr/>
        <a:lstStyle/>
        <a:p>
          <a:endParaRPr lang="en-GB"/>
        </a:p>
      </dgm:t>
    </dgm:pt>
    <dgm:pt modelId="{2D76BF3F-3C50-42EA-8D76-BAA105EB2F0D}" type="pres">
      <dgm:prSet presAssocID="{91EC19DC-4A3C-442C-B136-A044424BF0BC}" presName="linear" presStyleCnt="0">
        <dgm:presLayoutVars>
          <dgm:animLvl val="lvl"/>
          <dgm:resizeHandles val="exact"/>
        </dgm:presLayoutVars>
      </dgm:prSet>
      <dgm:spPr/>
      <dgm:t>
        <a:bodyPr/>
        <a:lstStyle/>
        <a:p>
          <a:endParaRPr lang="en-GB"/>
        </a:p>
      </dgm:t>
    </dgm:pt>
    <dgm:pt modelId="{756BFC20-20D4-4079-A644-581A68729D2C}" type="pres">
      <dgm:prSet presAssocID="{F705BA88-D8A7-43D2-8738-187BC347CE9C}" presName="parentText" presStyleLbl="node1" presStyleIdx="0" presStyleCnt="3">
        <dgm:presLayoutVars>
          <dgm:chMax val="0"/>
          <dgm:bulletEnabled val="1"/>
        </dgm:presLayoutVars>
      </dgm:prSet>
      <dgm:spPr/>
      <dgm:t>
        <a:bodyPr/>
        <a:lstStyle/>
        <a:p>
          <a:endParaRPr lang="en-GB"/>
        </a:p>
      </dgm:t>
    </dgm:pt>
    <dgm:pt modelId="{4EA83836-9DFD-4B29-BC34-A45721D044B0}" type="pres">
      <dgm:prSet presAssocID="{8A44C063-9BB9-450F-BE4E-23EDC513DC17}" presName="spacer" presStyleCnt="0"/>
      <dgm:spPr/>
    </dgm:pt>
    <dgm:pt modelId="{550ED4FA-0F34-402B-97CB-79262F105B7E}" type="pres">
      <dgm:prSet presAssocID="{3002C27A-EEF0-4B6D-9DF9-1E7D38CE528B}" presName="parentText" presStyleLbl="node1" presStyleIdx="1" presStyleCnt="3">
        <dgm:presLayoutVars>
          <dgm:chMax val="0"/>
          <dgm:bulletEnabled val="1"/>
        </dgm:presLayoutVars>
      </dgm:prSet>
      <dgm:spPr/>
      <dgm:t>
        <a:bodyPr/>
        <a:lstStyle/>
        <a:p>
          <a:endParaRPr lang="en-GB"/>
        </a:p>
      </dgm:t>
    </dgm:pt>
    <dgm:pt modelId="{30F28063-589E-4A3A-A124-9EE78A7EFC56}" type="pres">
      <dgm:prSet presAssocID="{5E1E7E61-7E7A-4449-B638-23B7C78D717A}" presName="spacer" presStyleCnt="0"/>
      <dgm:spPr/>
    </dgm:pt>
    <dgm:pt modelId="{CF4011BE-D5AA-465A-870D-05B2B24A9401}" type="pres">
      <dgm:prSet presAssocID="{DEE8A410-3DFC-4576-8752-90F7D4018519}" presName="parentText" presStyleLbl="node1" presStyleIdx="2" presStyleCnt="3">
        <dgm:presLayoutVars>
          <dgm:chMax val="0"/>
          <dgm:bulletEnabled val="1"/>
        </dgm:presLayoutVars>
      </dgm:prSet>
      <dgm:spPr/>
      <dgm:t>
        <a:bodyPr/>
        <a:lstStyle/>
        <a:p>
          <a:endParaRPr lang="en-GB"/>
        </a:p>
      </dgm:t>
    </dgm:pt>
  </dgm:ptLst>
  <dgm:cxnLst>
    <dgm:cxn modelId="{06EB4CA5-2E5A-4690-801F-FAD5B9FA2D4E}" srcId="{91EC19DC-4A3C-442C-B136-A044424BF0BC}" destId="{F705BA88-D8A7-43D2-8738-187BC347CE9C}" srcOrd="0" destOrd="0" parTransId="{904FA684-1A0E-412A-805E-9D5E20C9E698}" sibTransId="{8A44C063-9BB9-450F-BE4E-23EDC513DC17}"/>
    <dgm:cxn modelId="{AC6C6796-767A-42C6-885F-922FE400EC30}" srcId="{91EC19DC-4A3C-442C-B136-A044424BF0BC}" destId="{DEE8A410-3DFC-4576-8752-90F7D4018519}" srcOrd="2" destOrd="0" parTransId="{F0AE2067-F88C-4647-922F-C8EF7552A343}" sibTransId="{67D5FCA4-0858-4535-AC1E-0149CF223E24}"/>
    <dgm:cxn modelId="{01062866-9C50-461E-9501-BDFDF93F5989}" type="presOf" srcId="{3002C27A-EEF0-4B6D-9DF9-1E7D38CE528B}" destId="{550ED4FA-0F34-402B-97CB-79262F105B7E}" srcOrd="0" destOrd="0" presId="urn:microsoft.com/office/officeart/2005/8/layout/vList2"/>
    <dgm:cxn modelId="{CBF29AEB-210B-41E0-9542-C32C81F8C308}" type="presOf" srcId="{F705BA88-D8A7-43D2-8738-187BC347CE9C}" destId="{756BFC20-20D4-4079-A644-581A68729D2C}" srcOrd="0" destOrd="0" presId="urn:microsoft.com/office/officeart/2005/8/layout/vList2"/>
    <dgm:cxn modelId="{D56C0A29-38E4-4B37-B952-EE773590C3E0}" type="presOf" srcId="{91EC19DC-4A3C-442C-B136-A044424BF0BC}" destId="{2D76BF3F-3C50-42EA-8D76-BAA105EB2F0D}" srcOrd="0" destOrd="0" presId="urn:microsoft.com/office/officeart/2005/8/layout/vList2"/>
    <dgm:cxn modelId="{E6B892B1-D007-44AC-8284-CA4F3AA5924F}" srcId="{91EC19DC-4A3C-442C-B136-A044424BF0BC}" destId="{3002C27A-EEF0-4B6D-9DF9-1E7D38CE528B}" srcOrd="1" destOrd="0" parTransId="{3A7E7B5D-149C-4644-BD56-502A0A4D09C9}" sibTransId="{5E1E7E61-7E7A-4449-B638-23B7C78D717A}"/>
    <dgm:cxn modelId="{7763F9B5-F100-40AE-B8FE-E51C58C12557}" type="presOf" srcId="{DEE8A410-3DFC-4576-8752-90F7D4018519}" destId="{CF4011BE-D5AA-465A-870D-05B2B24A9401}" srcOrd="0" destOrd="0" presId="urn:microsoft.com/office/officeart/2005/8/layout/vList2"/>
    <dgm:cxn modelId="{D42B2F30-C1AD-4968-BC19-14DE5767727A}" type="presParOf" srcId="{2D76BF3F-3C50-42EA-8D76-BAA105EB2F0D}" destId="{756BFC20-20D4-4079-A644-581A68729D2C}" srcOrd="0" destOrd="0" presId="urn:microsoft.com/office/officeart/2005/8/layout/vList2"/>
    <dgm:cxn modelId="{F628632E-1287-4414-BCEE-4314E8C725AA}" type="presParOf" srcId="{2D76BF3F-3C50-42EA-8D76-BAA105EB2F0D}" destId="{4EA83836-9DFD-4B29-BC34-A45721D044B0}" srcOrd="1" destOrd="0" presId="urn:microsoft.com/office/officeart/2005/8/layout/vList2"/>
    <dgm:cxn modelId="{830F1C88-6295-450F-A058-38C0F649E52A}" type="presParOf" srcId="{2D76BF3F-3C50-42EA-8D76-BAA105EB2F0D}" destId="{550ED4FA-0F34-402B-97CB-79262F105B7E}" srcOrd="2" destOrd="0" presId="urn:microsoft.com/office/officeart/2005/8/layout/vList2"/>
    <dgm:cxn modelId="{622EF493-8BA7-4DD7-BB13-537947FDC151}" type="presParOf" srcId="{2D76BF3F-3C50-42EA-8D76-BAA105EB2F0D}" destId="{30F28063-589E-4A3A-A124-9EE78A7EFC56}" srcOrd="3" destOrd="0" presId="urn:microsoft.com/office/officeart/2005/8/layout/vList2"/>
    <dgm:cxn modelId="{E68D04CD-1E19-4FD7-86FE-F181AE728099}" type="presParOf" srcId="{2D76BF3F-3C50-42EA-8D76-BAA105EB2F0D}" destId="{CF4011BE-D5AA-465A-870D-05B2B24A9401}" srcOrd="4" destOrd="0" presId="urn:microsoft.com/office/officeart/2005/8/layout/vList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B616A7-1941-4E5D-A414-1FC5936C96F0}" type="doc">
      <dgm:prSet loTypeId="urn:microsoft.com/office/officeart/2005/8/layout/vList2" loCatId="list" qsTypeId="urn:microsoft.com/office/officeart/2005/8/quickstyle/simple1" qsCatId="simple" csTypeId="urn:microsoft.com/office/officeart/2005/8/colors/accent4_4" csCatId="accent4"/>
      <dgm:spPr/>
      <dgm:t>
        <a:bodyPr/>
        <a:lstStyle/>
        <a:p>
          <a:endParaRPr lang="en-US"/>
        </a:p>
      </dgm:t>
    </dgm:pt>
    <dgm:pt modelId="{1B69F8AE-C1F8-4174-9880-25ED9F6D01E0}">
      <dgm:prSet/>
      <dgm:spPr/>
      <dgm:t>
        <a:bodyPr/>
        <a:lstStyle/>
        <a:p>
          <a:r>
            <a:rPr lang="en-US">
              <a:latin typeface="Arial"/>
              <a:cs typeface="Arial"/>
            </a:rPr>
            <a:t>The campaign aims to help reduce leisure-based screen time in 11-16 years old in a 6-week plan.</a:t>
          </a:r>
        </a:p>
      </dgm:t>
    </dgm:pt>
    <dgm:pt modelId="{2EC2B2B4-4EB0-4242-A324-DC323839FFE8}" type="parTrans" cxnId="{650B3353-F19F-4B0A-9005-D878047CCC6F}">
      <dgm:prSet/>
      <dgm:spPr/>
      <dgm:t>
        <a:bodyPr/>
        <a:lstStyle/>
        <a:p>
          <a:endParaRPr lang="en-US"/>
        </a:p>
      </dgm:t>
    </dgm:pt>
    <dgm:pt modelId="{AAB2DF32-5891-4D26-8DAF-B3A8E4CD321D}" type="sibTrans" cxnId="{650B3353-F19F-4B0A-9005-D878047CCC6F}">
      <dgm:prSet/>
      <dgm:spPr/>
      <dgm:t>
        <a:bodyPr/>
        <a:lstStyle/>
        <a:p>
          <a:endParaRPr lang="en-US"/>
        </a:p>
      </dgm:t>
    </dgm:pt>
    <dgm:pt modelId="{56E8151E-604C-456F-B221-F0A23A74DB7F}">
      <dgm:prSet/>
      <dgm:spPr/>
      <dgm:t>
        <a:bodyPr/>
        <a:lstStyle/>
        <a:p>
          <a:r>
            <a:rPr lang="en-US">
              <a:latin typeface="Arial"/>
              <a:cs typeface="Arial"/>
            </a:rPr>
            <a:t>Ofcom's children and parents: media use and attitudes report 2025 stated that 37% of children aged 8-17 felt that they had spent a lot of time on devices. (Ofcom,2025).</a:t>
          </a:r>
        </a:p>
      </dgm:t>
    </dgm:pt>
    <dgm:pt modelId="{3CDB4B65-F8F3-4F22-A6A3-2F41C4564BAA}" type="parTrans" cxnId="{2E1059E5-3686-489A-99C2-4C41FA707A03}">
      <dgm:prSet/>
      <dgm:spPr/>
      <dgm:t>
        <a:bodyPr/>
        <a:lstStyle/>
        <a:p>
          <a:endParaRPr lang="en-US"/>
        </a:p>
      </dgm:t>
    </dgm:pt>
    <dgm:pt modelId="{FCC642EC-47BF-401E-A25D-557377000B27}" type="sibTrans" cxnId="{2E1059E5-3686-489A-99C2-4C41FA707A03}">
      <dgm:prSet/>
      <dgm:spPr/>
      <dgm:t>
        <a:bodyPr/>
        <a:lstStyle/>
        <a:p>
          <a:endParaRPr lang="en-US"/>
        </a:p>
      </dgm:t>
    </dgm:pt>
    <dgm:pt modelId="{080AFBD5-F846-41BE-93CC-CA5897BAD292}">
      <dgm:prSet/>
      <dgm:spPr/>
      <dgm:t>
        <a:bodyPr/>
        <a:lstStyle/>
        <a:p>
          <a:r>
            <a:rPr lang="en-US">
              <a:latin typeface="Arial"/>
              <a:cs typeface="Arial"/>
            </a:rPr>
            <a:t>13-18 years old need 8-10 hours sleep whereas 6-13 years old need 9-12 hours sleep to function properly. (NHS,2024).</a:t>
          </a:r>
        </a:p>
      </dgm:t>
    </dgm:pt>
    <dgm:pt modelId="{E17A146B-7FBC-4E14-A415-9DFB0F14EBEC}" type="parTrans" cxnId="{2CE98F24-02DA-4F00-975D-4602F3FC2758}">
      <dgm:prSet/>
      <dgm:spPr/>
      <dgm:t>
        <a:bodyPr/>
        <a:lstStyle/>
        <a:p>
          <a:endParaRPr lang="en-US"/>
        </a:p>
      </dgm:t>
    </dgm:pt>
    <dgm:pt modelId="{4CEA6F81-D80C-47F7-80F9-6A409BF4C0AF}" type="sibTrans" cxnId="{2CE98F24-02DA-4F00-975D-4602F3FC2758}">
      <dgm:prSet/>
      <dgm:spPr/>
      <dgm:t>
        <a:bodyPr/>
        <a:lstStyle/>
        <a:p>
          <a:endParaRPr lang="en-US"/>
        </a:p>
      </dgm:t>
    </dgm:pt>
    <dgm:pt modelId="{0319BF52-9E52-4C90-899F-263AC874DB17}" type="pres">
      <dgm:prSet presAssocID="{31B616A7-1941-4E5D-A414-1FC5936C96F0}" presName="linear" presStyleCnt="0">
        <dgm:presLayoutVars>
          <dgm:animLvl val="lvl"/>
          <dgm:resizeHandles val="exact"/>
        </dgm:presLayoutVars>
      </dgm:prSet>
      <dgm:spPr/>
      <dgm:t>
        <a:bodyPr/>
        <a:lstStyle/>
        <a:p>
          <a:endParaRPr lang="en-GB"/>
        </a:p>
      </dgm:t>
    </dgm:pt>
    <dgm:pt modelId="{7EF41186-83A5-4A04-A58C-852FC6967667}" type="pres">
      <dgm:prSet presAssocID="{1B69F8AE-C1F8-4174-9880-25ED9F6D01E0}" presName="parentText" presStyleLbl="node1" presStyleIdx="0" presStyleCnt="3">
        <dgm:presLayoutVars>
          <dgm:chMax val="0"/>
          <dgm:bulletEnabled val="1"/>
        </dgm:presLayoutVars>
      </dgm:prSet>
      <dgm:spPr/>
      <dgm:t>
        <a:bodyPr/>
        <a:lstStyle/>
        <a:p>
          <a:endParaRPr lang="en-GB"/>
        </a:p>
      </dgm:t>
    </dgm:pt>
    <dgm:pt modelId="{508729D7-D0AC-43B0-9A53-DF6F3A5E2CAB}" type="pres">
      <dgm:prSet presAssocID="{AAB2DF32-5891-4D26-8DAF-B3A8E4CD321D}" presName="spacer" presStyleCnt="0"/>
      <dgm:spPr/>
    </dgm:pt>
    <dgm:pt modelId="{32E54338-FE86-483F-B025-E8EA7872D9EC}" type="pres">
      <dgm:prSet presAssocID="{56E8151E-604C-456F-B221-F0A23A74DB7F}" presName="parentText" presStyleLbl="node1" presStyleIdx="1" presStyleCnt="3">
        <dgm:presLayoutVars>
          <dgm:chMax val="0"/>
          <dgm:bulletEnabled val="1"/>
        </dgm:presLayoutVars>
      </dgm:prSet>
      <dgm:spPr/>
      <dgm:t>
        <a:bodyPr/>
        <a:lstStyle/>
        <a:p>
          <a:endParaRPr lang="en-GB"/>
        </a:p>
      </dgm:t>
    </dgm:pt>
    <dgm:pt modelId="{7CFCA96F-4F7D-44E4-901F-01659FFED469}" type="pres">
      <dgm:prSet presAssocID="{FCC642EC-47BF-401E-A25D-557377000B27}" presName="spacer" presStyleCnt="0"/>
      <dgm:spPr/>
    </dgm:pt>
    <dgm:pt modelId="{E560045D-D1FA-4A4D-A59A-FBA4CEBF8AB6}" type="pres">
      <dgm:prSet presAssocID="{080AFBD5-F846-41BE-93CC-CA5897BAD292}" presName="parentText" presStyleLbl="node1" presStyleIdx="2" presStyleCnt="3">
        <dgm:presLayoutVars>
          <dgm:chMax val="0"/>
          <dgm:bulletEnabled val="1"/>
        </dgm:presLayoutVars>
      </dgm:prSet>
      <dgm:spPr/>
      <dgm:t>
        <a:bodyPr/>
        <a:lstStyle/>
        <a:p>
          <a:endParaRPr lang="en-GB"/>
        </a:p>
      </dgm:t>
    </dgm:pt>
  </dgm:ptLst>
  <dgm:cxnLst>
    <dgm:cxn modelId="{A7DB23C8-219E-48F3-A01E-30AE65D34BBB}" type="presOf" srcId="{080AFBD5-F846-41BE-93CC-CA5897BAD292}" destId="{E560045D-D1FA-4A4D-A59A-FBA4CEBF8AB6}" srcOrd="0" destOrd="0" presId="urn:microsoft.com/office/officeart/2005/8/layout/vList2"/>
    <dgm:cxn modelId="{2CE98F24-02DA-4F00-975D-4602F3FC2758}" srcId="{31B616A7-1941-4E5D-A414-1FC5936C96F0}" destId="{080AFBD5-F846-41BE-93CC-CA5897BAD292}" srcOrd="2" destOrd="0" parTransId="{E17A146B-7FBC-4E14-A415-9DFB0F14EBEC}" sibTransId="{4CEA6F81-D80C-47F7-80F9-6A409BF4C0AF}"/>
    <dgm:cxn modelId="{650B3353-F19F-4B0A-9005-D878047CCC6F}" srcId="{31B616A7-1941-4E5D-A414-1FC5936C96F0}" destId="{1B69F8AE-C1F8-4174-9880-25ED9F6D01E0}" srcOrd="0" destOrd="0" parTransId="{2EC2B2B4-4EB0-4242-A324-DC323839FFE8}" sibTransId="{AAB2DF32-5891-4D26-8DAF-B3A8E4CD321D}"/>
    <dgm:cxn modelId="{5BFF5201-A59C-4D74-803C-A58BEF0BF090}" type="presOf" srcId="{31B616A7-1941-4E5D-A414-1FC5936C96F0}" destId="{0319BF52-9E52-4C90-899F-263AC874DB17}" srcOrd="0" destOrd="0" presId="urn:microsoft.com/office/officeart/2005/8/layout/vList2"/>
    <dgm:cxn modelId="{073984B1-FF41-4B4E-AA82-8844267534A6}" type="presOf" srcId="{56E8151E-604C-456F-B221-F0A23A74DB7F}" destId="{32E54338-FE86-483F-B025-E8EA7872D9EC}" srcOrd="0" destOrd="0" presId="urn:microsoft.com/office/officeart/2005/8/layout/vList2"/>
    <dgm:cxn modelId="{2F069794-9A95-4123-802F-B90301E8A189}" type="presOf" srcId="{1B69F8AE-C1F8-4174-9880-25ED9F6D01E0}" destId="{7EF41186-83A5-4A04-A58C-852FC6967667}" srcOrd="0" destOrd="0" presId="urn:microsoft.com/office/officeart/2005/8/layout/vList2"/>
    <dgm:cxn modelId="{2E1059E5-3686-489A-99C2-4C41FA707A03}" srcId="{31B616A7-1941-4E5D-A414-1FC5936C96F0}" destId="{56E8151E-604C-456F-B221-F0A23A74DB7F}" srcOrd="1" destOrd="0" parTransId="{3CDB4B65-F8F3-4F22-A6A3-2F41C4564BAA}" sibTransId="{FCC642EC-47BF-401E-A25D-557377000B27}"/>
    <dgm:cxn modelId="{2D3112A3-F955-4866-8E42-2688D8867A91}" type="presParOf" srcId="{0319BF52-9E52-4C90-899F-263AC874DB17}" destId="{7EF41186-83A5-4A04-A58C-852FC6967667}" srcOrd="0" destOrd="0" presId="urn:microsoft.com/office/officeart/2005/8/layout/vList2"/>
    <dgm:cxn modelId="{98BBEE31-41DD-4845-9F88-946F815FAD1C}" type="presParOf" srcId="{0319BF52-9E52-4C90-899F-263AC874DB17}" destId="{508729D7-D0AC-43B0-9A53-DF6F3A5E2CAB}" srcOrd="1" destOrd="0" presId="urn:microsoft.com/office/officeart/2005/8/layout/vList2"/>
    <dgm:cxn modelId="{602D48D7-A246-49AE-9748-7EA347ED36E3}" type="presParOf" srcId="{0319BF52-9E52-4C90-899F-263AC874DB17}" destId="{32E54338-FE86-483F-B025-E8EA7872D9EC}" srcOrd="2" destOrd="0" presId="urn:microsoft.com/office/officeart/2005/8/layout/vList2"/>
    <dgm:cxn modelId="{D6251FE5-91F9-48E5-8922-6D3294EBC2E7}" type="presParOf" srcId="{0319BF52-9E52-4C90-899F-263AC874DB17}" destId="{7CFCA96F-4F7D-44E4-901F-01659FFED469}" srcOrd="3" destOrd="0" presId="urn:microsoft.com/office/officeart/2005/8/layout/vList2"/>
    <dgm:cxn modelId="{AA6302E5-7F56-449C-8AF8-E8E53CF582E3}" type="presParOf" srcId="{0319BF52-9E52-4C90-899F-263AC874DB17}" destId="{E560045D-D1FA-4A4D-A59A-FBA4CEBF8AB6}" srcOrd="4" destOrd="0" presId="urn:microsoft.com/office/officeart/2005/8/layout/vList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DB114-4323-44A8-9792-3003D4EDB585}">
      <dsp:nvSpPr>
        <dsp:cNvPr id="0" name=""/>
        <dsp:cNvSpPr/>
      </dsp:nvSpPr>
      <dsp:spPr>
        <a:xfrm>
          <a:off x="0" y="0"/>
          <a:ext cx="7910336"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BFF88B5-289A-452D-81E0-76D63F1D02F7}">
      <dsp:nvSpPr>
        <dsp:cNvPr id="0" name=""/>
        <dsp:cNvSpPr/>
      </dsp:nvSpPr>
      <dsp:spPr>
        <a:xfrm>
          <a:off x="0" y="0"/>
          <a:ext cx="7910336" cy="1624647"/>
        </a:xfrm>
        <a:prstGeom prst="rect">
          <a:avLst/>
        </a:prstGeom>
        <a:solidFill>
          <a:schemeClr val="accent1">
            <a:lumMod val="40000"/>
            <a:lumOff val="60000"/>
          </a:schemeClr>
        </a:solidFill>
        <a:ln>
          <a:solidFill>
            <a:schemeClr val="accent1"/>
          </a:solidFill>
        </a:ln>
        <a:effectLst>
          <a:innerShdw blurRad="114300">
            <a:prstClr val="black"/>
          </a:innerShdw>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UK guidance recommends no fixed limit for ages 13–17 but strongly advises a digital sunset (no screens 1 hour before bed) (DfE, 2026).</a:t>
          </a:r>
          <a:endParaRPr lang="en-US" sz="2400" kern="1200" dirty="0">
            <a:solidFill>
              <a:schemeClr val="tx1"/>
            </a:solidFill>
            <a:latin typeface="Arial" panose="020B0604020202020204" pitchFamily="34" charset="0"/>
            <a:cs typeface="Arial" panose="020B0604020202020204" pitchFamily="34" charset="0"/>
          </a:endParaRPr>
        </a:p>
      </dsp:txBody>
      <dsp:txXfrm>
        <a:off x="0" y="0"/>
        <a:ext cx="7910336" cy="1624647"/>
      </dsp:txXfrm>
    </dsp:sp>
    <dsp:sp modelId="{5805349A-1172-43EC-9783-407214CBEFF9}">
      <dsp:nvSpPr>
        <dsp:cNvPr id="0" name=""/>
        <dsp:cNvSpPr/>
      </dsp:nvSpPr>
      <dsp:spPr>
        <a:xfrm>
          <a:off x="0" y="1624647"/>
          <a:ext cx="791033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B4FD69C-CFE6-4A08-9E7D-FF1EF664F855}">
      <dsp:nvSpPr>
        <dsp:cNvPr id="0" name=""/>
        <dsp:cNvSpPr/>
      </dsp:nvSpPr>
      <dsp:spPr>
        <a:xfrm>
          <a:off x="0" y="1624647"/>
          <a:ext cx="7910336" cy="1624647"/>
        </a:xfrm>
        <a:prstGeom prst="rect">
          <a:avLst/>
        </a:prstGeom>
        <a:solidFill>
          <a:schemeClr val="tx2">
            <a:lumMod val="10000"/>
            <a:lumOff val="90000"/>
          </a:schemeClr>
        </a:solidFill>
        <a:ln>
          <a:solidFill>
            <a:schemeClr val="accent1"/>
          </a:solidFill>
        </a:ln>
        <a:effectLst>
          <a:innerShdw blurRad="114300">
            <a:prstClr val="black"/>
          </a:innerShdw>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Adolescents exceed recommended recreational screen time, often reaching 6–8 hours daily (Ofcom, 2024).</a:t>
          </a:r>
          <a:endParaRPr lang="en-US" sz="2400" kern="1200" dirty="0">
            <a:solidFill>
              <a:schemeClr val="tx1"/>
            </a:solidFill>
            <a:latin typeface="Arial" panose="020B0604020202020204" pitchFamily="34" charset="0"/>
            <a:cs typeface="Arial" panose="020B0604020202020204" pitchFamily="34" charset="0"/>
          </a:endParaRPr>
        </a:p>
      </dsp:txBody>
      <dsp:txXfrm>
        <a:off x="0" y="1624647"/>
        <a:ext cx="7910336" cy="1624647"/>
      </dsp:txXfrm>
    </dsp:sp>
    <dsp:sp modelId="{7FF838D3-C346-4A4D-AFD2-02B6DBF1F25E}">
      <dsp:nvSpPr>
        <dsp:cNvPr id="0" name=""/>
        <dsp:cNvSpPr/>
      </dsp:nvSpPr>
      <dsp:spPr>
        <a:xfrm>
          <a:off x="0" y="3249295"/>
          <a:ext cx="7910336"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C3A431-92B4-4830-A285-2365E0E9708B}">
      <dsp:nvSpPr>
        <dsp:cNvPr id="0" name=""/>
        <dsp:cNvSpPr/>
      </dsp:nvSpPr>
      <dsp:spPr>
        <a:xfrm>
          <a:off x="0" y="3249295"/>
          <a:ext cx="7910336" cy="1624647"/>
        </a:xfrm>
        <a:prstGeom prst="rect">
          <a:avLst/>
        </a:prstGeom>
        <a:solidFill>
          <a:schemeClr val="accent1">
            <a:lumMod val="60000"/>
            <a:lumOff val="40000"/>
          </a:schemeClr>
        </a:solidFill>
        <a:ln>
          <a:solidFill>
            <a:schemeClr val="accent1"/>
          </a:solidFill>
        </a:ln>
        <a:effectLst>
          <a:innerShdw blurRad="114300">
            <a:prstClr val="black"/>
          </a:innerShdw>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Only 47.8% of young people meet physical activity guidelines (Sports England, 2024).</a:t>
          </a:r>
          <a:endParaRPr lang="en-US" sz="2400" kern="1200" dirty="0">
            <a:solidFill>
              <a:schemeClr val="tx1"/>
            </a:solidFill>
            <a:latin typeface="Arial" panose="020B0604020202020204" pitchFamily="34" charset="0"/>
            <a:cs typeface="Arial" panose="020B0604020202020204" pitchFamily="34" charset="0"/>
          </a:endParaRPr>
        </a:p>
      </dsp:txBody>
      <dsp:txXfrm>
        <a:off x="0" y="3249295"/>
        <a:ext cx="7910336" cy="1624647"/>
      </dsp:txXfrm>
    </dsp:sp>
    <dsp:sp modelId="{A30136F1-C30B-4998-B921-F259EC470E86}">
      <dsp:nvSpPr>
        <dsp:cNvPr id="0" name=""/>
        <dsp:cNvSpPr/>
      </dsp:nvSpPr>
      <dsp:spPr>
        <a:xfrm>
          <a:off x="0" y="4873943"/>
          <a:ext cx="7910336"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BC0950-B143-4DE8-8A90-25AA42E17EC6}">
      <dsp:nvSpPr>
        <dsp:cNvPr id="0" name=""/>
        <dsp:cNvSpPr/>
      </dsp:nvSpPr>
      <dsp:spPr>
        <a:xfrm>
          <a:off x="0" y="4873943"/>
          <a:ext cx="7910336" cy="1624647"/>
        </a:xfrm>
        <a:prstGeom prst="rect">
          <a:avLst/>
        </a:prstGeom>
        <a:solidFill>
          <a:schemeClr val="accent1">
            <a:lumMod val="20000"/>
            <a:lumOff val="80000"/>
          </a:schemeClr>
        </a:solidFill>
        <a:ln>
          <a:solidFill>
            <a:schemeClr val="accent1"/>
          </a:solidFill>
        </a:ln>
        <a:effectLst>
          <a:innerShdw blurRad="114300">
            <a:prstClr val="black"/>
          </a:innerShdw>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Overuse of screens raises the risk of obesity by 43%. (</a:t>
          </a:r>
          <a:r>
            <a:rPr lang="en-GB" sz="2400" b="1" kern="1200" dirty="0">
              <a:latin typeface="Arial" panose="020B0604020202020204" pitchFamily="34" charset="0"/>
              <a:cs typeface="Arial" panose="020B0604020202020204" pitchFamily="34" charset="0"/>
            </a:rPr>
            <a:t>Stiglic and Viner, 2019)</a:t>
          </a:r>
          <a:endParaRPr lang="en-US" sz="2400" b="1" kern="1200" dirty="0">
            <a:solidFill>
              <a:schemeClr val="tx1"/>
            </a:solidFill>
            <a:latin typeface="Arial" panose="020B0604020202020204" pitchFamily="34" charset="0"/>
            <a:cs typeface="Arial" panose="020B0604020202020204" pitchFamily="34" charset="0"/>
          </a:endParaRPr>
        </a:p>
      </dsp:txBody>
      <dsp:txXfrm>
        <a:off x="0" y="4873943"/>
        <a:ext cx="7910336" cy="16246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BFC20-20D4-4079-A644-581A68729D2C}">
      <dsp:nvSpPr>
        <dsp:cNvPr id="0" name=""/>
        <dsp:cNvSpPr/>
      </dsp:nvSpPr>
      <dsp:spPr>
        <a:xfrm>
          <a:off x="0" y="1107"/>
          <a:ext cx="11716512" cy="1562532"/>
        </a:xfrm>
        <a:prstGeom prst="roundRect">
          <a:avLst/>
        </a:prstGeom>
        <a:solidFill>
          <a:schemeClr val="tx2">
            <a:lumMod val="10000"/>
            <a:lumOff val="9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Aim 1: Reduce daily recreational screen time by 1–2 hours within 6 weeks </a:t>
          </a:r>
        </a:p>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Benefit: Improves sleep, increases physical activity, reduces anxiety, and enhances concentration. Measurement: Self‑reported screen‑time logs, parental monitoring apps, weekly check‑ins.</a:t>
          </a:r>
        </a:p>
      </dsp:txBody>
      <dsp:txXfrm>
        <a:off x="76277" y="77384"/>
        <a:ext cx="11563958" cy="1409978"/>
      </dsp:txXfrm>
    </dsp:sp>
    <dsp:sp modelId="{550ED4FA-0F34-402B-97CB-79262F105B7E}">
      <dsp:nvSpPr>
        <dsp:cNvPr id="0" name=""/>
        <dsp:cNvSpPr/>
      </dsp:nvSpPr>
      <dsp:spPr>
        <a:xfrm>
          <a:off x="0" y="1577885"/>
          <a:ext cx="11716512" cy="1562532"/>
        </a:xfrm>
        <a:prstGeom prst="roundRect">
          <a:avLst/>
        </a:prstGeom>
        <a:solidFill>
          <a:schemeClr val="bg1">
            <a:lumMod val="9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Aim 2: Increase participation in physical activity. This supports the UK recommendation that children and young people achieve an average of at least 60 minutes of moderate to vigorous physical activity each across the week. (DHSC, 2026). </a:t>
          </a:r>
          <a:endParaRPr lang="en-GB" sz="1800" b="1" kern="1200" dirty="0">
            <a:solidFill>
              <a:schemeClr val="tx1"/>
            </a:solidFill>
            <a:highlight>
              <a:srgbClr val="FFFF00"/>
            </a:highlight>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Supports mental wellbeing, builds confidence, improves social skills, and encourages healthy habits. Measurement: Attendance sheets, activity trackers, weekly reflection journals.</a:t>
          </a:r>
        </a:p>
      </dsp:txBody>
      <dsp:txXfrm>
        <a:off x="76277" y="1654162"/>
        <a:ext cx="11563958" cy="1409978"/>
      </dsp:txXfrm>
    </dsp:sp>
    <dsp:sp modelId="{CF4011BE-D5AA-465A-870D-05B2B24A9401}">
      <dsp:nvSpPr>
        <dsp:cNvPr id="0" name=""/>
        <dsp:cNvSpPr/>
      </dsp:nvSpPr>
      <dsp:spPr>
        <a:xfrm>
          <a:off x="0" y="3154663"/>
          <a:ext cx="11716512" cy="1562532"/>
        </a:xfrm>
        <a:prstGeom prst="roundRect">
          <a:avLst/>
        </a:prstGeom>
        <a:solidFill>
          <a:schemeClr val="accent1">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Aim 3: Improve sleep hygiene by establishing a screen‑free hour before bedtime in 70% of participants.</a:t>
          </a:r>
        </a:p>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Better sleep quality, improved mood, enhanced academic performance. </a:t>
          </a:r>
        </a:p>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Measurement: Sleep diaries, questionnaires, feedback from parents/carers.</a:t>
          </a:r>
        </a:p>
      </dsp:txBody>
      <dsp:txXfrm>
        <a:off x="76277" y="3230940"/>
        <a:ext cx="11563958" cy="14099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41186-83A5-4A04-A58C-852FC6967667}">
      <dsp:nvSpPr>
        <dsp:cNvPr id="0" name=""/>
        <dsp:cNvSpPr/>
      </dsp:nvSpPr>
      <dsp:spPr>
        <a:xfrm>
          <a:off x="0" y="62335"/>
          <a:ext cx="6900512" cy="1753903"/>
        </a:xfrm>
        <a:prstGeom prst="roundRect">
          <a:avLst/>
        </a:prstGeom>
        <a:solidFill>
          <a:schemeClr val="accent4">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a:cs typeface="Arial"/>
            </a:rPr>
            <a:t>The campaign aims to help reduce leisure-based screen time in 11-16 years old in a 6-week plan.</a:t>
          </a:r>
        </a:p>
      </dsp:txBody>
      <dsp:txXfrm>
        <a:off x="85618" y="147953"/>
        <a:ext cx="6729276" cy="1582667"/>
      </dsp:txXfrm>
    </dsp:sp>
    <dsp:sp modelId="{32E54338-FE86-483F-B025-E8EA7872D9EC}">
      <dsp:nvSpPr>
        <dsp:cNvPr id="0" name=""/>
        <dsp:cNvSpPr/>
      </dsp:nvSpPr>
      <dsp:spPr>
        <a:xfrm>
          <a:off x="0" y="1891118"/>
          <a:ext cx="6900512" cy="1753903"/>
        </a:xfrm>
        <a:prstGeom prst="roundRect">
          <a:avLst/>
        </a:prstGeom>
        <a:solidFill>
          <a:schemeClr val="accent4">
            <a:shade val="50000"/>
            <a:hueOff val="406356"/>
            <a:satOff val="-23479"/>
            <a:lumOff val="324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a:cs typeface="Arial"/>
            </a:rPr>
            <a:t>Ofcom's children and parents: media use and attitudes report 2025 stated that 37% of children aged 8-17 felt that they had spent a lot of time on devices. (Ofcom,2025).</a:t>
          </a:r>
        </a:p>
      </dsp:txBody>
      <dsp:txXfrm>
        <a:off x="85618" y="1976736"/>
        <a:ext cx="6729276" cy="1582667"/>
      </dsp:txXfrm>
    </dsp:sp>
    <dsp:sp modelId="{E560045D-D1FA-4A4D-A59A-FBA4CEBF8AB6}">
      <dsp:nvSpPr>
        <dsp:cNvPr id="0" name=""/>
        <dsp:cNvSpPr/>
      </dsp:nvSpPr>
      <dsp:spPr>
        <a:xfrm>
          <a:off x="0" y="3719902"/>
          <a:ext cx="6900512" cy="1753903"/>
        </a:xfrm>
        <a:prstGeom prst="roundRect">
          <a:avLst/>
        </a:prstGeom>
        <a:solidFill>
          <a:schemeClr val="accent4">
            <a:shade val="50000"/>
            <a:hueOff val="406356"/>
            <a:satOff val="-23479"/>
            <a:lumOff val="324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a:cs typeface="Arial"/>
            </a:rPr>
            <a:t>13-18 years old need 8-10 hours sleep whereas 6-13 years old need 9-12 hours sleep to function properly. (NHS,2024).</a:t>
          </a:r>
        </a:p>
      </dsp:txBody>
      <dsp:txXfrm>
        <a:off x="85618" y="3805520"/>
        <a:ext cx="6729276" cy="15826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67402D-7EDD-43DE-A2D6-BA96E3D087F5}" type="datetimeFigureOut">
              <a:rPr lang="en-GB" smtClean="0"/>
              <a:pPr/>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170986-E968-468A-B1D5-6B4D1C47E92D}" type="slidenum">
              <a:rPr lang="en-GB" smtClean="0"/>
              <a:pPr/>
              <a:t>‹#›</a:t>
            </a:fld>
            <a:endParaRPr lang="en-GB"/>
          </a:p>
        </p:txBody>
      </p:sp>
    </p:spTree>
    <p:extLst>
      <p:ext uri="{BB962C8B-B14F-4D97-AF65-F5344CB8AC3E}">
        <p14:creationId xmlns="" xmlns:p14="http://schemas.microsoft.com/office/powerpoint/2010/main" val="2264819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a:t>
            </a:r>
          </a:p>
        </p:txBody>
      </p:sp>
      <p:sp>
        <p:nvSpPr>
          <p:cNvPr id="4" name="Slide Number Placeholder 3"/>
          <p:cNvSpPr>
            <a:spLocks noGrp="1"/>
          </p:cNvSpPr>
          <p:nvPr>
            <p:ph type="sldNum" sz="quarter" idx="10"/>
          </p:nvPr>
        </p:nvSpPr>
        <p:spPr/>
        <p:txBody>
          <a:bodyPr/>
          <a:lstStyle/>
          <a:p>
            <a:fld id="{F5C079E1-3886-4FCB-A1BC-188DCF9272F9}"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F606C71-AEC1-453D-DFB1-37E66C82B7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 xmlns:a16="http://schemas.microsoft.com/office/drawing/2014/main" id="{6CC7E1F7-94FD-9A05-968A-B8D330BADC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 xmlns:a16="http://schemas.microsoft.com/office/drawing/2014/main" id="{76BF96AF-1EA9-1851-0053-6C612A38B12B}"/>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5" name="Footer Placeholder 4">
            <a:extLst>
              <a:ext uri="{FF2B5EF4-FFF2-40B4-BE49-F238E27FC236}">
                <a16:creationId xmlns="" xmlns:a16="http://schemas.microsoft.com/office/drawing/2014/main" id="{74BA48FA-B0B3-89BD-0EF5-CBF8A9A7B1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E168129C-A2B4-2332-5118-A46FDEFC0357}"/>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3090230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C6573CB-132D-529C-951B-0299657695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 xmlns:a16="http://schemas.microsoft.com/office/drawing/2014/main" id="{64299790-089E-4DBD-3A73-7E71C733BF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932E9E2A-417F-CE31-D781-AFD760D46011}"/>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5" name="Footer Placeholder 4">
            <a:extLst>
              <a:ext uri="{FF2B5EF4-FFF2-40B4-BE49-F238E27FC236}">
                <a16:creationId xmlns="" xmlns:a16="http://schemas.microsoft.com/office/drawing/2014/main" id="{5792A3F2-11F6-F2FB-7AD2-31EE50D0A8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AF82B6DF-975E-8CE2-A47C-6FF290541375}"/>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1564371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885A8B-AAB8-950E-7EF4-DD5A32E3578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 xmlns:a16="http://schemas.microsoft.com/office/drawing/2014/main" id="{BF4F0A0A-C7AA-6CF5-91EC-705AD61276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 xmlns:a16="http://schemas.microsoft.com/office/drawing/2014/main" id="{496204FE-885D-9CD1-CCA8-2EBB32EFFA26}"/>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5" name="Footer Placeholder 4">
            <a:extLst>
              <a:ext uri="{FF2B5EF4-FFF2-40B4-BE49-F238E27FC236}">
                <a16:creationId xmlns="" xmlns:a16="http://schemas.microsoft.com/office/drawing/2014/main" id="{A0E14B9F-3FD1-26C3-3731-E36D9E5428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CF187BFE-F046-570D-8353-173F896F0CA1}"/>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1342293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2A79559-9C70-8A5C-E16F-C7E71E14F1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 xmlns:a16="http://schemas.microsoft.com/office/drawing/2014/main" id="{EC8AEDD5-32A2-DC20-6DCA-9C93A627B09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 xmlns:a16="http://schemas.microsoft.com/office/drawing/2014/main" id="{B2639D2B-C439-6C95-4BE4-9E98F9F29E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 xmlns:a16="http://schemas.microsoft.com/office/drawing/2014/main" id="{860E6385-51FA-5C10-0418-C87DD9E137D2}"/>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6" name="Footer Placeholder 5">
            <a:extLst>
              <a:ext uri="{FF2B5EF4-FFF2-40B4-BE49-F238E27FC236}">
                <a16:creationId xmlns="" xmlns:a16="http://schemas.microsoft.com/office/drawing/2014/main" id="{E9936656-BDA1-CA1B-AA93-B986410287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4BBDBF53-88C3-3DC3-34E9-F711C374B95F}"/>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4220642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6A6EC08-2313-BAE4-D163-410D0C79E6B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 xmlns:a16="http://schemas.microsoft.com/office/drawing/2014/main" id="{0B39D128-4F83-D420-B50F-ED14AB8DC0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 xmlns:a16="http://schemas.microsoft.com/office/drawing/2014/main" id="{AF88575E-8AB4-0683-8D78-AF41BB23A77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 xmlns:a16="http://schemas.microsoft.com/office/drawing/2014/main" id="{8B2A0B08-9469-B872-1365-EEA6B2C103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 xmlns:a16="http://schemas.microsoft.com/office/drawing/2014/main" id="{EE049516-6A43-CC79-B625-825555A9FA1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 xmlns:a16="http://schemas.microsoft.com/office/drawing/2014/main" id="{8764CBAC-2FBE-0B5D-A21C-7DB8A754B11B}"/>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8" name="Footer Placeholder 7">
            <a:extLst>
              <a:ext uri="{FF2B5EF4-FFF2-40B4-BE49-F238E27FC236}">
                <a16:creationId xmlns="" xmlns:a16="http://schemas.microsoft.com/office/drawing/2014/main" id="{1987280B-DFF1-0929-7D81-F2F92A2478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45458197-68D5-250D-137B-FD8C29E5B2B2}"/>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3571126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D8974E-A519-C25F-7E58-16090DB23D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 xmlns:a16="http://schemas.microsoft.com/office/drawing/2014/main" id="{4DDBF0ED-5B69-C7F3-403F-9A602E2FA609}"/>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4" name="Footer Placeholder 3">
            <a:extLst>
              <a:ext uri="{FF2B5EF4-FFF2-40B4-BE49-F238E27FC236}">
                <a16:creationId xmlns="" xmlns:a16="http://schemas.microsoft.com/office/drawing/2014/main" id="{73ED0AB3-1FA6-169A-79D3-01C15D0001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D64AA03C-967D-51B9-34AA-52542ECE1429}"/>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1858978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2A959DB1-77C9-0EDF-110D-C33BA82AAD48}"/>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3" name="Footer Placeholder 2">
            <a:extLst>
              <a:ext uri="{FF2B5EF4-FFF2-40B4-BE49-F238E27FC236}">
                <a16:creationId xmlns="" xmlns:a16="http://schemas.microsoft.com/office/drawing/2014/main" id="{F3F8A512-A7F1-746A-160D-E1B21D8790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D9EDAC45-C270-E445-FCA0-D5954455A135}"/>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751262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B6F6154-4025-1A82-1578-4ED9C1CB31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 xmlns:a16="http://schemas.microsoft.com/office/drawing/2014/main" id="{DC80DF97-3F8C-EF8B-E1E5-D9483E0E95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 xmlns:a16="http://schemas.microsoft.com/office/drawing/2014/main" id="{9B3889C1-8D92-EC56-0C97-5747A4279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72CA10CD-52B3-0C4E-40BE-663CD3A1FA6A}"/>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6" name="Footer Placeholder 5">
            <a:extLst>
              <a:ext uri="{FF2B5EF4-FFF2-40B4-BE49-F238E27FC236}">
                <a16:creationId xmlns="" xmlns:a16="http://schemas.microsoft.com/office/drawing/2014/main" id="{00FDA576-B169-A14B-F618-8CFA3D86B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16169602-EF77-B631-A42A-F7538F7071DA}"/>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959731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E581DD-BA30-EA2B-8154-4D387B3C00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 xmlns:a16="http://schemas.microsoft.com/office/drawing/2014/main" id="{7354AA44-3FAD-9441-8D66-D69E58AD7B49}"/>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B8BC6B3E-6EFD-AFEC-4BA1-DF80E6C6EB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FF4C60D6-A94D-CDAC-32FD-06EB8B9653FF}"/>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6" name="Footer Placeholder 5">
            <a:extLst>
              <a:ext uri="{FF2B5EF4-FFF2-40B4-BE49-F238E27FC236}">
                <a16:creationId xmlns="" xmlns:a16="http://schemas.microsoft.com/office/drawing/2014/main" id="{ECEF7236-A25F-8D4B-515A-D9150BD680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171ADD0C-F135-1094-9CAB-1875EAFB19EF}"/>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1702705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088E86E-090D-591B-B726-46E8D7A08B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 xmlns:a16="http://schemas.microsoft.com/office/drawing/2014/main" id="{1D2B2990-876E-B89E-F869-2964533512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CBDCB8E8-5373-0B71-C1F7-3A2B0EDD132A}"/>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5" name="Footer Placeholder 4">
            <a:extLst>
              <a:ext uri="{FF2B5EF4-FFF2-40B4-BE49-F238E27FC236}">
                <a16:creationId xmlns="" xmlns:a16="http://schemas.microsoft.com/office/drawing/2014/main" id="{F9749E7C-C967-08F4-5B27-74560F0B06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61B28A8D-E71F-FF73-85A8-4CB93E69617E}"/>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2332564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9E1C1FC8-6FD6-8969-2A0B-BD280466969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 xmlns:a16="http://schemas.microsoft.com/office/drawing/2014/main" id="{1F63F494-9F5D-6633-6280-4545E5FDDA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F4DCCD4C-2FF4-227D-6676-C78A245AC384}"/>
              </a:ext>
            </a:extLst>
          </p:cNvPr>
          <p:cNvSpPr>
            <a:spLocks noGrp="1"/>
          </p:cNvSpPr>
          <p:nvPr>
            <p:ph type="dt" sz="half" idx="10"/>
          </p:nvPr>
        </p:nvSpPr>
        <p:spPr/>
        <p:txBody>
          <a:bodyPr/>
          <a:lstStyle/>
          <a:p>
            <a:fld id="{5ADB6C3D-2C28-47AB-AAB8-FA40C5BB95F3}" type="datetimeFigureOut">
              <a:rPr lang="en-GB" smtClean="0"/>
              <a:pPr/>
              <a:t>11/10/2026</a:t>
            </a:fld>
            <a:endParaRPr lang="en-GB"/>
          </a:p>
        </p:txBody>
      </p:sp>
      <p:sp>
        <p:nvSpPr>
          <p:cNvPr id="5" name="Footer Placeholder 4">
            <a:extLst>
              <a:ext uri="{FF2B5EF4-FFF2-40B4-BE49-F238E27FC236}">
                <a16:creationId xmlns="" xmlns:a16="http://schemas.microsoft.com/office/drawing/2014/main" id="{D1E3AC8F-2BBE-AA67-76BF-D52C6D726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758A76D2-761C-01D8-E7DE-DE25E53CF531}"/>
              </a:ext>
            </a:extLst>
          </p:cNvPr>
          <p:cNvSpPr>
            <a:spLocks noGrp="1"/>
          </p:cNvSpPr>
          <p:nvPr>
            <p:ph type="sldNum" sz="quarter" idx="12"/>
          </p:nvPr>
        </p:nvSpPr>
        <p:spPr/>
        <p:txBody>
          <a:body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288127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8F8CB6D4-376D-7580-649A-67BE1B9179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 xmlns:a16="http://schemas.microsoft.com/office/drawing/2014/main" id="{09A541D4-777D-3E28-584D-F9814EE314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BBE852BB-2E05-FDF9-C954-7857E3CCA2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DB6C3D-2C28-47AB-AAB8-FA40C5BB95F3}" type="datetimeFigureOut">
              <a:rPr lang="en-GB" smtClean="0"/>
              <a:pPr/>
              <a:t>11/10/2026</a:t>
            </a:fld>
            <a:endParaRPr lang="en-GB"/>
          </a:p>
        </p:txBody>
      </p:sp>
      <p:sp>
        <p:nvSpPr>
          <p:cNvPr id="5" name="Footer Placeholder 4">
            <a:extLst>
              <a:ext uri="{FF2B5EF4-FFF2-40B4-BE49-F238E27FC236}">
                <a16:creationId xmlns="" xmlns:a16="http://schemas.microsoft.com/office/drawing/2014/main" id="{10679295-0E35-BD0F-D251-D5512DAB0A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 xmlns:a16="http://schemas.microsoft.com/office/drawing/2014/main" id="{D60B90DC-CEC2-CC09-6BAB-18DEBC155C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53FC7C-69A9-4DFA-965A-5ACA28180AD1}" type="slidenum">
              <a:rPr lang="en-GB" smtClean="0"/>
              <a:pPr/>
              <a:t>‹#›</a:t>
            </a:fld>
            <a:endParaRPr lang="en-GB"/>
          </a:p>
        </p:txBody>
      </p:sp>
    </p:spTree>
    <p:extLst>
      <p:ext uri="{BB962C8B-B14F-4D97-AF65-F5344CB8AC3E}">
        <p14:creationId xmlns="" xmlns:p14="http://schemas.microsoft.com/office/powerpoint/2010/main" val="3721896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Layout" Target="../diagrams/layout1.xml"/><Relationship Id="rId7"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diagramData" Target="../diagrams/data2.xml"/><Relationship Id="rId7"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8" Type="http://schemas.openxmlformats.org/officeDocument/2006/relationships/hyperlink" Target="https://www.healthforteens.co.uk/lifestyle/looking-after-yourself-online/screen-time-and-you/" TargetMode="External"/><Relationship Id="rId3" Type="http://schemas.openxmlformats.org/officeDocument/2006/relationships/hyperlink" Target="https://assets.publishing.service.gov.uk/media/6a2a895be50716856ed4aeab/CWSA_Child_s_Rights_IA.pdf" TargetMode="External"/><Relationship Id="rId7" Type="http://schemas.openxmlformats.org/officeDocument/2006/relationships/hyperlink" Target="https://educationhub.blog.gov.uk/2026/03/new-advice-for-parents-on-screen-time-for-young-children/" TargetMode="External"/><Relationship Id="rId2" Type="http://schemas.openxmlformats.org/officeDocument/2006/relationships/hyperlink" Target="https://www.compareandrecycle.co.uk/blog/effects-of-screen-time-on-children" TargetMode="External"/><Relationship Id="rId1" Type="http://schemas.openxmlformats.org/officeDocument/2006/relationships/slideLayout" Target="../slideLayouts/slideLayout2.xml"/><Relationship Id="rId6" Type="http://schemas.openxmlformats.org/officeDocument/2006/relationships/hyperlink" Target="https://publications.parliament.uk/pa/cm5804/cmselect/cmeduc/118/summary.html" TargetMode="External"/><Relationship Id="rId11" Type="http://schemas.openxmlformats.org/officeDocument/2006/relationships/hyperlink" Target="https://www.rcpch.ac.uk/resources/screen-time-online-harms-resources-members" TargetMode="External"/><Relationship Id="rId5" Type="http://schemas.openxmlformats.org/officeDocument/2006/relationships/hyperlink" Target="https://www.gov.uk/government/publications/physical-activity-guidelines-uk-chief-medical-officers-report/uk-chief-medical-officers-physical-activity-guidelines" TargetMode="External"/><Relationship Id="rId10" Type="http://schemas.openxmlformats.org/officeDocument/2006/relationships/hyperlink" Target="https://www.ofcom.org.uk/siteassets/resources/documents/research-and-data/media-literacy-research/children/children-media-use-and-attitudes-2024/childrens-media-literacy-report-2024.pdf?v=368229" TargetMode="External"/><Relationship Id="rId4" Type="http://schemas.openxmlformats.org/officeDocument/2006/relationships/hyperlink" Target="https://www.gov.uk/government/news/newguidance-on-screen-use-for-children-aged-5-16" TargetMode="External"/><Relationship Id="rId9" Type="http://schemas.openxmlformats.org/officeDocument/2006/relationships/hyperlink" Target="https://pmc.ncbi.nlm.nih.gov/articles/PMC10353947/"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unicef.org/lac/en/parenting-lac" TargetMode="External"/><Relationship Id="rId3" Type="http://schemas.openxmlformats.org/officeDocument/2006/relationships/hyperlink" Target="https://www.vecteezy.com/vector-art/26994887-on-off-button-on-smartphone-screen-characters-turning-off-and-turning-on-devices-tiny-woman-press-switch-save-energy-concept-modern-flat-cartoon-style-vector-illustration-on-white-background" TargetMode="External"/><Relationship Id="rId7" Type="http://schemas.openxmlformats.org/officeDocument/2006/relationships/hyperlink" Target="https://www.independent.co.uk/news/health/smartphone-child-use-time-bedtime-sleeping-health-experts-uk-parents-a8709911.html" TargetMode="External"/><Relationship Id="rId2" Type="http://schemas.openxmlformats.org/officeDocument/2006/relationships/hyperlink" Target="https://www.mayoclinichealthsystem.org/hometown-health/speaking-of-health/6-tips-to-reduce-childrens-screen-time" TargetMode="External"/><Relationship Id="rId1" Type="http://schemas.openxmlformats.org/officeDocument/2006/relationships/slideLayout" Target="../slideLayouts/slideLayout6.xml"/><Relationship Id="rId6" Type="http://schemas.openxmlformats.org/officeDocument/2006/relationships/hyperlink" Target="https://stockcake.com/i/teens-using-smartphones_898262_1120831" TargetMode="External"/><Relationship Id="rId5" Type="http://schemas.openxmlformats.org/officeDocument/2006/relationships/hyperlink" Target="https://www.sportengland.org/news-and-inspiration/childrens-activity-levels-remain-stable-significant-and-sustained-action" TargetMode="External"/><Relationship Id="rId4" Type="http://schemas.openxmlformats.org/officeDocument/2006/relationships/hyperlink" Target="https://ar.shiningbrains.com/weekly-planner/" TargetMode="External"/><Relationship Id="rId9" Type="http://schemas.openxmlformats.org/officeDocument/2006/relationships/hyperlink" Target="https://www.nea.org/nea-today/all-news-articles/all-scrolling-how-screen-time-impacts-student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jpeg"/></Relationships>
</file>

<file path=ppt/slides/_rels/slide2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hyperlink" Target="https://www.betterevaluation.org/methods-approaches" TargetMode="External"/><Relationship Id="rId3" Type="http://schemas.openxmlformats.org/officeDocument/2006/relationships/hyperlink" Target="https://www.birmingham.gov.uk/info/50283/birmingham_city_partnership/2666/birmingham_city_partnership_board/3" TargetMode="External"/><Relationship Id="rId7" Type="http://schemas.openxmlformats.org/officeDocument/2006/relationships/hyperlink" Target="https://www.birminghammind.org/about-us/our-values/" TargetMode="External"/><Relationship Id="rId2" Type="http://schemas.openxmlformats.org/officeDocument/2006/relationships/hyperlink" Target="https://www.sportbirmingham.org/active-birmingham/" TargetMode="External"/><Relationship Id="rId1" Type="http://schemas.openxmlformats.org/officeDocument/2006/relationships/slideLayout" Target="../slideLayouts/slideLayout2.xml"/><Relationship Id="rId6" Type="http://schemas.openxmlformats.org/officeDocument/2006/relationships/hyperlink" Target="https://www.bhamcommunity.nhs.uk/vision-values-and-strategy/" TargetMode="External"/><Relationship Id="rId5" Type="http://schemas.openxmlformats.org/officeDocument/2006/relationships/hyperlink" Target="https://www.birmingham.gov.uk/publichealth" TargetMode="External"/><Relationship Id="rId10" Type="http://schemas.openxmlformats.org/officeDocument/2006/relationships/hyperlink" Target="https://www.clipart-library.com/clipart/mob-cliparts-2.htm" TargetMode="External"/><Relationship Id="rId4" Type="http://schemas.openxmlformats.org/officeDocument/2006/relationships/hyperlink" Target="https://www.birmingham.gov.uk/info/20143/young_people/219/youth_centres" TargetMode="External"/><Relationship Id="rId9" Type="http://schemas.openxmlformats.org/officeDocument/2006/relationships/hyperlink" Target="https://www.classroomclipart.com/"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magnific.com/free-photos-vectors/teacher-toolkit/2" TargetMode="External"/><Relationship Id="rId13" Type="http://schemas.openxmlformats.org/officeDocument/2006/relationships/hyperlink" Target="https://www.ofcom.org.uk/online-safety" TargetMode="External"/><Relationship Id="rId3" Type="http://schemas.openxmlformats.org/officeDocument/2006/relationships/hyperlink" Target="https://www.fity.club/lists/q/questionnaire-clipart-20-free-cliparts-download-images/" TargetMode="External"/><Relationship Id="rId7" Type="http://schemas.openxmlformats.org/officeDocument/2006/relationships/hyperlink" Target="https://www.istockphoto.com/search/2/image?family=creative&amp;phrase=adolescents%20with%20different%20digital%20devices%20cartoons&amp;sort=best&amp;excludenudity=true&amp;istockcollection" TargetMode="External"/><Relationship Id="rId12" Type="http://schemas.openxmlformats.org/officeDocument/2006/relationships/hyperlink" Target="https://www.nspcc.org.uk/keeping-children-safe/online-safety/" TargetMode="External"/><Relationship Id="rId2" Type="http://schemas.openxmlformats.org/officeDocument/2006/relationships/hyperlink" Target="https://doi.org/10.1071/he06061" TargetMode="External"/><Relationship Id="rId1" Type="http://schemas.openxmlformats.org/officeDocument/2006/relationships/slideLayout" Target="../slideLayouts/slideLayout6.xml"/><Relationship Id="rId6" Type="http://schemas.openxmlformats.org/officeDocument/2006/relationships/hyperlink" Target="https://www.internetmatters.org/" TargetMode="External"/><Relationship Id="rId11" Type="http://schemas.openxmlformats.org/officeDocument/2006/relationships/hyperlink" Target="https://www.england.nhs.uk/midlands/about-nhs-england-and-nhs-improvement-midlands/" TargetMode="External"/><Relationship Id="rId5" Type="http://schemas.openxmlformats.org/officeDocument/2006/relationships/hyperlink" Target="https://www.healthforall.org.uk/our-areas-of-work/children-families-young-people/change4life/" TargetMode="External"/><Relationship Id="rId15" Type="http://schemas.openxmlformats.org/officeDocument/2006/relationships/hyperlink" Target="https://www.pixabay.com/vectors/search/email%20icon/" TargetMode="External"/><Relationship Id="rId10" Type="http://schemas.openxmlformats.org/officeDocument/2006/relationships/hyperlink" Target="https://www.nhs.uk/every-mind-matters/" TargetMode="External"/><Relationship Id="rId4" Type="http://schemas.openxmlformats.org/officeDocument/2006/relationships/hyperlink" Target="https://www.gov.uk/guidance/evaluation-in-health-and-wellbeing-outcome" TargetMode="External"/><Relationship Id="rId9" Type="http://schemas.openxmlformats.org/officeDocument/2006/relationships/hyperlink" Target="https://www.journalslibrary.nihr.ac.uk/hta/HTA25570" TargetMode="External"/><Relationship Id="rId14" Type="http://schemas.openxmlformats.org/officeDocument/2006/relationships/hyperlink" Target="https://www.parentzone.org.uk/"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vecteezy.com/vector-art/33285947-illustration-vector-graphic-cartoon-character-of-survey" TargetMode="External"/><Relationship Id="rId3" Type="http://schemas.openxmlformats.org/officeDocument/2006/relationships/hyperlink" Target="https://stock.adobe.com/uk/search/images?k=evaluation" TargetMode="External"/><Relationship Id="rId7" Type="http://schemas.openxmlformats.org/officeDocument/2006/relationships/hyperlink" Target="https://www.saferinternet.org.uk/" TargetMode="External"/><Relationship Id="rId2" Type="http://schemas.openxmlformats.org/officeDocument/2006/relationships/hyperlink" Target="https://www.sportengland.org/about-us/uniting-movement" TargetMode="External"/><Relationship Id="rId1" Type="http://schemas.openxmlformats.org/officeDocument/2006/relationships/slideLayout" Target="../slideLayouts/slideLayout7.xml"/><Relationship Id="rId6" Type="http://schemas.openxmlformats.org/officeDocument/2006/relationships/hyperlink" Target="https://www.strategyunitwm.nhs.uk/publications/guide-effective-evaluation-design-principles-and-practice" TargetMode="External"/><Relationship Id="rId5" Type="http://schemas.openxmlformats.org/officeDocument/2006/relationships/hyperlink" Target="https://doi.org/10.1136/bmj.h1258" TargetMode="External"/><Relationship Id="rId10" Type="http://schemas.openxmlformats.org/officeDocument/2006/relationships/hyperlink" Target="https://www.who.int/publications/i/item/WHO-DGO-EVL-2023.3" TargetMode="External"/><Relationship Id="rId4" Type="http://schemas.openxmlformats.org/officeDocument/2006/relationships/hyperlink" Target="https://www.theaws.co.uk/" TargetMode="External"/><Relationship Id="rId9" Type="http://schemas.openxmlformats.org/officeDocument/2006/relationships/hyperlink" Target="https://www.vectorstock.com/royalty-free-vectors/evaluation-vectors" TargetMode="Externa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hyperlink" Target="https://mental-health-matters.org/tag/hbm-health-belief-model/" TargetMode="External"/><Relationship Id="rId13" Type="http://schemas.openxmlformats.org/officeDocument/2006/relationships/hyperlink" Target="https://www.spinecare.co.in/how-does-screen-time-impact-the-brain-a-detailed-explanation/" TargetMode="External"/><Relationship Id="rId3" Type="http://schemas.openxmlformats.org/officeDocument/2006/relationships/hyperlink" Target="https://www.ebsco.com/research-starters/social-sciences-and-humanities/theory-planned-behavior" TargetMode="External"/><Relationship Id="rId7" Type="http://schemas.openxmlformats.org/officeDocument/2006/relationships/hyperlink" Target="https://www.simplypsychology.org/whatispsychology.html" TargetMode="External"/><Relationship Id="rId12" Type="http://schemas.openxmlformats.org/officeDocument/2006/relationships/hyperlink" Target="https://www.webmd.com/a-to-z-guides/what-is-physiology" TargetMode="External"/><Relationship Id="rId2" Type="http://schemas.openxmlformats.org/officeDocument/2006/relationships/hyperlink" Target="https://www.researchgate.net/publication/272790646_The_Theory_of_Planned_Behavior" TargetMode="External"/><Relationship Id="rId1" Type="http://schemas.openxmlformats.org/officeDocument/2006/relationships/slideLayout" Target="../slideLayouts/slideLayout2.xml"/><Relationship Id="rId6" Type="http://schemas.openxmlformats.org/officeDocument/2006/relationships/hyperlink" Target="https://hw.qld.gov.au/healthy-kids/" TargetMode="External"/><Relationship Id="rId11" Type="http://schemas.openxmlformats.org/officeDocument/2006/relationships/hyperlink" Target="https://www.ofcom.org.uk/siteassets/resources/documents/research-and-data/media-literacy-research/children/2026-children-and-parents-report/children-and-parents-media-use-and-attitudes-report-2025-6.pdf?v=418231" TargetMode="External"/><Relationship Id="rId5" Type="http://schemas.openxmlformats.org/officeDocument/2006/relationships/hyperlink" Target="https://www.gov.uk/government/news/newguidance-on-screen-use-for-children-aged-5-16" TargetMode="External"/><Relationship Id="rId10" Type="http://schemas.openxmlformats.org/officeDocument/2006/relationships/hyperlink" Target="https://www.newcastle-hospitals.nhs.uk/services/sleep-service/paediatric-sleep/sleep-older-children/" TargetMode="External"/><Relationship Id="rId4" Type="http://schemas.openxmlformats.org/officeDocument/2006/relationships/hyperlink" Target="https://dictionary.cambridge.org/dictionary/english/sociology" TargetMode="External"/><Relationship Id="rId9" Type="http://schemas.openxmlformats.org/officeDocument/2006/relationships/hyperlink" Target="https://www.simplypsychology.org/social-cognitive-theory.html"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bmjopen.bmj.com/content/bmjopen/9/1/e023191.full.pdf" TargetMode="External"/><Relationship Id="rId7" Type="http://schemas.openxmlformats.org/officeDocument/2006/relationships/hyperlink" Target="https://iris.who.int/server/api/core/bitstreams/faa83413-d89e-4be9-bb01-b24671aef7ca/content" TargetMode="External"/><Relationship Id="rId2" Type="http://schemas.openxmlformats.org/officeDocument/2006/relationships/hyperlink" Target="https://www.structural-learning.com/post/social-cognitive-theories" TargetMode="External"/><Relationship Id="rId1" Type="http://schemas.openxmlformats.org/officeDocument/2006/relationships/slideLayout" Target="../slideLayouts/slideLayout2.xml"/><Relationship Id="rId6" Type="http://schemas.openxmlformats.org/officeDocument/2006/relationships/hyperlink" Target="https://www.vitalityforgamers.com/kids-health/screen-time-vs-green-time-new-research-on-childrens-well-being/" TargetMode="External"/><Relationship Id="rId5" Type="http://schemas.openxmlformats.org/officeDocument/2006/relationships/hyperlink" Target="https://publications.parliament.uk/pa/cm5804/cmselect/cmeduc/118/report.html" TargetMode="External"/><Relationship Id="rId4" Type="http://schemas.openxmlformats.org/officeDocument/2006/relationships/hyperlink" Target="https://doi.org/10.1177/1090198174002004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094DDB5-3040-6D54-C1F0-C2A4FD035CAC}"/>
              </a:ext>
            </a:extLst>
          </p:cNvPr>
          <p:cNvSpPr>
            <a:spLocks noGrp="1"/>
          </p:cNvSpPr>
          <p:nvPr>
            <p:ph type="ctrTitle"/>
          </p:nvPr>
        </p:nvSpPr>
        <p:spPr/>
        <p:txBody>
          <a:bodyPr/>
          <a:lstStyle/>
          <a:p>
            <a:endParaRPr lang="en-GB"/>
          </a:p>
        </p:txBody>
      </p:sp>
      <p:sp>
        <p:nvSpPr>
          <p:cNvPr id="3" name="Subtitle 2">
            <a:extLst>
              <a:ext uri="{FF2B5EF4-FFF2-40B4-BE49-F238E27FC236}">
                <a16:creationId xmlns="" xmlns:a16="http://schemas.microsoft.com/office/drawing/2014/main" id="{85EDADAD-BEAD-EB8B-9C54-DE2D6A335052}"/>
              </a:ext>
            </a:extLst>
          </p:cNvPr>
          <p:cNvSpPr>
            <a:spLocks noGrp="1"/>
          </p:cNvSpPr>
          <p:nvPr>
            <p:ph type="subTitle" idx="1"/>
          </p:nvPr>
        </p:nvSpPr>
        <p:spPr/>
        <p:txBody>
          <a:bodyPr/>
          <a:lstStyle/>
          <a:p>
            <a:endParaRPr lang="en-GB"/>
          </a:p>
        </p:txBody>
      </p:sp>
      <p:sp>
        <p:nvSpPr>
          <p:cNvPr id="4" name="Rectangle 3">
            <a:extLst>
              <a:ext uri="{FF2B5EF4-FFF2-40B4-BE49-F238E27FC236}">
                <a16:creationId xmlns="" xmlns:a16="http://schemas.microsoft.com/office/drawing/2014/main" id="{01F8818E-C7BC-FA33-AC95-EFB9EFFF66A8}"/>
              </a:ext>
            </a:extLst>
          </p:cNvPr>
          <p:cNvSpPr/>
          <p:nvPr/>
        </p:nvSpPr>
        <p:spPr>
          <a:xfrm>
            <a:off x="144379" y="120316"/>
            <a:ext cx="11899231" cy="6597476"/>
          </a:xfrm>
          <a:prstGeom prst="rect">
            <a:avLst/>
          </a:prstGeom>
          <a:solidFill>
            <a:srgbClr val="8FD2FB"/>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 xmlns:a16="http://schemas.microsoft.com/office/drawing/2014/main" id="{211E2C35-5101-BB5A-2EF5-7485DF5ED702}"/>
              </a:ext>
            </a:extLst>
          </p:cNvPr>
          <p:cNvSpPr txBox="1"/>
          <p:nvPr/>
        </p:nvSpPr>
        <p:spPr>
          <a:xfrm>
            <a:off x="475488" y="524256"/>
            <a:ext cx="11216640" cy="369332"/>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 xmlns:a16="http://schemas.microsoft.com/office/drawing/2014/main" id="{3DBF3F84-D2C1-A71C-DF69-E5C41F392558}"/>
              </a:ext>
            </a:extLst>
          </p:cNvPr>
          <p:cNvSpPr txBox="1"/>
          <p:nvPr/>
        </p:nvSpPr>
        <p:spPr>
          <a:xfrm>
            <a:off x="499872" y="3865317"/>
            <a:ext cx="3393313" cy="2246769"/>
          </a:xfrm>
          <a:prstGeom prst="rect">
            <a:avLst/>
          </a:prstGeom>
          <a:solidFill>
            <a:schemeClr val="accent2">
              <a:lumMod val="20000"/>
              <a:lumOff val="80000"/>
            </a:schemeClr>
          </a:solidFill>
          <a:ln>
            <a:solidFill>
              <a:schemeClr val="accent1"/>
            </a:solidFill>
          </a:ln>
          <a:effectLst>
            <a:glow rad="63500">
              <a:schemeClr val="accent2">
                <a:satMod val="175000"/>
                <a:alpha val="40000"/>
              </a:schemeClr>
            </a:glow>
          </a:effectLst>
        </p:spPr>
        <p:txBody>
          <a:bodyPr wrap="square" rtlCol="0">
            <a:spAutoFit/>
          </a:bodyPr>
          <a:lstStyle/>
          <a:p>
            <a:r>
              <a:rPr lang="en-GB" sz="2800" b="1" dirty="0">
                <a:latin typeface="Arial" panose="020B0604020202020204" pitchFamily="34" charset="0"/>
                <a:cs typeface="Arial" panose="020B0604020202020204" pitchFamily="34" charset="0"/>
              </a:rPr>
              <a:t>Student Name: Razia Khanom 		</a:t>
            </a:r>
          </a:p>
          <a:p>
            <a:r>
              <a:rPr lang="en-GB" sz="2800" b="1" dirty="0">
                <a:latin typeface="Arial" panose="020B0604020202020204" pitchFamily="34" charset="0"/>
                <a:cs typeface="Arial" panose="020B0604020202020204" pitchFamily="34" charset="0"/>
              </a:rPr>
              <a:t>Student Number: 2309155	</a:t>
            </a:r>
          </a:p>
        </p:txBody>
      </p:sp>
      <p:graphicFrame>
        <p:nvGraphicFramePr>
          <p:cNvPr id="7" name="Table 6">
            <a:extLst>
              <a:ext uri="{FF2B5EF4-FFF2-40B4-BE49-F238E27FC236}">
                <a16:creationId xmlns="" xmlns:a16="http://schemas.microsoft.com/office/drawing/2014/main" id="{A4E6CAB1-5D98-7193-4F0B-3549A663B769}"/>
              </a:ext>
            </a:extLst>
          </p:cNvPr>
          <p:cNvGraphicFramePr>
            <a:graphicFrameLocks noGrp="1"/>
          </p:cNvGraphicFramePr>
          <p:nvPr>
            <p:extLst>
              <p:ext uri="{D42A27DB-BD31-4B8C-83A1-F6EECF244321}">
                <p14:modId xmlns="" xmlns:p14="http://schemas.microsoft.com/office/powerpoint/2010/main" val="2013956739"/>
              </p:ext>
            </p:extLst>
          </p:nvPr>
        </p:nvGraphicFramePr>
        <p:xfrm>
          <a:off x="499872" y="353568"/>
          <a:ext cx="11192256" cy="3063240"/>
        </p:xfrm>
        <a:graphic>
          <a:graphicData uri="http://schemas.openxmlformats.org/drawingml/2006/table">
            <a:tbl>
              <a:tblPr>
                <a:effectLst>
                  <a:outerShdw blurRad="63500" sx="102000" sy="102000" algn="ctr" rotWithShape="0">
                    <a:prstClr val="black">
                      <a:alpha val="40000"/>
                    </a:prstClr>
                  </a:outerShdw>
                </a:effectLst>
                <a:tableStyleId>{5C22544A-7EE6-4342-B048-85BDC9FD1C3A}</a:tableStyleId>
              </a:tblPr>
              <a:tblGrid>
                <a:gridCol w="11192256">
                  <a:extLst>
                    <a:ext uri="{9D8B030D-6E8A-4147-A177-3AD203B41FA5}">
                      <a16:colId xmlns="" xmlns:a16="http://schemas.microsoft.com/office/drawing/2014/main" val="3703407079"/>
                    </a:ext>
                  </a:extLst>
                </a:gridCol>
              </a:tblGrid>
              <a:tr h="1609344">
                <a:tc>
                  <a:txBody>
                    <a:bodyPr/>
                    <a:lstStyle/>
                    <a:p>
                      <a:pPr marL="248920" algn="just">
                        <a:spcBef>
                          <a:spcPts val="600"/>
                        </a:spcBef>
                        <a:spcAft>
                          <a:spcPts val="600"/>
                        </a:spcAft>
                        <a:buNone/>
                      </a:pPr>
                      <a:r>
                        <a:rPr lang="en-GB" sz="2800" b="1" dirty="0">
                          <a:effectLst/>
                          <a:latin typeface="Arial" panose="020B0604020202020204" pitchFamily="34" charset="0"/>
                          <a:cs typeface="Arial" panose="020B0604020202020204" pitchFamily="34" charset="0"/>
                        </a:rPr>
                        <a:t>Module: Social Epidemiology and Public Health Development</a:t>
                      </a:r>
                    </a:p>
                    <a:p>
                      <a:pPr marL="248920" algn="just">
                        <a:spcBef>
                          <a:spcPts val="600"/>
                        </a:spcBef>
                        <a:spcAft>
                          <a:spcPts val="600"/>
                        </a:spcAft>
                        <a:buNone/>
                      </a:pPr>
                      <a:r>
                        <a:rPr lang="en-GB" sz="2800" b="1" dirty="0">
                          <a:effectLst/>
                          <a:latin typeface="Arial" panose="020B0604020202020204" pitchFamily="34" charset="0"/>
                          <a:cs typeface="Arial" panose="020B0604020202020204" pitchFamily="34" charset="0"/>
                        </a:rPr>
                        <a:t>Module Code: </a:t>
                      </a:r>
                      <a:r>
                        <a:rPr lang="en-GB" sz="2800" b="1" kern="1200" dirty="0">
                          <a:solidFill>
                            <a:schemeClr val="dk1"/>
                          </a:solidFill>
                          <a:effectLst/>
                          <a:latin typeface="Arial" panose="020B0604020202020204" pitchFamily="34" charset="0"/>
                          <a:ea typeface="+mn-ea"/>
                          <a:cs typeface="Arial" panose="020B0604020202020204" pitchFamily="34" charset="0"/>
                        </a:rPr>
                        <a:t>LCHS7000</a:t>
                      </a:r>
                    </a:p>
                    <a:p>
                      <a:pPr marL="248920" algn="just">
                        <a:spcBef>
                          <a:spcPts val="600"/>
                        </a:spcBef>
                        <a:spcAft>
                          <a:spcPts val="600"/>
                        </a:spcAft>
                        <a:buNone/>
                      </a:pPr>
                      <a:r>
                        <a:rPr lang="en-GB" sz="2800" b="1" kern="1200" dirty="0">
                          <a:solidFill>
                            <a:schemeClr val="dk1"/>
                          </a:solidFill>
                          <a:effectLst/>
                          <a:latin typeface="Arial" panose="020B0604020202020204" pitchFamily="34" charset="0"/>
                          <a:ea typeface="+mn-ea"/>
                          <a:cs typeface="Arial" panose="020B0604020202020204" pitchFamily="34" charset="0"/>
                        </a:rPr>
                        <a:t>Lecturer: Hamdi Hussain</a:t>
                      </a:r>
                    </a:p>
                    <a:p>
                      <a:pPr marL="248920" algn="just">
                        <a:spcBef>
                          <a:spcPts val="600"/>
                        </a:spcBef>
                        <a:spcAft>
                          <a:spcPts val="600"/>
                        </a:spcAft>
                        <a:buNone/>
                      </a:pPr>
                      <a:r>
                        <a:rPr lang="en-GB" sz="2800" b="1" kern="1200" dirty="0">
                          <a:solidFill>
                            <a:schemeClr val="dk1"/>
                          </a:solidFill>
                          <a:effectLst/>
                          <a:latin typeface="Arial" panose="020B0604020202020204" pitchFamily="34" charset="0"/>
                          <a:ea typeface="+mn-ea"/>
                          <a:cs typeface="Arial" panose="020B0604020202020204" pitchFamily="34" charset="0"/>
                        </a:rPr>
                        <a:t>Assignment Title: Group Presentation (Practice intervention)</a:t>
                      </a:r>
                    </a:p>
                    <a:p>
                      <a:pPr marL="248920" algn="just">
                        <a:spcBef>
                          <a:spcPts val="600"/>
                        </a:spcBef>
                        <a:spcAft>
                          <a:spcPts val="600"/>
                        </a:spcAft>
                        <a:buNone/>
                      </a:pPr>
                      <a:r>
                        <a:rPr lang="en-GB" sz="2800" b="1" kern="1200" dirty="0">
                          <a:solidFill>
                            <a:schemeClr val="dk1"/>
                          </a:solidFill>
                          <a:effectLst/>
                          <a:latin typeface="Arial" panose="020B0604020202020204" pitchFamily="34" charset="0"/>
                          <a:ea typeface="+mn-ea"/>
                          <a:cs typeface="Arial" panose="020B0604020202020204" pitchFamily="34" charset="0"/>
                        </a:rPr>
                        <a:t>Component 1</a:t>
                      </a:r>
                      <a:endParaRPr lang="en-GB" sz="2800" b="1" dirty="0">
                        <a:effectLst/>
                        <a:latin typeface="Arial" panose="020B0604020202020204" pitchFamily="34" charset="0"/>
                        <a:cs typeface="Arial" panose="020B0604020202020204" pitchFamily="34" charset="0"/>
                      </a:endParaRPr>
                    </a:p>
                    <a:p>
                      <a:pPr marL="248920" algn="just">
                        <a:spcBef>
                          <a:spcPts val="600"/>
                        </a:spcBef>
                        <a:spcAft>
                          <a:spcPts val="600"/>
                        </a:spcAft>
                        <a:buNone/>
                      </a:pPr>
                      <a:r>
                        <a:rPr lang="en-GB" sz="11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 xmlns:a16="http://schemas.microsoft.com/office/drawing/2014/main" val="813973037"/>
                  </a:ext>
                </a:extLst>
              </a:tr>
            </a:tbl>
          </a:graphicData>
        </a:graphic>
      </p:graphicFrame>
      <p:sp>
        <p:nvSpPr>
          <p:cNvPr id="9" name="TextBox 8">
            <a:extLst>
              <a:ext uri="{FF2B5EF4-FFF2-40B4-BE49-F238E27FC236}">
                <a16:creationId xmlns="" xmlns:a16="http://schemas.microsoft.com/office/drawing/2014/main" id="{916C53FD-5C08-5468-E3CC-966D1E370628}"/>
              </a:ext>
            </a:extLst>
          </p:cNvPr>
          <p:cNvSpPr txBox="1"/>
          <p:nvPr/>
        </p:nvSpPr>
        <p:spPr>
          <a:xfrm>
            <a:off x="4367901" y="3865317"/>
            <a:ext cx="3452186" cy="2246769"/>
          </a:xfrm>
          <a:prstGeom prst="rect">
            <a:avLst/>
          </a:prstGeom>
          <a:solidFill>
            <a:schemeClr val="accent6">
              <a:lumMod val="20000"/>
              <a:lumOff val="80000"/>
            </a:schemeClr>
          </a:solidFill>
          <a:ln>
            <a:solidFill>
              <a:schemeClr val="accent1"/>
            </a:solidFill>
          </a:ln>
          <a:effectLst>
            <a:glow rad="63500">
              <a:schemeClr val="accent2">
                <a:satMod val="175000"/>
                <a:alpha val="40000"/>
              </a:schemeClr>
            </a:glow>
          </a:effectLst>
        </p:spPr>
        <p:txBody>
          <a:bodyPr wrap="square" rtlCol="0">
            <a:spAutoFit/>
          </a:bodyPr>
          <a:lstStyle/>
          <a:p>
            <a:r>
              <a:rPr lang="en-GB" sz="2800" b="1" dirty="0">
                <a:latin typeface="Arial" panose="020B0604020202020204" pitchFamily="34" charset="0"/>
                <a:cs typeface="Arial" panose="020B0604020202020204" pitchFamily="34" charset="0"/>
              </a:rPr>
              <a:t>Student Name: </a:t>
            </a:r>
          </a:p>
          <a:p>
            <a:r>
              <a:rPr lang="en-GB" sz="2800" b="1" dirty="0">
                <a:latin typeface="Arial" panose="020B0604020202020204" pitchFamily="34" charset="0"/>
                <a:cs typeface="Arial" panose="020B0604020202020204" pitchFamily="34" charset="0"/>
              </a:rPr>
              <a:t>Saima Ijaz </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Student Number:</a:t>
            </a:r>
          </a:p>
          <a:p>
            <a:r>
              <a:rPr lang="en-GB" sz="2800" b="1" dirty="0">
                <a:latin typeface="Arial" panose="020B0604020202020204" pitchFamily="34" charset="0"/>
                <a:cs typeface="Arial" panose="020B0604020202020204" pitchFamily="34" charset="0"/>
              </a:rPr>
              <a:t>2237202</a:t>
            </a:r>
          </a:p>
        </p:txBody>
      </p:sp>
      <p:sp>
        <p:nvSpPr>
          <p:cNvPr id="10" name="TextBox 9">
            <a:extLst>
              <a:ext uri="{FF2B5EF4-FFF2-40B4-BE49-F238E27FC236}">
                <a16:creationId xmlns="" xmlns:a16="http://schemas.microsoft.com/office/drawing/2014/main" id="{05ABA7CB-F956-476D-D4AC-A0059BF83753}"/>
              </a:ext>
            </a:extLst>
          </p:cNvPr>
          <p:cNvSpPr txBox="1"/>
          <p:nvPr/>
        </p:nvSpPr>
        <p:spPr>
          <a:xfrm>
            <a:off x="8239942" y="3865317"/>
            <a:ext cx="3452186" cy="2246769"/>
          </a:xfrm>
          <a:prstGeom prst="rect">
            <a:avLst/>
          </a:prstGeom>
          <a:solidFill>
            <a:schemeClr val="accent5">
              <a:lumMod val="20000"/>
              <a:lumOff val="80000"/>
            </a:schemeClr>
          </a:solidFill>
          <a:ln>
            <a:solidFill>
              <a:schemeClr val="accent1"/>
            </a:solidFill>
          </a:ln>
          <a:effectLst>
            <a:glow rad="63500">
              <a:schemeClr val="accent2">
                <a:satMod val="175000"/>
                <a:alpha val="40000"/>
              </a:schemeClr>
            </a:glow>
          </a:effectLst>
        </p:spPr>
        <p:txBody>
          <a:bodyPr wrap="square" rtlCol="0">
            <a:spAutoFit/>
          </a:bodyPr>
          <a:lstStyle/>
          <a:p>
            <a:r>
              <a:rPr lang="en-GB" sz="2800" b="1" dirty="0">
                <a:latin typeface="Arial" panose="020B0604020202020204" pitchFamily="34" charset="0"/>
                <a:cs typeface="Arial" panose="020B0604020202020204" pitchFamily="34" charset="0"/>
              </a:rPr>
              <a:t>Student Name: </a:t>
            </a:r>
          </a:p>
          <a:p>
            <a:r>
              <a:rPr lang="en-GB" sz="2800" b="1" dirty="0">
                <a:latin typeface="Arial" panose="020B0604020202020204" pitchFamily="34" charset="0"/>
                <a:cs typeface="Arial" panose="020B0604020202020204" pitchFamily="34" charset="0"/>
              </a:rPr>
              <a:t>Sabrina Khan</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Student Number:</a:t>
            </a:r>
          </a:p>
          <a:p>
            <a:r>
              <a:rPr lang="en-GB" sz="2800" b="1" dirty="0">
                <a:latin typeface="Arial" panose="020B0604020202020204" pitchFamily="34" charset="0"/>
                <a:cs typeface="Arial" panose="020B0604020202020204" pitchFamily="34" charset="0"/>
              </a:rPr>
              <a:t>2312075</a:t>
            </a:r>
          </a:p>
        </p:txBody>
      </p:sp>
    </p:spTree>
    <p:extLst>
      <p:ext uri="{BB962C8B-B14F-4D97-AF65-F5344CB8AC3E}">
        <p14:creationId xmlns="" xmlns:p14="http://schemas.microsoft.com/office/powerpoint/2010/main" val="2238520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 xmlns:a16="http://schemas.microsoft.com/office/drawing/2014/main" id="{0A597D97-203B-498B-95D3-E90DC96103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witch off their screens an hour before bedtime, child health experts tell  parents | The Independent | The Independent">
            <a:extLst>
              <a:ext uri="{FF2B5EF4-FFF2-40B4-BE49-F238E27FC236}">
                <a16:creationId xmlns="" xmlns:a16="http://schemas.microsoft.com/office/drawing/2014/main" id="{CB4CE6DD-112F-9E02-9AEF-C3C0D68D6926}"/>
              </a:ext>
            </a:extLst>
          </p:cNvPr>
          <p:cNvPicPr>
            <a:picLocks noChangeAspect="1"/>
          </p:cNvPicPr>
          <p:nvPr/>
        </p:nvPicPr>
        <p:blipFill>
          <a:blip r:embed="rId2"/>
          <a:srcRect t="551" r="2" b="14161"/>
          <a:stretch>
            <a:fillRect/>
          </a:stretch>
        </p:blipFill>
        <p:spPr>
          <a:xfrm>
            <a:off x="5661684" y="3328415"/>
            <a:ext cx="6346685" cy="3441124"/>
          </a:xfrm>
          <a:prstGeom prst="rect">
            <a:avLst/>
          </a:prstGeom>
        </p:spPr>
      </p:pic>
      <p:sp useBgFill="1">
        <p:nvSpPr>
          <p:cNvPr id="19" name="Freeform: Shape 18">
            <a:extLst>
              <a:ext uri="{FF2B5EF4-FFF2-40B4-BE49-F238E27FC236}">
                <a16:creationId xmlns="" xmlns:a16="http://schemas.microsoft.com/office/drawing/2014/main" id="{6A6EF10E-DF41-4BD3-8EB4-6F646531DC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0873AB7D-1078-58CB-752E-9D555E7B719A}"/>
              </a:ext>
            </a:extLst>
          </p:cNvPr>
          <p:cNvSpPr>
            <a:spLocks noGrp="1"/>
          </p:cNvSpPr>
          <p:nvPr>
            <p:ph type="ctrTitle"/>
          </p:nvPr>
        </p:nvSpPr>
        <p:spPr>
          <a:xfrm>
            <a:off x="190474" y="67055"/>
            <a:ext cx="5478805" cy="2261620"/>
          </a:xfrm>
          <a:solidFill>
            <a:srgbClr val="8FD2FB"/>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pPr algn="l"/>
            <a:r>
              <a:rPr lang="en-GB" sz="4800" b="1" dirty="0">
                <a:latin typeface="Arial" panose="020B0604020202020204" pitchFamily="34" charset="0"/>
                <a:cs typeface="Arial" panose="020B0604020202020204" pitchFamily="34" charset="0"/>
              </a:rPr>
              <a:t>Switch Off To Switch On: </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Be Screen Smart  </a:t>
            </a:r>
          </a:p>
        </p:txBody>
      </p:sp>
      <p:sp>
        <p:nvSpPr>
          <p:cNvPr id="3" name="Subtitle 2">
            <a:extLst>
              <a:ext uri="{FF2B5EF4-FFF2-40B4-BE49-F238E27FC236}">
                <a16:creationId xmlns="" xmlns:a16="http://schemas.microsoft.com/office/drawing/2014/main" id="{BF187D72-9651-BA28-7CD6-748190547F22}"/>
              </a:ext>
            </a:extLst>
          </p:cNvPr>
          <p:cNvSpPr>
            <a:spLocks noGrp="1"/>
          </p:cNvSpPr>
          <p:nvPr>
            <p:ph type="subTitle" idx="1"/>
          </p:nvPr>
        </p:nvSpPr>
        <p:spPr>
          <a:xfrm>
            <a:off x="182879" y="4919474"/>
            <a:ext cx="5669280" cy="1871471"/>
          </a:xfrm>
          <a:solidFill>
            <a:schemeClr val="accent1">
              <a:lumMod val="20000"/>
              <a:lumOff val="80000"/>
            </a:schemeClr>
          </a:solidFill>
        </p:spPr>
        <p:txBody>
          <a:bodyPr>
            <a:noAutofit/>
          </a:bodyPr>
          <a:lstStyle/>
          <a:p>
            <a:pPr algn="l"/>
            <a:r>
              <a:rPr lang="en-GB" sz="2600" b="1" dirty="0">
                <a:highlight>
                  <a:srgbClr val="B1D9D8"/>
                </a:highlight>
                <a:latin typeface="Arial" panose="020B0604020202020204" pitchFamily="34" charset="0"/>
                <a:cs typeface="Arial" panose="020B0604020202020204" pitchFamily="34" charset="0"/>
              </a:rPr>
              <a:t>A health promotion campaign aimed at reducing excessive screen time and improving wellbeing in adolescents aged 11 to 16 years. </a:t>
            </a:r>
          </a:p>
        </p:txBody>
      </p:sp>
      <p:pic>
        <p:nvPicPr>
          <p:cNvPr id="8" name="Picture 7" descr="On Off button on smartphone screen. Characters turning off and turning on  devices. Tiny woman press switch. Save energy concept. Modern flat cartoon  style. Vector illustration on white background 26994887 Vector Art">
            <a:extLst>
              <a:ext uri="{FF2B5EF4-FFF2-40B4-BE49-F238E27FC236}">
                <a16:creationId xmlns="" xmlns:a16="http://schemas.microsoft.com/office/drawing/2014/main" id="{7CE1DE75-0040-6FFB-0EEE-6B71C334FE7D}"/>
              </a:ext>
            </a:extLst>
          </p:cNvPr>
          <p:cNvPicPr>
            <a:picLocks noChangeAspect="1"/>
          </p:cNvPicPr>
          <p:nvPr/>
        </p:nvPicPr>
        <p:blipFill>
          <a:blip r:embed="rId3"/>
          <a:stretch>
            <a:fillRect/>
          </a:stretch>
        </p:blipFill>
        <p:spPr>
          <a:xfrm>
            <a:off x="5852159" y="121919"/>
            <a:ext cx="6053797" cy="2950463"/>
          </a:xfrm>
          <a:prstGeom prst="rect">
            <a:avLst/>
          </a:prstGeom>
        </p:spPr>
      </p:pic>
      <p:pic>
        <p:nvPicPr>
          <p:cNvPr id="9" name="Picture 8" descr="Download Teens using smartphones Image - Teenagers, Smartphones, Park |  StockCake">
            <a:extLst>
              <a:ext uri="{FF2B5EF4-FFF2-40B4-BE49-F238E27FC236}">
                <a16:creationId xmlns="" xmlns:a16="http://schemas.microsoft.com/office/drawing/2014/main" id="{809BA42A-DBC5-0FF8-F7DC-2EE0AE6A4B0A}"/>
              </a:ext>
            </a:extLst>
          </p:cNvPr>
          <p:cNvPicPr>
            <a:picLocks noChangeAspect="1"/>
          </p:cNvPicPr>
          <p:nvPr/>
        </p:nvPicPr>
        <p:blipFill>
          <a:blip r:embed="rId4"/>
          <a:stretch>
            <a:fillRect/>
          </a:stretch>
        </p:blipFill>
        <p:spPr>
          <a:xfrm>
            <a:off x="190474" y="2441451"/>
            <a:ext cx="5478804" cy="2478023"/>
          </a:xfrm>
          <a:prstGeom prst="rect">
            <a:avLst/>
          </a:prstGeom>
        </p:spPr>
      </p:pic>
      <p:sp>
        <p:nvSpPr>
          <p:cNvPr id="11" name="TextBox 10">
            <a:extLst>
              <a:ext uri="{FF2B5EF4-FFF2-40B4-BE49-F238E27FC236}">
                <a16:creationId xmlns="" xmlns:a16="http://schemas.microsoft.com/office/drawing/2014/main" id="{9B9955EE-1453-DC22-2975-F46A4B2DED49}"/>
              </a:ext>
            </a:extLst>
          </p:cNvPr>
          <p:cNvSpPr txBox="1"/>
          <p:nvPr/>
        </p:nvSpPr>
        <p:spPr>
          <a:xfrm>
            <a:off x="182879" y="2430819"/>
            <a:ext cx="547880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(Stockcake, 2024). </a:t>
            </a:r>
          </a:p>
        </p:txBody>
      </p:sp>
      <p:sp>
        <p:nvSpPr>
          <p:cNvPr id="13" name="TextBox 12">
            <a:extLst>
              <a:ext uri="{FF2B5EF4-FFF2-40B4-BE49-F238E27FC236}">
                <a16:creationId xmlns="" xmlns:a16="http://schemas.microsoft.com/office/drawing/2014/main" id="{5FD3BEF3-684B-5759-A566-86D13C5EB39D}"/>
              </a:ext>
            </a:extLst>
          </p:cNvPr>
          <p:cNvSpPr txBox="1"/>
          <p:nvPr/>
        </p:nvSpPr>
        <p:spPr>
          <a:xfrm>
            <a:off x="5852159" y="2999232"/>
            <a:ext cx="6053798"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(Sher, M. 2026) </a:t>
            </a:r>
          </a:p>
        </p:txBody>
      </p:sp>
      <p:sp>
        <p:nvSpPr>
          <p:cNvPr id="14" name="TextBox 13">
            <a:extLst>
              <a:ext uri="{FF2B5EF4-FFF2-40B4-BE49-F238E27FC236}">
                <a16:creationId xmlns="" xmlns:a16="http://schemas.microsoft.com/office/drawing/2014/main" id="{EAF84145-BD03-9A13-F13C-B40C69D798AF}"/>
              </a:ext>
            </a:extLst>
          </p:cNvPr>
          <p:cNvSpPr txBox="1"/>
          <p:nvPr/>
        </p:nvSpPr>
        <p:spPr>
          <a:xfrm>
            <a:off x="5985521" y="6534912"/>
            <a:ext cx="602284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Independent, 2019)</a:t>
            </a:r>
          </a:p>
        </p:txBody>
      </p:sp>
    </p:spTree>
    <p:extLst>
      <p:ext uri="{BB962C8B-B14F-4D97-AF65-F5344CB8AC3E}">
        <p14:creationId xmlns="" xmlns:p14="http://schemas.microsoft.com/office/powerpoint/2010/main" val="2614138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55D565-898B-D2AE-13C9-E331CCDE840E}"/>
              </a:ext>
            </a:extLst>
          </p:cNvPr>
          <p:cNvSpPr>
            <a:spLocks noGrp="1"/>
          </p:cNvSpPr>
          <p:nvPr>
            <p:ph type="title"/>
          </p:nvPr>
        </p:nvSpPr>
        <p:spPr>
          <a:xfrm>
            <a:off x="295836" y="120424"/>
            <a:ext cx="11618258" cy="1175535"/>
          </a:xfrm>
          <a:solidFill>
            <a:schemeClr val="accent1">
              <a:lumMod val="40000"/>
              <a:lumOff val="60000"/>
            </a:schemeClr>
          </a:solidFill>
          <a:ln>
            <a:solidFill>
              <a:schemeClr val="accent1">
                <a:lumMod val="75000"/>
              </a:schemeClr>
            </a:solidFill>
          </a:ln>
        </p:spPr>
        <p:txBody>
          <a:bodyPr anchor="t">
            <a:normAutofit/>
          </a:bodyPr>
          <a:lstStyle/>
          <a:p>
            <a:pPr algn="ctr"/>
            <a:r>
              <a:rPr lang="en-GB" b="1" dirty="0">
                <a:latin typeface="Arial" panose="020B0604020202020204" pitchFamily="34" charset="0"/>
                <a:cs typeface="Arial" panose="020B0604020202020204" pitchFamily="34" charset="0"/>
              </a:rPr>
              <a:t>Weekly Activities </a:t>
            </a:r>
          </a:p>
        </p:txBody>
      </p:sp>
      <p:graphicFrame>
        <p:nvGraphicFramePr>
          <p:cNvPr id="4" name="Content Placeholder 3">
            <a:extLst>
              <a:ext uri="{FF2B5EF4-FFF2-40B4-BE49-F238E27FC236}">
                <a16:creationId xmlns="" xmlns:a16="http://schemas.microsoft.com/office/drawing/2014/main" id="{B5500F75-6DD4-5C28-5C56-12BBAF5E8190}"/>
              </a:ext>
            </a:extLst>
          </p:cNvPr>
          <p:cNvGraphicFramePr>
            <a:graphicFrameLocks noGrp="1"/>
          </p:cNvGraphicFramePr>
          <p:nvPr>
            <p:ph idx="1"/>
            <p:extLst>
              <p:ext uri="{D42A27DB-BD31-4B8C-83A1-F6EECF244321}">
                <p14:modId xmlns="" xmlns:p14="http://schemas.microsoft.com/office/powerpoint/2010/main" val="549928725"/>
              </p:ext>
            </p:extLst>
          </p:nvPr>
        </p:nvGraphicFramePr>
        <p:xfrm>
          <a:off x="295835" y="1314051"/>
          <a:ext cx="11618259" cy="5423525"/>
        </p:xfrm>
        <a:graphic>
          <a:graphicData uri="http://schemas.openxmlformats.org/drawingml/2006/table">
            <a:tbl>
              <a:tblPr firstRow="1" bandRow="1">
                <a:tableStyleId>{00A15C55-8517-42AA-B614-E9B94910E393}</a:tableStyleId>
              </a:tblPr>
              <a:tblGrid>
                <a:gridCol w="3819208">
                  <a:extLst>
                    <a:ext uri="{9D8B030D-6E8A-4147-A177-3AD203B41FA5}">
                      <a16:colId xmlns="" xmlns:a16="http://schemas.microsoft.com/office/drawing/2014/main" val="2827203985"/>
                    </a:ext>
                  </a:extLst>
                </a:gridCol>
                <a:gridCol w="7799051">
                  <a:extLst>
                    <a:ext uri="{9D8B030D-6E8A-4147-A177-3AD203B41FA5}">
                      <a16:colId xmlns="" xmlns:a16="http://schemas.microsoft.com/office/drawing/2014/main" val="640047139"/>
                    </a:ext>
                  </a:extLst>
                </a:gridCol>
              </a:tblGrid>
              <a:tr h="1022156">
                <a:tc>
                  <a:txBody>
                    <a:bodyPr/>
                    <a:lstStyle/>
                    <a:p>
                      <a:r>
                        <a:rPr lang="en-GB" sz="3200" dirty="0">
                          <a:solidFill>
                            <a:schemeClr val="tx1"/>
                          </a:solidFill>
                          <a:latin typeface="Arial" panose="020B0604020202020204" pitchFamily="34" charset="0"/>
                          <a:cs typeface="Arial" panose="020B0604020202020204" pitchFamily="34" charset="0"/>
                        </a:rPr>
                        <a:t>Weeks</a:t>
                      </a:r>
                    </a:p>
                  </a:txBody>
                  <a:tcPr marL="77114" marR="77114" marT="38557" marB="38557"/>
                </a:tc>
                <a:tc>
                  <a:txBody>
                    <a:bodyPr/>
                    <a:lstStyle/>
                    <a:p>
                      <a:r>
                        <a:rPr lang="en-GB" sz="3200" dirty="0">
                          <a:solidFill>
                            <a:schemeClr val="tx1"/>
                          </a:solidFill>
                          <a:latin typeface="Arial" panose="020B0604020202020204" pitchFamily="34" charset="0"/>
                          <a:cs typeface="Arial" panose="020B0604020202020204" pitchFamily="34" charset="0"/>
                        </a:rPr>
                        <a:t>Activities</a:t>
                      </a:r>
                      <a:r>
                        <a:rPr lang="en-GB" sz="2700" dirty="0">
                          <a:solidFill>
                            <a:schemeClr val="tx1"/>
                          </a:solidFill>
                        </a:rPr>
                        <a:t> </a:t>
                      </a:r>
                      <a:endParaRPr lang="en-GB" sz="2700" dirty="0">
                        <a:solidFill>
                          <a:schemeClr val="tx1"/>
                        </a:solidFill>
                        <a:latin typeface="Arial" panose="020B0604020202020204" pitchFamily="34" charset="0"/>
                        <a:cs typeface="Arial" panose="020B0604020202020204" pitchFamily="34" charset="0"/>
                      </a:endParaRPr>
                    </a:p>
                  </a:txBody>
                  <a:tcPr marL="77114" marR="77114" marT="38557" marB="38557"/>
                </a:tc>
                <a:extLst>
                  <a:ext uri="{0D108BD9-81ED-4DB2-BD59-A6C34878D82A}">
                    <a16:rowId xmlns="" xmlns:a16="http://schemas.microsoft.com/office/drawing/2014/main" val="2848080060"/>
                  </a:ext>
                </a:extLst>
              </a:tr>
              <a:tr h="718547">
                <a:tc>
                  <a:txBody>
                    <a:bodyPr/>
                    <a:lstStyle/>
                    <a:p>
                      <a:r>
                        <a:rPr lang="en-GB" sz="2400" b="1" dirty="0">
                          <a:latin typeface="Arial" panose="020B0604020202020204" pitchFamily="34" charset="0"/>
                          <a:cs typeface="Arial" panose="020B0604020202020204" pitchFamily="34" charset="0"/>
                        </a:rPr>
                        <a:t>Week 1 </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Screen Habits – Awareness, Goal Setting &amp; Digital Boundaries</a:t>
                      </a:r>
                    </a:p>
                  </a:txBody>
                  <a:tcPr marL="77114" marR="77114" marT="38557" marB="38557"/>
                </a:tc>
                <a:extLst>
                  <a:ext uri="{0D108BD9-81ED-4DB2-BD59-A6C34878D82A}">
                    <a16:rowId xmlns="" xmlns:a16="http://schemas.microsoft.com/office/drawing/2014/main" val="4251667074"/>
                  </a:ext>
                </a:extLst>
              </a:tr>
              <a:tr h="718547">
                <a:tc>
                  <a:txBody>
                    <a:bodyPr/>
                    <a:lstStyle/>
                    <a:p>
                      <a:r>
                        <a:rPr lang="en-GB" sz="2400" b="1">
                          <a:latin typeface="Arial" panose="020B0604020202020204" pitchFamily="34" charset="0"/>
                          <a:cs typeface="Arial" panose="020B0604020202020204" pitchFamily="34" charset="0"/>
                        </a:rPr>
                        <a:t>Week 2</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“Swap the Screen” Challenge – Alternative Activities</a:t>
                      </a:r>
                    </a:p>
                  </a:txBody>
                  <a:tcPr marL="77114" marR="77114" marT="38557" marB="38557"/>
                </a:tc>
                <a:extLst>
                  <a:ext uri="{0D108BD9-81ED-4DB2-BD59-A6C34878D82A}">
                    <a16:rowId xmlns="" xmlns:a16="http://schemas.microsoft.com/office/drawing/2014/main" val="2924248278"/>
                  </a:ext>
                </a:extLst>
              </a:tr>
              <a:tr h="718547">
                <a:tc>
                  <a:txBody>
                    <a:bodyPr/>
                    <a:lstStyle/>
                    <a:p>
                      <a:r>
                        <a:rPr lang="en-GB" sz="2400" b="1" dirty="0">
                          <a:latin typeface="Arial" panose="020B0604020202020204" pitchFamily="34" charset="0"/>
                          <a:cs typeface="Arial" panose="020B0604020202020204" pitchFamily="34" charset="0"/>
                        </a:rPr>
                        <a:t>Week 3</a:t>
                      </a:r>
                    </a:p>
                  </a:txBody>
                  <a:tcPr marL="77114" marR="77114" marT="38557" marB="38557"/>
                </a:tc>
                <a:tc>
                  <a:txBody>
                    <a:bodyPr/>
                    <a:lstStyle/>
                    <a:p>
                      <a:r>
                        <a:rPr lang="en-GB" sz="2400" b="1">
                          <a:latin typeface="Arial" panose="020B0604020202020204" pitchFamily="34" charset="0"/>
                          <a:cs typeface="Arial" panose="020B0604020202020204" pitchFamily="34" charset="0"/>
                        </a:rPr>
                        <a:t>Social Skills and Offline connections Workshop</a:t>
                      </a:r>
                    </a:p>
                  </a:txBody>
                  <a:tcPr marL="77114" marR="77114" marT="38557" marB="38557"/>
                </a:tc>
                <a:extLst>
                  <a:ext uri="{0D108BD9-81ED-4DB2-BD59-A6C34878D82A}">
                    <a16:rowId xmlns="" xmlns:a16="http://schemas.microsoft.com/office/drawing/2014/main" val="3515950324"/>
                  </a:ext>
                </a:extLst>
              </a:tr>
              <a:tr h="718547">
                <a:tc>
                  <a:txBody>
                    <a:bodyPr/>
                    <a:lstStyle/>
                    <a:p>
                      <a:r>
                        <a:rPr lang="en-GB" sz="2400" b="1" dirty="0">
                          <a:latin typeface="Arial" panose="020B0604020202020204" pitchFamily="34" charset="0"/>
                          <a:cs typeface="Arial" panose="020B0604020202020204" pitchFamily="34" charset="0"/>
                        </a:rPr>
                        <a:t>Week 4</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Sleep hygiene and digital curfews workshop</a:t>
                      </a:r>
                    </a:p>
                  </a:txBody>
                  <a:tcPr marL="77114" marR="77114" marT="38557" marB="38557"/>
                </a:tc>
                <a:extLst>
                  <a:ext uri="{0D108BD9-81ED-4DB2-BD59-A6C34878D82A}">
                    <a16:rowId xmlns="" xmlns:a16="http://schemas.microsoft.com/office/drawing/2014/main" val="3788814372"/>
                  </a:ext>
                </a:extLst>
              </a:tr>
              <a:tr h="718547">
                <a:tc>
                  <a:txBody>
                    <a:bodyPr/>
                    <a:lstStyle/>
                    <a:p>
                      <a:r>
                        <a:rPr lang="en-GB" sz="2400" b="1" dirty="0">
                          <a:latin typeface="Arial" panose="020B0604020202020204" pitchFamily="34" charset="0"/>
                          <a:cs typeface="Arial" panose="020B0604020202020204" pitchFamily="34" charset="0"/>
                        </a:rPr>
                        <a:t>Week 5 </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Family involvement/Physical Activities</a:t>
                      </a:r>
                    </a:p>
                  </a:txBody>
                  <a:tcPr marL="77114" marR="77114" marT="38557" marB="38557"/>
                </a:tc>
                <a:extLst>
                  <a:ext uri="{0D108BD9-81ED-4DB2-BD59-A6C34878D82A}">
                    <a16:rowId xmlns="" xmlns:a16="http://schemas.microsoft.com/office/drawing/2014/main" val="981886869"/>
                  </a:ext>
                </a:extLst>
              </a:tr>
              <a:tr h="718547">
                <a:tc>
                  <a:txBody>
                    <a:bodyPr/>
                    <a:lstStyle/>
                    <a:p>
                      <a:r>
                        <a:rPr lang="en-GB" sz="2400" b="1" dirty="0">
                          <a:latin typeface="Arial" panose="020B0604020202020204" pitchFamily="34" charset="0"/>
                          <a:cs typeface="Arial" panose="020B0604020202020204" pitchFamily="34" charset="0"/>
                        </a:rPr>
                        <a:t>Week 6</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Reflection, Progress Review and Celebration</a:t>
                      </a:r>
                    </a:p>
                  </a:txBody>
                  <a:tcPr marL="77114" marR="77114" marT="38557" marB="38557"/>
                </a:tc>
                <a:extLst>
                  <a:ext uri="{0D108BD9-81ED-4DB2-BD59-A6C34878D82A}">
                    <a16:rowId xmlns="" xmlns:a16="http://schemas.microsoft.com/office/drawing/2014/main" val="1157991775"/>
                  </a:ext>
                </a:extLst>
              </a:tr>
            </a:tbl>
          </a:graphicData>
        </a:graphic>
      </p:graphicFrame>
      <p:pic>
        <p:nvPicPr>
          <p:cNvPr id="5" name="Picture 4" descr="Tips to reduce children's screen time - Mayo Clinic Health System">
            <a:extLst>
              <a:ext uri="{FF2B5EF4-FFF2-40B4-BE49-F238E27FC236}">
                <a16:creationId xmlns="" xmlns:a16="http://schemas.microsoft.com/office/drawing/2014/main" id="{37D0541F-F68C-F208-CD5F-AC6EB60DD5EA}"/>
              </a:ext>
            </a:extLst>
          </p:cNvPr>
          <p:cNvPicPr>
            <a:picLocks noChangeAspect="1"/>
          </p:cNvPicPr>
          <p:nvPr/>
        </p:nvPicPr>
        <p:blipFill>
          <a:blip r:embed="rId2"/>
          <a:stretch>
            <a:fillRect/>
          </a:stretch>
        </p:blipFill>
        <p:spPr>
          <a:xfrm>
            <a:off x="8558066" y="147467"/>
            <a:ext cx="3364992" cy="989047"/>
          </a:xfrm>
          <a:prstGeom prst="rect">
            <a:avLst/>
          </a:prstGeom>
        </p:spPr>
      </p:pic>
      <p:pic>
        <p:nvPicPr>
          <p:cNvPr id="7" name="Picture 6" descr="Weekly planner | Daily Planner Template | Free Printable - Shining Brains">
            <a:extLst>
              <a:ext uri="{FF2B5EF4-FFF2-40B4-BE49-F238E27FC236}">
                <a16:creationId xmlns="" xmlns:a16="http://schemas.microsoft.com/office/drawing/2014/main" id="{0767C65A-45A9-1905-27EC-CC8DF758EC59}"/>
              </a:ext>
            </a:extLst>
          </p:cNvPr>
          <p:cNvPicPr>
            <a:picLocks noChangeAspect="1"/>
          </p:cNvPicPr>
          <p:nvPr/>
        </p:nvPicPr>
        <p:blipFill>
          <a:blip r:embed="rId3"/>
          <a:stretch>
            <a:fillRect/>
          </a:stretch>
        </p:blipFill>
        <p:spPr>
          <a:xfrm>
            <a:off x="304800" y="147467"/>
            <a:ext cx="3169920" cy="1121447"/>
          </a:xfrm>
          <a:prstGeom prst="rect">
            <a:avLst/>
          </a:prstGeom>
        </p:spPr>
      </p:pic>
      <p:sp>
        <p:nvSpPr>
          <p:cNvPr id="8" name="TextBox 7">
            <a:extLst>
              <a:ext uri="{FF2B5EF4-FFF2-40B4-BE49-F238E27FC236}">
                <a16:creationId xmlns="" xmlns:a16="http://schemas.microsoft.com/office/drawing/2014/main" id="{AF9DED94-7F4A-9A6F-E73A-536EC6D1A19C}"/>
              </a:ext>
            </a:extLst>
          </p:cNvPr>
          <p:cNvSpPr txBox="1"/>
          <p:nvPr/>
        </p:nvSpPr>
        <p:spPr>
          <a:xfrm>
            <a:off x="8531172" y="1077737"/>
            <a:ext cx="336499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(Scherger, S. 2021) </a:t>
            </a:r>
          </a:p>
        </p:txBody>
      </p:sp>
      <p:sp>
        <p:nvSpPr>
          <p:cNvPr id="9" name="TextBox 8">
            <a:extLst>
              <a:ext uri="{FF2B5EF4-FFF2-40B4-BE49-F238E27FC236}">
                <a16:creationId xmlns="" xmlns:a16="http://schemas.microsoft.com/office/drawing/2014/main" id="{82B558C0-AAED-396D-0112-DF878A94CA33}"/>
              </a:ext>
            </a:extLst>
          </p:cNvPr>
          <p:cNvSpPr txBox="1"/>
          <p:nvPr/>
        </p:nvSpPr>
        <p:spPr>
          <a:xfrm>
            <a:off x="304800" y="1063596"/>
            <a:ext cx="3255264"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(Shiny Brains, 2020)</a:t>
            </a:r>
            <a:endParaRPr lang="en-GB"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 xmlns:a16="http://schemas.microsoft.com/office/drawing/2014/main" id="{A0816F49-07E6-889B-4EE1-E4C564E8B0A3}"/>
              </a:ext>
            </a:extLst>
          </p:cNvPr>
          <p:cNvSpPr txBox="1"/>
          <p:nvPr/>
        </p:nvSpPr>
        <p:spPr>
          <a:xfrm>
            <a:off x="7546848" y="6368244"/>
            <a:ext cx="434931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(RCPCH, 2026; DfE, 2026)</a:t>
            </a:r>
          </a:p>
        </p:txBody>
      </p:sp>
    </p:spTree>
    <p:extLst>
      <p:ext uri="{BB962C8B-B14F-4D97-AF65-F5344CB8AC3E}">
        <p14:creationId xmlns="" xmlns:p14="http://schemas.microsoft.com/office/powerpoint/2010/main" val="2916899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 xmlns:a16="http://schemas.microsoft.com/office/drawing/2014/main" id="{E28545F6-A17F-F092-72BF-46B5A5E29255}"/>
              </a:ext>
            </a:extLst>
          </p:cNvPr>
          <p:cNvGraphicFramePr>
            <a:graphicFrameLocks noGrp="1"/>
          </p:cNvGraphicFramePr>
          <p:nvPr>
            <p:extLst>
              <p:ext uri="{D42A27DB-BD31-4B8C-83A1-F6EECF244321}">
                <p14:modId xmlns="" xmlns:p14="http://schemas.microsoft.com/office/powerpoint/2010/main" val="2318952356"/>
              </p:ext>
            </p:extLst>
          </p:nvPr>
        </p:nvGraphicFramePr>
        <p:xfrm>
          <a:off x="0" y="670897"/>
          <a:ext cx="6096000" cy="6187100"/>
        </p:xfrm>
        <a:graphic>
          <a:graphicData uri="http://schemas.openxmlformats.org/drawingml/2006/table">
            <a:tbl>
              <a:tblPr firstRow="1" bandRow="1">
                <a:effectLst/>
                <a:tableStyleId>{5C22544A-7EE6-4342-B048-85BDC9FD1C3A}</a:tableStyleId>
              </a:tblPr>
              <a:tblGrid>
                <a:gridCol w="6096000">
                  <a:extLst>
                    <a:ext uri="{9D8B030D-6E8A-4147-A177-3AD203B41FA5}">
                      <a16:colId xmlns="" xmlns:a16="http://schemas.microsoft.com/office/drawing/2014/main" val="762425916"/>
                    </a:ext>
                  </a:extLst>
                </a:gridCol>
              </a:tblGrid>
              <a:tr h="2367513">
                <a:tc>
                  <a:txBody>
                    <a:bodyPr/>
                    <a:lstStyle/>
                    <a:p>
                      <a:r>
                        <a:rPr lang="en-GB" sz="1800" u="sng" dirty="0">
                          <a:solidFill>
                            <a:schemeClr val="tx1"/>
                          </a:solidFill>
                          <a:latin typeface="Arial" panose="020B0604020202020204" pitchFamily="34" charset="0"/>
                          <a:cs typeface="Arial" panose="020B0604020202020204" pitchFamily="34" charset="0"/>
                        </a:rPr>
                        <a:t>Week 1 </a:t>
                      </a:r>
                    </a:p>
                    <a:p>
                      <a:r>
                        <a:rPr lang="en-GB" sz="1800" u="sng" dirty="0">
                          <a:solidFill>
                            <a:schemeClr val="tx1"/>
                          </a:solidFill>
                          <a:latin typeface="Arial" panose="020B0604020202020204" pitchFamily="34" charset="0"/>
                          <a:cs typeface="Arial" panose="020B0604020202020204" pitchFamily="34" charset="0"/>
                        </a:rPr>
                        <a:t>Screen Habits Awareness/</a:t>
                      </a:r>
                      <a:r>
                        <a:rPr lang="en-GB" sz="1800" b="1" u="sng" dirty="0">
                          <a:solidFill>
                            <a:schemeClr val="tx1"/>
                          </a:solidFill>
                          <a:latin typeface="Arial" panose="020B0604020202020204" pitchFamily="34" charset="0"/>
                          <a:cs typeface="Arial" panose="020B0604020202020204" pitchFamily="34" charset="0"/>
                        </a:rPr>
                        <a:t>Goal Setting &amp; Digital Boundaries</a:t>
                      </a:r>
                    </a:p>
                    <a:p>
                      <a:pPr marL="342900" lvl="0" indent="-342900">
                        <a:buFont typeface="Arial" panose="020B0604020202020204" pitchFamily="34" charset="0"/>
                        <a:buChar char="•"/>
                      </a:pPr>
                      <a:r>
                        <a:rPr lang="en-GB" sz="1800" dirty="0">
                          <a:solidFill>
                            <a:schemeClr val="tx1"/>
                          </a:solidFill>
                          <a:effectLst/>
                          <a:latin typeface="Arial" panose="020B0604020202020204" pitchFamily="34" charset="0"/>
                          <a:cs typeface="Arial" panose="020B0604020202020204" pitchFamily="34" charset="0"/>
                        </a:rPr>
                        <a:t>Screen‑time audit (keep a diary)</a:t>
                      </a:r>
                      <a:endParaRPr lang="en-GB" sz="1800" dirty="0">
                        <a:solidFill>
                          <a:schemeClr val="tx1"/>
                        </a:solidFill>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800" dirty="0">
                          <a:solidFill>
                            <a:schemeClr val="tx1"/>
                          </a:solidFill>
                          <a:effectLst/>
                          <a:latin typeface="Arial" panose="020B0604020202020204" pitchFamily="34" charset="0"/>
                          <a:cs typeface="Arial" panose="020B0604020202020204" pitchFamily="34" charset="0"/>
                        </a:rPr>
                        <a:t>SMART goal setting.</a:t>
                      </a:r>
                      <a:endParaRPr lang="en-GB" sz="1800" dirty="0">
                        <a:solidFill>
                          <a:schemeClr val="tx1"/>
                        </a:solidFill>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800" dirty="0">
                          <a:solidFill>
                            <a:schemeClr val="tx1"/>
                          </a:solidFill>
                          <a:effectLst/>
                          <a:latin typeface="Arial" panose="020B0604020202020204" pitchFamily="34" charset="0"/>
                          <a:cs typeface="Arial" panose="020B0604020202020204" pitchFamily="34" charset="0"/>
                        </a:rPr>
                        <a:t>Introduce digital boundaries and healthy routines</a:t>
                      </a:r>
                      <a:endParaRPr lang="en-GB" sz="1800" dirty="0">
                        <a:solidFill>
                          <a:schemeClr val="tx1"/>
                        </a:solidFill>
                        <a:latin typeface="Arial" panose="020B0604020202020204" pitchFamily="34" charset="0"/>
                        <a:cs typeface="Arial" panose="020B0604020202020204" pitchFamily="34" charset="0"/>
                      </a:endParaRPr>
                    </a:p>
                    <a:p>
                      <a:endParaRPr lang="en-GB" sz="1800" b="1" dirty="0">
                        <a:solidFill>
                          <a:schemeClr val="tx1"/>
                        </a:solidFill>
                        <a:latin typeface="Arial" panose="020B0604020202020204" pitchFamily="34" charset="0"/>
                        <a:cs typeface="Arial" panose="020B0604020202020204" pitchFamily="34" charset="0"/>
                      </a:endParaRPr>
                    </a:p>
                    <a:p>
                      <a:endParaRPr lang="en-GB" sz="1800" dirty="0">
                        <a:solidFill>
                          <a:schemeClr val="tx1"/>
                        </a:solidFill>
                        <a:latin typeface="Arial" panose="020B0604020202020204" pitchFamily="34" charset="0"/>
                        <a:cs typeface="Arial" panose="020B0604020202020204" pitchFamily="34" charset="0"/>
                      </a:endParaRPr>
                    </a:p>
                  </a:txBody>
                  <a:tcPr>
                    <a:solidFill>
                      <a:srgbClr val="D6EEFC"/>
                    </a:solidFill>
                  </a:tcPr>
                </a:tc>
                <a:extLst>
                  <a:ext uri="{0D108BD9-81ED-4DB2-BD59-A6C34878D82A}">
                    <a16:rowId xmlns="" xmlns:a16="http://schemas.microsoft.com/office/drawing/2014/main" val="2457062150"/>
                  </a:ext>
                </a:extLst>
              </a:tr>
              <a:tr h="2083411">
                <a:tc>
                  <a:txBody>
                    <a:bodyPr/>
                    <a:lstStyle/>
                    <a:p>
                      <a:r>
                        <a:rPr lang="en-GB" sz="1800" b="1" i="0" u="sng" dirty="0">
                          <a:latin typeface="Arial" panose="020B0604020202020204" pitchFamily="34" charset="0"/>
                          <a:cs typeface="Arial" panose="020B0604020202020204" pitchFamily="34" charset="0"/>
                        </a:rPr>
                        <a:t>Week 2</a:t>
                      </a:r>
                    </a:p>
                    <a:p>
                      <a:r>
                        <a:rPr lang="en-GB" sz="1800" b="1" i="0" u="sng" dirty="0">
                          <a:latin typeface="Arial" panose="020B0604020202020204" pitchFamily="34" charset="0"/>
                          <a:cs typeface="Arial" panose="020B0604020202020204" pitchFamily="34" charset="0"/>
                        </a:rPr>
                        <a:t>Swap the Screen Challenge</a:t>
                      </a:r>
                    </a:p>
                    <a:p>
                      <a:pPr marL="342900" lvl="0" indent="-342900">
                        <a:buFont typeface="Arial" panose="020B0604020202020204" pitchFamily="34" charset="0"/>
                        <a:buChar char="•"/>
                      </a:pPr>
                      <a:r>
                        <a:rPr lang="en-GB" sz="1800" b="1" dirty="0">
                          <a:effectLst/>
                          <a:latin typeface="Arial" panose="020B0604020202020204" pitchFamily="34" charset="0"/>
                          <a:cs typeface="Arial" panose="020B0604020202020204" pitchFamily="34" charset="0"/>
                        </a:rPr>
                        <a:t>Replace 30 minutes of screen time with physical activity.</a:t>
                      </a:r>
                      <a:endParaRPr lang="en-GB" sz="1800" b="1"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800" b="1" dirty="0">
                          <a:effectLst/>
                          <a:latin typeface="Arial" panose="020B0604020202020204" pitchFamily="34" charset="0"/>
                          <a:cs typeface="Arial" panose="020B0604020202020204" pitchFamily="34" charset="0"/>
                        </a:rPr>
                        <a:t>Sports and creative activity tasters in community hubs, leisure centres, parks and art galleries</a:t>
                      </a:r>
                      <a:endParaRPr lang="en-GB" sz="1800" b="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800" b="1" dirty="0">
                        <a:latin typeface="Arial" panose="020B0604020202020204" pitchFamily="34" charset="0"/>
                        <a:cs typeface="Arial" panose="020B0604020202020204" pitchFamily="34" charset="0"/>
                      </a:endParaRPr>
                    </a:p>
                  </a:txBody>
                  <a:tcPr>
                    <a:solidFill>
                      <a:schemeClr val="accent3">
                        <a:lumMod val="20000"/>
                        <a:lumOff val="80000"/>
                      </a:schemeClr>
                    </a:solidFill>
                  </a:tcPr>
                </a:tc>
                <a:extLst>
                  <a:ext uri="{0D108BD9-81ED-4DB2-BD59-A6C34878D82A}">
                    <a16:rowId xmlns="" xmlns:a16="http://schemas.microsoft.com/office/drawing/2014/main" val="663666530"/>
                  </a:ext>
                </a:extLst>
              </a:tr>
              <a:tr h="1736176">
                <a:tc>
                  <a:txBody>
                    <a:bodyPr/>
                    <a:lstStyle/>
                    <a:p>
                      <a:r>
                        <a:rPr lang="en-GB" sz="1800" b="1" u="sng" dirty="0">
                          <a:latin typeface="Arial" panose="020B0604020202020204" pitchFamily="34" charset="0"/>
                          <a:cs typeface="Arial" panose="020B0604020202020204" pitchFamily="34" charset="0"/>
                        </a:rPr>
                        <a:t>Week 3 </a:t>
                      </a:r>
                    </a:p>
                    <a:p>
                      <a:r>
                        <a:rPr lang="en-GB" sz="1800" b="1" u="sng" dirty="0">
                          <a:latin typeface="Arial" panose="020B0604020202020204" pitchFamily="34" charset="0"/>
                          <a:cs typeface="Arial" panose="020B0604020202020204" pitchFamily="34" charset="0"/>
                        </a:rPr>
                        <a:t>Social Skills and Offline Connections</a:t>
                      </a:r>
                    </a:p>
                    <a:p>
                      <a:pPr marL="342900" lvl="0" indent="-342900">
                        <a:buFont typeface="Arial" panose="020B0604020202020204" pitchFamily="34" charset="0"/>
                        <a:buChar char="•"/>
                      </a:pPr>
                      <a:r>
                        <a:rPr lang="en-GB" sz="1800" b="1" dirty="0">
                          <a:effectLst/>
                          <a:latin typeface="Arial" panose="020B0604020202020204" pitchFamily="34" charset="0"/>
                          <a:cs typeface="Arial" panose="020B0604020202020204" pitchFamily="34" charset="0"/>
                        </a:rPr>
                        <a:t>Group games and communication activities.</a:t>
                      </a:r>
                      <a:endParaRPr lang="en-GB" sz="1800" b="1"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800" b="1" dirty="0">
                          <a:effectLst/>
                          <a:latin typeface="Arial" panose="020B0604020202020204" pitchFamily="34" charset="0"/>
                          <a:cs typeface="Arial" panose="020B0604020202020204" pitchFamily="34" charset="0"/>
                        </a:rPr>
                        <a:t>Explore impact of screen use on social development. </a:t>
                      </a:r>
                      <a:endParaRPr lang="en-GB" sz="1800" b="1" dirty="0">
                        <a:latin typeface="Arial" panose="020B0604020202020204" pitchFamily="34" charset="0"/>
                        <a:cs typeface="Arial" panose="020B0604020202020204" pitchFamily="34" charset="0"/>
                      </a:endParaRPr>
                    </a:p>
                    <a:p>
                      <a:r>
                        <a:rPr lang="en-GB" sz="1400" b="1" u="none" dirty="0">
                          <a:latin typeface="Arial" panose="020B0604020202020204" pitchFamily="34" charset="0"/>
                          <a:cs typeface="Arial" panose="020B0604020202020204" pitchFamily="34" charset="0"/>
                        </a:rPr>
                        <a:t>                                                                                            (RCPCH, 2026)</a:t>
                      </a:r>
                    </a:p>
                  </a:txBody>
                  <a:tcPr>
                    <a:solidFill>
                      <a:schemeClr val="accent1">
                        <a:lumMod val="20000"/>
                        <a:lumOff val="80000"/>
                      </a:schemeClr>
                    </a:solidFill>
                  </a:tcPr>
                </a:tc>
                <a:extLst>
                  <a:ext uri="{0D108BD9-81ED-4DB2-BD59-A6C34878D82A}">
                    <a16:rowId xmlns="" xmlns:a16="http://schemas.microsoft.com/office/drawing/2014/main" val="4089643151"/>
                  </a:ext>
                </a:extLst>
              </a:tr>
            </a:tbl>
          </a:graphicData>
        </a:graphic>
      </p:graphicFrame>
      <p:graphicFrame>
        <p:nvGraphicFramePr>
          <p:cNvPr id="4" name="Table 3">
            <a:extLst>
              <a:ext uri="{FF2B5EF4-FFF2-40B4-BE49-F238E27FC236}">
                <a16:creationId xmlns="" xmlns:a16="http://schemas.microsoft.com/office/drawing/2014/main" id="{09BA036D-7717-9ED6-5F2F-60A0C871EBB2}"/>
              </a:ext>
            </a:extLst>
          </p:cNvPr>
          <p:cNvGraphicFramePr>
            <a:graphicFrameLocks noGrp="1"/>
          </p:cNvGraphicFramePr>
          <p:nvPr>
            <p:extLst>
              <p:ext uri="{D42A27DB-BD31-4B8C-83A1-F6EECF244321}">
                <p14:modId xmlns="" xmlns:p14="http://schemas.microsoft.com/office/powerpoint/2010/main" val="399170388"/>
              </p:ext>
            </p:extLst>
          </p:nvPr>
        </p:nvGraphicFramePr>
        <p:xfrm>
          <a:off x="6096000" y="670898"/>
          <a:ext cx="5998464" cy="6195530"/>
        </p:xfrm>
        <a:graphic>
          <a:graphicData uri="http://schemas.openxmlformats.org/drawingml/2006/table">
            <a:tbl>
              <a:tblPr firstRow="1" bandRow="1">
                <a:tableStyleId>{5C22544A-7EE6-4342-B048-85BDC9FD1C3A}</a:tableStyleId>
              </a:tblPr>
              <a:tblGrid>
                <a:gridCol w="5998464">
                  <a:extLst>
                    <a:ext uri="{9D8B030D-6E8A-4147-A177-3AD203B41FA5}">
                      <a16:colId xmlns="" xmlns:a16="http://schemas.microsoft.com/office/drawing/2014/main" val="1704520574"/>
                    </a:ext>
                  </a:extLst>
                </a:gridCol>
              </a:tblGrid>
              <a:tr h="2286285">
                <a:tc>
                  <a:txBody>
                    <a:bodyPr/>
                    <a:lstStyle/>
                    <a:p>
                      <a:r>
                        <a:rPr lang="en-GB" u="sng" dirty="0">
                          <a:solidFill>
                            <a:schemeClr val="tx1"/>
                          </a:solidFill>
                          <a:latin typeface="Arial" panose="020B0604020202020204" pitchFamily="34" charset="0"/>
                          <a:cs typeface="Arial" panose="020B0604020202020204" pitchFamily="34" charset="0"/>
                        </a:rPr>
                        <a:t>Week 4 </a:t>
                      </a:r>
                    </a:p>
                    <a:p>
                      <a:r>
                        <a:rPr lang="en-GB" u="sng" dirty="0">
                          <a:solidFill>
                            <a:schemeClr val="tx1"/>
                          </a:solidFill>
                          <a:latin typeface="Arial" panose="020B0604020202020204" pitchFamily="34" charset="0"/>
                          <a:cs typeface="Arial" panose="020B0604020202020204" pitchFamily="34" charset="0"/>
                        </a:rPr>
                        <a:t>Sleep Hygiene Workshop</a:t>
                      </a:r>
                    </a:p>
                    <a:p>
                      <a:pPr marL="285750" lvl="0" indent="-285750">
                        <a:buFont typeface="Arial" panose="020B0604020202020204" pitchFamily="34" charset="0"/>
                        <a:buChar char="•"/>
                      </a:pPr>
                      <a:r>
                        <a:rPr lang="en-GB" dirty="0">
                          <a:solidFill>
                            <a:schemeClr val="tx1"/>
                          </a:solidFill>
                          <a:effectLst/>
                          <a:latin typeface="Arial" panose="020B0604020202020204" pitchFamily="34" charset="0"/>
                          <a:cs typeface="Arial" panose="020B0604020202020204" pitchFamily="34" charset="0"/>
                        </a:rPr>
                        <a:t>Understanding effects of blue light.</a:t>
                      </a:r>
                      <a:endParaRPr lang="en-GB" dirty="0">
                        <a:solidFill>
                          <a:schemeClr val="tx1"/>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solidFill>
                            <a:schemeClr val="tx1"/>
                          </a:solidFill>
                          <a:effectLst/>
                          <a:latin typeface="Arial" panose="020B0604020202020204" pitchFamily="34" charset="0"/>
                          <a:cs typeface="Arial" panose="020B0604020202020204" pitchFamily="34" charset="0"/>
                        </a:rPr>
                        <a:t>Creating personalised bedtime routines.</a:t>
                      </a:r>
                    </a:p>
                    <a:p>
                      <a:pPr marL="285750" lvl="0" indent="-285750">
                        <a:buFont typeface="Arial" panose="020B0604020202020204" pitchFamily="34" charset="0"/>
                        <a:buChar char="•"/>
                      </a:pPr>
                      <a:r>
                        <a:rPr lang="en-GB" dirty="0">
                          <a:solidFill>
                            <a:schemeClr val="tx1"/>
                          </a:solidFill>
                          <a:effectLst/>
                          <a:latin typeface="Arial" panose="020B0604020202020204" pitchFamily="34" charset="0"/>
                          <a:cs typeface="Arial" panose="020B0604020202020204" pitchFamily="34" charset="0"/>
                        </a:rPr>
                        <a:t>Introducing “digital sunset” (screen free hour before bed).</a:t>
                      </a:r>
                      <a:endParaRPr lang="en-GB" dirty="0">
                        <a:solidFill>
                          <a:schemeClr val="tx1"/>
                        </a:solidFill>
                        <a:latin typeface="Arial" panose="020B0604020202020204" pitchFamily="34" charset="0"/>
                        <a:cs typeface="Arial" panose="020B0604020202020204" pitchFamily="34" charset="0"/>
                      </a:endParaRPr>
                    </a:p>
                    <a:p>
                      <a:endParaRPr lang="en-GB" u="none"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txBody>
                  <a:tcPr>
                    <a:solidFill>
                      <a:srgbClr val="8FD2FB"/>
                    </a:solidFill>
                  </a:tcPr>
                </a:tc>
                <a:extLst>
                  <a:ext uri="{0D108BD9-81ED-4DB2-BD59-A6C34878D82A}">
                    <a16:rowId xmlns="" xmlns:a16="http://schemas.microsoft.com/office/drawing/2014/main" val="3900656019"/>
                  </a:ext>
                </a:extLst>
              </a:tr>
              <a:tr h="1897565">
                <a:tc>
                  <a:txBody>
                    <a:bodyPr/>
                    <a:lstStyle/>
                    <a:p>
                      <a:r>
                        <a:rPr lang="en-GB" b="1" u="sng" dirty="0">
                          <a:latin typeface="Arial" panose="020B0604020202020204" pitchFamily="34" charset="0"/>
                          <a:cs typeface="Arial" panose="020B0604020202020204" pitchFamily="34" charset="0"/>
                        </a:rPr>
                        <a:t>Week 5 </a:t>
                      </a:r>
                    </a:p>
                    <a:p>
                      <a:r>
                        <a:rPr lang="en-GB" b="1" u="sng" dirty="0">
                          <a:latin typeface="Arial" panose="020B0604020202020204" pitchFamily="34" charset="0"/>
                          <a:cs typeface="Arial" panose="020B0604020202020204" pitchFamily="34" charset="0"/>
                        </a:rPr>
                        <a:t>Family Engagement and Physical Activities</a:t>
                      </a:r>
                    </a:p>
                    <a:p>
                      <a:pPr marL="285750" indent="-285750">
                        <a:buFont typeface="Arial" panose="020B0604020202020204" pitchFamily="34" charset="0"/>
                        <a:buChar char="•"/>
                      </a:pPr>
                      <a:r>
                        <a:rPr lang="en-GB" b="1" u="none" dirty="0">
                          <a:latin typeface="Arial" panose="020B0604020202020204" pitchFamily="34" charset="0"/>
                          <a:cs typeface="Arial" panose="020B0604020202020204" pitchFamily="34" charset="0"/>
                        </a:rPr>
                        <a:t>Parent/Carer Involvement</a:t>
                      </a:r>
                    </a:p>
                    <a:p>
                      <a:pPr marL="285750" indent="-285750">
                        <a:buFont typeface="Arial" panose="020B0604020202020204" pitchFamily="34" charset="0"/>
                        <a:buChar char="•"/>
                      </a:pPr>
                      <a:r>
                        <a:rPr lang="en-GB" b="1" u="none" dirty="0">
                          <a:latin typeface="Arial" panose="020B0604020202020204" pitchFamily="34" charset="0"/>
                          <a:cs typeface="Arial" panose="020B0604020202020204" pitchFamily="34" charset="0"/>
                        </a:rPr>
                        <a:t>Family media/device plans</a:t>
                      </a:r>
                    </a:p>
                    <a:p>
                      <a:pPr marL="285750" indent="-285750">
                        <a:buFont typeface="Arial" panose="020B0604020202020204" pitchFamily="34" charset="0"/>
                        <a:buChar char="•"/>
                      </a:pPr>
                      <a:r>
                        <a:rPr lang="en-GB" b="1" u="none" dirty="0">
                          <a:latin typeface="Arial" panose="020B0604020202020204" pitchFamily="34" charset="0"/>
                          <a:cs typeface="Arial" panose="020B0604020202020204" pitchFamily="34" charset="0"/>
                        </a:rPr>
                        <a:t>Joint physical activity session</a:t>
                      </a:r>
                    </a:p>
                  </a:txBody>
                  <a:tcPr>
                    <a:solidFill>
                      <a:schemeClr val="tx2">
                        <a:lumMod val="10000"/>
                        <a:lumOff val="90000"/>
                      </a:schemeClr>
                    </a:solidFill>
                  </a:tcPr>
                </a:tc>
                <a:extLst>
                  <a:ext uri="{0D108BD9-81ED-4DB2-BD59-A6C34878D82A}">
                    <a16:rowId xmlns="" xmlns:a16="http://schemas.microsoft.com/office/drawing/2014/main" val="2274044443"/>
                  </a:ext>
                </a:extLst>
              </a:tr>
              <a:tr h="2003248">
                <a:tc>
                  <a:txBody>
                    <a:bodyPr/>
                    <a:lstStyle/>
                    <a:p>
                      <a:r>
                        <a:rPr lang="en-GB" b="1" u="sng" dirty="0">
                          <a:latin typeface="Arial" panose="020B0604020202020204" pitchFamily="34" charset="0"/>
                          <a:cs typeface="Arial" panose="020B0604020202020204" pitchFamily="34" charset="0"/>
                        </a:rPr>
                        <a:t>Week 6 </a:t>
                      </a:r>
                    </a:p>
                    <a:p>
                      <a:r>
                        <a:rPr lang="en-GB" b="1" u="sng" dirty="0">
                          <a:latin typeface="Arial" panose="020B0604020202020204" pitchFamily="34" charset="0"/>
                          <a:cs typeface="Arial" panose="020B0604020202020204" pitchFamily="34" charset="0"/>
                        </a:rPr>
                        <a:t>Reflection, Progress Review  and Celebration</a:t>
                      </a:r>
                    </a:p>
                    <a:p>
                      <a:pPr marL="285750" lvl="0" indent="-285750">
                        <a:buFont typeface="Arial" panose="020B0604020202020204" pitchFamily="34" charset="0"/>
                        <a:buChar char="•"/>
                      </a:pPr>
                      <a:r>
                        <a:rPr lang="en-GB" b="1" dirty="0">
                          <a:effectLst/>
                          <a:latin typeface="Arial" panose="020B0604020202020204" pitchFamily="34" charset="0"/>
                          <a:cs typeface="Arial" panose="020B0604020202020204" pitchFamily="34" charset="0"/>
                        </a:rPr>
                        <a:t>Review screen‑time logs/diaries</a:t>
                      </a:r>
                    </a:p>
                    <a:p>
                      <a:pPr marL="285750" lvl="0" indent="-285750">
                        <a:buFont typeface="Arial" panose="020B0604020202020204" pitchFamily="34" charset="0"/>
                        <a:buChar char="•"/>
                      </a:pPr>
                      <a:r>
                        <a:rPr lang="en-GB" b="1" dirty="0">
                          <a:effectLst/>
                          <a:latin typeface="Arial" panose="020B0604020202020204" pitchFamily="34" charset="0"/>
                          <a:cs typeface="Arial" panose="020B0604020202020204" pitchFamily="34" charset="0"/>
                        </a:rPr>
                        <a:t>Group reflection</a:t>
                      </a:r>
                      <a:endParaRPr lang="en-GB" b="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b="1" dirty="0">
                          <a:effectLst/>
                          <a:latin typeface="Arial" panose="020B0604020202020204" pitchFamily="34" charset="0"/>
                          <a:cs typeface="Arial" panose="020B0604020202020204" pitchFamily="34" charset="0"/>
                        </a:rPr>
                        <a:t>Certificates and Celebration of achievements.</a:t>
                      </a:r>
                    </a:p>
                    <a:p>
                      <a:pPr marL="285750" lvl="0" indent="-285750">
                        <a:buFont typeface="Arial" panose="020B0604020202020204" pitchFamily="34" charset="0"/>
                        <a:buChar char="•"/>
                      </a:pPr>
                      <a:r>
                        <a:rPr lang="en-GB" b="1" dirty="0">
                          <a:latin typeface="Arial" panose="020B0604020202020204" pitchFamily="34" charset="0"/>
                          <a:cs typeface="Arial" panose="020B0604020202020204" pitchFamily="34" charset="0"/>
                        </a:rPr>
                        <a:t>Reinforce long‑term behaviour maintenance.</a:t>
                      </a:r>
                    </a:p>
                    <a:p>
                      <a:endParaRPr lang="en-GB" b="1" u="none" dirty="0">
                        <a:latin typeface="Arial" panose="020B0604020202020204" pitchFamily="34" charset="0"/>
                        <a:cs typeface="Arial" panose="020B0604020202020204" pitchFamily="34" charset="0"/>
                      </a:endParaRPr>
                    </a:p>
                  </a:txBody>
                  <a:tcPr>
                    <a:solidFill>
                      <a:schemeClr val="accent6">
                        <a:lumMod val="20000"/>
                        <a:lumOff val="80000"/>
                      </a:schemeClr>
                    </a:solidFill>
                  </a:tcPr>
                </a:tc>
                <a:extLst>
                  <a:ext uri="{0D108BD9-81ED-4DB2-BD59-A6C34878D82A}">
                    <a16:rowId xmlns="" xmlns:a16="http://schemas.microsoft.com/office/drawing/2014/main" val="975168994"/>
                  </a:ext>
                </a:extLst>
              </a:tr>
            </a:tbl>
          </a:graphicData>
        </a:graphic>
      </p:graphicFrame>
      <p:sp>
        <p:nvSpPr>
          <p:cNvPr id="6" name="TextBox 5">
            <a:extLst>
              <a:ext uri="{FF2B5EF4-FFF2-40B4-BE49-F238E27FC236}">
                <a16:creationId xmlns="" xmlns:a16="http://schemas.microsoft.com/office/drawing/2014/main" id="{D7BB6F5D-D4F1-5AA5-CC8F-B18AEF7402D6}"/>
              </a:ext>
            </a:extLst>
          </p:cNvPr>
          <p:cNvSpPr txBox="1"/>
          <p:nvPr/>
        </p:nvSpPr>
        <p:spPr>
          <a:xfrm>
            <a:off x="0" y="97536"/>
            <a:ext cx="12192000" cy="461665"/>
          </a:xfrm>
          <a:prstGeom prst="rect">
            <a:avLst/>
          </a:prstGeom>
          <a:solidFill>
            <a:srgbClr val="B1D9D8"/>
          </a:solidFill>
          <a:ln>
            <a:solidFill>
              <a:schemeClr val="accent1"/>
            </a:solidFill>
          </a:ln>
          <a:effectLst>
            <a:glow rad="63500">
              <a:schemeClr val="accent3">
                <a:satMod val="175000"/>
                <a:alpha val="40000"/>
              </a:schemeClr>
            </a:glow>
            <a:innerShdw blurRad="114300">
              <a:prstClr val="black"/>
            </a:innerShdw>
          </a:effectLst>
        </p:spPr>
        <p:txBody>
          <a:bodyPr wrap="square" rtlCol="0">
            <a:spAutoFit/>
          </a:bodyPr>
          <a:lstStyle/>
          <a:p>
            <a:r>
              <a:rPr lang="en-GB" sz="2400" b="1" dirty="0">
                <a:latin typeface="Arial" panose="020B0604020202020204" pitchFamily="34" charset="0"/>
                <a:cs typeface="Arial" panose="020B0604020202020204" pitchFamily="34" charset="0"/>
              </a:rPr>
              <a:t>				WEEKLY ACTIVITIES PLANNER</a:t>
            </a:r>
          </a:p>
        </p:txBody>
      </p:sp>
      <p:pic>
        <p:nvPicPr>
          <p:cNvPr id="8" name="Picture 7" descr="HIGH IMPACT TEACHING STRATEGIES (HITS) - Inspiring Master Teachers">
            <a:extLst>
              <a:ext uri="{FF2B5EF4-FFF2-40B4-BE49-F238E27FC236}">
                <a16:creationId xmlns="" xmlns:a16="http://schemas.microsoft.com/office/drawing/2014/main" id="{F111AC1D-0ECF-2D8F-FE66-79B29116C901}"/>
              </a:ext>
            </a:extLst>
          </p:cNvPr>
          <p:cNvPicPr>
            <a:picLocks noChangeAspect="1"/>
          </p:cNvPicPr>
          <p:nvPr/>
        </p:nvPicPr>
        <p:blipFill>
          <a:blip r:embed="rId2"/>
          <a:stretch>
            <a:fillRect/>
          </a:stretch>
        </p:blipFill>
        <p:spPr>
          <a:xfrm>
            <a:off x="8924545" y="97537"/>
            <a:ext cx="3169920" cy="975359"/>
          </a:xfrm>
          <a:prstGeom prst="rect">
            <a:avLst/>
          </a:prstGeom>
        </p:spPr>
      </p:pic>
      <p:sp>
        <p:nvSpPr>
          <p:cNvPr id="9" name="TextBox 8">
            <a:extLst>
              <a:ext uri="{FF2B5EF4-FFF2-40B4-BE49-F238E27FC236}">
                <a16:creationId xmlns="" xmlns:a16="http://schemas.microsoft.com/office/drawing/2014/main" id="{6A633E0E-7837-789F-1019-768336CDE388}"/>
              </a:ext>
            </a:extLst>
          </p:cNvPr>
          <p:cNvSpPr txBox="1"/>
          <p:nvPr/>
        </p:nvSpPr>
        <p:spPr>
          <a:xfrm>
            <a:off x="9168384" y="1072896"/>
            <a:ext cx="284073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(Inspiring Master Teachers, 2025)</a:t>
            </a:r>
          </a:p>
        </p:txBody>
      </p:sp>
    </p:spTree>
    <p:extLst>
      <p:ext uri="{BB962C8B-B14F-4D97-AF65-F5344CB8AC3E}">
        <p14:creationId xmlns="" xmlns:p14="http://schemas.microsoft.com/office/powerpoint/2010/main" val="1065511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6C074D4-F5B5-F255-968B-8A6BCF279568}"/>
              </a:ext>
            </a:extLst>
          </p:cNvPr>
          <p:cNvSpPr>
            <a:spLocks noGrp="1"/>
          </p:cNvSpPr>
          <p:nvPr>
            <p:ph type="title"/>
          </p:nvPr>
        </p:nvSpPr>
        <p:spPr>
          <a:xfrm>
            <a:off x="121920" y="128017"/>
            <a:ext cx="11911584" cy="1139952"/>
          </a:xfrm>
          <a:solidFill>
            <a:schemeClr val="accent1">
              <a:lumMod val="40000"/>
              <a:lumOff val="60000"/>
            </a:schemeClr>
          </a:solidFill>
          <a:ln>
            <a:solidFill>
              <a:schemeClr val="accent1"/>
            </a:solidFill>
          </a:ln>
          <a:effectLst>
            <a:innerShdw blurRad="114300">
              <a:prstClr val="black"/>
            </a:innerShdw>
          </a:effectLst>
        </p:spPr>
        <p:txBody>
          <a:bodyPr>
            <a:normAutofit fontScale="90000"/>
          </a:bodyPr>
          <a:lstStyle/>
          <a:p>
            <a:r>
              <a:rPr lang="en-GB" sz="5300" b="1" dirty="0">
                <a:latin typeface="Arial" panose="020B0604020202020204" pitchFamily="34" charset="0"/>
                <a:cs typeface="Arial" panose="020B0604020202020204" pitchFamily="34" charset="0"/>
              </a:rPr>
              <a:t>Task 1: Rationale for the Campaign</a:t>
            </a: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 xmlns:a16="http://schemas.microsoft.com/office/drawing/2014/main" id="{8D68B466-146E-3688-9AAB-4CFE6477F7A2}"/>
              </a:ext>
            </a:extLst>
          </p:cNvPr>
          <p:cNvSpPr>
            <a:spLocks noGrp="1"/>
          </p:cNvSpPr>
          <p:nvPr>
            <p:ph idx="1"/>
          </p:nvPr>
        </p:nvSpPr>
        <p:spPr>
          <a:xfrm>
            <a:off x="121920" y="1267968"/>
            <a:ext cx="11911584" cy="5462016"/>
          </a:xfrm>
          <a:solidFill>
            <a:schemeClr val="accent1">
              <a:lumMod val="20000"/>
              <a:lumOff val="80000"/>
            </a:schemeClr>
          </a:solidFill>
          <a:ln>
            <a:solidFill>
              <a:schemeClr val="accent1"/>
            </a:solidFill>
          </a:ln>
          <a:effectLst>
            <a:innerShdw blurRad="114300">
              <a:prstClr val="black"/>
            </a:innerShdw>
          </a:effectLst>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Adolescents between the ages of 11 and 16 are using screens for longer than is advised, which is detrimental to their social, emotional, and physical health. A targeted campaign is needed to reduce screen time, promote healthier routines, and prevent long‑term negative outcomes. Muppalla et al (2023). </a:t>
            </a:r>
          </a:p>
          <a:p>
            <a:pPr marL="0" indent="0">
              <a:buNone/>
            </a:pPr>
            <a:r>
              <a:rPr lang="en-GB" b="1" u="sng" dirty="0">
                <a:latin typeface="Arial" panose="020B0604020202020204" pitchFamily="34" charset="0"/>
                <a:cs typeface="Arial" panose="020B0604020202020204" pitchFamily="34" charset="0"/>
              </a:rPr>
              <a:t>Rationale: Why Screen Time Matters</a:t>
            </a:r>
          </a:p>
          <a:p>
            <a:pPr marL="0" indent="0">
              <a:buNone/>
            </a:pPr>
            <a:r>
              <a:rPr lang="en-GB" sz="2400" dirty="0">
                <a:latin typeface="Arial" panose="020B0604020202020204" pitchFamily="34" charset="0"/>
                <a:cs typeface="Arial" panose="020B0604020202020204" pitchFamily="34" charset="0"/>
              </a:rPr>
              <a:t>Adolescents' excessive screen time is being recognised as a major public health concern. Young people are spending more time online than ever before due to the rise of smartphones, gaming, social media, and streaming platforms.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Adolescents who spend too much time on screens have poorer mental health, sleep disruptions, and reduced physical activity (Zablotsky, 2025) et al., 2026). </a:t>
            </a:r>
          </a:p>
          <a:p>
            <a:r>
              <a:rPr lang="en-GB" sz="2400" dirty="0">
                <a:latin typeface="Arial" panose="020B0604020202020204" pitchFamily="34" charset="0"/>
                <a:cs typeface="Arial" panose="020B0604020202020204" pitchFamily="34" charset="0"/>
              </a:rPr>
              <a:t>Growing concerns about sleep, learning, and wellbeing linked to screen use are highlighted in new UK guidance (DfE, 2026).</a:t>
            </a:r>
          </a:p>
          <a:p>
            <a:r>
              <a:rPr lang="en-GB" sz="2400" dirty="0">
                <a:latin typeface="Arial" panose="020B0604020202020204" pitchFamily="34" charset="0"/>
                <a:cs typeface="Arial" panose="020B0604020202020204" pitchFamily="34" charset="0"/>
              </a:rPr>
              <a:t>Rising concerns about wellbeing, learning and social development makes it a relevant public health issue. </a:t>
            </a:r>
          </a:p>
          <a:p>
            <a:endParaRPr lang="en-GB" dirty="0"/>
          </a:p>
        </p:txBody>
      </p:sp>
    </p:spTree>
    <p:extLst>
      <p:ext uri="{BB962C8B-B14F-4D97-AF65-F5344CB8AC3E}">
        <p14:creationId xmlns="" xmlns:p14="http://schemas.microsoft.com/office/powerpoint/2010/main" val="2613813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BACC6370-2D7E-4714-9D71-7542949D7D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256B2C21-A230-48C0-8DF1-C46611373C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3847E18C-932D-4C95-AABA-FEC7C9499AD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3150CB11-0C61-439E-910F-5787759E72A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 xmlns:a16="http://schemas.microsoft.com/office/drawing/2014/main" id="{43F8A58B-5155-44CE-A5FF-7647B47D0A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 xmlns:a16="http://schemas.microsoft.com/office/drawing/2014/main" id="{443F2ACA-E6D6-4028-82DD-F03C262D5D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5AC7E20-8704-00E3-6C94-8FAC96E2A909}"/>
              </a:ext>
            </a:extLst>
          </p:cNvPr>
          <p:cNvSpPr>
            <a:spLocks noGrp="1"/>
          </p:cNvSpPr>
          <p:nvPr>
            <p:ph type="title"/>
          </p:nvPr>
        </p:nvSpPr>
        <p:spPr>
          <a:xfrm>
            <a:off x="121920" y="194817"/>
            <a:ext cx="3779053" cy="2307167"/>
          </a:xfrm>
          <a:solidFill>
            <a:schemeClr val="accent1">
              <a:lumMod val="40000"/>
              <a:lumOff val="60000"/>
            </a:schemeClr>
          </a:solidFill>
          <a:ln>
            <a:solidFill>
              <a:schemeClr val="accent1"/>
            </a:solidFill>
          </a:ln>
          <a:effectLst>
            <a:innerShdw blurRad="114300">
              <a:prstClr val="black"/>
            </a:innerShdw>
          </a:effectLst>
        </p:spPr>
        <p:txBody>
          <a:bodyPr anchor="b">
            <a:normAutofit/>
          </a:bodyPr>
          <a:lstStyle/>
          <a:p>
            <a:pPr algn="r"/>
            <a:r>
              <a:rPr lang="en-GB" sz="4000" b="1" u="sng" dirty="0">
                <a:latin typeface="Arial" panose="020B0604020202020204" pitchFamily="34" charset="0"/>
                <a:cs typeface="Arial" panose="020B0604020202020204" pitchFamily="34" charset="0"/>
              </a:rPr>
              <a:t>National Guidelines and UK Statistics</a:t>
            </a:r>
          </a:p>
        </p:txBody>
      </p:sp>
      <p:graphicFrame>
        <p:nvGraphicFramePr>
          <p:cNvPr id="5" name="Content Placeholder 2">
            <a:extLst>
              <a:ext uri="{FF2B5EF4-FFF2-40B4-BE49-F238E27FC236}">
                <a16:creationId xmlns="" xmlns:a16="http://schemas.microsoft.com/office/drawing/2014/main" id="{1104EFAC-A157-C1F8-3D43-53038CCBFE7D}"/>
              </a:ext>
            </a:extLst>
          </p:cNvPr>
          <p:cNvGraphicFramePr>
            <a:graphicFrameLocks noGrp="1"/>
          </p:cNvGraphicFramePr>
          <p:nvPr>
            <p:ph idx="1"/>
            <p:extLst>
              <p:ext uri="{D42A27DB-BD31-4B8C-83A1-F6EECF244321}">
                <p14:modId xmlns="" xmlns:p14="http://schemas.microsoft.com/office/powerpoint/2010/main" val="3389955336"/>
              </p:ext>
            </p:extLst>
          </p:nvPr>
        </p:nvGraphicFramePr>
        <p:xfrm>
          <a:off x="4159744" y="194817"/>
          <a:ext cx="7910336" cy="64985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New advice for parents on screen time for young children – The Education Hub">
            <a:extLst>
              <a:ext uri="{FF2B5EF4-FFF2-40B4-BE49-F238E27FC236}">
                <a16:creationId xmlns="" xmlns:a16="http://schemas.microsoft.com/office/drawing/2014/main" id="{7EF935A6-3738-F3E9-3FF3-AE90E408C140}"/>
              </a:ext>
            </a:extLst>
          </p:cNvPr>
          <p:cNvPicPr>
            <a:picLocks noChangeAspect="1"/>
          </p:cNvPicPr>
          <p:nvPr/>
        </p:nvPicPr>
        <p:blipFill>
          <a:blip r:embed="rId6" cstate="print"/>
          <a:stretch>
            <a:fillRect/>
          </a:stretch>
        </p:blipFill>
        <p:spPr>
          <a:xfrm>
            <a:off x="55983" y="4919661"/>
            <a:ext cx="3827005" cy="1857776"/>
          </a:xfrm>
          <a:prstGeom prst="rect">
            <a:avLst/>
          </a:prstGeom>
        </p:spPr>
      </p:pic>
      <p:sp>
        <p:nvSpPr>
          <p:cNvPr id="6" name="TextBox 5">
            <a:extLst>
              <a:ext uri="{FF2B5EF4-FFF2-40B4-BE49-F238E27FC236}">
                <a16:creationId xmlns="" xmlns:a16="http://schemas.microsoft.com/office/drawing/2014/main" id="{18A265A7-69C0-0C2B-76B2-ABC1832E5392}"/>
              </a:ext>
            </a:extLst>
          </p:cNvPr>
          <p:cNvSpPr txBox="1"/>
          <p:nvPr/>
        </p:nvSpPr>
        <p:spPr>
          <a:xfrm>
            <a:off x="121919" y="6479434"/>
            <a:ext cx="3779053"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GOV.UK (2026) </a:t>
            </a:r>
          </a:p>
        </p:txBody>
      </p:sp>
      <p:pic>
        <p:nvPicPr>
          <p:cNvPr id="7" name="Picture 6" descr="Tech Tots Report 2025 | Compare and Recycle">
            <a:extLst>
              <a:ext uri="{FF2B5EF4-FFF2-40B4-BE49-F238E27FC236}">
                <a16:creationId xmlns="" xmlns:a16="http://schemas.microsoft.com/office/drawing/2014/main" id="{CFDDBC99-423A-1D49-C97A-197AE4993125}"/>
              </a:ext>
            </a:extLst>
          </p:cNvPr>
          <p:cNvPicPr>
            <a:picLocks noChangeAspect="1"/>
          </p:cNvPicPr>
          <p:nvPr/>
        </p:nvPicPr>
        <p:blipFill>
          <a:blip r:embed="rId7"/>
          <a:stretch>
            <a:fillRect/>
          </a:stretch>
        </p:blipFill>
        <p:spPr>
          <a:xfrm>
            <a:off x="73967" y="2556908"/>
            <a:ext cx="3827005" cy="1990591"/>
          </a:xfrm>
          <a:prstGeom prst="rect">
            <a:avLst/>
          </a:prstGeom>
        </p:spPr>
      </p:pic>
      <p:sp>
        <p:nvSpPr>
          <p:cNvPr id="8" name="TextBox 7">
            <a:extLst>
              <a:ext uri="{FF2B5EF4-FFF2-40B4-BE49-F238E27FC236}">
                <a16:creationId xmlns="" xmlns:a16="http://schemas.microsoft.com/office/drawing/2014/main" id="{CD915FFF-1FF9-8871-54C4-39F8CF9B4C9F}"/>
              </a:ext>
            </a:extLst>
          </p:cNvPr>
          <p:cNvSpPr txBox="1"/>
          <p:nvPr/>
        </p:nvSpPr>
        <p:spPr>
          <a:xfrm>
            <a:off x="121919" y="4547505"/>
            <a:ext cx="3761069"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rPr>
              <a:t>Antonia, 2025). </a:t>
            </a:r>
          </a:p>
        </p:txBody>
      </p:sp>
    </p:spTree>
    <p:extLst>
      <p:ext uri="{BB962C8B-B14F-4D97-AF65-F5344CB8AC3E}">
        <p14:creationId xmlns="" xmlns:p14="http://schemas.microsoft.com/office/powerpoint/2010/main" val="4257890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A7D1EA5-86E5-7BB2-8D3D-B3A4F5F35D4D}"/>
              </a:ext>
            </a:extLst>
          </p:cNvPr>
          <p:cNvSpPr>
            <a:spLocks noGrp="1"/>
          </p:cNvSpPr>
          <p:nvPr>
            <p:ph type="title"/>
          </p:nvPr>
        </p:nvSpPr>
        <p:spPr>
          <a:xfrm>
            <a:off x="207264" y="426719"/>
            <a:ext cx="11777472" cy="1263969"/>
          </a:xfrm>
          <a:solidFill>
            <a:schemeClr val="accent1">
              <a:lumMod val="60000"/>
              <a:lumOff val="40000"/>
            </a:schemeClr>
          </a:solidFill>
          <a:ln>
            <a:solidFill>
              <a:schemeClr val="accent1"/>
            </a:solidFill>
          </a:ln>
          <a:effectLst>
            <a:innerShdw blurRad="114300">
              <a:prstClr val="black"/>
            </a:innerShdw>
          </a:effectLst>
        </p:spPr>
        <p:txBody>
          <a:bodyPr>
            <a:normAutofit/>
          </a:bodyPr>
          <a:lstStyle/>
          <a:p>
            <a:r>
              <a:rPr lang="en-GB" sz="4000" b="1" u="sng" dirty="0">
                <a:latin typeface="Arial" panose="020B0604020202020204" pitchFamily="34" charset="0"/>
                <a:cs typeface="Arial" panose="020B0604020202020204" pitchFamily="34" charset="0"/>
              </a:rPr>
              <a:t>Short-Term Consequences of Excessive Screen Time</a:t>
            </a:r>
          </a:p>
        </p:txBody>
      </p:sp>
      <p:sp>
        <p:nvSpPr>
          <p:cNvPr id="3" name="Content Placeholder 2">
            <a:extLst>
              <a:ext uri="{FF2B5EF4-FFF2-40B4-BE49-F238E27FC236}">
                <a16:creationId xmlns="" xmlns:a16="http://schemas.microsoft.com/office/drawing/2014/main" id="{BD209B7D-D601-00F5-B4DB-8B7A38BE0428}"/>
              </a:ext>
            </a:extLst>
          </p:cNvPr>
          <p:cNvSpPr>
            <a:spLocks noGrp="1"/>
          </p:cNvSpPr>
          <p:nvPr>
            <p:ph idx="1"/>
          </p:nvPr>
        </p:nvSpPr>
        <p:spPr>
          <a:xfrm>
            <a:off x="207264" y="1780032"/>
            <a:ext cx="11777472" cy="4864608"/>
          </a:xfrm>
          <a:solidFill>
            <a:schemeClr val="tx2">
              <a:lumMod val="10000"/>
              <a:lumOff val="90000"/>
            </a:schemeClr>
          </a:solidFill>
          <a:ln>
            <a:solidFill>
              <a:schemeClr val="accent1"/>
            </a:solidFill>
          </a:ln>
          <a:effectLst>
            <a:innerShdw blurRad="114300">
              <a:prstClr val="black"/>
            </a:innerShdw>
          </a:effectLst>
        </p:spPr>
        <p:txBody>
          <a:bodyPr>
            <a:normAutofit fontScale="92500" lnSpcReduction="10000"/>
          </a:bodyPr>
          <a:lstStyle/>
          <a:p>
            <a:pPr marL="0" indent="0">
              <a:buNone/>
            </a:pPr>
            <a:r>
              <a:rPr lang="en-GB" b="1" u="sng" dirty="0">
                <a:latin typeface="Arial" panose="020B0604020202020204" pitchFamily="34" charset="0"/>
                <a:cs typeface="Arial" panose="020B0604020202020204" pitchFamily="34" charset="0"/>
              </a:rPr>
              <a:t>Daily Life Impact</a:t>
            </a:r>
          </a:p>
          <a:p>
            <a:pPr marL="0" indent="0">
              <a:buNone/>
            </a:pPr>
            <a:endParaRPr lang="en-GB" sz="2400" b="1" u="sng"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Reduced concentration - affects school performance</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Mood changes - irritability, anxiety, low motivation</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Sleep disruption - blue light delays melatonin</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Social disengagement/reduced personal interactions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Physical inactivity - tiredness, low energy, headaches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Increased risk of cyberbullying </a:t>
            </a:r>
            <a:endParaRPr lang="en-GB" sz="2400" b="1" dirty="0">
              <a:latin typeface="Arial" panose="020B0604020202020204" pitchFamily="34" charset="0"/>
              <a:cs typeface="Arial" panose="020B0604020202020204" pitchFamily="34" charset="0"/>
            </a:endParaRPr>
          </a:p>
          <a:p>
            <a:pPr marL="0" indent="0">
              <a:buNone/>
            </a:pPr>
            <a:endParaRPr lang="en-GB" sz="2400" b="1" dirty="0">
              <a:latin typeface="Arial" panose="020B0604020202020204" pitchFamily="34" charset="0"/>
              <a:cs typeface="Arial" panose="020B0604020202020204" pitchFamily="34" charset="0"/>
            </a:endParaRP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These consequences affect learning, relationships and wellbeing.</a:t>
            </a:r>
          </a:p>
          <a:p>
            <a:pPr marL="0" indent="0">
              <a:buNone/>
            </a:pPr>
            <a:r>
              <a:rPr lang="en-GB" sz="2400" b="1" dirty="0">
                <a:latin typeface="Arial" panose="020B0604020202020204" pitchFamily="34" charset="0"/>
                <a:cs typeface="Arial" panose="020B0604020202020204" pitchFamily="34" charset="0"/>
              </a:rPr>
              <a:t> (Education Committee, 2024). </a:t>
            </a:r>
            <a:endParaRPr lang="en-GB" sz="2400" b="1" dirty="0">
              <a:highlight>
                <a:srgbClr val="FFFF00"/>
              </a:highlight>
              <a:latin typeface="Arial" panose="020B0604020202020204" pitchFamily="34" charset="0"/>
              <a:cs typeface="Arial" panose="020B0604020202020204" pitchFamily="34" charset="0"/>
            </a:endParaRPr>
          </a:p>
        </p:txBody>
      </p:sp>
      <p:pic>
        <p:nvPicPr>
          <p:cNvPr id="4" name="Picture 3" descr="How excessive screen time affects mental health">
            <a:extLst>
              <a:ext uri="{FF2B5EF4-FFF2-40B4-BE49-F238E27FC236}">
                <a16:creationId xmlns="" xmlns:a16="http://schemas.microsoft.com/office/drawing/2014/main" id="{24B78F66-A757-D9A6-1201-25C181F71EAB}"/>
              </a:ext>
            </a:extLst>
          </p:cNvPr>
          <p:cNvPicPr>
            <a:picLocks noChangeAspect="1"/>
          </p:cNvPicPr>
          <p:nvPr/>
        </p:nvPicPr>
        <p:blipFill>
          <a:blip r:embed="rId2"/>
          <a:stretch>
            <a:fillRect/>
          </a:stretch>
        </p:blipFill>
        <p:spPr>
          <a:xfrm>
            <a:off x="8327137" y="1898777"/>
            <a:ext cx="3538728" cy="3563239"/>
          </a:xfrm>
          <a:prstGeom prst="rect">
            <a:avLst/>
          </a:prstGeom>
        </p:spPr>
      </p:pic>
      <p:sp>
        <p:nvSpPr>
          <p:cNvPr id="6" name="TextBox 5">
            <a:extLst>
              <a:ext uri="{FF2B5EF4-FFF2-40B4-BE49-F238E27FC236}">
                <a16:creationId xmlns="" xmlns:a16="http://schemas.microsoft.com/office/drawing/2014/main" id="{A25966DE-8597-B5AB-5B5B-84F14A174943}"/>
              </a:ext>
            </a:extLst>
          </p:cNvPr>
          <p:cNvSpPr txBox="1"/>
          <p:nvPr/>
        </p:nvSpPr>
        <p:spPr>
          <a:xfrm>
            <a:off x="8174736" y="5551360"/>
            <a:ext cx="3843529" cy="30777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Medicine Shoppe Pharmacy of Shillington, 2026</a:t>
            </a:r>
            <a:r>
              <a:rPr lang="en-GB" sz="1400" dirty="0">
                <a:latin typeface="Arial" panose="020B0604020202020204" pitchFamily="34" charset="0"/>
                <a:cs typeface="Arial" panose="020B0604020202020204" pitchFamily="34" charset="0"/>
              </a:rPr>
              <a:t>)</a:t>
            </a:r>
          </a:p>
        </p:txBody>
      </p:sp>
    </p:spTree>
    <p:extLst>
      <p:ext uri="{BB962C8B-B14F-4D97-AF65-F5344CB8AC3E}">
        <p14:creationId xmlns="" xmlns:p14="http://schemas.microsoft.com/office/powerpoint/2010/main" val="3443539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8471B62-7491-4B82-6AD9-317D7A6610B2}"/>
              </a:ext>
            </a:extLst>
          </p:cNvPr>
          <p:cNvSpPr>
            <a:spLocks noGrp="1"/>
          </p:cNvSpPr>
          <p:nvPr>
            <p:ph type="title"/>
          </p:nvPr>
        </p:nvSpPr>
        <p:spPr>
          <a:xfrm>
            <a:off x="146304" y="96901"/>
            <a:ext cx="11948160" cy="878459"/>
          </a:xfrm>
          <a:solidFill>
            <a:schemeClr val="tx2">
              <a:lumMod val="50000"/>
              <a:lumOff val="50000"/>
            </a:schemeClr>
          </a:solidFill>
        </p:spPr>
        <p:txBody>
          <a:bodyPr>
            <a:normAutofit/>
          </a:bodyPr>
          <a:lstStyle/>
          <a:p>
            <a:r>
              <a:rPr lang="en-GB" sz="4800" b="1" dirty="0">
                <a:latin typeface="Arial" panose="020B0604020202020204" pitchFamily="34" charset="0"/>
                <a:cs typeface="Arial" panose="020B0604020202020204" pitchFamily="34" charset="0"/>
              </a:rPr>
              <a:t>Long Term Consequences </a:t>
            </a:r>
          </a:p>
        </p:txBody>
      </p:sp>
      <p:sp>
        <p:nvSpPr>
          <p:cNvPr id="3" name="Content Placeholder 2">
            <a:extLst>
              <a:ext uri="{FF2B5EF4-FFF2-40B4-BE49-F238E27FC236}">
                <a16:creationId xmlns="" xmlns:a16="http://schemas.microsoft.com/office/drawing/2014/main" id="{9555B386-A757-053F-9AB6-CF44550ED6FB}"/>
              </a:ext>
            </a:extLst>
          </p:cNvPr>
          <p:cNvSpPr>
            <a:spLocks noGrp="1"/>
          </p:cNvSpPr>
          <p:nvPr>
            <p:ph idx="1"/>
          </p:nvPr>
        </p:nvSpPr>
        <p:spPr>
          <a:xfrm>
            <a:off x="146304" y="975360"/>
            <a:ext cx="11948160" cy="3885249"/>
          </a:xfrm>
          <a:solidFill>
            <a:schemeClr val="bg2"/>
          </a:solidFill>
          <a:ln>
            <a:solidFill>
              <a:schemeClr val="accent1"/>
            </a:solidFill>
          </a:ln>
        </p:spPr>
        <p:txBody>
          <a:bodyPr/>
          <a:lstStyle/>
          <a:p>
            <a:pPr marL="0" indent="0">
              <a:buNone/>
            </a:pPr>
            <a:r>
              <a:rPr lang="en-GB" b="1" u="sng" dirty="0">
                <a:highlight>
                  <a:srgbClr val="C0C0C0"/>
                </a:highlight>
                <a:latin typeface="Arial" panose="020B0604020202020204" pitchFamily="34" charset="0"/>
                <a:cs typeface="Arial" panose="020B0604020202020204" pitchFamily="34" charset="0"/>
              </a:rPr>
              <a:t>Long Term Future Impact</a:t>
            </a:r>
          </a:p>
          <a:p>
            <a:r>
              <a:rPr lang="en-GB" sz="2400" b="1" dirty="0">
                <a:latin typeface="Arial" panose="020B0604020202020204" pitchFamily="34" charset="0"/>
                <a:cs typeface="Arial" panose="020B0604020202020204" pitchFamily="34" charset="0"/>
              </a:rPr>
              <a:t>Increased risk of obesity and unhealthy lifestyle (Department of Health and Social Care, 2026)</a:t>
            </a:r>
          </a:p>
          <a:p>
            <a:r>
              <a:rPr lang="en-GB" sz="2400" b="1" dirty="0">
                <a:latin typeface="Arial" panose="020B0604020202020204" pitchFamily="34" charset="0"/>
                <a:cs typeface="Arial" panose="020B0604020202020204" pitchFamily="34" charset="0"/>
              </a:rPr>
              <a:t>Increased risk of anxiety and depression (RCPCH, 2026).</a:t>
            </a:r>
          </a:p>
          <a:p>
            <a:r>
              <a:rPr lang="en-GB" sz="2400" b="1" dirty="0">
                <a:latin typeface="Arial" panose="020B0604020202020204" pitchFamily="34" charset="0"/>
                <a:cs typeface="Arial" panose="020B0604020202020204" pitchFamily="34" charset="0"/>
              </a:rPr>
              <a:t>Chronic sleep issues have an impact on cognitive development (DfE, 2026). </a:t>
            </a:r>
          </a:p>
          <a:p>
            <a:r>
              <a:rPr lang="en-GB" sz="2400" b="1" dirty="0">
                <a:latin typeface="Arial" panose="020B0604020202020204" pitchFamily="34" charset="0"/>
                <a:cs typeface="Arial" panose="020B0604020202020204" pitchFamily="34" charset="0"/>
              </a:rPr>
              <a:t>Reduced social skills and potential digital dependency. </a:t>
            </a:r>
            <a:endParaRPr lang="en-GB" sz="2400" b="1" dirty="0">
              <a:highlight>
                <a:srgbClr val="FFFF00"/>
              </a:highlight>
              <a:latin typeface="Arial" panose="020B0604020202020204" pitchFamily="34" charset="0"/>
              <a:cs typeface="Arial" panose="020B0604020202020204" pitchFamily="34" charset="0"/>
            </a:endParaRPr>
          </a:p>
          <a:p>
            <a:pPr marL="0" indent="0">
              <a:buNone/>
            </a:pPr>
            <a:endParaRPr lang="en-GB" dirty="0">
              <a:highlight>
                <a:srgbClr val="FFFF00"/>
              </a:highlight>
            </a:endParaRPr>
          </a:p>
        </p:txBody>
      </p:sp>
      <p:pic>
        <p:nvPicPr>
          <p:cNvPr id="5" name="Picture 4">
            <a:extLst>
              <a:ext uri="{FF2B5EF4-FFF2-40B4-BE49-F238E27FC236}">
                <a16:creationId xmlns="" xmlns:a16="http://schemas.microsoft.com/office/drawing/2014/main" id="{4BCC135A-0C79-228A-E8E8-5BB725176402}"/>
              </a:ext>
            </a:extLst>
          </p:cNvPr>
          <p:cNvPicPr>
            <a:picLocks noChangeAspect="1"/>
          </p:cNvPicPr>
          <p:nvPr/>
        </p:nvPicPr>
        <p:blipFill>
          <a:blip r:embed="rId2"/>
          <a:stretch>
            <a:fillRect/>
          </a:stretch>
        </p:blipFill>
        <p:spPr>
          <a:xfrm>
            <a:off x="146304" y="4023361"/>
            <a:ext cx="6315456" cy="2737738"/>
          </a:xfrm>
          <a:prstGeom prst="rect">
            <a:avLst/>
          </a:prstGeom>
          <a:ln>
            <a:solidFill>
              <a:schemeClr val="bg1"/>
            </a:solidFill>
          </a:ln>
        </p:spPr>
      </p:pic>
      <p:sp>
        <p:nvSpPr>
          <p:cNvPr id="6" name="TextBox 5">
            <a:extLst>
              <a:ext uri="{FF2B5EF4-FFF2-40B4-BE49-F238E27FC236}">
                <a16:creationId xmlns="" xmlns:a16="http://schemas.microsoft.com/office/drawing/2014/main" id="{6E4168FA-3E65-1942-2B65-B99FD9DC6424}"/>
              </a:ext>
            </a:extLst>
          </p:cNvPr>
          <p:cNvSpPr txBox="1"/>
          <p:nvPr/>
        </p:nvSpPr>
        <p:spPr>
          <a:xfrm>
            <a:off x="231648" y="6548996"/>
            <a:ext cx="5181600" cy="27699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      			                (Koontz, 2025)</a:t>
            </a:r>
          </a:p>
        </p:txBody>
      </p:sp>
      <p:pic>
        <p:nvPicPr>
          <p:cNvPr id="8" name="Picture 7">
            <a:extLst>
              <a:ext uri="{FF2B5EF4-FFF2-40B4-BE49-F238E27FC236}">
                <a16:creationId xmlns="" xmlns:a16="http://schemas.microsoft.com/office/drawing/2014/main" id="{57DB258E-52F9-1A0B-645C-166D09471922}"/>
              </a:ext>
            </a:extLst>
          </p:cNvPr>
          <p:cNvPicPr>
            <a:picLocks noChangeAspect="1"/>
          </p:cNvPicPr>
          <p:nvPr/>
        </p:nvPicPr>
        <p:blipFill>
          <a:blip r:embed="rId3"/>
          <a:stretch>
            <a:fillRect/>
          </a:stretch>
        </p:blipFill>
        <p:spPr>
          <a:xfrm>
            <a:off x="6461760" y="4023360"/>
            <a:ext cx="5632704" cy="2802635"/>
          </a:xfrm>
          <a:prstGeom prst="rect">
            <a:avLst/>
          </a:prstGeom>
        </p:spPr>
      </p:pic>
      <p:sp>
        <p:nvSpPr>
          <p:cNvPr id="9" name="TextBox 8">
            <a:extLst>
              <a:ext uri="{FF2B5EF4-FFF2-40B4-BE49-F238E27FC236}">
                <a16:creationId xmlns="" xmlns:a16="http://schemas.microsoft.com/office/drawing/2014/main" id="{545FD2A9-2F63-CE18-311A-C3DBE39D7A4A}"/>
              </a:ext>
            </a:extLst>
          </p:cNvPr>
          <p:cNvSpPr txBox="1"/>
          <p:nvPr/>
        </p:nvSpPr>
        <p:spPr>
          <a:xfrm>
            <a:off x="10594848" y="6576432"/>
            <a:ext cx="145084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(Walker, 2021)</a:t>
            </a:r>
          </a:p>
        </p:txBody>
      </p:sp>
    </p:spTree>
    <p:extLst>
      <p:ext uri="{BB962C8B-B14F-4D97-AF65-F5344CB8AC3E}">
        <p14:creationId xmlns="" xmlns:p14="http://schemas.microsoft.com/office/powerpoint/2010/main" val="1070182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 xmlns:a16="http://schemas.microsoft.com/office/drawing/2014/main" id="{5E7D1DAE-16DD-A601-C2D2-CA850B98195E}"/>
              </a:ext>
            </a:extLst>
          </p:cNvPr>
          <p:cNvPicPr>
            <a:picLocks noChangeAspect="1"/>
          </p:cNvPicPr>
          <p:nvPr/>
        </p:nvPicPr>
        <p:blipFill>
          <a:blip r:embed="rId2">
            <a:duotone>
              <a:schemeClr val="bg2">
                <a:shade val="45000"/>
                <a:satMod val="135000"/>
              </a:schemeClr>
              <a:prstClr val="white"/>
            </a:duotone>
          </a:blip>
          <a:srcRect t="6953" b="36797"/>
          <a:stretch>
            <a:fillRect/>
          </a:stretch>
        </p:blipFill>
        <p:spPr>
          <a:xfrm>
            <a:off x="20" y="140209"/>
            <a:ext cx="12191980" cy="6857990"/>
          </a:xfrm>
          <a:prstGeom prst="rect">
            <a:avLst/>
          </a:prstGeom>
        </p:spPr>
      </p:pic>
      <p:sp>
        <p:nvSpPr>
          <p:cNvPr id="27" name="Rectangle 26">
            <a:extLst>
              <a:ext uri="{FF2B5EF4-FFF2-40B4-BE49-F238E27FC236}">
                <a16:creationId xmlns="" xmlns:a16="http://schemas.microsoft.com/office/drawing/2014/main" id="{B50AB553-2A96-4A92-96F2-93548E0969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C92DC20D-FE65-E0BF-D410-B03EEEFC964D}"/>
              </a:ext>
            </a:extLst>
          </p:cNvPr>
          <p:cNvSpPr>
            <a:spLocks noGrp="1"/>
          </p:cNvSpPr>
          <p:nvPr>
            <p:ph type="title"/>
          </p:nvPr>
        </p:nvSpPr>
        <p:spPr>
          <a:xfrm>
            <a:off x="231648" y="143256"/>
            <a:ext cx="6461760" cy="1758696"/>
          </a:xfrm>
          <a:solidFill>
            <a:schemeClr val="accent1">
              <a:lumMod val="60000"/>
              <a:lumOff val="40000"/>
            </a:schemeClr>
          </a:solidFill>
          <a:ln>
            <a:solidFill>
              <a:schemeClr val="tx1"/>
            </a:solidFill>
          </a:ln>
        </p:spPr>
        <p:txBody>
          <a:bodyPr>
            <a:normAutofit/>
          </a:bodyPr>
          <a:lstStyle/>
          <a:p>
            <a:r>
              <a:rPr lang="en-GB" b="1" dirty="0">
                <a:latin typeface="Arial" panose="020B0604020202020204" pitchFamily="34" charset="0"/>
                <a:cs typeface="Arial" panose="020B0604020202020204" pitchFamily="34" charset="0"/>
              </a:rPr>
              <a:t>Three Measurable Aims for the Campaign</a:t>
            </a:r>
          </a:p>
        </p:txBody>
      </p:sp>
      <p:graphicFrame>
        <p:nvGraphicFramePr>
          <p:cNvPr id="5" name="Content Placeholder 4">
            <a:extLst>
              <a:ext uri="{FF2B5EF4-FFF2-40B4-BE49-F238E27FC236}">
                <a16:creationId xmlns="" xmlns:a16="http://schemas.microsoft.com/office/drawing/2014/main" id="{4BD13B81-016F-3869-D2A4-BAFF57E15B24}"/>
              </a:ext>
            </a:extLst>
          </p:cNvPr>
          <p:cNvGraphicFramePr>
            <a:graphicFrameLocks noGrp="1"/>
          </p:cNvGraphicFramePr>
          <p:nvPr>
            <p:ph idx="1"/>
            <p:extLst>
              <p:ext uri="{D42A27DB-BD31-4B8C-83A1-F6EECF244321}">
                <p14:modId xmlns="" xmlns:p14="http://schemas.microsoft.com/office/powerpoint/2010/main" val="4250231690"/>
              </p:ext>
            </p:extLst>
          </p:nvPr>
        </p:nvGraphicFramePr>
        <p:xfrm>
          <a:off x="231648" y="1999488"/>
          <a:ext cx="11716512" cy="471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3 ways you can help your teen manage screen time | UNICEF Parenting">
            <a:extLst>
              <a:ext uri="{FF2B5EF4-FFF2-40B4-BE49-F238E27FC236}">
                <a16:creationId xmlns="" xmlns:a16="http://schemas.microsoft.com/office/drawing/2014/main" id="{605EB1FB-113F-B347-57ED-F16C006477E9}"/>
              </a:ext>
            </a:extLst>
          </p:cNvPr>
          <p:cNvPicPr>
            <a:picLocks noChangeAspect="1"/>
          </p:cNvPicPr>
          <p:nvPr/>
        </p:nvPicPr>
        <p:blipFill>
          <a:blip r:embed="rId7"/>
          <a:stretch>
            <a:fillRect/>
          </a:stretch>
        </p:blipFill>
        <p:spPr>
          <a:xfrm>
            <a:off x="6807904" y="140209"/>
            <a:ext cx="5122926" cy="1761743"/>
          </a:xfrm>
          <a:prstGeom prst="rect">
            <a:avLst/>
          </a:prstGeom>
          <a:ln>
            <a:solidFill>
              <a:schemeClr val="tx1"/>
            </a:solidFill>
          </a:ln>
        </p:spPr>
      </p:pic>
      <p:sp>
        <p:nvSpPr>
          <p:cNvPr id="7" name="TextBox 6">
            <a:extLst>
              <a:ext uri="{FF2B5EF4-FFF2-40B4-BE49-F238E27FC236}">
                <a16:creationId xmlns="" xmlns:a16="http://schemas.microsoft.com/office/drawing/2014/main" id="{D1F446CD-EA8D-A017-D755-803E42D85191}"/>
              </a:ext>
            </a:extLst>
          </p:cNvPr>
          <p:cNvSpPr txBox="1"/>
          <p:nvPr/>
        </p:nvSpPr>
        <p:spPr>
          <a:xfrm>
            <a:off x="7327207" y="1582280"/>
            <a:ext cx="408432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(Unicef.Org, 2022)</a:t>
            </a:r>
          </a:p>
        </p:txBody>
      </p:sp>
    </p:spTree>
    <p:extLst>
      <p:ext uri="{BB962C8B-B14F-4D97-AF65-F5344CB8AC3E}">
        <p14:creationId xmlns="" xmlns:p14="http://schemas.microsoft.com/office/powerpoint/2010/main" val="1786277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 xmlns:a16="http://schemas.microsoft.com/office/drawing/2014/main" id="{4C608BEB-860E-4094-8511-78603564A7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1DBC4E7C-9A26-8261-896F-3E8F37335ABC}"/>
              </a:ext>
            </a:extLst>
          </p:cNvPr>
          <p:cNvSpPr>
            <a:spLocks noGrp="1"/>
          </p:cNvSpPr>
          <p:nvPr>
            <p:ph type="title"/>
          </p:nvPr>
        </p:nvSpPr>
        <p:spPr>
          <a:xfrm>
            <a:off x="0" y="0"/>
            <a:ext cx="4059049" cy="2279904"/>
          </a:xfrm>
          <a:solidFill>
            <a:schemeClr val="accent1">
              <a:lumMod val="40000"/>
              <a:lumOff val="60000"/>
            </a:schemeClr>
          </a:solidFill>
          <a:ln>
            <a:solidFill>
              <a:schemeClr val="tx1"/>
            </a:solidFill>
          </a:ln>
        </p:spPr>
        <p:txBody>
          <a:bodyPr>
            <a:normAutofit/>
          </a:bodyPr>
          <a:lstStyle/>
          <a:p>
            <a:r>
              <a:rPr lang="en-GB" sz="5400" b="1" dirty="0">
                <a:latin typeface="Arial" panose="020B0604020202020204" pitchFamily="34" charset="0"/>
                <a:cs typeface="Arial" panose="020B0604020202020204" pitchFamily="34" charset="0"/>
              </a:rPr>
              <a:t>Expected Outcomes </a:t>
            </a:r>
          </a:p>
        </p:txBody>
      </p:sp>
      <p:sp>
        <p:nvSpPr>
          <p:cNvPr id="8" name="Content Placeholder 7">
            <a:extLst>
              <a:ext uri="{FF2B5EF4-FFF2-40B4-BE49-F238E27FC236}">
                <a16:creationId xmlns="" xmlns:a16="http://schemas.microsoft.com/office/drawing/2014/main" id="{4F534671-A00C-9980-0AA9-2DCF208CCB2E}"/>
              </a:ext>
            </a:extLst>
          </p:cNvPr>
          <p:cNvSpPr>
            <a:spLocks noGrp="1"/>
          </p:cNvSpPr>
          <p:nvPr>
            <p:ph sz="half" idx="1"/>
          </p:nvPr>
        </p:nvSpPr>
        <p:spPr>
          <a:xfrm>
            <a:off x="4380855" y="1412488"/>
            <a:ext cx="3427283" cy="5195575"/>
          </a:xfrm>
          <a:solidFill>
            <a:srgbClr val="D6EEFC"/>
          </a:solidFill>
          <a:ln>
            <a:solidFill>
              <a:schemeClr val="tx1"/>
            </a:solidFill>
          </a:ln>
        </p:spPr>
        <p:txBody>
          <a:bodyPr>
            <a:normAutofit lnSpcReduction="10000"/>
          </a:bodyPr>
          <a:lstStyle/>
          <a:p>
            <a:r>
              <a:rPr lang="en-GB" sz="2400" b="1" dirty="0">
                <a:effectLst/>
                <a:latin typeface="Arial" panose="020B0604020202020204" pitchFamily="34" charset="0"/>
                <a:cs typeface="Arial" panose="020B0604020202020204" pitchFamily="34" charset="0"/>
              </a:rPr>
              <a:t>Achieving these aims will:</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Promote healthier routines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Reduce health risks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Improve emotional wellbeing</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Strengthen social connections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Support academic success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Build lifelong digital‑wellbeing skills</a:t>
            </a:r>
            <a:endParaRPr lang="en-GB" sz="2400" b="1" dirty="0">
              <a:latin typeface="Arial" panose="020B0604020202020204" pitchFamily="34" charset="0"/>
              <a:cs typeface="Arial" panose="020B0604020202020204" pitchFamily="34" charset="0"/>
            </a:endParaRPr>
          </a:p>
          <a:p>
            <a:pPr marL="0" indent="0">
              <a:buNone/>
            </a:pPr>
            <a:endParaRPr lang="en-GB" sz="2000" dirty="0"/>
          </a:p>
        </p:txBody>
      </p:sp>
      <p:cxnSp>
        <p:nvCxnSpPr>
          <p:cNvPr id="27" name="Straight Connector 26">
            <a:extLst>
              <a:ext uri="{FF2B5EF4-FFF2-40B4-BE49-F238E27FC236}">
                <a16:creationId xmlns="" xmlns:a16="http://schemas.microsoft.com/office/drawing/2014/main" id="{1F16A8D4-FE87-4604-88B2-394B5D1EB43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 xmlns:a16="http://schemas.microsoft.com/office/drawing/2014/main" id="{4CCE832C-364A-8485-619A-96C819596783}"/>
              </a:ext>
            </a:extLst>
          </p:cNvPr>
          <p:cNvSpPr>
            <a:spLocks noGrp="1"/>
          </p:cNvSpPr>
          <p:nvPr>
            <p:ph sz="half" idx="2"/>
          </p:nvPr>
        </p:nvSpPr>
        <p:spPr>
          <a:xfrm>
            <a:off x="8451605" y="1412488"/>
            <a:ext cx="3313676" cy="5195575"/>
          </a:xfrm>
          <a:solidFill>
            <a:srgbClr val="D6EEFC"/>
          </a:solidFill>
          <a:ln>
            <a:solidFill>
              <a:schemeClr val="tx1"/>
            </a:solidFill>
          </a:ln>
        </p:spPr>
        <p:txBody>
          <a:bodyPr>
            <a:normAutofit lnSpcReduction="10000"/>
          </a:bodyPr>
          <a:lstStyle/>
          <a:p>
            <a:pPr lvl="0"/>
            <a:r>
              <a:rPr lang="en-GB" sz="2400" b="1" dirty="0">
                <a:effectLst/>
                <a:latin typeface="Arial" panose="020B0604020202020204" pitchFamily="34" charset="0"/>
                <a:cs typeface="Arial" panose="020B0604020202020204" pitchFamily="34" charset="0"/>
              </a:rPr>
              <a:t>Improved sleep quality (DfE, 2026).</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Reduced behavioural difficulties (Schmidt‑Persson et al., 2024).</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Increased physical activity (UK CMO, 2026).</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Enhanced social skills and offline engagement.</a:t>
            </a:r>
            <a:endParaRPr lang="en-GB" sz="2400" b="1" dirty="0">
              <a:latin typeface="Arial" panose="020B0604020202020204" pitchFamily="34" charset="0"/>
              <a:cs typeface="Arial" panose="020B0604020202020204" pitchFamily="34" charset="0"/>
            </a:endParaRPr>
          </a:p>
          <a:p>
            <a:endParaRPr lang="en-GB" sz="2000" dirty="0"/>
          </a:p>
        </p:txBody>
      </p:sp>
      <p:sp>
        <p:nvSpPr>
          <p:cNvPr id="10" name="TextBox 9">
            <a:extLst>
              <a:ext uri="{FF2B5EF4-FFF2-40B4-BE49-F238E27FC236}">
                <a16:creationId xmlns="" xmlns:a16="http://schemas.microsoft.com/office/drawing/2014/main" id="{92D42DF5-8035-8023-9737-A8F1C7216C4B}"/>
              </a:ext>
            </a:extLst>
          </p:cNvPr>
          <p:cNvSpPr txBox="1"/>
          <p:nvPr/>
        </p:nvSpPr>
        <p:spPr>
          <a:xfrm>
            <a:off x="4380859" y="89644"/>
            <a:ext cx="7384422" cy="1261884"/>
          </a:xfrm>
          <a:prstGeom prst="rect">
            <a:avLst/>
          </a:prstGeom>
          <a:solidFill>
            <a:schemeClr val="accent1">
              <a:lumMod val="40000"/>
              <a:lumOff val="60000"/>
            </a:schemeClr>
          </a:solidFill>
          <a:ln>
            <a:solidFill>
              <a:schemeClr val="tx1"/>
            </a:solidFill>
          </a:ln>
        </p:spPr>
        <p:txBody>
          <a:bodyPr wrap="square" rtlCol="0">
            <a:spAutoFit/>
          </a:bodyPr>
          <a:lstStyle/>
          <a:p>
            <a:r>
              <a:rPr lang="en-GB" sz="3600" b="1" dirty="0">
                <a:latin typeface="Arial" panose="020B0604020202020204" pitchFamily="34" charset="0"/>
                <a:cs typeface="Arial" panose="020B0604020202020204" pitchFamily="34" charset="0"/>
              </a:rPr>
              <a:t>   </a:t>
            </a:r>
            <a:r>
              <a:rPr lang="en-GB" sz="4000" b="1" dirty="0">
                <a:latin typeface="Arial" panose="020B0604020202020204" pitchFamily="34" charset="0"/>
                <a:cs typeface="Arial" panose="020B0604020202020204" pitchFamily="34" charset="0"/>
              </a:rPr>
              <a:t>Achieving these aims will:</a:t>
            </a:r>
          </a:p>
          <a:p>
            <a:endParaRPr lang="en-GB" sz="3600" b="1" dirty="0">
              <a:latin typeface="Arial" panose="020B0604020202020204" pitchFamily="34" charset="0"/>
              <a:cs typeface="Arial" panose="020B0604020202020204" pitchFamily="34" charset="0"/>
            </a:endParaRPr>
          </a:p>
        </p:txBody>
      </p:sp>
      <p:pic>
        <p:nvPicPr>
          <p:cNvPr id="11" name="Picture 10" descr="Screen time and you | Health For Teens">
            <a:extLst>
              <a:ext uri="{FF2B5EF4-FFF2-40B4-BE49-F238E27FC236}">
                <a16:creationId xmlns="" xmlns:a16="http://schemas.microsoft.com/office/drawing/2014/main" id="{6C0FA748-B04C-CC1D-66E4-D6FCA26F9131}"/>
              </a:ext>
            </a:extLst>
          </p:cNvPr>
          <p:cNvPicPr>
            <a:picLocks noChangeAspect="1"/>
          </p:cNvPicPr>
          <p:nvPr/>
        </p:nvPicPr>
        <p:blipFill>
          <a:blip r:embed="rId2"/>
          <a:stretch>
            <a:fillRect/>
          </a:stretch>
        </p:blipFill>
        <p:spPr>
          <a:xfrm>
            <a:off x="1" y="1938528"/>
            <a:ext cx="4059048" cy="4578096"/>
          </a:xfrm>
          <a:prstGeom prst="rect">
            <a:avLst/>
          </a:prstGeom>
          <a:ln>
            <a:solidFill>
              <a:schemeClr val="tx1"/>
            </a:solidFill>
          </a:ln>
        </p:spPr>
      </p:pic>
      <p:sp>
        <p:nvSpPr>
          <p:cNvPr id="12" name="TextBox 11">
            <a:extLst>
              <a:ext uri="{FF2B5EF4-FFF2-40B4-BE49-F238E27FC236}">
                <a16:creationId xmlns="" xmlns:a16="http://schemas.microsoft.com/office/drawing/2014/main" id="{DD60D9BF-144F-C686-9805-ED82FA75087E}"/>
              </a:ext>
            </a:extLst>
          </p:cNvPr>
          <p:cNvSpPr txBox="1"/>
          <p:nvPr/>
        </p:nvSpPr>
        <p:spPr>
          <a:xfrm>
            <a:off x="2" y="6516623"/>
            <a:ext cx="4059047" cy="369332"/>
          </a:xfrm>
          <a:prstGeom prst="rect">
            <a:avLst/>
          </a:prstGeom>
          <a:solidFill>
            <a:schemeClr val="accent1">
              <a:lumMod val="40000"/>
              <a:lumOff val="60000"/>
            </a:schemeClr>
          </a:solidFill>
        </p:spPr>
        <p:txBody>
          <a:bodyPr wrap="square" rtlCol="0">
            <a:spAutoFit/>
          </a:bodyPr>
          <a:lstStyle/>
          <a:p>
            <a:r>
              <a:rPr lang="en-GB" dirty="0"/>
              <a:t>(Health for Teens, 2026) </a:t>
            </a:r>
          </a:p>
        </p:txBody>
      </p:sp>
    </p:spTree>
    <p:extLst>
      <p:ext uri="{BB962C8B-B14F-4D97-AF65-F5344CB8AC3E}">
        <p14:creationId xmlns="" xmlns:p14="http://schemas.microsoft.com/office/powerpoint/2010/main" val="3565149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9576DE-AD68-A781-4540-57233F49174B}"/>
              </a:ext>
            </a:extLst>
          </p:cNvPr>
          <p:cNvSpPr>
            <a:spLocks noGrp="1"/>
          </p:cNvSpPr>
          <p:nvPr>
            <p:ph type="title"/>
          </p:nvPr>
        </p:nvSpPr>
        <p:spPr>
          <a:xfrm>
            <a:off x="207264" y="91441"/>
            <a:ext cx="11826240" cy="1599247"/>
          </a:xfrm>
          <a:solidFill>
            <a:schemeClr val="accent1">
              <a:lumMod val="40000"/>
              <a:lumOff val="60000"/>
            </a:schemeClr>
          </a:solidFill>
        </p:spPr>
        <p:txBody>
          <a:bodyPr>
            <a:normAutofit/>
          </a:bodyPr>
          <a:lstStyle/>
          <a:p>
            <a:r>
              <a:rPr lang="en-GB" b="1" dirty="0">
                <a:latin typeface="Arial" panose="020B0604020202020204" pitchFamily="34" charset="0"/>
                <a:cs typeface="Arial" panose="020B0604020202020204" pitchFamily="34" charset="0"/>
              </a:rPr>
              <a:t>Conclusion and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Public Health Impact</a:t>
            </a:r>
          </a:p>
        </p:txBody>
      </p:sp>
      <p:sp>
        <p:nvSpPr>
          <p:cNvPr id="4" name="Text Placeholder 3">
            <a:extLst>
              <a:ext uri="{FF2B5EF4-FFF2-40B4-BE49-F238E27FC236}">
                <a16:creationId xmlns="" xmlns:a16="http://schemas.microsoft.com/office/drawing/2014/main" id="{5877A851-FF43-77CF-3029-954EF24647FA}"/>
              </a:ext>
            </a:extLst>
          </p:cNvPr>
          <p:cNvSpPr>
            <a:spLocks noGrp="1"/>
          </p:cNvSpPr>
          <p:nvPr>
            <p:ph type="body" idx="1"/>
          </p:nvPr>
        </p:nvSpPr>
        <p:spPr>
          <a:xfrm>
            <a:off x="207264" y="1968055"/>
            <a:ext cx="5790311" cy="823912"/>
          </a:xfrm>
          <a:solidFill>
            <a:schemeClr val="tx2">
              <a:lumMod val="10000"/>
              <a:lumOff val="90000"/>
            </a:schemeClr>
          </a:solidFill>
          <a:ln>
            <a:solidFill>
              <a:schemeClr val="tx1"/>
            </a:solidFill>
          </a:ln>
        </p:spPr>
        <p:txBody>
          <a:bodyPr>
            <a:normAutofit/>
          </a:bodyPr>
          <a:lstStyle/>
          <a:p>
            <a:r>
              <a:rPr lang="en-GB" sz="3200" u="sng" dirty="0">
                <a:latin typeface="Arial" panose="020B0604020202020204" pitchFamily="34" charset="0"/>
                <a:cs typeface="Arial" panose="020B0604020202020204" pitchFamily="34" charset="0"/>
              </a:rPr>
              <a:t>Public Health Impact </a:t>
            </a:r>
          </a:p>
        </p:txBody>
      </p:sp>
      <p:sp>
        <p:nvSpPr>
          <p:cNvPr id="5" name="Content Placeholder 4">
            <a:extLst>
              <a:ext uri="{FF2B5EF4-FFF2-40B4-BE49-F238E27FC236}">
                <a16:creationId xmlns="" xmlns:a16="http://schemas.microsoft.com/office/drawing/2014/main" id="{084AD4C3-2116-D41E-E04A-9357F5755E23}"/>
              </a:ext>
            </a:extLst>
          </p:cNvPr>
          <p:cNvSpPr>
            <a:spLocks noGrp="1"/>
          </p:cNvSpPr>
          <p:nvPr>
            <p:ph sz="half" idx="2"/>
          </p:nvPr>
        </p:nvSpPr>
        <p:spPr>
          <a:xfrm>
            <a:off x="207264" y="2791967"/>
            <a:ext cx="5790311" cy="3974592"/>
          </a:xfrm>
          <a:solidFill>
            <a:schemeClr val="accent1">
              <a:lumMod val="20000"/>
              <a:lumOff val="80000"/>
            </a:schemeClr>
          </a:solidFill>
          <a:ln>
            <a:solidFill>
              <a:schemeClr val="tx1"/>
            </a:solidFill>
          </a:ln>
        </p:spPr>
        <p:txBody>
          <a:bodyPr>
            <a:normAutofit/>
          </a:bodyPr>
          <a:lstStyle/>
          <a:p>
            <a:r>
              <a:rPr lang="en-GB" sz="2000" b="1" dirty="0">
                <a:latin typeface="Arial" panose="020B0604020202020204" pitchFamily="34" charset="0"/>
                <a:cs typeface="Arial" panose="020B0604020202020204" pitchFamily="34" charset="0"/>
              </a:rPr>
              <a:t>Long-term public health effects, such as a reduced risk of obesity, improved mental health, and healthier cognitive development, are supported by reducing excessive screen time (DHSC, 2026; RCPCH, 2026).</a:t>
            </a:r>
          </a:p>
          <a:p>
            <a:r>
              <a:rPr lang="en-GB" sz="2000" b="1" dirty="0">
                <a:latin typeface="Arial" panose="020B0604020202020204" pitchFamily="34" charset="0"/>
                <a:cs typeface="Arial" panose="020B0604020202020204" pitchFamily="34" charset="0"/>
              </a:rPr>
              <a:t>Reducing physical inactivity and promoting digital wellbeing are national priorities that the campaign supports (DfE &amp; DHSC, 2026).</a:t>
            </a:r>
          </a:p>
          <a:p>
            <a:r>
              <a:rPr lang="en-GB" sz="2000" b="1" dirty="0">
                <a:latin typeface="Arial" panose="020B0604020202020204" pitchFamily="34" charset="0"/>
                <a:cs typeface="Arial" panose="020B0604020202020204" pitchFamily="34" charset="0"/>
              </a:rPr>
              <a:t>Family involvement promotes healthier routines and supports behaviour change across the wider community.</a:t>
            </a:r>
            <a:endParaRPr lang="en-GB" sz="2000" b="1" dirty="0">
              <a:highlight>
                <a:srgbClr val="FFFF00"/>
              </a:highlight>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 xmlns:a16="http://schemas.microsoft.com/office/drawing/2014/main" id="{7760BEB4-0F63-7F01-B0B5-1E29E0E0D8A7}"/>
              </a:ext>
            </a:extLst>
          </p:cNvPr>
          <p:cNvSpPr>
            <a:spLocks noGrp="1"/>
          </p:cNvSpPr>
          <p:nvPr>
            <p:ph type="body" sz="quarter" idx="3"/>
          </p:nvPr>
        </p:nvSpPr>
        <p:spPr>
          <a:xfrm>
            <a:off x="6196584" y="1971581"/>
            <a:ext cx="5861304" cy="823912"/>
          </a:xfrm>
          <a:solidFill>
            <a:schemeClr val="tx2">
              <a:lumMod val="10000"/>
              <a:lumOff val="90000"/>
            </a:schemeClr>
          </a:solidFill>
          <a:ln>
            <a:solidFill>
              <a:schemeClr val="tx1"/>
            </a:solidFill>
          </a:ln>
        </p:spPr>
        <p:txBody>
          <a:bodyPr>
            <a:normAutofit/>
          </a:bodyPr>
          <a:lstStyle/>
          <a:p>
            <a:r>
              <a:rPr lang="en-GB" sz="3200" u="sng" dirty="0">
                <a:latin typeface="Arial" panose="020B0604020202020204" pitchFamily="34" charset="0"/>
                <a:cs typeface="Arial" panose="020B0604020202020204" pitchFamily="34" charset="0"/>
              </a:rPr>
              <a:t>Conclusion </a:t>
            </a:r>
          </a:p>
        </p:txBody>
      </p:sp>
      <p:sp>
        <p:nvSpPr>
          <p:cNvPr id="7" name="Content Placeholder 6">
            <a:extLst>
              <a:ext uri="{FF2B5EF4-FFF2-40B4-BE49-F238E27FC236}">
                <a16:creationId xmlns="" xmlns:a16="http://schemas.microsoft.com/office/drawing/2014/main" id="{7F1EC8A7-7BF8-760E-046A-09FCE50AB22C}"/>
              </a:ext>
            </a:extLst>
          </p:cNvPr>
          <p:cNvSpPr>
            <a:spLocks noGrp="1"/>
          </p:cNvSpPr>
          <p:nvPr>
            <p:ph sz="quarter" idx="4"/>
          </p:nvPr>
        </p:nvSpPr>
        <p:spPr>
          <a:xfrm>
            <a:off x="6172200" y="2791968"/>
            <a:ext cx="5861304" cy="3974591"/>
          </a:xfrm>
          <a:solidFill>
            <a:schemeClr val="accent1">
              <a:lumMod val="20000"/>
              <a:lumOff val="80000"/>
            </a:schemeClr>
          </a:solidFill>
          <a:ln>
            <a:solidFill>
              <a:schemeClr val="tx1"/>
            </a:solidFill>
          </a:ln>
        </p:spPr>
        <p:txBody>
          <a:bodyPr>
            <a:noAutofit/>
          </a:bodyPr>
          <a:lstStyle/>
          <a:p>
            <a:r>
              <a:rPr lang="en-GB" sz="2000" b="1" dirty="0">
                <a:latin typeface="Arial" panose="020B0604020202020204" pitchFamily="34" charset="0"/>
                <a:cs typeface="Arial" panose="020B0604020202020204" pitchFamily="34" charset="0"/>
              </a:rPr>
              <a:t>The campaign "Switch off to switch on: Be screen smart" aims to address rising concerns about excessive screen use and how it affects adolescent well-being.</a:t>
            </a:r>
          </a:p>
          <a:p>
            <a:r>
              <a:rPr lang="en-GB" sz="2000" b="1" dirty="0">
                <a:latin typeface="Arial" panose="020B0604020202020204" pitchFamily="34" charset="0"/>
                <a:cs typeface="Arial" panose="020B0604020202020204" pitchFamily="34" charset="0"/>
              </a:rPr>
              <a:t>Weekly evidence-based activities promote improved sleep quality, increased physical activity, healthier digital habits, and stronger social connections (DfE &amp; DHSC, 2026).</a:t>
            </a:r>
          </a:p>
          <a:p>
            <a:r>
              <a:rPr lang="en-GB" sz="2000" b="1" dirty="0">
                <a:latin typeface="Arial" panose="020B0604020202020204" pitchFamily="34" charset="0"/>
                <a:cs typeface="Arial" panose="020B0604020202020204" pitchFamily="34" charset="0"/>
              </a:rPr>
              <a:t>The measurable aims encourage sustainable behaviour change and reduce the negative effects of screens on adolescents.</a:t>
            </a:r>
          </a:p>
        </p:txBody>
      </p:sp>
      <p:pic>
        <p:nvPicPr>
          <p:cNvPr id="8" name="Picture 7" descr="Digital Media Use and Screen Time Exposure Among Youths: A Lifestyle-Based Public  Health Concern | Cureus">
            <a:extLst>
              <a:ext uri="{FF2B5EF4-FFF2-40B4-BE49-F238E27FC236}">
                <a16:creationId xmlns="" xmlns:a16="http://schemas.microsoft.com/office/drawing/2014/main" id="{80B7348D-2798-24CF-8660-293A907D58A7}"/>
              </a:ext>
            </a:extLst>
          </p:cNvPr>
          <p:cNvPicPr>
            <a:picLocks noChangeAspect="1"/>
          </p:cNvPicPr>
          <p:nvPr/>
        </p:nvPicPr>
        <p:blipFill>
          <a:blip r:embed="rId2"/>
          <a:stretch>
            <a:fillRect/>
          </a:stretch>
        </p:blipFill>
        <p:spPr>
          <a:xfrm>
            <a:off x="6172200" y="91441"/>
            <a:ext cx="5812536" cy="1883664"/>
          </a:xfrm>
          <a:prstGeom prst="rect">
            <a:avLst/>
          </a:prstGeom>
          <a:ln>
            <a:solidFill>
              <a:schemeClr val="tx1"/>
            </a:solidFill>
          </a:ln>
        </p:spPr>
      </p:pic>
      <p:sp>
        <p:nvSpPr>
          <p:cNvPr id="9" name="TextBox 8">
            <a:extLst>
              <a:ext uri="{FF2B5EF4-FFF2-40B4-BE49-F238E27FC236}">
                <a16:creationId xmlns="" xmlns:a16="http://schemas.microsoft.com/office/drawing/2014/main" id="{7B477F82-27CB-C0A3-C92E-D85F1CF30FDB}"/>
              </a:ext>
            </a:extLst>
          </p:cNvPr>
          <p:cNvSpPr txBox="1"/>
          <p:nvPr/>
        </p:nvSpPr>
        <p:spPr>
          <a:xfrm>
            <a:off x="8570976" y="1944719"/>
            <a:ext cx="3438144" cy="369332"/>
          </a:xfrm>
          <a:prstGeom prst="rect">
            <a:avLst/>
          </a:prstGeom>
          <a:noFill/>
        </p:spPr>
        <p:txBody>
          <a:bodyPr wrap="square" rtlCol="0">
            <a:spAutoFit/>
          </a:bodyPr>
          <a:lstStyle/>
          <a:p>
            <a:r>
              <a:rPr lang="en-GB" dirty="0"/>
              <a:t>	         </a:t>
            </a:r>
            <a:r>
              <a:rPr lang="en-GB" sz="1200" dirty="0">
                <a:latin typeface="Arial" panose="020B0604020202020204" pitchFamily="34" charset="0"/>
                <a:cs typeface="Arial" panose="020B0604020202020204" pitchFamily="34" charset="0"/>
              </a:rPr>
              <a:t>(Khanani et al., 2025)</a:t>
            </a:r>
          </a:p>
        </p:txBody>
      </p:sp>
    </p:spTree>
    <p:extLst>
      <p:ext uri="{BB962C8B-B14F-4D97-AF65-F5344CB8AC3E}">
        <p14:creationId xmlns="" xmlns:p14="http://schemas.microsoft.com/office/powerpoint/2010/main" val="3416783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 xmlns:a16="http://schemas.microsoft.com/office/drawing/2014/main" id="{C4369C0B-E686-35C7-3634-49F2F1040276}"/>
              </a:ext>
            </a:extLst>
          </p:cNvPr>
          <p:cNvSpPr>
            <a:spLocks noGrp="1"/>
          </p:cNvSpPr>
          <p:nvPr>
            <p:ph type="title"/>
          </p:nvPr>
        </p:nvSpPr>
        <p:spPr>
          <a:xfrm>
            <a:off x="838200" y="365125"/>
            <a:ext cx="10515600" cy="524891"/>
          </a:xfrm>
        </p:spPr>
        <p:txBody>
          <a:bodyPr>
            <a:normAutofit/>
          </a:bodyPr>
          <a:lstStyle/>
          <a:p>
            <a:r>
              <a:rPr lang="en-GB" sz="2400" dirty="0">
                <a:latin typeface="Arial" panose="020B0604020202020204" pitchFamily="34" charset="0"/>
                <a:cs typeface="Arial" panose="020B0604020202020204" pitchFamily="34" charset="0"/>
              </a:rPr>
              <a:t>References</a:t>
            </a:r>
          </a:p>
        </p:txBody>
      </p:sp>
      <p:sp>
        <p:nvSpPr>
          <p:cNvPr id="13" name="Content Placeholder 12">
            <a:extLst>
              <a:ext uri="{FF2B5EF4-FFF2-40B4-BE49-F238E27FC236}">
                <a16:creationId xmlns="" xmlns:a16="http://schemas.microsoft.com/office/drawing/2014/main" id="{D8527E10-781C-4891-49F0-5EBC0AD19F98}"/>
              </a:ext>
            </a:extLst>
          </p:cNvPr>
          <p:cNvSpPr>
            <a:spLocks noGrp="1"/>
          </p:cNvSpPr>
          <p:nvPr>
            <p:ph idx="1"/>
          </p:nvPr>
        </p:nvSpPr>
        <p:spPr>
          <a:xfrm>
            <a:off x="838200" y="890016"/>
            <a:ext cx="10515600" cy="5286947"/>
          </a:xfrm>
        </p:spPr>
        <p:txBody>
          <a:bodyPr>
            <a:normAutofit fontScale="47500" lnSpcReduction="20000"/>
          </a:bodyPr>
          <a:lstStyle/>
          <a:p>
            <a:r>
              <a:rPr lang="en-GB" dirty="0">
                <a:latin typeface="Arial" panose="020B0604020202020204" pitchFamily="34" charset="0"/>
                <a:cs typeface="Arial" panose="020B0604020202020204" pitchFamily="34" charset="0"/>
              </a:rPr>
              <a:t>Antonia (2025) </a:t>
            </a:r>
            <a:r>
              <a:rPr lang="en-GB" i="1" dirty="0">
                <a:latin typeface="Arial" panose="020B0604020202020204" pitchFamily="34" charset="0"/>
                <a:cs typeface="Arial" panose="020B0604020202020204" pitchFamily="34" charset="0"/>
              </a:rPr>
              <a:t>Tech tots report: Exploring children’s screen time, milestones and digital habits in 2025</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2"/>
              </a:rPr>
              <a:t>https://www.compareandrecycle.co.uk/blog/effects-of-screen-time-on-children</a:t>
            </a:r>
            <a:r>
              <a:rPr lang="en-GB" dirty="0">
                <a:latin typeface="Arial" panose="020B0604020202020204" pitchFamily="34" charset="0"/>
                <a:cs typeface="Arial" panose="020B0604020202020204" pitchFamily="34" charset="0"/>
              </a:rPr>
              <a:t> (Accessed: 23 September 2026).</a:t>
            </a:r>
          </a:p>
          <a:p>
            <a:r>
              <a:rPr lang="en-GB" dirty="0">
                <a:latin typeface="Arial" panose="020B0604020202020204" pitchFamily="34" charset="0"/>
                <a:cs typeface="Arial" panose="020B0604020202020204" pitchFamily="34" charset="0"/>
              </a:rPr>
              <a:t>Department for Education (2026) </a:t>
            </a:r>
            <a:r>
              <a:rPr lang="en-GB" i="1" dirty="0">
                <a:latin typeface="Arial" panose="020B0604020202020204" pitchFamily="34" charset="0"/>
                <a:cs typeface="Arial" panose="020B0604020202020204" pitchFamily="34" charset="0"/>
              </a:rPr>
              <a:t>Children’s wellbeing and schools act 2026 child’s rights impact assessment.</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3"/>
              </a:rPr>
              <a:t>https://assets.publishing.service.gov.uk/media/6a2a895be50716856ed4aeab/CWSA_Child_s_Rights_IA.pdf</a:t>
            </a:r>
            <a:r>
              <a:rPr lang="en-GB" dirty="0">
                <a:latin typeface="Arial" panose="020B0604020202020204" pitchFamily="34" charset="0"/>
                <a:cs typeface="Arial" panose="020B0604020202020204" pitchFamily="34" charset="0"/>
              </a:rPr>
              <a:t> (Accessed: 21 September 2026). </a:t>
            </a:r>
          </a:p>
          <a:p>
            <a:r>
              <a:rPr lang="en-GB" dirty="0">
                <a:latin typeface="Arial" panose="020B0604020202020204" pitchFamily="34" charset="0"/>
                <a:cs typeface="Arial" panose="020B0604020202020204" pitchFamily="34" charset="0"/>
              </a:rPr>
              <a:t>Department for Education (2026) </a:t>
            </a:r>
            <a:r>
              <a:rPr lang="en-GB" i="1" dirty="0">
                <a:latin typeface="Arial" panose="020B0604020202020204" pitchFamily="34" charset="0"/>
                <a:cs typeface="Arial" panose="020B0604020202020204" pitchFamily="34" charset="0"/>
              </a:rPr>
              <a:t>New guidance on screen use for children aged 5–16</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4"/>
              </a:rPr>
              <a:t>https://www.gov.uk/government/news/newguidance-on-screen-use-for-children-aged-5-16</a:t>
            </a:r>
            <a:r>
              <a:rPr lang="en-GB" dirty="0">
                <a:latin typeface="Arial" panose="020B0604020202020204" pitchFamily="34" charset="0"/>
                <a:cs typeface="Arial" panose="020B0604020202020204" pitchFamily="34" charset="0"/>
              </a:rPr>
              <a:t> (Accessed 15 September 2026).</a:t>
            </a:r>
          </a:p>
          <a:p>
            <a:r>
              <a:rPr lang="en-GB" dirty="0">
                <a:latin typeface="Arial" panose="020B0604020202020204" pitchFamily="34" charset="0"/>
                <a:cs typeface="Arial" panose="020B0604020202020204" pitchFamily="34" charset="0"/>
              </a:rPr>
              <a:t>Department of Health and Social Care (2026) </a:t>
            </a:r>
            <a:r>
              <a:rPr lang="en-GB" i="1" dirty="0">
                <a:latin typeface="Arial" panose="020B0604020202020204" pitchFamily="34" charset="0"/>
                <a:cs typeface="Arial" panose="020B0604020202020204" pitchFamily="34" charset="0"/>
              </a:rPr>
              <a:t>UK chief medical officers’ physical activity guidelines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5"/>
              </a:rPr>
              <a:t>https://www.gov.uk/government/publications/physical-activity-guidelines-uk-chief-medical-officers-report/uk-chief-medical-officers-physical-activity-guidelines</a:t>
            </a:r>
            <a:r>
              <a:rPr lang="en-GB" dirty="0">
                <a:latin typeface="Arial" panose="020B0604020202020204" pitchFamily="34" charset="0"/>
                <a:cs typeface="Arial" panose="020B0604020202020204" pitchFamily="34" charset="0"/>
              </a:rPr>
              <a:t> (Accessed 28 September 2026).</a:t>
            </a:r>
          </a:p>
          <a:p>
            <a:r>
              <a:rPr lang="en-GB" dirty="0">
                <a:latin typeface="Arial" panose="020B0604020202020204" pitchFamily="34" charset="0"/>
                <a:cs typeface="Arial" panose="020B0604020202020204" pitchFamily="34" charset="0"/>
              </a:rPr>
              <a:t>Education Committee (2024). </a:t>
            </a:r>
            <a:r>
              <a:rPr lang="en-GB" i="1" dirty="0">
                <a:latin typeface="Arial" panose="020B0604020202020204" pitchFamily="34" charset="0"/>
                <a:cs typeface="Arial" panose="020B0604020202020204" pitchFamily="34" charset="0"/>
              </a:rPr>
              <a:t>Screen time: Impacts on Education and Wellbeing - Education Committee</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https://publications.parliament.uk/pa/cm5804/cmselect/cmeduc/118/summary.html</a:t>
            </a:r>
            <a:r>
              <a:rPr lang="en-GB" dirty="0">
                <a:latin typeface="Arial" panose="020B0604020202020204" pitchFamily="34" charset="0"/>
                <a:cs typeface="Arial" panose="020B0604020202020204" pitchFamily="34" charset="0"/>
              </a:rPr>
              <a:t> (Accessed: 24 September 2026).</a:t>
            </a:r>
          </a:p>
          <a:p>
            <a:r>
              <a:rPr lang="en-GB" dirty="0">
                <a:latin typeface="Arial" panose="020B0604020202020204" pitchFamily="34" charset="0"/>
                <a:cs typeface="Arial" panose="020B0604020202020204" pitchFamily="34" charset="0"/>
              </a:rPr>
              <a:t>GOV.UK (2026) </a:t>
            </a:r>
            <a:r>
              <a:rPr lang="en-GB" i="1" dirty="0">
                <a:latin typeface="Arial" panose="020B0604020202020204" pitchFamily="34" charset="0"/>
                <a:cs typeface="Arial" panose="020B0604020202020204" pitchFamily="34" charset="0"/>
              </a:rPr>
              <a:t>New advice for parents on screen time for young children – the education hub</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7"/>
              </a:rPr>
              <a:t>https://educationhub.blog.gov.uk/2026/03/new-advice-for-parents-on-screen-time-for-young-children/</a:t>
            </a:r>
            <a:r>
              <a:rPr lang="en-GB" dirty="0">
                <a:latin typeface="Arial" panose="020B0604020202020204" pitchFamily="34" charset="0"/>
                <a:cs typeface="Arial" panose="020B0604020202020204" pitchFamily="34" charset="0"/>
              </a:rPr>
              <a:t> (Accessed: 9 October 2026).</a:t>
            </a:r>
          </a:p>
          <a:p>
            <a:r>
              <a:rPr lang="en-GB" dirty="0">
                <a:latin typeface="Arial" panose="020B0604020202020204" pitchFamily="34" charset="0"/>
                <a:cs typeface="Arial" panose="020B0604020202020204" pitchFamily="34" charset="0"/>
              </a:rPr>
              <a:t>Health for Teens (2026) </a:t>
            </a:r>
            <a:r>
              <a:rPr lang="en-GB" i="1" dirty="0">
                <a:latin typeface="Arial" panose="020B0604020202020204" pitchFamily="34" charset="0"/>
                <a:cs typeface="Arial" panose="020B0604020202020204" pitchFamily="34" charset="0"/>
              </a:rPr>
              <a:t>Screen time and you | health for teens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8"/>
              </a:rPr>
              <a:t>https://www.healthforteens.co.uk/lifestyle/looking-after-yourself-online/screen-time-and-you/</a:t>
            </a:r>
            <a:r>
              <a:rPr lang="en-GB" dirty="0">
                <a:latin typeface="Arial" panose="020B0604020202020204" pitchFamily="34" charset="0"/>
                <a:cs typeface="Arial" panose="020B0604020202020204" pitchFamily="34" charset="0"/>
              </a:rPr>
              <a:t> (Accessed: 10 October 2026).</a:t>
            </a:r>
          </a:p>
          <a:p>
            <a:r>
              <a:rPr lang="en-GB" dirty="0">
                <a:latin typeface="Arial" panose="020B0604020202020204" pitchFamily="34" charset="0"/>
                <a:cs typeface="Arial" panose="020B0604020202020204" pitchFamily="34" charset="0"/>
              </a:rPr>
              <a:t>Khanani, M.I., et al. (2025) Digital media use and screen time exposure among youths: A lifestyle-based Public Health concern. doi:10.7759/cureus.88373. </a:t>
            </a:r>
          </a:p>
          <a:p>
            <a:r>
              <a:rPr lang="en-GB" dirty="0">
                <a:latin typeface="Arial" panose="020B0604020202020204" pitchFamily="34" charset="0"/>
                <a:cs typeface="Arial" panose="020B0604020202020204" pitchFamily="34" charset="0"/>
              </a:rPr>
              <a:t>Muppalla, S.K., et al. (2023) </a:t>
            </a:r>
            <a:r>
              <a:rPr lang="en-GB" i="1" dirty="0">
                <a:latin typeface="Arial" panose="020B0604020202020204" pitchFamily="34" charset="0"/>
                <a:cs typeface="Arial" panose="020B0604020202020204" pitchFamily="34" charset="0"/>
              </a:rPr>
              <a:t>Effects of excessive screen time on child development: An updated review and strategies for management</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9"/>
              </a:rPr>
              <a:t>https://pmc.ncbi.nlm.nih.gov/articles/PMC10353947/</a:t>
            </a:r>
            <a:r>
              <a:rPr lang="en-GB" dirty="0">
                <a:latin typeface="Arial" panose="020B0604020202020204" pitchFamily="34" charset="0"/>
                <a:cs typeface="Arial" panose="020B0604020202020204" pitchFamily="34" charset="0"/>
              </a:rPr>
              <a:t> (Accessed: 17 September 2026).</a:t>
            </a:r>
          </a:p>
          <a:p>
            <a:r>
              <a:rPr lang="en-GB" dirty="0">
                <a:latin typeface="Arial" panose="020B0604020202020204" pitchFamily="34" charset="0"/>
                <a:cs typeface="Arial" panose="020B0604020202020204" pitchFamily="34" charset="0"/>
              </a:rPr>
              <a:t>Ofcom (2024) </a:t>
            </a:r>
            <a:r>
              <a:rPr lang="en-GB" i="1" dirty="0">
                <a:latin typeface="Arial" panose="020B0604020202020204" pitchFamily="34" charset="0"/>
                <a:cs typeface="Arial" panose="020B0604020202020204" pitchFamily="34" charset="0"/>
              </a:rPr>
              <a:t>Children and parents: Media use and attitudes report</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10"/>
              </a:rPr>
              <a:t>https://www.ofcom.org.uk/siteassets/resources/documents/research-and-data/media-literacy-research/children/children-media-use-and-attitudes-2024/childrens-media-literacy-report-2024.pdf?v=368229</a:t>
            </a:r>
            <a:r>
              <a:rPr lang="en-GB" dirty="0">
                <a:latin typeface="Arial" panose="020B0604020202020204" pitchFamily="34" charset="0"/>
                <a:cs typeface="Arial" panose="020B0604020202020204" pitchFamily="34" charset="0"/>
              </a:rPr>
              <a:t> (Accessed: 20 September 2026).</a:t>
            </a:r>
          </a:p>
          <a:p>
            <a:r>
              <a:rPr lang="en-GB" dirty="0">
                <a:latin typeface="Arial" panose="020B0604020202020204" pitchFamily="34" charset="0"/>
                <a:cs typeface="Arial" panose="020B0604020202020204" pitchFamily="34" charset="0"/>
              </a:rPr>
              <a:t>Royal College of Paediatrics and Child Health (2026) </a:t>
            </a:r>
            <a:r>
              <a:rPr lang="en-GB" i="1" dirty="0">
                <a:latin typeface="Arial" panose="020B0604020202020204" pitchFamily="34" charset="0"/>
                <a:cs typeface="Arial" panose="020B0604020202020204" pitchFamily="34" charset="0"/>
              </a:rPr>
              <a:t>Screen time and online harms: Resources for members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11"/>
              </a:rPr>
              <a:t>https://www.rcpch.ac.uk/resources/screen-time-online-harms-resources-members</a:t>
            </a:r>
            <a:r>
              <a:rPr lang="en-GB" dirty="0">
                <a:latin typeface="Arial" panose="020B0604020202020204" pitchFamily="34" charset="0"/>
                <a:cs typeface="Arial" panose="020B0604020202020204" pitchFamily="34" charset="0"/>
              </a:rPr>
              <a:t> (Accessed: 11 September 2026).</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2131082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738D408-A3C0-90D6-4A4D-FEA315B43CB2}"/>
              </a:ext>
            </a:extLst>
          </p:cNvPr>
          <p:cNvSpPr>
            <a:spLocks noGrp="1"/>
          </p:cNvSpPr>
          <p:nvPr>
            <p:ph type="title"/>
          </p:nvPr>
        </p:nvSpPr>
        <p:spPr>
          <a:xfrm>
            <a:off x="838200" y="365125"/>
            <a:ext cx="10515600" cy="6303899"/>
          </a:xfrm>
        </p:spPr>
        <p:txBody>
          <a:bodyPr>
            <a:normAutofit/>
          </a:bodyPr>
          <a:lstStyle/>
          <a:p>
            <a:r>
              <a:rPr lang="en-GB" sz="1400" dirty="0">
                <a:latin typeface="Arial" panose="020B0604020202020204" pitchFamily="34" charset="0"/>
                <a:cs typeface="Arial" panose="020B0604020202020204" pitchFamily="34" charset="0"/>
              </a:rPr>
              <a:t>Scherger, S. (2021) </a:t>
            </a:r>
            <a:r>
              <a:rPr lang="en-GB" sz="1400" i="1" dirty="0">
                <a:latin typeface="Arial" panose="020B0604020202020204" pitchFamily="34" charset="0"/>
                <a:cs typeface="Arial" panose="020B0604020202020204" pitchFamily="34" charset="0"/>
              </a:rPr>
              <a:t>6 Tips to reduce children’s screen time</a:t>
            </a:r>
            <a:r>
              <a:rPr lang="en-GB" sz="1400" dirty="0">
                <a:latin typeface="Arial" panose="020B0604020202020204" pitchFamily="34" charset="0"/>
                <a:cs typeface="Arial" panose="020B0604020202020204" pitchFamily="34" charset="0"/>
              </a:rPr>
              <a:t>. Mayo Clinic Health System. Available at: </a:t>
            </a:r>
            <a:r>
              <a:rPr lang="en-GB" sz="1400" u="sng" dirty="0">
                <a:latin typeface="Arial" panose="020B0604020202020204" pitchFamily="34" charset="0"/>
                <a:cs typeface="Arial" panose="020B0604020202020204" pitchFamily="34" charset="0"/>
                <a:hlinkClick r:id="rId2"/>
              </a:rPr>
              <a:t>https://www.mayoclinichealthsystem.org/hometown-health/speaking-of-health/6-tips-to-reduce-childrens-screen-time</a:t>
            </a:r>
            <a:r>
              <a:rPr lang="en-GB" sz="1400" dirty="0">
                <a:latin typeface="Arial" panose="020B0604020202020204" pitchFamily="34" charset="0"/>
                <a:cs typeface="Arial" panose="020B0604020202020204" pitchFamily="34" charset="0"/>
              </a:rPr>
              <a:t> (Accessed: 9 October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Sher, M. (2026). </a:t>
            </a:r>
            <a:r>
              <a:rPr lang="en-GB" sz="1400" i="1" dirty="0">
                <a:latin typeface="Arial" panose="020B0604020202020204" pitchFamily="34" charset="0"/>
                <a:cs typeface="Arial" panose="020B0604020202020204" pitchFamily="34" charset="0"/>
              </a:rPr>
              <a:t>On off button on smartphone screen. Characters turning off and turning on devices. Tiny woman press switch. Save Energy Concept. Modern flat cartoon style. Vector illustration on white background</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3"/>
              </a:rPr>
              <a:t>https://www.vecteezy.com/vector-art/26994887-on-off-button-on-smartphone-screen-characters-turning-off-and-turning-on-devices-tiny-woman-press-switch-save-energy-concept-modern-flat-cartoon-style-vector-illustration-on-white-background</a:t>
            </a:r>
            <a:r>
              <a:rPr lang="en-GB" sz="1400" dirty="0">
                <a:latin typeface="Arial" panose="020B0604020202020204" pitchFamily="34" charset="0"/>
                <a:cs typeface="Arial" panose="020B0604020202020204" pitchFamily="34" charset="0"/>
              </a:rPr>
              <a:t> (Accessed: 15 September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Shining Brains (2020) </a:t>
            </a:r>
            <a:r>
              <a:rPr lang="en-GB" sz="1400" i="1" dirty="0">
                <a:latin typeface="Arial" panose="020B0604020202020204" pitchFamily="34" charset="0"/>
                <a:cs typeface="Arial" panose="020B0604020202020204" pitchFamily="34" charset="0"/>
              </a:rPr>
              <a:t>Weekly planner | daily planner template | free printable</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4"/>
              </a:rPr>
              <a:t>https://ar.shiningbrains.com/weekly-planner/</a:t>
            </a:r>
            <a:r>
              <a:rPr lang="en-GB" sz="1400" dirty="0">
                <a:latin typeface="Arial" panose="020B0604020202020204" pitchFamily="34" charset="0"/>
                <a:cs typeface="Arial" panose="020B0604020202020204" pitchFamily="34" charset="0"/>
              </a:rPr>
              <a:t> (Accessed: 10 October 2026).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Sport England (2024) </a:t>
            </a:r>
            <a:r>
              <a:rPr lang="en-GB" sz="1400" i="1" dirty="0">
                <a:latin typeface="Arial" panose="020B0604020202020204" pitchFamily="34" charset="0"/>
                <a:cs typeface="Arial" panose="020B0604020202020204" pitchFamily="34" charset="0"/>
              </a:rPr>
              <a:t>Children’s activity levels remain stable but significant and sustained action required | sport England</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5"/>
              </a:rPr>
              <a:t>https://www.sportengland.org/news-and-inspiration/childrens-activity-levels-remain-stable-significant-and-sustained-action</a:t>
            </a:r>
            <a:r>
              <a:rPr lang="en-GB" sz="1400" dirty="0">
                <a:latin typeface="Arial" panose="020B0604020202020204" pitchFamily="34" charset="0"/>
                <a:cs typeface="Arial" panose="020B0604020202020204" pitchFamily="34" charset="0"/>
              </a:rPr>
              <a:t> (Accessed: 22 September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Stiglic, N. and Viner, R.M. (2019) Effects of screentime on the health and well-being of children and adolescents: A systematic review of reviews. </a:t>
            </a:r>
            <a:r>
              <a:rPr lang="en-GB" sz="1400" i="1" dirty="0">
                <a:latin typeface="Arial" panose="020B0604020202020204" pitchFamily="34" charset="0"/>
                <a:cs typeface="Arial" panose="020B0604020202020204" pitchFamily="34" charset="0"/>
              </a:rPr>
              <a:t>BMJ Open</a:t>
            </a:r>
            <a:r>
              <a:rPr lang="en-GB" sz="1400" dirty="0">
                <a:latin typeface="Arial" panose="020B0604020202020204" pitchFamily="34" charset="0"/>
                <a:cs typeface="Arial" panose="020B0604020202020204" pitchFamily="34" charset="0"/>
              </a:rPr>
              <a:t>, 9(1). doi:10.1136/bmjopen-2018-023191.</a:t>
            </a:r>
            <a:br>
              <a:rPr lang="en-GB" sz="1400" dirty="0">
                <a:latin typeface="Arial" panose="020B0604020202020204" pitchFamily="34" charset="0"/>
                <a:cs typeface="Arial" panose="020B0604020202020204" pitchFamily="34" charset="0"/>
              </a:rPr>
            </a:br>
            <a:r>
              <a:rPr lang="en-GB" sz="1400" dirty="0" err="1">
                <a:latin typeface="Arial" panose="020B0604020202020204" pitchFamily="34" charset="0"/>
                <a:cs typeface="Arial" panose="020B0604020202020204" pitchFamily="34" charset="0"/>
              </a:rPr>
              <a:t>StockCake</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Teens using smartphones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6"/>
              </a:rPr>
              <a:t>https://stockcake.com/i/teens-using-smartphones_898262_1120831</a:t>
            </a:r>
            <a:r>
              <a:rPr lang="en-GB" sz="1400" dirty="0">
                <a:latin typeface="Arial" panose="020B0604020202020204" pitchFamily="34" charset="0"/>
                <a:cs typeface="Arial" panose="020B0604020202020204" pitchFamily="34" charset="0"/>
              </a:rPr>
              <a:t> (Accessed: 15 September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Independent (2019). </a:t>
            </a:r>
            <a:r>
              <a:rPr lang="en-GB" sz="1400" i="1" dirty="0">
                <a:latin typeface="Arial" panose="020B0604020202020204" pitchFamily="34" charset="0"/>
                <a:cs typeface="Arial" panose="020B0604020202020204" pitchFamily="34" charset="0"/>
              </a:rPr>
              <a:t>Switch off all screens an hour before bedtime, first UK medical guidance for families says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7"/>
              </a:rPr>
              <a:t>https://www.independent.co.uk/news/health/smartphone-child-use-time-bedtime-sleeping-health-experts-uk-parents-a8709911.html</a:t>
            </a:r>
            <a:r>
              <a:rPr lang="en-GB" sz="1400" dirty="0">
                <a:latin typeface="Arial" panose="020B0604020202020204" pitchFamily="34" charset="0"/>
                <a:cs typeface="Arial" panose="020B0604020202020204" pitchFamily="34" charset="0"/>
              </a:rPr>
              <a:t> (Accessed: 1 October 2026).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Unicef.org. (2022) </a:t>
            </a:r>
            <a:r>
              <a:rPr lang="en-GB" sz="1400" i="1" dirty="0">
                <a:latin typeface="Arial" panose="020B0604020202020204" pitchFamily="34" charset="0"/>
                <a:cs typeface="Arial" panose="020B0604020202020204" pitchFamily="34" charset="0"/>
              </a:rPr>
              <a:t>Parenting</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8"/>
              </a:rPr>
              <a:t>https://www.unicef.org/lac/en/parenting-lac</a:t>
            </a:r>
            <a:r>
              <a:rPr lang="en-GB" sz="1400" dirty="0">
                <a:latin typeface="Arial" panose="020B0604020202020204" pitchFamily="34" charset="0"/>
                <a:cs typeface="Arial" panose="020B0604020202020204" pitchFamily="34" charset="0"/>
              </a:rPr>
              <a:t> (Accessed: 10 October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Walker, T. (2021) </a:t>
            </a:r>
            <a:r>
              <a:rPr lang="en-GB" sz="1400" i="1" dirty="0">
                <a:latin typeface="Arial" panose="020B0604020202020204" pitchFamily="34" charset="0"/>
                <a:cs typeface="Arial" panose="020B0604020202020204" pitchFamily="34" charset="0"/>
              </a:rPr>
              <a:t>‘All that scrolling’: How screen time impacts students | NEA</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9"/>
              </a:rPr>
              <a:t>https://www.nea.org/nea-today/all-news-articles/all-scrolling-how-screen-time-impacts-students</a:t>
            </a:r>
            <a:r>
              <a:rPr lang="en-GB" sz="1400" dirty="0">
                <a:latin typeface="Arial" panose="020B0604020202020204" pitchFamily="34" charset="0"/>
                <a:cs typeface="Arial" panose="020B0604020202020204" pitchFamily="34" charset="0"/>
              </a:rPr>
              <a:t> (Accessed: 10 October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Zablotsky, B., et al (2025) Associations between screen time use and health outcomes among US teenagers. </a:t>
            </a:r>
            <a:r>
              <a:rPr lang="en-GB" sz="1400" i="1" dirty="0">
                <a:latin typeface="Arial" panose="020B0604020202020204" pitchFamily="34" charset="0"/>
                <a:cs typeface="Arial" panose="020B0604020202020204" pitchFamily="34" charset="0"/>
              </a:rPr>
              <a:t>Preventing Chronic Disease</a:t>
            </a:r>
            <a:r>
              <a:rPr lang="en-GB" sz="1400" dirty="0">
                <a:latin typeface="Arial" panose="020B0604020202020204" pitchFamily="34" charset="0"/>
                <a:cs typeface="Arial" panose="020B0604020202020204" pitchFamily="34" charset="0"/>
              </a:rPr>
              <a:t>, 22. doi:10.5888/pcd22.240537 (Accessed: 18 September 2026). </a:t>
            </a:r>
            <a:r>
              <a:rPr lang="en-GB" sz="1200" dirty="0">
                <a:latin typeface="Arial" panose="020B0604020202020204" pitchFamily="34" charset="0"/>
                <a:cs typeface="Arial" panose="020B0604020202020204" pitchFamily="34" charset="0"/>
              </a:rPr>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546619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14</a:t>
            </a:fld>
            <a:endParaRPr lang="en-GB"/>
          </a:p>
        </p:txBody>
      </p:sp>
      <p:sp>
        <p:nvSpPr>
          <p:cNvPr id="4" name="Rectangle 3"/>
          <p:cNvSpPr/>
          <p:nvPr/>
        </p:nvSpPr>
        <p:spPr>
          <a:xfrm>
            <a:off x="335903" y="233265"/>
            <a:ext cx="11541966" cy="614887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u="sng" dirty="0">
                <a:solidFill>
                  <a:schemeClr val="tx1"/>
                </a:solidFill>
                <a:latin typeface="Arial" pitchFamily="34" charset="0"/>
                <a:cs typeface="Arial" pitchFamily="34" charset="0"/>
              </a:rPr>
              <a:t>What is evaluation?</a:t>
            </a:r>
          </a:p>
          <a:p>
            <a:endParaRPr lang="en-GB" sz="2400" b="1" u="sng"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According </a:t>
            </a:r>
            <a:r>
              <a:rPr lang="en-GB" sz="1400">
                <a:solidFill>
                  <a:schemeClr val="tx1"/>
                </a:solidFill>
                <a:latin typeface="Arial" pitchFamily="34" charset="0"/>
                <a:cs typeface="Arial" pitchFamily="34" charset="0"/>
              </a:rPr>
              <a:t>to NHS </a:t>
            </a:r>
            <a:r>
              <a:rPr lang="en-GB" sz="1400" dirty="0">
                <a:solidFill>
                  <a:schemeClr val="tx1"/>
                </a:solidFill>
                <a:latin typeface="Arial" pitchFamily="34" charset="0"/>
                <a:cs typeface="Arial" pitchFamily="34" charset="0"/>
              </a:rPr>
              <a:t>strategy unit (2025) </a:t>
            </a:r>
          </a:p>
          <a:p>
            <a:pPr algn="just">
              <a:buFont typeface="Wingdings" pitchFamily="2" charset="2"/>
              <a:buChar char="ü"/>
            </a:pPr>
            <a:r>
              <a:rPr lang="en-GB" sz="1400" dirty="0">
                <a:solidFill>
                  <a:schemeClr val="tx1"/>
                </a:solidFill>
                <a:latin typeface="Arial" pitchFamily="34" charset="0"/>
                <a:cs typeface="Arial" pitchFamily="34" charset="0"/>
              </a:rPr>
              <a:t> Evaluation is a systematic process of collecting and analysing evidence to </a:t>
            </a:r>
          </a:p>
          <a:p>
            <a:pPr algn="just"/>
            <a:r>
              <a:rPr lang="en-GB" sz="1400" dirty="0">
                <a:solidFill>
                  <a:schemeClr val="tx1"/>
                </a:solidFill>
                <a:latin typeface="Arial" pitchFamily="34" charset="0"/>
                <a:cs typeface="Arial" pitchFamily="34" charset="0"/>
              </a:rPr>
              <a:t>   determine the value, effectiveness, quality, relevance, efficiency and impact </a:t>
            </a:r>
          </a:p>
          <a:p>
            <a:pPr algn="just"/>
            <a:r>
              <a:rPr lang="en-GB" sz="1400" dirty="0">
                <a:solidFill>
                  <a:schemeClr val="tx1"/>
                </a:solidFill>
                <a:latin typeface="Arial" pitchFamily="34" charset="0"/>
                <a:cs typeface="Arial" pitchFamily="34" charset="0"/>
              </a:rPr>
              <a:t>   of an intervention, programme or service.</a:t>
            </a: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However, World Health Organisation (2023) </a:t>
            </a:r>
          </a:p>
          <a:p>
            <a:pPr algn="just">
              <a:buFont typeface="Wingdings" pitchFamily="2" charset="2"/>
              <a:buChar char="ü"/>
            </a:pPr>
            <a:r>
              <a:rPr lang="en-GB" sz="1400" dirty="0">
                <a:solidFill>
                  <a:schemeClr val="tx1"/>
                </a:solidFill>
                <a:latin typeface="Arial" pitchFamily="34" charset="0"/>
                <a:cs typeface="Arial" pitchFamily="34" charset="0"/>
              </a:rPr>
              <a:t>Evaluation is an important part of assessing health interventions, programmes</a:t>
            </a:r>
          </a:p>
          <a:p>
            <a:pPr algn="just"/>
            <a:r>
              <a:rPr lang="en-GB" sz="1400" dirty="0">
                <a:solidFill>
                  <a:schemeClr val="tx1"/>
                </a:solidFill>
                <a:latin typeface="Arial" pitchFamily="34" charset="0"/>
                <a:cs typeface="Arial" pitchFamily="34" charset="0"/>
              </a:rPr>
              <a:t>    and policies because it provides evidence about whether interventions are </a:t>
            </a:r>
          </a:p>
          <a:p>
            <a:pPr algn="just"/>
            <a:r>
              <a:rPr lang="en-GB" sz="1400" dirty="0">
                <a:solidFill>
                  <a:schemeClr val="tx1"/>
                </a:solidFill>
                <a:latin typeface="Arial" pitchFamily="34" charset="0"/>
                <a:cs typeface="Arial" pitchFamily="34" charset="0"/>
              </a:rPr>
              <a:t>    achieving their objectives and contributing to improve health outcomes. </a:t>
            </a:r>
          </a:p>
          <a:p>
            <a:pPr algn="just"/>
            <a:r>
              <a:rPr lang="en-GB" sz="1400" dirty="0">
                <a:solidFill>
                  <a:schemeClr val="tx1"/>
                </a:solidFill>
                <a:latin typeface="Arial" pitchFamily="34" charset="0"/>
                <a:cs typeface="Arial" pitchFamily="34" charset="0"/>
              </a:rPr>
              <a:t> </a:t>
            </a: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                                                                                                                                                                           (Stock Adobe, 2020)</a:t>
            </a: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p:txBody>
      </p:sp>
      <p:pic>
        <p:nvPicPr>
          <p:cNvPr id="10244" name="Picture 4" descr="Evaluation Images – Browse 8,701,374 Stock Photos, Vectors, and Video ..."/>
          <p:cNvPicPr>
            <a:picLocks noChangeAspect="1" noChangeArrowheads="1"/>
          </p:cNvPicPr>
          <p:nvPr/>
        </p:nvPicPr>
        <p:blipFill>
          <a:blip r:embed="rId2"/>
          <a:srcRect/>
          <a:stretch>
            <a:fillRect/>
          </a:stretch>
        </p:blipFill>
        <p:spPr bwMode="auto">
          <a:xfrm>
            <a:off x="7013574" y="1143615"/>
            <a:ext cx="4848225" cy="3429001"/>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15</a:t>
            </a:fld>
            <a:endParaRPr lang="en-GB"/>
          </a:p>
        </p:txBody>
      </p:sp>
      <p:sp>
        <p:nvSpPr>
          <p:cNvPr id="5" name="Rectangle 4"/>
          <p:cNvSpPr/>
          <p:nvPr/>
        </p:nvSpPr>
        <p:spPr>
          <a:xfrm>
            <a:off x="326571" y="258925"/>
            <a:ext cx="11560629" cy="61514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u="sng" dirty="0">
                <a:solidFill>
                  <a:schemeClr val="tx1"/>
                </a:solidFill>
                <a:latin typeface="Arial" pitchFamily="34" charset="0"/>
                <a:cs typeface="Arial" pitchFamily="34" charset="0"/>
              </a:rPr>
              <a:t>Types of Evaluation</a:t>
            </a: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There are several ways of classifying evaluation but in health and social care, the following types are particularly useful:</a:t>
            </a: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						(National Institute for Health and Care Research 2024 : The BMJ, 2026)</a:t>
            </a:r>
          </a:p>
        </p:txBody>
      </p:sp>
      <p:graphicFrame>
        <p:nvGraphicFramePr>
          <p:cNvPr id="6" name="Table 5"/>
          <p:cNvGraphicFramePr>
            <a:graphicFrameLocks noGrp="1"/>
          </p:cNvGraphicFramePr>
          <p:nvPr/>
        </p:nvGraphicFramePr>
        <p:xfrm>
          <a:off x="793102" y="1404256"/>
          <a:ext cx="10702212" cy="4089805"/>
        </p:xfrm>
        <a:graphic>
          <a:graphicData uri="http://schemas.openxmlformats.org/drawingml/2006/table">
            <a:tbl>
              <a:tblPr firstRow="1" bandRow="1">
                <a:tableStyleId>{5C22544A-7EE6-4342-B048-85BDC9FD1C3A}</a:tableStyleId>
              </a:tblPr>
              <a:tblGrid>
                <a:gridCol w="647078">
                  <a:extLst>
                    <a:ext uri="{9D8B030D-6E8A-4147-A177-3AD203B41FA5}">
                      <a16:colId xmlns="" xmlns:a16="http://schemas.microsoft.com/office/drawing/2014/main" val="20000"/>
                    </a:ext>
                  </a:extLst>
                </a:gridCol>
                <a:gridCol w="3048000">
                  <a:extLst>
                    <a:ext uri="{9D8B030D-6E8A-4147-A177-3AD203B41FA5}">
                      <a16:colId xmlns="" xmlns:a16="http://schemas.microsoft.com/office/drawing/2014/main" val="20001"/>
                    </a:ext>
                  </a:extLst>
                </a:gridCol>
                <a:gridCol w="7007134">
                  <a:extLst>
                    <a:ext uri="{9D8B030D-6E8A-4147-A177-3AD203B41FA5}">
                      <a16:colId xmlns="" xmlns:a16="http://schemas.microsoft.com/office/drawing/2014/main" val="20002"/>
                    </a:ext>
                  </a:extLst>
                </a:gridCol>
              </a:tblGrid>
              <a:tr h="577067">
                <a:tc>
                  <a:txBody>
                    <a:bodyPr/>
                    <a:lstStyle/>
                    <a:p>
                      <a:pPr algn="ctr"/>
                      <a:r>
                        <a:rPr lang="en-GB" sz="1400" dirty="0">
                          <a:solidFill>
                            <a:schemeClr val="tx1"/>
                          </a:solidFill>
                          <a:latin typeface="Arial" pitchFamily="34" charset="0"/>
                          <a:cs typeface="Arial" pitchFamily="34" charset="0"/>
                        </a:rPr>
                        <a:t>No.</a:t>
                      </a:r>
                    </a:p>
                  </a:txBody>
                  <a:tcPr/>
                </a:tc>
                <a:tc>
                  <a:txBody>
                    <a:bodyPr/>
                    <a:lstStyle/>
                    <a:p>
                      <a:pPr algn="ctr"/>
                      <a:r>
                        <a:rPr lang="en-GB" sz="1400" dirty="0">
                          <a:solidFill>
                            <a:schemeClr val="tx1"/>
                          </a:solidFill>
                          <a:latin typeface="Arial" pitchFamily="34" charset="0"/>
                          <a:cs typeface="Arial" pitchFamily="34" charset="0"/>
                        </a:rPr>
                        <a:t>Types of Evaluation</a:t>
                      </a:r>
                    </a:p>
                  </a:txBody>
                  <a:tcPr/>
                </a:tc>
                <a:tc>
                  <a:txBody>
                    <a:bodyPr/>
                    <a:lstStyle/>
                    <a:p>
                      <a:pPr algn="ctr"/>
                      <a:r>
                        <a:rPr lang="en-GB" sz="1400" dirty="0">
                          <a:solidFill>
                            <a:schemeClr val="tx1"/>
                          </a:solidFill>
                          <a:latin typeface="Arial" pitchFamily="34" charset="0"/>
                          <a:cs typeface="Arial" pitchFamily="34" charset="0"/>
                        </a:rPr>
                        <a:t>How does</a:t>
                      </a:r>
                      <a:r>
                        <a:rPr lang="en-GB" sz="1400" baseline="0" dirty="0">
                          <a:solidFill>
                            <a:schemeClr val="tx1"/>
                          </a:solidFill>
                          <a:latin typeface="Arial" pitchFamily="34" charset="0"/>
                          <a:cs typeface="Arial" pitchFamily="34" charset="0"/>
                        </a:rPr>
                        <a:t> it work?</a:t>
                      </a:r>
                      <a:endParaRPr lang="en-GB" sz="140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0"/>
                  </a:ext>
                </a:extLst>
              </a:tr>
              <a:tr h="624717">
                <a:tc>
                  <a:txBody>
                    <a:bodyPr/>
                    <a:lstStyle/>
                    <a:p>
                      <a:pPr algn="just"/>
                      <a:r>
                        <a:rPr lang="en-GB" sz="1400" dirty="0">
                          <a:solidFill>
                            <a:schemeClr val="tx1"/>
                          </a:solidFill>
                          <a:latin typeface="Arial" pitchFamily="34" charset="0"/>
                          <a:cs typeface="Arial" pitchFamily="34" charset="0"/>
                        </a:rPr>
                        <a:t>1.</a:t>
                      </a:r>
                    </a:p>
                  </a:txBody>
                  <a:tcPr/>
                </a:tc>
                <a:tc>
                  <a:txBody>
                    <a:bodyPr/>
                    <a:lstStyle/>
                    <a:p>
                      <a:pPr algn="just"/>
                      <a:r>
                        <a:rPr lang="en-GB" sz="1400" dirty="0">
                          <a:solidFill>
                            <a:schemeClr val="tx1"/>
                          </a:solidFill>
                          <a:latin typeface="Arial" pitchFamily="34" charset="0"/>
                          <a:cs typeface="Arial" pitchFamily="34" charset="0"/>
                        </a:rPr>
                        <a:t>Formative Evaluation</a:t>
                      </a:r>
                    </a:p>
                  </a:txBody>
                  <a:tcPr/>
                </a:tc>
                <a:tc>
                  <a:txBody>
                    <a:bodyPr/>
                    <a:lstStyle/>
                    <a:p>
                      <a:pPr lvl="0" algn="just"/>
                      <a:r>
                        <a:rPr lang="en-GB" sz="1400" b="0" kern="1200" dirty="0">
                          <a:solidFill>
                            <a:schemeClr val="dk1"/>
                          </a:solidFill>
                          <a:latin typeface="Arial" pitchFamily="34" charset="0"/>
                          <a:ea typeface="+mn-ea"/>
                          <a:cs typeface="Arial" pitchFamily="34" charset="0"/>
                        </a:rPr>
                        <a:t>Identify barriers and facilitators,</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 assess acceptability,</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 understand stakeholder needs,</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improve the intervention before wider implementation.</a:t>
                      </a:r>
                      <a:endParaRPr lang="en-GB" sz="1400" b="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1"/>
                  </a:ext>
                </a:extLst>
              </a:tr>
              <a:tr h="577067">
                <a:tc>
                  <a:txBody>
                    <a:bodyPr/>
                    <a:lstStyle/>
                    <a:p>
                      <a:pPr algn="just"/>
                      <a:r>
                        <a:rPr lang="en-GB" sz="1400" dirty="0">
                          <a:solidFill>
                            <a:schemeClr val="tx1"/>
                          </a:solidFill>
                          <a:latin typeface="Arial" pitchFamily="34" charset="0"/>
                          <a:cs typeface="Arial" pitchFamily="34" charset="0"/>
                        </a:rPr>
                        <a:t>2.</a:t>
                      </a:r>
                    </a:p>
                  </a:txBody>
                  <a:tcPr/>
                </a:tc>
                <a:tc>
                  <a:txBody>
                    <a:bodyPr/>
                    <a:lstStyle/>
                    <a:p>
                      <a:pPr algn="just"/>
                      <a:r>
                        <a:rPr lang="en-GB" sz="1400" dirty="0">
                          <a:solidFill>
                            <a:schemeClr val="tx1"/>
                          </a:solidFill>
                          <a:latin typeface="Arial" pitchFamily="34" charset="0"/>
                          <a:cs typeface="Arial" pitchFamily="34" charset="0"/>
                        </a:rPr>
                        <a:t>Process Evaluation</a:t>
                      </a:r>
                    </a:p>
                  </a:txBody>
                  <a:tcPr/>
                </a:tc>
                <a:tc>
                  <a:txBody>
                    <a:bodyPr/>
                    <a:lstStyle/>
                    <a:p>
                      <a:pPr algn="just"/>
                      <a:r>
                        <a:rPr lang="en-GB" sz="1400" b="0" kern="1200" dirty="0">
                          <a:solidFill>
                            <a:schemeClr val="dk1"/>
                          </a:solidFill>
                          <a:latin typeface="Arial" pitchFamily="34" charset="0"/>
                          <a:ea typeface="+mn-ea"/>
                          <a:cs typeface="Arial" pitchFamily="34" charset="0"/>
                        </a:rPr>
                        <a:t>examines how an intervention was implemented rather than simply asking whether it produced an outcome.</a:t>
                      </a:r>
                      <a:endParaRPr lang="en-GB" sz="1400" b="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2"/>
                  </a:ext>
                </a:extLst>
              </a:tr>
              <a:tr h="577067">
                <a:tc>
                  <a:txBody>
                    <a:bodyPr/>
                    <a:lstStyle/>
                    <a:p>
                      <a:pPr algn="just"/>
                      <a:r>
                        <a:rPr lang="en-GB" sz="1400" dirty="0">
                          <a:solidFill>
                            <a:schemeClr val="tx1"/>
                          </a:solidFill>
                          <a:latin typeface="Arial" pitchFamily="34" charset="0"/>
                          <a:cs typeface="Arial" pitchFamily="34" charset="0"/>
                        </a:rPr>
                        <a:t>3.</a:t>
                      </a:r>
                    </a:p>
                  </a:txBody>
                  <a:tcPr/>
                </a:tc>
                <a:tc>
                  <a:txBody>
                    <a:bodyPr/>
                    <a:lstStyle/>
                    <a:p>
                      <a:pPr algn="just"/>
                      <a:r>
                        <a:rPr lang="en-GB" sz="1400" dirty="0">
                          <a:solidFill>
                            <a:schemeClr val="tx1"/>
                          </a:solidFill>
                          <a:latin typeface="Arial" pitchFamily="34" charset="0"/>
                          <a:cs typeface="Arial" pitchFamily="34" charset="0"/>
                        </a:rPr>
                        <a:t>Outcome Evaluation</a:t>
                      </a:r>
                    </a:p>
                  </a:txBody>
                  <a:tcPr/>
                </a:tc>
                <a:tc>
                  <a:txBody>
                    <a:bodyPr/>
                    <a:lstStyle/>
                    <a:p>
                      <a:pPr algn="just"/>
                      <a:r>
                        <a:rPr lang="en-GB" sz="1400" b="0" kern="1200" dirty="0">
                          <a:solidFill>
                            <a:schemeClr val="dk1"/>
                          </a:solidFill>
                          <a:latin typeface="Arial" pitchFamily="34" charset="0"/>
                          <a:ea typeface="+mn-ea"/>
                          <a:cs typeface="Arial" pitchFamily="34" charset="0"/>
                        </a:rPr>
                        <a:t>Outcome evaluation assesses whether the intervention achieved its short- or medium-term intended outcomes.</a:t>
                      </a:r>
                      <a:endParaRPr lang="en-GB" sz="1400" b="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3"/>
                  </a:ext>
                </a:extLst>
              </a:tr>
              <a:tr h="522266">
                <a:tc>
                  <a:txBody>
                    <a:bodyPr/>
                    <a:lstStyle/>
                    <a:p>
                      <a:pPr algn="just"/>
                      <a:r>
                        <a:rPr lang="en-GB" sz="1400" dirty="0">
                          <a:solidFill>
                            <a:schemeClr val="tx1"/>
                          </a:solidFill>
                          <a:latin typeface="Arial" pitchFamily="34" charset="0"/>
                          <a:cs typeface="Arial" pitchFamily="34" charset="0"/>
                        </a:rPr>
                        <a:t>4.</a:t>
                      </a:r>
                    </a:p>
                  </a:txBody>
                  <a:tcPr/>
                </a:tc>
                <a:tc>
                  <a:txBody>
                    <a:bodyPr/>
                    <a:lstStyle/>
                    <a:p>
                      <a:pPr algn="just"/>
                      <a:r>
                        <a:rPr lang="en-GB" sz="1400" dirty="0">
                          <a:solidFill>
                            <a:schemeClr val="tx1"/>
                          </a:solidFill>
                          <a:latin typeface="Arial" pitchFamily="34" charset="0"/>
                          <a:cs typeface="Arial" pitchFamily="34" charset="0"/>
                        </a:rPr>
                        <a:t>Impact Evaluation</a:t>
                      </a:r>
                    </a:p>
                  </a:txBody>
                  <a:tcPr/>
                </a:tc>
                <a:tc>
                  <a:txBody>
                    <a:bodyPr/>
                    <a:lstStyle/>
                    <a:p>
                      <a:pPr algn="just"/>
                      <a:r>
                        <a:rPr lang="en-GB" sz="1400" b="0" kern="1200" dirty="0">
                          <a:solidFill>
                            <a:schemeClr val="dk1"/>
                          </a:solidFill>
                          <a:latin typeface="Arial" pitchFamily="34" charset="0"/>
                          <a:ea typeface="+mn-ea"/>
                          <a:cs typeface="Arial" pitchFamily="34" charset="0"/>
                        </a:rPr>
                        <a:t>Impact evaluation examines the longer-term effects and impact of an intervention .</a:t>
                      </a:r>
                      <a:endParaRPr lang="en-GB" sz="1400" b="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4"/>
                  </a:ext>
                </a:extLst>
              </a:tr>
              <a:tr h="533400">
                <a:tc>
                  <a:txBody>
                    <a:bodyPr/>
                    <a:lstStyle/>
                    <a:p>
                      <a:pPr algn="just"/>
                      <a:r>
                        <a:rPr lang="en-GB" sz="1400" dirty="0">
                          <a:solidFill>
                            <a:schemeClr val="tx1"/>
                          </a:solidFill>
                          <a:latin typeface="Arial" pitchFamily="34" charset="0"/>
                          <a:cs typeface="Arial" pitchFamily="34" charset="0"/>
                        </a:rPr>
                        <a:t>5.</a:t>
                      </a:r>
                    </a:p>
                  </a:txBody>
                  <a:tcPr/>
                </a:tc>
                <a:tc>
                  <a:txBody>
                    <a:bodyPr/>
                    <a:lstStyle/>
                    <a:p>
                      <a:pPr algn="just"/>
                      <a:r>
                        <a:rPr lang="en-GB" sz="1400" dirty="0">
                          <a:solidFill>
                            <a:schemeClr val="tx1"/>
                          </a:solidFill>
                          <a:latin typeface="Arial" pitchFamily="34" charset="0"/>
                          <a:cs typeface="Arial" pitchFamily="34" charset="0"/>
                        </a:rPr>
                        <a:t>Economic Evaluation</a:t>
                      </a:r>
                    </a:p>
                  </a:txBody>
                  <a:tcPr/>
                </a:tc>
                <a:tc>
                  <a:txBody>
                    <a:bodyPr/>
                    <a:lstStyle/>
                    <a:p>
                      <a:pPr algn="just"/>
                      <a:r>
                        <a:rPr lang="en-GB" sz="1400" b="0" kern="1200" dirty="0">
                          <a:solidFill>
                            <a:schemeClr val="dk1"/>
                          </a:solidFill>
                          <a:latin typeface="Arial" pitchFamily="34" charset="0"/>
                          <a:ea typeface="+mn-ea"/>
                          <a:cs typeface="Arial" pitchFamily="34" charset="0"/>
                        </a:rPr>
                        <a:t>Economic evaluation considers the relationship between the costs and consequences of </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intervention.</a:t>
                      </a:r>
                      <a:endParaRPr lang="en-GB" sz="1400" b="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5"/>
                  </a:ext>
                </a:extLst>
              </a:tr>
              <a:tr h="678221">
                <a:tc>
                  <a:txBody>
                    <a:bodyPr/>
                    <a:lstStyle/>
                    <a:p>
                      <a:pPr algn="just"/>
                      <a:r>
                        <a:rPr lang="en-GB" sz="1400" dirty="0">
                          <a:solidFill>
                            <a:schemeClr val="tx1"/>
                          </a:solidFill>
                          <a:latin typeface="Arial" pitchFamily="34" charset="0"/>
                          <a:cs typeface="Arial" pitchFamily="34" charset="0"/>
                        </a:rPr>
                        <a:t>6.</a:t>
                      </a:r>
                    </a:p>
                  </a:txBody>
                  <a:tcPr/>
                </a:tc>
                <a:tc>
                  <a:txBody>
                    <a:bodyPr/>
                    <a:lstStyle/>
                    <a:p>
                      <a:pPr algn="just"/>
                      <a:r>
                        <a:rPr lang="en-GB" sz="1400" dirty="0">
                          <a:solidFill>
                            <a:schemeClr val="tx1"/>
                          </a:solidFill>
                          <a:latin typeface="Arial" pitchFamily="34" charset="0"/>
                          <a:cs typeface="Arial" pitchFamily="34" charset="0"/>
                        </a:rPr>
                        <a:t>Summative Evaluation</a:t>
                      </a:r>
                    </a:p>
                  </a:txBody>
                  <a:tcPr/>
                </a:tc>
                <a:tc>
                  <a:txBody>
                    <a:bodyPr/>
                    <a:lstStyle/>
                    <a:p>
                      <a:pPr algn="just"/>
                      <a:r>
                        <a:rPr lang="en-GB" sz="1400" kern="1200" dirty="0">
                          <a:solidFill>
                            <a:schemeClr val="dk1"/>
                          </a:solidFill>
                          <a:latin typeface="Arial" pitchFamily="34" charset="0"/>
                          <a:ea typeface="+mn-ea"/>
                          <a:cs typeface="Arial" pitchFamily="34" charset="0"/>
                        </a:rPr>
                        <a:t>It is generally conducted after the implementation of intervention to analyse the outcomes. </a:t>
                      </a:r>
                      <a:endParaRPr lang="en-GB" sz="140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6"/>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16</a:t>
            </a:fld>
            <a:endParaRPr lang="en-GB"/>
          </a:p>
        </p:txBody>
      </p:sp>
      <p:sp>
        <p:nvSpPr>
          <p:cNvPr id="5" name="Rectangle 4"/>
          <p:cNvSpPr/>
          <p:nvPr/>
        </p:nvSpPr>
        <p:spPr>
          <a:xfrm>
            <a:off x="307910" y="298581"/>
            <a:ext cx="11579290" cy="6130211"/>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2400" b="1" u="sng" dirty="0">
              <a:solidFill>
                <a:schemeClr val="tx1"/>
              </a:solidFill>
              <a:latin typeface="Arial" pitchFamily="34" charset="0"/>
              <a:cs typeface="Arial" pitchFamily="34" charset="0"/>
            </a:endParaRPr>
          </a:p>
          <a:p>
            <a:pPr algn="just"/>
            <a:r>
              <a:rPr lang="en-GB" sz="2400" b="1" u="sng" dirty="0">
                <a:solidFill>
                  <a:schemeClr val="tx1"/>
                </a:solidFill>
                <a:latin typeface="Arial" pitchFamily="34" charset="0"/>
                <a:cs typeface="Arial" pitchFamily="34" charset="0"/>
              </a:rPr>
              <a:t>Evaluation in Health and Social Care</a:t>
            </a:r>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A possible and useful way to understand the evaluation in health and social care:</a:t>
            </a:r>
          </a:p>
          <a:p>
            <a:pPr algn="just"/>
            <a:r>
              <a:rPr lang="en-GB" sz="1400" dirty="0">
                <a:solidFill>
                  <a:schemeClr val="tx1"/>
                </a:solidFill>
                <a:latin typeface="Arial" pitchFamily="34" charset="0"/>
                <a:cs typeface="Arial" pitchFamily="34" charset="0"/>
              </a:rPr>
              <a:t>Intervention   →   Implementation   →   Outcomes   →   Impact</a:t>
            </a: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Evaluation can be measured by through  the following methodological approaches, </a:t>
            </a:r>
          </a:p>
          <a:p>
            <a:pPr algn="just"/>
            <a:r>
              <a:rPr lang="en-GB" sz="1400" dirty="0">
                <a:solidFill>
                  <a:schemeClr val="tx1"/>
                </a:solidFill>
                <a:latin typeface="Arial" pitchFamily="34" charset="0"/>
                <a:cs typeface="Arial" pitchFamily="34" charset="0"/>
              </a:rPr>
              <a:t>such as:</a:t>
            </a:r>
          </a:p>
          <a:p>
            <a:pPr algn="just">
              <a:buFont typeface="Wingdings" pitchFamily="2" charset="2"/>
              <a:buChar char="v"/>
            </a:pPr>
            <a:r>
              <a:rPr lang="en-GB" sz="1400" dirty="0">
                <a:solidFill>
                  <a:schemeClr val="tx1"/>
                </a:solidFill>
                <a:latin typeface="Arial" pitchFamily="34" charset="0"/>
                <a:cs typeface="Arial" pitchFamily="34" charset="0"/>
              </a:rPr>
              <a:t> Quantitative  </a:t>
            </a:r>
          </a:p>
          <a:p>
            <a:pPr algn="just">
              <a:buFont typeface="Wingdings" pitchFamily="2" charset="2"/>
              <a:buChar char="v"/>
            </a:pPr>
            <a:r>
              <a:rPr lang="en-GB" sz="1400" dirty="0">
                <a:solidFill>
                  <a:schemeClr val="tx1"/>
                </a:solidFill>
                <a:latin typeface="Arial" pitchFamily="34" charset="0"/>
                <a:cs typeface="Arial" pitchFamily="34" charset="0"/>
              </a:rPr>
              <a:t> Qualitative   </a:t>
            </a:r>
          </a:p>
          <a:p>
            <a:pPr algn="just">
              <a:buFont typeface="Wingdings" pitchFamily="2" charset="2"/>
              <a:buChar char="v"/>
            </a:pPr>
            <a:r>
              <a:rPr lang="en-GB" sz="1400" dirty="0">
                <a:solidFill>
                  <a:schemeClr val="tx1"/>
                </a:solidFill>
                <a:latin typeface="Arial" pitchFamily="34" charset="0"/>
                <a:cs typeface="Arial" pitchFamily="34" charset="0"/>
              </a:rPr>
              <a:t> Mixed method    (Better evaluation knowledge, 2025)                           								</a:t>
            </a:r>
            <a:endParaRPr lang="en-GB" sz="1200" dirty="0">
              <a:solidFill>
                <a:schemeClr val="tx1"/>
              </a:solidFill>
              <a:latin typeface="Arial" pitchFamily="34" charset="0"/>
              <a:cs typeface="Arial" pitchFamily="34" charset="0"/>
            </a:endParaRPr>
          </a:p>
          <a:p>
            <a:pPr algn="just"/>
            <a:endParaRPr lang="en-GB" sz="1200" dirty="0">
              <a:solidFill>
                <a:schemeClr val="tx1"/>
              </a:solidFill>
              <a:latin typeface="Arial" pitchFamily="34" charset="0"/>
              <a:cs typeface="Arial" pitchFamily="34" charset="0"/>
            </a:endParaRPr>
          </a:p>
          <a:p>
            <a:pPr algn="just"/>
            <a:r>
              <a:rPr lang="en-GB" sz="2400" b="1" u="sng" dirty="0">
                <a:solidFill>
                  <a:schemeClr val="tx1"/>
                </a:solidFill>
                <a:latin typeface="Arial" pitchFamily="34" charset="0"/>
                <a:cs typeface="Arial" pitchFamily="34" charset="0"/>
              </a:rPr>
              <a:t>Why do we need to evaluate?</a:t>
            </a:r>
          </a:p>
          <a:p>
            <a:pPr algn="just"/>
            <a:r>
              <a:rPr lang="en-GB" sz="1400" dirty="0">
                <a:solidFill>
                  <a:schemeClr val="tx1"/>
                </a:solidFill>
                <a:latin typeface="Arial" pitchFamily="34" charset="0"/>
                <a:cs typeface="Arial" pitchFamily="34" charset="0"/>
              </a:rPr>
              <a:t>Evaluation is important to analyse outcomes and impact of an intervention:</a:t>
            </a:r>
          </a:p>
          <a:p>
            <a:pPr algn="just">
              <a:buFont typeface="Wingdings" pitchFamily="2" charset="2"/>
              <a:buChar char="Ø"/>
            </a:pPr>
            <a:r>
              <a:rPr lang="en-GB" sz="1400" dirty="0">
                <a:solidFill>
                  <a:schemeClr val="tx1"/>
                </a:solidFill>
                <a:latin typeface="Arial" pitchFamily="34" charset="0"/>
                <a:cs typeface="Arial" pitchFamily="34" charset="0"/>
              </a:rPr>
              <a:t> Measure impact</a:t>
            </a:r>
          </a:p>
          <a:p>
            <a:pPr algn="just">
              <a:buFont typeface="Wingdings" pitchFamily="2" charset="2"/>
              <a:buChar char="Ø"/>
            </a:pPr>
            <a:r>
              <a:rPr lang="en-GB" sz="1400" dirty="0">
                <a:solidFill>
                  <a:schemeClr val="tx1"/>
                </a:solidFill>
                <a:latin typeface="Arial" pitchFamily="34" charset="0"/>
                <a:cs typeface="Arial" pitchFamily="34" charset="0"/>
              </a:rPr>
              <a:t> Methods used were appropriate and efficiency </a:t>
            </a:r>
          </a:p>
          <a:p>
            <a:pPr algn="just">
              <a:buFont typeface="Wingdings" pitchFamily="2" charset="2"/>
              <a:buChar char="Ø"/>
            </a:pPr>
            <a:r>
              <a:rPr lang="en-GB" sz="1400" dirty="0">
                <a:solidFill>
                  <a:schemeClr val="tx1"/>
                </a:solidFill>
                <a:latin typeface="Arial" pitchFamily="34" charset="0"/>
                <a:cs typeface="Arial" pitchFamily="34" charset="0"/>
              </a:rPr>
              <a:t> Identify strengths and weaknesses</a:t>
            </a:r>
          </a:p>
          <a:p>
            <a:pPr algn="just">
              <a:buFont typeface="Wingdings" pitchFamily="2" charset="2"/>
              <a:buChar char="Ø"/>
            </a:pPr>
            <a:r>
              <a:rPr lang="en-GB" sz="1400" dirty="0">
                <a:solidFill>
                  <a:schemeClr val="tx1"/>
                </a:solidFill>
                <a:latin typeface="Arial" pitchFamily="34" charset="0"/>
                <a:cs typeface="Arial" pitchFamily="34" charset="0"/>
              </a:rPr>
              <a:t> Support evidence based decision making</a:t>
            </a:r>
          </a:p>
          <a:p>
            <a:pPr algn="just">
              <a:buFont typeface="Wingdings" pitchFamily="2" charset="2"/>
              <a:buChar char="Ø"/>
            </a:pPr>
            <a:r>
              <a:rPr lang="en-GB" sz="1400" dirty="0">
                <a:solidFill>
                  <a:schemeClr val="tx1"/>
                </a:solidFill>
                <a:latin typeface="Arial" pitchFamily="34" charset="0"/>
                <a:cs typeface="Arial" pitchFamily="34" charset="0"/>
              </a:rPr>
              <a:t> Understand implementation</a:t>
            </a:r>
          </a:p>
          <a:p>
            <a:pPr algn="just">
              <a:buFont typeface="Wingdings" pitchFamily="2" charset="2"/>
              <a:buChar char="Ø"/>
            </a:pPr>
            <a:r>
              <a:rPr lang="en-GB" sz="1400" dirty="0">
                <a:solidFill>
                  <a:schemeClr val="tx1"/>
                </a:solidFill>
                <a:latin typeface="Arial" pitchFamily="34" charset="0"/>
                <a:cs typeface="Arial" pitchFamily="34" charset="0"/>
              </a:rPr>
              <a:t> Determine if objective were met</a:t>
            </a:r>
          </a:p>
          <a:p>
            <a:pPr algn="just">
              <a:buFont typeface="Wingdings" pitchFamily="2" charset="2"/>
              <a:buChar char="Ø"/>
            </a:pPr>
            <a:r>
              <a:rPr lang="en-GB" sz="1400" dirty="0">
                <a:solidFill>
                  <a:schemeClr val="tx1"/>
                </a:solidFill>
                <a:latin typeface="Arial" pitchFamily="34" charset="0"/>
                <a:cs typeface="Arial" pitchFamily="34" charset="0"/>
              </a:rPr>
              <a:t> Enables learning and improvement</a:t>
            </a:r>
          </a:p>
          <a:p>
            <a:pPr algn="just">
              <a:buFont typeface="Wingdings" pitchFamily="2" charset="2"/>
              <a:buChar char="Ø"/>
            </a:pPr>
            <a:r>
              <a:rPr lang="en-GB" sz="1400" dirty="0">
                <a:solidFill>
                  <a:schemeClr val="tx1"/>
                </a:solidFill>
                <a:latin typeface="Arial" pitchFamily="34" charset="0"/>
                <a:cs typeface="Arial" pitchFamily="34" charset="0"/>
              </a:rPr>
              <a:t> Use for future policy               (Europe PMC, 2006)</a:t>
            </a:r>
          </a:p>
          <a:p>
            <a:pPr algn="just"/>
            <a:r>
              <a:rPr lang="en-GB" sz="1400" dirty="0">
                <a:solidFill>
                  <a:schemeClr val="tx1"/>
                </a:solidFill>
                <a:latin typeface="Arial" pitchFamily="34" charset="0"/>
                <a:cs typeface="Arial" pitchFamily="34" charset="0"/>
              </a:rPr>
              <a:t>                          </a:t>
            </a:r>
          </a:p>
          <a:p>
            <a:pPr algn="just"/>
            <a:r>
              <a:rPr lang="en-GB" sz="1400" dirty="0">
                <a:solidFill>
                  <a:schemeClr val="tx1"/>
                </a:solidFill>
                <a:latin typeface="Arial" pitchFamily="34" charset="0"/>
                <a:cs typeface="Arial" pitchFamily="34" charset="0"/>
              </a:rPr>
              <a:t>                                                                                                                                                                                     (Vector Stock , 2015)</a:t>
            </a: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  </a:t>
            </a: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endParaRPr lang="en-GB" sz="2400" dirty="0">
              <a:solidFill>
                <a:schemeClr val="tx1"/>
              </a:solidFill>
              <a:latin typeface="Arial" pitchFamily="34" charset="0"/>
              <a:cs typeface="Arial" pitchFamily="34" charset="0"/>
            </a:endParaRPr>
          </a:p>
        </p:txBody>
      </p:sp>
      <p:pic>
        <p:nvPicPr>
          <p:cNvPr id="8196" name="Picture 4" descr="Evaluation Vector Images (over 40,000)"/>
          <p:cNvPicPr>
            <a:picLocks noChangeAspect="1" noChangeArrowheads="1"/>
          </p:cNvPicPr>
          <p:nvPr/>
        </p:nvPicPr>
        <p:blipFill>
          <a:blip r:embed="rId3"/>
          <a:srcRect/>
          <a:stretch>
            <a:fillRect/>
          </a:stretch>
        </p:blipFill>
        <p:spPr bwMode="auto">
          <a:xfrm>
            <a:off x="7153534" y="1782147"/>
            <a:ext cx="4762500" cy="3023117"/>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17</a:t>
            </a:fld>
            <a:endParaRPr lang="en-GB"/>
          </a:p>
        </p:txBody>
      </p:sp>
      <p:sp>
        <p:nvSpPr>
          <p:cNvPr id="4" name="Rectangle 3"/>
          <p:cNvSpPr/>
          <p:nvPr/>
        </p:nvSpPr>
        <p:spPr>
          <a:xfrm>
            <a:off x="2186941" y="139959"/>
            <a:ext cx="6210300" cy="541176"/>
          </a:xfrm>
          <a:prstGeom prst="rect">
            <a:avLst/>
          </a:prstGeom>
          <a:solidFill>
            <a:schemeClr val="accent1">
              <a:lumMod val="60000"/>
              <a:lumOff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solidFill>
                <a:latin typeface="Arial" pitchFamily="34" charset="0"/>
                <a:cs typeface="Arial" pitchFamily="34" charset="0"/>
              </a:rPr>
              <a:t>“Less Screen More You”</a:t>
            </a:r>
          </a:p>
        </p:txBody>
      </p:sp>
      <p:pic>
        <p:nvPicPr>
          <p:cNvPr id="6" name="Picture 5" descr="Objects Clipart-loudspeaker icon style clip art"/>
          <p:cNvPicPr/>
          <p:nvPr/>
        </p:nvPicPr>
        <p:blipFill>
          <a:blip r:embed="rId2" cstate="print"/>
          <a:srcRect/>
          <a:stretch>
            <a:fillRect/>
          </a:stretch>
        </p:blipFill>
        <p:spPr bwMode="auto">
          <a:xfrm>
            <a:off x="91440" y="120909"/>
            <a:ext cx="1996440" cy="970773"/>
          </a:xfrm>
          <a:prstGeom prst="rect">
            <a:avLst/>
          </a:prstGeom>
          <a:noFill/>
          <a:ln w="9525">
            <a:noFill/>
            <a:miter lim="800000"/>
            <a:headEnd/>
            <a:tailEnd/>
          </a:ln>
        </p:spPr>
      </p:pic>
      <p:sp>
        <p:nvSpPr>
          <p:cNvPr id="7" name="Rectangle 6"/>
          <p:cNvSpPr/>
          <p:nvPr/>
        </p:nvSpPr>
        <p:spPr>
          <a:xfrm>
            <a:off x="130628" y="1112521"/>
            <a:ext cx="1926772" cy="1981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itchFamily="34" charset="0"/>
                <a:cs typeface="Arial" pitchFamily="34" charset="0"/>
              </a:rPr>
              <a:t>(Classroom Clipart, 2023)</a:t>
            </a:r>
          </a:p>
        </p:txBody>
      </p:sp>
      <p:pic>
        <p:nvPicPr>
          <p:cNvPr id="8" name="Picture 7" descr="Brain Development Within Early Adolescent Years."/>
          <p:cNvPicPr/>
          <p:nvPr/>
        </p:nvPicPr>
        <p:blipFill>
          <a:blip r:embed="rId3" cstate="print"/>
          <a:srcRect/>
          <a:stretch>
            <a:fillRect/>
          </a:stretch>
        </p:blipFill>
        <p:spPr bwMode="auto">
          <a:xfrm>
            <a:off x="8488680" y="111967"/>
            <a:ext cx="3585131" cy="923731"/>
          </a:xfrm>
          <a:prstGeom prst="rect">
            <a:avLst/>
          </a:prstGeom>
          <a:noFill/>
          <a:ln w="9525">
            <a:noFill/>
            <a:miter lim="800000"/>
            <a:headEnd/>
            <a:tailEnd/>
          </a:ln>
        </p:spPr>
      </p:pic>
      <p:sp>
        <p:nvSpPr>
          <p:cNvPr id="9" name="Rectangle 8"/>
          <p:cNvSpPr/>
          <p:nvPr/>
        </p:nvSpPr>
        <p:spPr>
          <a:xfrm>
            <a:off x="10748864" y="1017037"/>
            <a:ext cx="1324947" cy="2892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itchFamily="34" charset="0"/>
                <a:cs typeface="Arial" pitchFamily="34" charset="0"/>
              </a:rPr>
              <a:t>(</a:t>
            </a:r>
            <a:r>
              <a:rPr lang="en-GB" sz="1200" dirty="0" err="1">
                <a:solidFill>
                  <a:schemeClr val="tx1"/>
                </a:solidFill>
                <a:latin typeface="Arial" pitchFamily="34" charset="0"/>
                <a:cs typeface="Arial" pitchFamily="34" charset="0"/>
              </a:rPr>
              <a:t>iStock</a:t>
            </a:r>
            <a:r>
              <a:rPr lang="en-GB" sz="1200" dirty="0">
                <a:solidFill>
                  <a:schemeClr val="tx1"/>
                </a:solidFill>
                <a:latin typeface="Arial" pitchFamily="34" charset="0"/>
                <a:cs typeface="Arial" pitchFamily="34" charset="0"/>
              </a:rPr>
              <a:t>, 2026)</a:t>
            </a:r>
          </a:p>
        </p:txBody>
      </p:sp>
      <p:sp>
        <p:nvSpPr>
          <p:cNvPr id="10" name="Down Arrow 9"/>
          <p:cNvSpPr/>
          <p:nvPr/>
        </p:nvSpPr>
        <p:spPr>
          <a:xfrm>
            <a:off x="5299788" y="709127"/>
            <a:ext cx="307909" cy="419877"/>
          </a:xfrm>
          <a:prstGeom prst="downArrow">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ounded Rectangle 10"/>
          <p:cNvSpPr/>
          <p:nvPr/>
        </p:nvSpPr>
        <p:spPr>
          <a:xfrm>
            <a:off x="2827175" y="1129004"/>
            <a:ext cx="6083559" cy="382555"/>
          </a:xfrm>
          <a:prstGeom prst="roundRect">
            <a:avLst>
              <a:gd name="adj" fmla="val 2381"/>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1"/>
                </a:solidFill>
                <a:latin typeface="Arial" pitchFamily="34" charset="0"/>
                <a:cs typeface="Arial" pitchFamily="34" charset="0"/>
              </a:rPr>
              <a:t>Switch Off to Switch On: Be Screen Smart</a:t>
            </a:r>
            <a:r>
              <a:rPr lang="en-GB" dirty="0"/>
              <a:t> </a:t>
            </a:r>
          </a:p>
        </p:txBody>
      </p:sp>
      <p:sp>
        <p:nvSpPr>
          <p:cNvPr id="12" name="Oval 11"/>
          <p:cNvSpPr/>
          <p:nvPr/>
        </p:nvSpPr>
        <p:spPr>
          <a:xfrm>
            <a:off x="205274" y="2463283"/>
            <a:ext cx="5890726" cy="951721"/>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W1: </a:t>
            </a:r>
            <a:r>
              <a:rPr lang="en-GB" sz="2000" b="1" u="sng" dirty="0">
                <a:solidFill>
                  <a:schemeClr val="tx1"/>
                </a:solidFill>
                <a:latin typeface="Arial" pitchFamily="34" charset="0"/>
                <a:cs typeface="Arial" pitchFamily="34" charset="0"/>
              </a:rPr>
              <a:t>Screen Habits-Awareness, Goal Setting &amp; Digital Boundaries</a:t>
            </a:r>
          </a:p>
        </p:txBody>
      </p:sp>
      <p:sp>
        <p:nvSpPr>
          <p:cNvPr id="13" name="Oval 12"/>
          <p:cNvSpPr/>
          <p:nvPr/>
        </p:nvSpPr>
        <p:spPr>
          <a:xfrm>
            <a:off x="6214188" y="2463282"/>
            <a:ext cx="5794310" cy="951722"/>
          </a:xfrm>
          <a:prstGeom prst="ellips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W2: </a:t>
            </a:r>
            <a:r>
              <a:rPr lang="en-GB" sz="2000" b="1" u="sng" dirty="0">
                <a:solidFill>
                  <a:schemeClr val="tx1"/>
                </a:solidFill>
                <a:latin typeface="Arial" pitchFamily="34" charset="0"/>
                <a:cs typeface="Arial" pitchFamily="34" charset="0"/>
              </a:rPr>
              <a:t>“Swap the Screen” Challenge-alternative Activities</a:t>
            </a:r>
          </a:p>
        </p:txBody>
      </p:sp>
      <p:sp>
        <p:nvSpPr>
          <p:cNvPr id="14" name="Oval 13"/>
          <p:cNvSpPr/>
          <p:nvPr/>
        </p:nvSpPr>
        <p:spPr>
          <a:xfrm>
            <a:off x="195944" y="3536303"/>
            <a:ext cx="6027574" cy="979714"/>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W3: </a:t>
            </a:r>
            <a:r>
              <a:rPr lang="en-GB" sz="2000" b="1" u="sng" dirty="0">
                <a:solidFill>
                  <a:schemeClr val="tx1"/>
                </a:solidFill>
                <a:latin typeface="Arial" pitchFamily="34" charset="0"/>
                <a:cs typeface="Arial" pitchFamily="34" charset="0"/>
              </a:rPr>
              <a:t>Social Skills and Offline connections Workshop</a:t>
            </a:r>
          </a:p>
        </p:txBody>
      </p:sp>
      <p:sp>
        <p:nvSpPr>
          <p:cNvPr id="15" name="Oval 14"/>
          <p:cNvSpPr/>
          <p:nvPr/>
        </p:nvSpPr>
        <p:spPr>
          <a:xfrm>
            <a:off x="279917" y="4637314"/>
            <a:ext cx="5794311" cy="923731"/>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W5: </a:t>
            </a:r>
            <a:r>
              <a:rPr lang="en-GB" sz="2000" b="1" u="sng" dirty="0">
                <a:solidFill>
                  <a:schemeClr val="tx1"/>
                </a:solidFill>
                <a:latin typeface="Arial" pitchFamily="34" charset="0"/>
                <a:cs typeface="Arial" pitchFamily="34" charset="0"/>
              </a:rPr>
              <a:t>Family involvement/Physical Activities</a:t>
            </a:r>
            <a:endParaRPr lang="en-GB" sz="2000" b="1" dirty="0">
              <a:solidFill>
                <a:schemeClr val="tx1"/>
              </a:solidFill>
              <a:latin typeface="Arial" pitchFamily="34" charset="0"/>
              <a:cs typeface="Arial" pitchFamily="34" charset="0"/>
            </a:endParaRPr>
          </a:p>
        </p:txBody>
      </p:sp>
      <p:sp>
        <p:nvSpPr>
          <p:cNvPr id="16" name="Oval 15"/>
          <p:cNvSpPr/>
          <p:nvPr/>
        </p:nvSpPr>
        <p:spPr>
          <a:xfrm>
            <a:off x="6204857" y="4683967"/>
            <a:ext cx="5840963" cy="923731"/>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W6: </a:t>
            </a:r>
            <a:r>
              <a:rPr lang="en-GB" sz="2000" b="1" u="sng" dirty="0">
                <a:solidFill>
                  <a:schemeClr val="tx1"/>
                </a:solidFill>
                <a:latin typeface="Arial" pitchFamily="34" charset="0"/>
                <a:cs typeface="Arial" pitchFamily="34" charset="0"/>
              </a:rPr>
              <a:t>Reflection, Progress Review and Celebration</a:t>
            </a:r>
            <a:endParaRPr lang="en-GB" sz="2000" b="1" dirty="0">
              <a:solidFill>
                <a:schemeClr val="tx1"/>
              </a:solidFill>
              <a:latin typeface="Arial" pitchFamily="34" charset="0"/>
              <a:cs typeface="Arial" pitchFamily="34" charset="0"/>
            </a:endParaRPr>
          </a:p>
        </p:txBody>
      </p:sp>
      <p:sp>
        <p:nvSpPr>
          <p:cNvPr id="17" name="Rectangle 16"/>
          <p:cNvSpPr/>
          <p:nvPr/>
        </p:nvSpPr>
        <p:spPr>
          <a:xfrm rot="10800000" flipV="1">
            <a:off x="167950" y="5915608"/>
            <a:ext cx="11849878" cy="531845"/>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err="1">
                <a:solidFill>
                  <a:schemeClr val="tx1"/>
                </a:solidFill>
                <a:latin typeface="Arial" pitchFamily="34" charset="0"/>
                <a:cs typeface="Arial" pitchFamily="34" charset="0"/>
              </a:rPr>
              <a:t>Cccc</a:t>
            </a:r>
            <a:endParaRPr lang="en-GB" sz="1400" dirty="0">
              <a:solidFill>
                <a:schemeClr val="tx1"/>
              </a:solidFill>
              <a:latin typeface="Arial" pitchFamily="34" charset="0"/>
              <a:cs typeface="Arial" pitchFamily="34" charset="0"/>
            </a:endParaRPr>
          </a:p>
        </p:txBody>
      </p:sp>
      <p:sp>
        <p:nvSpPr>
          <p:cNvPr id="18" name="Oval 17"/>
          <p:cNvSpPr/>
          <p:nvPr/>
        </p:nvSpPr>
        <p:spPr>
          <a:xfrm>
            <a:off x="6372807" y="3517641"/>
            <a:ext cx="5601477" cy="989045"/>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W4: </a:t>
            </a:r>
            <a:r>
              <a:rPr lang="en-GB" sz="2000" b="1" u="sng" dirty="0">
                <a:solidFill>
                  <a:schemeClr val="tx1"/>
                </a:solidFill>
                <a:latin typeface="Arial" pitchFamily="34" charset="0"/>
                <a:cs typeface="Arial" pitchFamily="34" charset="0"/>
              </a:rPr>
              <a:t>Sleep hygiene and digital curfews workshop</a:t>
            </a:r>
          </a:p>
        </p:txBody>
      </p:sp>
      <p:sp>
        <p:nvSpPr>
          <p:cNvPr id="19" name="Rectangle 18"/>
          <p:cNvSpPr/>
          <p:nvPr/>
        </p:nvSpPr>
        <p:spPr>
          <a:xfrm>
            <a:off x="2827177" y="1931437"/>
            <a:ext cx="6167533" cy="419877"/>
          </a:xfrm>
          <a:prstGeom prst="rect">
            <a:avLst/>
          </a:prstGeom>
          <a:solidFill>
            <a:schemeClr val="tx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latin typeface="Arial" pitchFamily="34" charset="0"/>
                <a:cs typeface="Arial" pitchFamily="34" charset="0"/>
              </a:rPr>
              <a:t>Activities for Adolescents (11-16)</a:t>
            </a:r>
            <a:r>
              <a:rPr lang="en-GB" dirty="0"/>
              <a:t> </a:t>
            </a:r>
          </a:p>
        </p:txBody>
      </p:sp>
      <p:sp>
        <p:nvSpPr>
          <p:cNvPr id="20" name="Down Arrow 19"/>
          <p:cNvSpPr/>
          <p:nvPr/>
        </p:nvSpPr>
        <p:spPr>
          <a:xfrm>
            <a:off x="5355771" y="1511559"/>
            <a:ext cx="278985" cy="401217"/>
          </a:xfrm>
          <a:prstGeom prst="downArrow">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Email Transparent Logo"/>
          <p:cNvPicPr/>
          <p:nvPr/>
        </p:nvPicPr>
        <p:blipFill>
          <a:blip r:embed="rId4" cstate="print"/>
          <a:srcRect/>
          <a:stretch>
            <a:fillRect/>
          </a:stretch>
        </p:blipFill>
        <p:spPr bwMode="auto">
          <a:xfrm>
            <a:off x="186612" y="5691673"/>
            <a:ext cx="1066877" cy="718458"/>
          </a:xfrm>
          <a:prstGeom prst="rect">
            <a:avLst/>
          </a:prstGeom>
          <a:noFill/>
          <a:ln w="9525">
            <a:noFill/>
            <a:miter lim="800000"/>
            <a:headEnd/>
            <a:tailEnd/>
          </a:ln>
        </p:spPr>
      </p:pic>
      <p:sp>
        <p:nvSpPr>
          <p:cNvPr id="23" name="Rectangle 22"/>
          <p:cNvSpPr/>
          <p:nvPr/>
        </p:nvSpPr>
        <p:spPr>
          <a:xfrm>
            <a:off x="167952" y="6456784"/>
            <a:ext cx="1268963" cy="1772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itchFamily="34" charset="0"/>
                <a:cs typeface="Arial" pitchFamily="34" charset="0"/>
              </a:rPr>
              <a:t>(</a:t>
            </a:r>
            <a:r>
              <a:rPr lang="en-GB" sz="1200" dirty="0" err="1">
                <a:solidFill>
                  <a:schemeClr val="tx1"/>
                </a:solidFill>
                <a:latin typeface="Arial" pitchFamily="34" charset="0"/>
                <a:cs typeface="Arial" pitchFamily="34" charset="0"/>
              </a:rPr>
              <a:t>Pixabay</a:t>
            </a:r>
            <a:r>
              <a:rPr lang="en-GB" sz="1200" dirty="0">
                <a:solidFill>
                  <a:schemeClr val="tx1"/>
                </a:solidFill>
                <a:latin typeface="Arial" pitchFamily="34" charset="0"/>
                <a:cs typeface="Arial" pitchFamily="34" charset="0"/>
              </a:rPr>
              <a:t>, 2019)</a:t>
            </a:r>
          </a:p>
        </p:txBody>
      </p:sp>
      <p:sp>
        <p:nvSpPr>
          <p:cNvPr id="24" name="Rectangle 23"/>
          <p:cNvSpPr/>
          <p:nvPr/>
        </p:nvSpPr>
        <p:spPr>
          <a:xfrm>
            <a:off x="1306285" y="5915608"/>
            <a:ext cx="3853543" cy="5309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rial" pitchFamily="34" charset="0"/>
                <a:cs typeface="Arial" pitchFamily="34" charset="0"/>
              </a:rPr>
              <a:t>campaign@info.com</a:t>
            </a:r>
          </a:p>
        </p:txBody>
      </p:sp>
      <p:pic>
        <p:nvPicPr>
          <p:cNvPr id="25" name="Picture 24" descr="Phone Call Icon - Free Vector Graphic for Contact Pages &amp; Apps #3548880 ..."/>
          <p:cNvPicPr/>
          <p:nvPr/>
        </p:nvPicPr>
        <p:blipFill>
          <a:blip r:embed="rId5" cstate="print"/>
          <a:srcRect/>
          <a:stretch>
            <a:fillRect/>
          </a:stretch>
        </p:blipFill>
        <p:spPr bwMode="auto">
          <a:xfrm>
            <a:off x="5948927" y="5701003"/>
            <a:ext cx="1151669" cy="746449"/>
          </a:xfrm>
          <a:prstGeom prst="rect">
            <a:avLst/>
          </a:prstGeom>
          <a:noFill/>
          <a:ln w="9525">
            <a:noFill/>
            <a:miter lim="800000"/>
            <a:headEnd/>
            <a:tailEnd/>
          </a:ln>
        </p:spPr>
      </p:pic>
      <p:sp>
        <p:nvSpPr>
          <p:cNvPr id="26" name="Rectangle 25"/>
          <p:cNvSpPr/>
          <p:nvPr/>
        </p:nvSpPr>
        <p:spPr>
          <a:xfrm>
            <a:off x="5962262" y="6466116"/>
            <a:ext cx="1703458" cy="2166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itchFamily="34" charset="0"/>
                <a:cs typeface="Arial" pitchFamily="34" charset="0"/>
              </a:rPr>
              <a:t>(Clipart Library, 2023) </a:t>
            </a:r>
            <a:endParaRPr lang="en-GB" sz="1200" dirty="0">
              <a:solidFill>
                <a:schemeClr val="tx1"/>
              </a:solidFill>
            </a:endParaRPr>
          </a:p>
        </p:txBody>
      </p:sp>
      <p:sp>
        <p:nvSpPr>
          <p:cNvPr id="27" name="Rectangle 26"/>
          <p:cNvSpPr/>
          <p:nvPr/>
        </p:nvSpPr>
        <p:spPr>
          <a:xfrm>
            <a:off x="8244840" y="5935980"/>
            <a:ext cx="2811780" cy="4876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itchFamily="34" charset="0"/>
                <a:cs typeface="Arial" pitchFamily="34" charset="0"/>
              </a:rPr>
              <a:t>000-111-222-333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18</a:t>
            </a:fld>
            <a:endParaRPr lang="en-GB"/>
          </a:p>
        </p:txBody>
      </p:sp>
      <p:sp>
        <p:nvSpPr>
          <p:cNvPr id="8" name="Rectangle 7"/>
          <p:cNvSpPr/>
          <p:nvPr/>
        </p:nvSpPr>
        <p:spPr>
          <a:xfrm>
            <a:off x="307909" y="233264"/>
            <a:ext cx="11597951" cy="6204858"/>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r>
              <a:rPr lang="en-GB" sz="2000" b="1" u="sng" dirty="0">
                <a:solidFill>
                  <a:schemeClr val="tx1"/>
                </a:solidFill>
                <a:latin typeface="Arial" pitchFamily="34" charset="0"/>
                <a:cs typeface="Arial" pitchFamily="34" charset="0"/>
              </a:rPr>
              <a:t>Ways to measure the outcomes of intervention</a:t>
            </a:r>
          </a:p>
          <a:p>
            <a:pPr fontAlgn="t"/>
            <a:endParaRPr lang="en-GB" sz="2000" dirty="0"/>
          </a:p>
          <a:p>
            <a:pPr fontAlgn="t">
              <a:buFont typeface="Wingdings" pitchFamily="2" charset="2"/>
              <a:buChar char="§"/>
            </a:pPr>
            <a:r>
              <a:rPr lang="en-GB" sz="1400" dirty="0">
                <a:solidFill>
                  <a:schemeClr val="tx1"/>
                </a:solidFill>
                <a:latin typeface="Arial" pitchFamily="34" charset="0"/>
                <a:cs typeface="Arial" pitchFamily="34" charset="0"/>
              </a:rPr>
              <a:t>Campaign reach (Website statistics, distribution in area, attendance record)</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Awareness (Pre and post campaign questionnaire)</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Knowledge (Surveys or quizzes before and after campaign)                                                                                       (</a:t>
            </a:r>
            <a:r>
              <a:rPr lang="en-GB" sz="1400" dirty="0" err="1">
                <a:solidFill>
                  <a:schemeClr val="tx1"/>
                </a:solidFill>
                <a:latin typeface="Arial" pitchFamily="34" charset="0"/>
                <a:cs typeface="Arial" pitchFamily="34" charset="0"/>
              </a:rPr>
              <a:t>Fity</a:t>
            </a:r>
            <a:r>
              <a:rPr lang="en-GB" sz="1400" dirty="0">
                <a:solidFill>
                  <a:schemeClr val="tx1"/>
                </a:solidFill>
                <a:latin typeface="Arial" pitchFamily="34" charset="0"/>
                <a:cs typeface="Arial" pitchFamily="34" charset="0"/>
              </a:rPr>
              <a:t> Club, 2025)    </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Attitudes (</a:t>
            </a:r>
            <a:r>
              <a:rPr lang="en-GB" sz="1400" dirty="0" err="1">
                <a:solidFill>
                  <a:schemeClr val="tx1"/>
                </a:solidFill>
                <a:latin typeface="Arial" pitchFamily="34" charset="0"/>
                <a:cs typeface="Arial" pitchFamily="34" charset="0"/>
              </a:rPr>
              <a:t>Likert</a:t>
            </a:r>
            <a:r>
              <a:rPr lang="en-GB" sz="1400" dirty="0">
                <a:solidFill>
                  <a:schemeClr val="tx1"/>
                </a:solidFill>
                <a:latin typeface="Arial" pitchFamily="34" charset="0"/>
                <a:cs typeface="Arial" pitchFamily="34" charset="0"/>
              </a:rPr>
              <a:t>-scale questionnaire and interviews)</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Behavioural intentions (Pre-post questionnaire)</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Behaviour change engagement (Follow up surveys, screen time data, daily diaries)</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Engagement (Daily attendance, website statistics)</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Physical activity (Activity questionnaire, wearable gadgets, diaries)  </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Quality of life/Wellbeing (Validated questionnaire and participant’s feedback)</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Longer-term health impact (Website statistics/service data if possible) 				     (</a:t>
            </a:r>
            <a:r>
              <a:rPr lang="en-GB" sz="1400" dirty="0" err="1">
                <a:solidFill>
                  <a:schemeClr val="tx1"/>
                </a:solidFill>
                <a:latin typeface="Arial" pitchFamily="34" charset="0"/>
                <a:cs typeface="Arial" pitchFamily="34" charset="0"/>
              </a:rPr>
              <a:t>Vecteezy</a:t>
            </a:r>
            <a:r>
              <a:rPr lang="en-GB" sz="1400" dirty="0">
                <a:solidFill>
                  <a:schemeClr val="tx1"/>
                </a:solidFill>
                <a:latin typeface="Arial" pitchFamily="34" charset="0"/>
                <a:cs typeface="Arial" pitchFamily="34" charset="0"/>
              </a:rPr>
              <a:t>, 2024)</a:t>
            </a:r>
          </a:p>
          <a:p>
            <a:pPr fontAlgn="t"/>
            <a:r>
              <a:rPr lang="en-GB" sz="1400" dirty="0">
                <a:latin typeface="Arial" pitchFamily="34" charset="0"/>
                <a:cs typeface="Arial" pitchFamily="34" charset="0"/>
              </a:rPr>
              <a:t> </a:t>
            </a:r>
            <a:endParaRPr lang="en-GB" sz="1400" dirty="0">
              <a:solidFill>
                <a:schemeClr val="tx1"/>
              </a:solidFill>
              <a:latin typeface="Arial" pitchFamily="34" charset="0"/>
              <a:cs typeface="Arial" pitchFamily="34" charset="0"/>
            </a:endParaRPr>
          </a:p>
          <a:p>
            <a:pPr fontAlgn="t"/>
            <a:r>
              <a:rPr lang="en-GB" sz="1400" dirty="0">
                <a:solidFill>
                  <a:schemeClr val="tx1"/>
                </a:solidFill>
                <a:latin typeface="Arial" pitchFamily="34" charset="0"/>
                <a:cs typeface="Arial" pitchFamily="34" charset="0"/>
              </a:rPr>
              <a:t>                                                                                                               (Gov.UK, 2018)                                                                                                                     </a:t>
            </a:r>
          </a:p>
          <a:p>
            <a:pPr fontAlgn="t"/>
            <a:endParaRPr lang="en-GB"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p:txBody>
      </p:sp>
      <p:pic>
        <p:nvPicPr>
          <p:cNvPr id="5" name="Picture 4" descr="Illustration vector graphic cartoon character of survey 33285947 Vector ..."/>
          <p:cNvPicPr/>
          <p:nvPr/>
        </p:nvPicPr>
        <p:blipFill>
          <a:blip r:embed="rId2" cstate="print"/>
          <a:srcRect/>
          <a:stretch>
            <a:fillRect/>
          </a:stretch>
        </p:blipFill>
        <p:spPr bwMode="auto">
          <a:xfrm>
            <a:off x="8519160" y="2987040"/>
            <a:ext cx="3377565" cy="2240280"/>
          </a:xfrm>
          <a:prstGeom prst="rect">
            <a:avLst/>
          </a:prstGeom>
          <a:noFill/>
          <a:ln w="9525">
            <a:noFill/>
            <a:miter lim="800000"/>
            <a:headEnd/>
            <a:tailEnd/>
          </a:ln>
        </p:spPr>
      </p:pic>
      <p:pic>
        <p:nvPicPr>
          <p:cNvPr id="6" name="Picture 5" descr="Free Questionnaire Clip Art, Download Free Questionnaire Clip Art png ..."/>
          <p:cNvPicPr/>
          <p:nvPr/>
        </p:nvPicPr>
        <p:blipFill>
          <a:blip r:embed="rId3"/>
          <a:srcRect/>
          <a:stretch>
            <a:fillRect/>
          </a:stretch>
        </p:blipFill>
        <p:spPr bwMode="auto">
          <a:xfrm>
            <a:off x="8374380" y="240030"/>
            <a:ext cx="3529965" cy="192405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19</a:t>
            </a:fld>
            <a:endParaRPr lang="en-GB"/>
          </a:p>
        </p:txBody>
      </p:sp>
      <p:sp>
        <p:nvSpPr>
          <p:cNvPr id="3" name="Rectangle 2"/>
          <p:cNvSpPr/>
          <p:nvPr/>
        </p:nvSpPr>
        <p:spPr>
          <a:xfrm>
            <a:off x="251927" y="195943"/>
            <a:ext cx="11644604" cy="6232849"/>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u="sng" dirty="0">
                <a:solidFill>
                  <a:schemeClr val="tx1"/>
                </a:solidFill>
                <a:latin typeface="Arial" pitchFamily="34" charset="0"/>
                <a:cs typeface="Arial" pitchFamily="34" charset="0"/>
              </a:rPr>
              <a:t>Potential partners/organizations in the Local area</a:t>
            </a: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r>
              <a:rPr lang="en-GB" sz="1400" dirty="0">
                <a:solidFill>
                  <a:schemeClr val="tx1"/>
                </a:solidFill>
                <a:latin typeface="Arial" pitchFamily="34" charset="0"/>
                <a:cs typeface="Arial" pitchFamily="34" charset="0"/>
              </a:rPr>
              <a:t> </a:t>
            </a:r>
          </a:p>
        </p:txBody>
      </p:sp>
      <p:graphicFrame>
        <p:nvGraphicFramePr>
          <p:cNvPr id="4" name="Table 3"/>
          <p:cNvGraphicFramePr>
            <a:graphicFrameLocks noGrp="1"/>
          </p:cNvGraphicFramePr>
          <p:nvPr/>
        </p:nvGraphicFramePr>
        <p:xfrm>
          <a:off x="411480" y="704543"/>
          <a:ext cx="11262360" cy="5491274"/>
        </p:xfrm>
        <a:graphic>
          <a:graphicData uri="http://schemas.openxmlformats.org/drawingml/2006/table">
            <a:tbl>
              <a:tblPr firstRow="1" bandRow="1">
                <a:tableStyleId>{5C22544A-7EE6-4342-B048-85BDC9FD1C3A}</a:tableStyleId>
              </a:tblPr>
              <a:tblGrid>
                <a:gridCol w="1747424">
                  <a:extLst>
                    <a:ext uri="{9D8B030D-6E8A-4147-A177-3AD203B41FA5}">
                      <a16:colId xmlns="" xmlns:a16="http://schemas.microsoft.com/office/drawing/2014/main" val="20000"/>
                    </a:ext>
                  </a:extLst>
                </a:gridCol>
                <a:gridCol w="3205576">
                  <a:extLst>
                    <a:ext uri="{9D8B030D-6E8A-4147-A177-3AD203B41FA5}">
                      <a16:colId xmlns="" xmlns:a16="http://schemas.microsoft.com/office/drawing/2014/main" val="20001"/>
                    </a:ext>
                  </a:extLst>
                </a:gridCol>
                <a:gridCol w="6309360">
                  <a:extLst>
                    <a:ext uri="{9D8B030D-6E8A-4147-A177-3AD203B41FA5}">
                      <a16:colId xmlns="" xmlns:a16="http://schemas.microsoft.com/office/drawing/2014/main" val="20002"/>
                    </a:ext>
                  </a:extLst>
                </a:gridCol>
              </a:tblGrid>
              <a:tr h="728017">
                <a:tc>
                  <a:txBody>
                    <a:bodyPr/>
                    <a:lstStyle/>
                    <a:p>
                      <a:pPr algn="ctr"/>
                      <a:r>
                        <a:rPr lang="en-GB" dirty="0">
                          <a:solidFill>
                            <a:schemeClr val="tx1"/>
                          </a:solidFill>
                          <a:latin typeface="Arial" pitchFamily="34" charset="0"/>
                          <a:cs typeface="Arial" pitchFamily="34" charset="0"/>
                        </a:rPr>
                        <a:t>Local Partners</a:t>
                      </a:r>
                    </a:p>
                  </a:txBody>
                  <a:tcPr/>
                </a:tc>
                <a:tc>
                  <a:txBody>
                    <a:bodyPr/>
                    <a:lstStyle/>
                    <a:p>
                      <a:pPr algn="ctr"/>
                      <a:r>
                        <a:rPr lang="en-GB" dirty="0">
                          <a:solidFill>
                            <a:schemeClr val="tx1"/>
                          </a:solidFill>
                          <a:latin typeface="Arial" pitchFamily="34" charset="0"/>
                          <a:cs typeface="Arial" pitchFamily="34" charset="0"/>
                        </a:rPr>
                        <a:t>Logos</a:t>
                      </a:r>
                    </a:p>
                  </a:txBody>
                  <a:tcPr/>
                </a:tc>
                <a:tc>
                  <a:txBody>
                    <a:bodyPr/>
                    <a:lstStyle/>
                    <a:p>
                      <a:pPr algn="ctr"/>
                      <a:r>
                        <a:rPr lang="en-GB" dirty="0">
                          <a:solidFill>
                            <a:schemeClr val="tx1"/>
                          </a:solidFill>
                          <a:latin typeface="Arial" pitchFamily="34" charset="0"/>
                          <a:cs typeface="Arial" pitchFamily="34" charset="0"/>
                        </a:rPr>
                        <a:t>Aims of campaign</a:t>
                      </a:r>
                    </a:p>
                  </a:txBody>
                  <a:tcPr/>
                </a:tc>
                <a:extLst>
                  <a:ext uri="{0D108BD9-81ED-4DB2-BD59-A6C34878D82A}">
                    <a16:rowId xmlns="" xmlns:a16="http://schemas.microsoft.com/office/drawing/2014/main" val="10000"/>
                  </a:ext>
                </a:extLst>
              </a:tr>
              <a:tr h="1256981">
                <a:tc>
                  <a:txBody>
                    <a:bodyPr/>
                    <a:lstStyle/>
                    <a:p>
                      <a:pPr algn="l"/>
                      <a:r>
                        <a:rPr lang="en-GB" sz="1400" kern="1200" dirty="0">
                          <a:solidFill>
                            <a:schemeClr val="dk1"/>
                          </a:solidFill>
                          <a:latin typeface="Arial" pitchFamily="34" charset="0"/>
                          <a:ea typeface="+mn-ea"/>
                          <a:cs typeface="Arial" pitchFamily="34" charset="0"/>
                        </a:rPr>
                        <a:t>Birmingham City Council – Birmingham Youth Service</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algn="just"/>
                      <a:r>
                        <a:rPr lang="en-GB" sz="1400" dirty="0">
                          <a:solidFill>
                            <a:schemeClr val="tx1"/>
                          </a:solidFill>
                          <a:latin typeface="Arial" pitchFamily="34" charset="0"/>
                          <a:cs typeface="Arial" pitchFamily="34" charset="0"/>
                        </a:rPr>
                        <a:t>Encourage</a:t>
                      </a:r>
                      <a:r>
                        <a:rPr lang="en-GB" sz="1400" baseline="0" dirty="0">
                          <a:solidFill>
                            <a:schemeClr val="tx1"/>
                          </a:solidFill>
                          <a:latin typeface="Arial" pitchFamily="34" charset="0"/>
                          <a:cs typeface="Arial" pitchFamily="34" charset="0"/>
                        </a:rPr>
                        <a:t> young people to participate in positive activities, including sports, drama, art, events and workshops (Birmingham City Council, 2026).</a:t>
                      </a:r>
                      <a:endParaRPr lang="en-GB" sz="140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1"/>
                  </a:ext>
                </a:extLst>
              </a:tr>
              <a:tr h="121413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Sport Birmingham</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algn="l"/>
                      <a:r>
                        <a:rPr lang="en-GB" sz="1400" kern="1200" dirty="0">
                          <a:solidFill>
                            <a:schemeClr val="dk1"/>
                          </a:solidFill>
                          <a:latin typeface="Arial" pitchFamily="34" charset="0"/>
                          <a:ea typeface="+mn-ea"/>
                          <a:cs typeface="Arial" pitchFamily="34" charset="0"/>
                        </a:rPr>
                        <a:t>Increase physical activity and improve physical and mental wellbeing (Active Birmingham, 2026).</a:t>
                      </a:r>
                      <a:endParaRPr lang="en-GB" sz="140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2"/>
                  </a:ext>
                </a:extLst>
              </a:tr>
              <a:tr h="229214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Birmingham Community Healthcare NHS Foundation Trust – Birmingham School Health Support Service</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Promote physical and emotional health among young people and help them develop healthier behaviours (</a:t>
                      </a:r>
                      <a:r>
                        <a:rPr lang="en-GB" sz="1400" kern="1200" dirty="0">
                          <a:solidFill>
                            <a:schemeClr val="dk1"/>
                          </a:solidFill>
                          <a:latin typeface="Arial" pitchFamily="34" charset="0"/>
                          <a:ea typeface="+mn-ea"/>
                          <a:cs typeface="Arial" pitchFamily="34" charset="0"/>
                        </a:rPr>
                        <a:t>Birmingham Community Healthcare NHS Foundation Trust,</a:t>
                      </a:r>
                      <a:r>
                        <a:rPr lang="en-GB" sz="1400" kern="1200" baseline="0" dirty="0">
                          <a:solidFill>
                            <a:schemeClr val="dk1"/>
                          </a:solidFill>
                          <a:latin typeface="Arial" pitchFamily="34" charset="0"/>
                          <a:ea typeface="+mn-ea"/>
                          <a:cs typeface="Arial" pitchFamily="34" charset="0"/>
                        </a:rPr>
                        <a:t> 2026).</a:t>
                      </a:r>
                      <a:endParaRPr lang="en-GB" sz="1400" kern="1200" dirty="0">
                        <a:solidFill>
                          <a:schemeClr val="dk1"/>
                        </a:solidFill>
                        <a:latin typeface="Arial" pitchFamily="34" charset="0"/>
                        <a:ea typeface="+mn-ea"/>
                        <a:cs typeface="Arial" pitchFamily="34" charset="0"/>
                      </a:endParaRPr>
                    </a:p>
                    <a:p>
                      <a:pPr algn="l"/>
                      <a:endParaRPr lang="en-GB" sz="1400" b="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3"/>
                  </a:ext>
                </a:extLst>
              </a:tr>
            </a:tbl>
          </a:graphicData>
        </a:graphic>
      </p:graphicFrame>
      <p:pic>
        <p:nvPicPr>
          <p:cNvPr id="5" name="Picture 4" descr="https://images.openai.com/static-rsc-4/H8sDV6fUYAk9glGAxLYd0Ebylotuh0RGrtxTSqQyTXnjYf8mjbxB7GA3Wdi1SSqkXfT8b6fPvGwJoOsuNiazoRXdXxXmxabIGl012ALZIlzGRFpjbDEA94y8xjMgjdPenm9UaUV_PW_pY-wPyccTArYOzEM9jKNN5B8IkQ4VGbPeJVJ6bpgO7-ra_o_AEmaW?purpose=fullsize"/>
          <p:cNvPicPr/>
          <p:nvPr/>
        </p:nvPicPr>
        <p:blipFill>
          <a:blip r:embed="rId2" cstate="print"/>
          <a:srcRect/>
          <a:stretch>
            <a:fillRect/>
          </a:stretch>
        </p:blipFill>
        <p:spPr bwMode="auto">
          <a:xfrm>
            <a:off x="2148840" y="2674620"/>
            <a:ext cx="3200400" cy="1242060"/>
          </a:xfrm>
          <a:prstGeom prst="rect">
            <a:avLst/>
          </a:prstGeom>
          <a:noFill/>
          <a:ln w="9525">
            <a:noFill/>
            <a:miter lim="800000"/>
            <a:headEnd/>
            <a:tailEnd/>
          </a:ln>
        </p:spPr>
      </p:pic>
      <p:pic>
        <p:nvPicPr>
          <p:cNvPr id="6" name="Picture 5" descr="https://images.openai.com/static-rsc-4/x-SLrV6bCTeYsTJRwaFQwqgZjLwerXNnx2DYd11nqHLEids0NOmJEwOnFyccnOSwQmuWuhrJEgsKJ8PGTSn3GeFRhL5jAGV2OkrLAgZwjbhAyVVf365tLy8WiQYKFfpsueV4rQJ26CiQ-20G3XCqJyLu0k7CX16zqOMSQ1H4SnzzUsl71RXkOTxTDNk8w68J?purpose=fullsize"/>
          <p:cNvPicPr/>
          <p:nvPr/>
        </p:nvPicPr>
        <p:blipFill>
          <a:blip r:embed="rId3" cstate="print"/>
          <a:srcRect/>
          <a:stretch>
            <a:fillRect/>
          </a:stretch>
        </p:blipFill>
        <p:spPr bwMode="auto">
          <a:xfrm>
            <a:off x="2165984" y="1447800"/>
            <a:ext cx="3190876" cy="1226820"/>
          </a:xfrm>
          <a:prstGeom prst="rect">
            <a:avLst/>
          </a:prstGeom>
          <a:noFill/>
          <a:ln w="9525">
            <a:noFill/>
            <a:miter lim="800000"/>
            <a:headEnd/>
            <a:tailEnd/>
          </a:ln>
        </p:spPr>
      </p:pic>
      <p:pic>
        <p:nvPicPr>
          <p:cNvPr id="7" name="Picture 6" descr="https://images.openai.com/static-rsc-4/BxUMc86D7nJIFuX092t_th9Djo_FpdM0jW5zMETK0Q4nYOnDjyfMQHYvequXSSxFlugt-zc7XGa0cqUTNWvTszUs5EHLZjjnV0mcniUMTzw6n8SOPbAyrnlmJpkDNSh5Nt9Jyovq1mmDsQ7uOrkkTduWvdh6eAOSVTMerAYxNNWNLIqNLeF2ObyGxKzkWvHp?purpose=fullsize"/>
          <p:cNvPicPr/>
          <p:nvPr/>
        </p:nvPicPr>
        <p:blipFill>
          <a:blip r:embed="rId4" cstate="print"/>
          <a:srcRect/>
          <a:stretch>
            <a:fillRect/>
          </a:stretch>
        </p:blipFill>
        <p:spPr bwMode="auto">
          <a:xfrm>
            <a:off x="2148840" y="3909060"/>
            <a:ext cx="3215640" cy="229362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20</a:t>
            </a:fld>
            <a:endParaRPr lang="en-GB"/>
          </a:p>
        </p:txBody>
      </p:sp>
      <p:sp>
        <p:nvSpPr>
          <p:cNvPr id="3" name="Rectangle 2"/>
          <p:cNvSpPr/>
          <p:nvPr/>
        </p:nvSpPr>
        <p:spPr>
          <a:xfrm>
            <a:off x="175260" y="190500"/>
            <a:ext cx="11772900" cy="621792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4" name="Table 3"/>
          <p:cNvGraphicFramePr>
            <a:graphicFrameLocks noGrp="1"/>
          </p:cNvGraphicFramePr>
          <p:nvPr/>
        </p:nvGraphicFramePr>
        <p:xfrm>
          <a:off x="388620" y="487681"/>
          <a:ext cx="11330939" cy="5676900"/>
        </p:xfrm>
        <a:graphic>
          <a:graphicData uri="http://schemas.openxmlformats.org/drawingml/2006/table">
            <a:tbl>
              <a:tblPr firstRow="1" bandRow="1">
                <a:tableStyleId>{5C22544A-7EE6-4342-B048-85BDC9FD1C3A}</a:tableStyleId>
              </a:tblPr>
              <a:tblGrid>
                <a:gridCol w="1595111">
                  <a:extLst>
                    <a:ext uri="{9D8B030D-6E8A-4147-A177-3AD203B41FA5}">
                      <a16:colId xmlns="" xmlns:a16="http://schemas.microsoft.com/office/drawing/2014/main" val="20000"/>
                    </a:ext>
                  </a:extLst>
                </a:gridCol>
                <a:gridCol w="2854969">
                  <a:extLst>
                    <a:ext uri="{9D8B030D-6E8A-4147-A177-3AD203B41FA5}">
                      <a16:colId xmlns="" xmlns:a16="http://schemas.microsoft.com/office/drawing/2014/main" val="20001"/>
                    </a:ext>
                  </a:extLst>
                </a:gridCol>
                <a:gridCol w="6880859">
                  <a:extLst>
                    <a:ext uri="{9D8B030D-6E8A-4147-A177-3AD203B41FA5}">
                      <a16:colId xmlns="" xmlns:a16="http://schemas.microsoft.com/office/drawing/2014/main" val="20002"/>
                    </a:ext>
                  </a:extLst>
                </a:gridCol>
              </a:tblGrid>
              <a:tr h="9079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Forward Thinking Birmingham</a:t>
                      </a:r>
                    </a:p>
                  </a:txBody>
                  <a:tcPr>
                    <a:solidFill>
                      <a:schemeClr val="bg1">
                        <a:lumMod val="95000"/>
                      </a:schemeClr>
                    </a:solidFill>
                  </a:tcPr>
                </a:tc>
                <a:tc>
                  <a:txBody>
                    <a:bodyPr/>
                    <a:lstStyle/>
                    <a:p>
                      <a:pPr algn="l"/>
                      <a:endParaRPr lang="en-GB" sz="1400" dirty="0">
                        <a:solidFill>
                          <a:schemeClr val="tx1"/>
                        </a:solidFill>
                        <a:latin typeface="Arial" pitchFamily="34" charset="0"/>
                        <a:cs typeface="Arial" pitchFamily="34" charset="0"/>
                      </a:endParaRPr>
                    </a:p>
                  </a:txBody>
                  <a:tcPr>
                    <a:solidFill>
                      <a:schemeClr val="bg1">
                        <a:lumMod val="9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tx1"/>
                          </a:solidFill>
                          <a:latin typeface="Arial" pitchFamily="34" charset="0"/>
                          <a:ea typeface="+mn-ea"/>
                          <a:cs typeface="Arial" pitchFamily="34" charset="0"/>
                        </a:rPr>
                        <a:t>Promote emotional wellbeing and healthy coping strategies (NHS England, 2026).</a:t>
                      </a:r>
                    </a:p>
                    <a:p>
                      <a:pPr algn="l"/>
                      <a:endParaRPr lang="en-GB" sz="1400" dirty="0">
                        <a:solidFill>
                          <a:schemeClr val="tx1"/>
                        </a:solidFill>
                        <a:latin typeface="Arial" pitchFamily="34" charset="0"/>
                        <a:cs typeface="Arial" pitchFamily="34" charset="0"/>
                      </a:endParaRPr>
                    </a:p>
                  </a:txBody>
                  <a:tcPr>
                    <a:solidFill>
                      <a:schemeClr val="bg1">
                        <a:lumMod val="95000"/>
                      </a:schemeClr>
                    </a:solidFill>
                  </a:tcPr>
                </a:tc>
                <a:extLst>
                  <a:ext uri="{0D108BD9-81ED-4DB2-BD59-A6C34878D82A}">
                    <a16:rowId xmlns="" xmlns:a16="http://schemas.microsoft.com/office/drawing/2014/main" val="10000"/>
                  </a:ext>
                </a:extLst>
              </a:tr>
              <a:tr h="114318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Birmingham Public Health</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Improve health and wellbeing across childhood and adolescence and address health inequalities (</a:t>
                      </a:r>
                      <a:r>
                        <a:rPr lang="en-GB" sz="1400" dirty="0">
                          <a:latin typeface="Arial" pitchFamily="34" charset="0"/>
                          <a:cs typeface="Arial" pitchFamily="34" charset="0"/>
                        </a:rPr>
                        <a:t>Birmingham City Council,</a:t>
                      </a:r>
                      <a:r>
                        <a:rPr lang="en-GB" sz="1400" baseline="0" dirty="0">
                          <a:latin typeface="Arial" pitchFamily="34" charset="0"/>
                          <a:cs typeface="Arial" pitchFamily="34" charset="0"/>
                        </a:rPr>
                        <a:t> </a:t>
                      </a:r>
                      <a:r>
                        <a:rPr lang="en-GB" sz="1400" dirty="0">
                          <a:latin typeface="Arial" pitchFamily="34" charset="0"/>
                          <a:cs typeface="Arial" pitchFamily="34" charset="0"/>
                        </a:rPr>
                        <a:t>2026). </a:t>
                      </a:r>
                      <a:endParaRPr lang="en-GB" sz="1400" b="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1"/>
                  </a:ext>
                </a:extLst>
              </a:tr>
              <a:tr h="114318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Birmingham Mind</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Raise awareness of mental wellbeing and encourage young people to develop healthy lifestyles and coping strategies (</a:t>
                      </a:r>
                      <a:r>
                        <a:rPr lang="en-GB" sz="1400" kern="1200" dirty="0">
                          <a:solidFill>
                            <a:schemeClr val="dk1"/>
                          </a:solidFill>
                          <a:latin typeface="Arial" pitchFamily="34" charset="0"/>
                          <a:ea typeface="+mn-ea"/>
                          <a:cs typeface="Arial" pitchFamily="34" charset="0"/>
                        </a:rPr>
                        <a:t>Birmingham Mind</a:t>
                      </a:r>
                      <a:r>
                        <a:rPr lang="en-GB" sz="1400" b="0" kern="1200" dirty="0">
                          <a:solidFill>
                            <a:schemeClr val="tx1"/>
                          </a:solidFill>
                          <a:latin typeface="Arial" pitchFamily="34" charset="0"/>
                          <a:ea typeface="+mn-ea"/>
                          <a:cs typeface="Arial" pitchFamily="34" charset="0"/>
                        </a:rPr>
                        <a:t>,</a:t>
                      </a:r>
                      <a:r>
                        <a:rPr lang="en-GB" sz="1400" b="0" kern="1200" baseline="0" dirty="0">
                          <a:solidFill>
                            <a:schemeClr val="tx1"/>
                          </a:solidFill>
                          <a:latin typeface="Arial" pitchFamily="34" charset="0"/>
                          <a:ea typeface="+mn-ea"/>
                          <a:cs typeface="Arial" pitchFamily="34" charset="0"/>
                        </a:rPr>
                        <a:t> 2026).</a:t>
                      </a:r>
                      <a:endParaRPr lang="en-GB" sz="1400" kern="1200" dirty="0">
                        <a:solidFill>
                          <a:schemeClr val="dk1"/>
                        </a:solidFill>
                        <a:latin typeface="Arial" pitchFamily="34" charset="0"/>
                        <a:ea typeface="+mn-ea"/>
                        <a:cs typeface="Arial" pitchFamily="34" charset="0"/>
                      </a:endParaRPr>
                    </a:p>
                  </a:txBody>
                  <a:tcPr/>
                </a:tc>
                <a:extLst>
                  <a:ext uri="{0D108BD9-81ED-4DB2-BD59-A6C34878D82A}">
                    <a16:rowId xmlns="" xmlns:a16="http://schemas.microsoft.com/office/drawing/2014/main" val="10002"/>
                  </a:ext>
                </a:extLst>
              </a:tr>
              <a:tr h="133943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The Active Wellbeing Society (TAWS)</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Support community wellbeing, encourage physical</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active, connected healthier lifestyles in local neighbourhoods (</a:t>
                      </a:r>
                      <a:r>
                        <a:rPr lang="en-GB" sz="1400" kern="1200" dirty="0">
                          <a:solidFill>
                            <a:schemeClr val="dk1"/>
                          </a:solidFill>
                          <a:latin typeface="Arial" pitchFamily="34" charset="0"/>
                          <a:ea typeface="+mn-ea"/>
                          <a:cs typeface="Arial" pitchFamily="34" charset="0"/>
                        </a:rPr>
                        <a:t>The Active Wellbeing Society,</a:t>
                      </a:r>
                      <a:r>
                        <a:rPr lang="en-GB" sz="1400" kern="1200" baseline="0" dirty="0">
                          <a:solidFill>
                            <a:schemeClr val="dk1"/>
                          </a:solidFill>
                          <a:latin typeface="Arial" pitchFamily="34" charset="0"/>
                          <a:ea typeface="+mn-ea"/>
                          <a:cs typeface="Arial" pitchFamily="34" charset="0"/>
                        </a:rPr>
                        <a:t> 2025).</a:t>
                      </a:r>
                      <a:endParaRPr lang="en-GB" sz="1400" kern="1200" dirty="0">
                        <a:solidFill>
                          <a:schemeClr val="dk1"/>
                        </a:solidFill>
                        <a:latin typeface="Arial" pitchFamily="34" charset="0"/>
                        <a:ea typeface="+mn-ea"/>
                        <a:cs typeface="Arial" pitchFamily="34" charset="0"/>
                      </a:endParaRPr>
                    </a:p>
                    <a:p>
                      <a:pPr algn="l"/>
                      <a:endParaRPr lang="en-GB" sz="1400" b="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3"/>
                  </a:ext>
                </a:extLst>
              </a:tr>
              <a:tr h="114318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Birmingham Youth City Board</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algn="l"/>
                      <a:r>
                        <a:rPr lang="en-GB" sz="1400" dirty="0">
                          <a:solidFill>
                            <a:schemeClr val="tx1"/>
                          </a:solidFill>
                          <a:latin typeface="Arial" pitchFamily="34" charset="0"/>
                          <a:cs typeface="Arial" pitchFamily="34" charset="0"/>
                        </a:rPr>
                        <a:t>Encourage youth</a:t>
                      </a:r>
                      <a:r>
                        <a:rPr lang="en-GB" sz="1400" baseline="0" dirty="0">
                          <a:solidFill>
                            <a:schemeClr val="tx1"/>
                          </a:solidFill>
                          <a:latin typeface="Arial" pitchFamily="34" charset="0"/>
                          <a:cs typeface="Arial" pitchFamily="34" charset="0"/>
                        </a:rPr>
                        <a:t> participation and representation in local issues, provide a platform to express their views and influence decisions (Birmingham City Council, 2026). </a:t>
                      </a:r>
                      <a:endParaRPr lang="en-GB" sz="140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4"/>
                  </a:ext>
                </a:extLst>
              </a:tr>
            </a:tbl>
          </a:graphicData>
        </a:graphic>
      </p:graphicFrame>
      <p:pic>
        <p:nvPicPr>
          <p:cNvPr id="5" name="Picture 4" descr="https://images.openai.com/static-rsc-4/QYbAex8FfbSwbo8pv6Lroleis2JEn0xf8ClLdC12epO2xWYZZM6LvaYZjGTY2uVVYqNR0RMZ6GCFSf9xd_UEQ6aVoT0FCNA2gAqNUdDFSgoT6nymWgvVm2_b1AuyebIbbD6f5N73fCdkjdi8cYQ-tnwae6JAbSZ1IjzvZbZzht0uP4Zsnjg2NRbEYxNLUK2q?purpose=fullsize"/>
          <p:cNvPicPr/>
          <p:nvPr/>
        </p:nvPicPr>
        <p:blipFill>
          <a:blip r:embed="rId2" cstate="print"/>
          <a:srcRect/>
          <a:stretch>
            <a:fillRect/>
          </a:stretch>
        </p:blipFill>
        <p:spPr bwMode="auto">
          <a:xfrm>
            <a:off x="1996440" y="480060"/>
            <a:ext cx="2834639" cy="929640"/>
          </a:xfrm>
          <a:prstGeom prst="rect">
            <a:avLst/>
          </a:prstGeom>
          <a:noFill/>
          <a:ln w="9525">
            <a:noFill/>
            <a:miter lim="800000"/>
            <a:headEnd/>
            <a:tailEnd/>
          </a:ln>
        </p:spPr>
      </p:pic>
      <p:pic>
        <p:nvPicPr>
          <p:cNvPr id="6" name="Picture 5" descr="https://images.openai.com/static-rsc-4/GZIsANbd5nHBkVS2obwcfCcEPRLZvfcG2NLozNLMdrAvqyUYENxC4Ecm6-28ej70hxh-_JR7z7Sn-6CC8ClHxcpirrb52szu6gu8tiQ1-QcB0c04gCezXnN8WI_oc5pf60H7fPZZLmSrqz8QGjudIRc_k0aQhwB2RXlZc92xzlh6-TKrNeOJZ-JSC1vZ9goZ?purpose=fullsize"/>
          <p:cNvPicPr/>
          <p:nvPr/>
        </p:nvPicPr>
        <p:blipFill>
          <a:blip r:embed="rId3" cstate="print"/>
          <a:srcRect/>
          <a:stretch>
            <a:fillRect/>
          </a:stretch>
        </p:blipFill>
        <p:spPr bwMode="auto">
          <a:xfrm>
            <a:off x="1979294" y="1417320"/>
            <a:ext cx="2859405" cy="1112520"/>
          </a:xfrm>
          <a:prstGeom prst="rect">
            <a:avLst/>
          </a:prstGeom>
          <a:noFill/>
          <a:ln w="9525">
            <a:noFill/>
            <a:miter lim="800000"/>
            <a:headEnd/>
            <a:tailEnd/>
          </a:ln>
        </p:spPr>
      </p:pic>
      <p:pic>
        <p:nvPicPr>
          <p:cNvPr id="7" name="Picture 6" descr="https://images.openai.com/static-rsc-4/I8I-7PY3JnbAq0fPRbAeyhpjWxA4ZXIsjbdZFplmW8ZsSoyNdzAXkGN-P018n5q8w1oftJ2J_pvhkE2ZPQEGDyX8NWvir9vmuSurdxq3Dbn4VDBBhgoHgEfTNtrUMm_8tMTNlX7Itcxdh_Q1SbUcxBk8FLW3fzdaFT-eyXb7xtePEVyDO6q_7ZWz-r4HH5I0?purpose=fullsize"/>
          <p:cNvPicPr/>
          <p:nvPr/>
        </p:nvPicPr>
        <p:blipFill>
          <a:blip r:embed="rId4" cstate="print"/>
          <a:srcRect/>
          <a:stretch>
            <a:fillRect/>
          </a:stretch>
        </p:blipFill>
        <p:spPr bwMode="auto">
          <a:xfrm>
            <a:off x="1981200" y="3691890"/>
            <a:ext cx="2849880" cy="1329690"/>
          </a:xfrm>
          <a:prstGeom prst="rect">
            <a:avLst/>
          </a:prstGeom>
          <a:noFill/>
          <a:ln w="9525">
            <a:noFill/>
            <a:miter lim="800000"/>
            <a:headEnd/>
            <a:tailEnd/>
          </a:ln>
        </p:spPr>
      </p:pic>
      <p:pic>
        <p:nvPicPr>
          <p:cNvPr id="8" name="Picture 7" descr="Our Members | Living Well UK"/>
          <p:cNvPicPr/>
          <p:nvPr/>
        </p:nvPicPr>
        <p:blipFill>
          <a:blip r:embed="rId5" cstate="print"/>
          <a:srcRect/>
          <a:stretch>
            <a:fillRect/>
          </a:stretch>
        </p:blipFill>
        <p:spPr bwMode="auto">
          <a:xfrm>
            <a:off x="1988820" y="2552700"/>
            <a:ext cx="2849880" cy="1127760"/>
          </a:xfrm>
          <a:prstGeom prst="rect">
            <a:avLst/>
          </a:prstGeom>
          <a:noFill/>
          <a:ln w="9525">
            <a:noFill/>
            <a:miter lim="800000"/>
            <a:headEnd/>
            <a:tailEnd/>
          </a:ln>
        </p:spPr>
      </p:pic>
      <p:pic>
        <p:nvPicPr>
          <p:cNvPr id="9" name="Picture 8" descr="Youth City Board Official: Instagram | Linktree"/>
          <p:cNvPicPr/>
          <p:nvPr/>
        </p:nvPicPr>
        <p:blipFill>
          <a:blip r:embed="rId6" cstate="print"/>
          <a:srcRect/>
          <a:stretch>
            <a:fillRect/>
          </a:stretch>
        </p:blipFill>
        <p:spPr bwMode="auto">
          <a:xfrm>
            <a:off x="1983105" y="5029200"/>
            <a:ext cx="2855595" cy="1127760"/>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21</a:t>
            </a:fld>
            <a:endParaRPr lang="en-GB"/>
          </a:p>
        </p:txBody>
      </p:sp>
      <p:sp>
        <p:nvSpPr>
          <p:cNvPr id="3" name="Rectangle 2"/>
          <p:cNvSpPr/>
          <p:nvPr/>
        </p:nvSpPr>
        <p:spPr>
          <a:xfrm>
            <a:off x="242596" y="205272"/>
            <a:ext cx="11691257" cy="6232849"/>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solidFill>
                  <a:schemeClr val="tx1"/>
                </a:solidFill>
                <a:latin typeface="Arial" pitchFamily="34" charset="0"/>
                <a:cs typeface="Arial" pitchFamily="34" charset="0"/>
              </a:rPr>
              <a:t>Potential partners/organizations Nationally</a:t>
            </a:r>
          </a:p>
          <a:p>
            <a:r>
              <a:rPr lang="en-GB" b="1" u="sng" dirty="0">
                <a:solidFill>
                  <a:schemeClr val="tx1"/>
                </a:solidFill>
                <a:latin typeface="Arial" pitchFamily="34" charset="0"/>
                <a:cs typeface="Arial" pitchFamily="34" charset="0"/>
              </a:rPr>
              <a:t> </a:t>
            </a: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p:txBody>
      </p:sp>
      <p:graphicFrame>
        <p:nvGraphicFramePr>
          <p:cNvPr id="4" name="Table 3"/>
          <p:cNvGraphicFramePr>
            <a:graphicFrameLocks noGrp="1"/>
          </p:cNvGraphicFramePr>
          <p:nvPr/>
        </p:nvGraphicFramePr>
        <p:xfrm>
          <a:off x="472441" y="967736"/>
          <a:ext cx="11193779" cy="5408672"/>
        </p:xfrm>
        <a:graphic>
          <a:graphicData uri="http://schemas.openxmlformats.org/drawingml/2006/table">
            <a:tbl>
              <a:tblPr firstRow="1" bandRow="1">
                <a:tableStyleId>{5C22544A-7EE6-4342-B048-85BDC9FD1C3A}</a:tableStyleId>
              </a:tblPr>
              <a:tblGrid>
                <a:gridCol w="2111539">
                  <a:extLst>
                    <a:ext uri="{9D8B030D-6E8A-4147-A177-3AD203B41FA5}">
                      <a16:colId xmlns="" xmlns:a16="http://schemas.microsoft.com/office/drawing/2014/main" val="20000"/>
                    </a:ext>
                  </a:extLst>
                </a:gridCol>
                <a:gridCol w="3176740">
                  <a:extLst>
                    <a:ext uri="{9D8B030D-6E8A-4147-A177-3AD203B41FA5}">
                      <a16:colId xmlns="" xmlns:a16="http://schemas.microsoft.com/office/drawing/2014/main" val="20001"/>
                    </a:ext>
                  </a:extLst>
                </a:gridCol>
                <a:gridCol w="5905500">
                  <a:extLst>
                    <a:ext uri="{9D8B030D-6E8A-4147-A177-3AD203B41FA5}">
                      <a16:colId xmlns="" xmlns:a16="http://schemas.microsoft.com/office/drawing/2014/main" val="20002"/>
                    </a:ext>
                  </a:extLst>
                </a:gridCol>
              </a:tblGrid>
              <a:tr h="708664">
                <a:tc>
                  <a:txBody>
                    <a:bodyPr/>
                    <a:lstStyle/>
                    <a:p>
                      <a:pPr algn="ctr"/>
                      <a:r>
                        <a:rPr lang="en-GB" b="1" dirty="0">
                          <a:solidFill>
                            <a:schemeClr val="tx1"/>
                          </a:solidFill>
                          <a:latin typeface="Arial" pitchFamily="34" charset="0"/>
                          <a:cs typeface="Arial" pitchFamily="34" charset="0"/>
                        </a:rPr>
                        <a:t>National</a:t>
                      </a:r>
                      <a:r>
                        <a:rPr lang="en-GB" b="1" baseline="0" dirty="0">
                          <a:solidFill>
                            <a:schemeClr val="tx1"/>
                          </a:solidFill>
                          <a:latin typeface="Arial" pitchFamily="34" charset="0"/>
                          <a:cs typeface="Arial" pitchFamily="34" charset="0"/>
                        </a:rPr>
                        <a:t> </a:t>
                      </a:r>
                      <a:r>
                        <a:rPr lang="en-GB" b="1" dirty="0">
                          <a:solidFill>
                            <a:schemeClr val="tx1"/>
                          </a:solidFill>
                          <a:latin typeface="Arial" pitchFamily="34" charset="0"/>
                          <a:cs typeface="Arial" pitchFamily="34" charset="0"/>
                        </a:rPr>
                        <a:t>organisations</a:t>
                      </a:r>
                    </a:p>
                  </a:txBody>
                  <a:tcPr/>
                </a:tc>
                <a:tc>
                  <a:txBody>
                    <a:bodyPr/>
                    <a:lstStyle/>
                    <a:p>
                      <a:pPr algn="ctr"/>
                      <a:r>
                        <a:rPr lang="en-GB" b="1" dirty="0">
                          <a:solidFill>
                            <a:schemeClr val="tx1"/>
                          </a:solidFill>
                          <a:latin typeface="Arial" pitchFamily="34" charset="0"/>
                          <a:cs typeface="Arial" pitchFamily="34" charset="0"/>
                        </a:rPr>
                        <a:t>Logo</a:t>
                      </a:r>
                    </a:p>
                  </a:txBody>
                  <a:tcPr/>
                </a:tc>
                <a:tc>
                  <a:txBody>
                    <a:bodyPr/>
                    <a:lstStyle/>
                    <a:p>
                      <a:pPr algn="ctr"/>
                      <a:r>
                        <a:rPr lang="en-GB" b="1" dirty="0">
                          <a:solidFill>
                            <a:schemeClr val="tx1"/>
                          </a:solidFill>
                          <a:latin typeface="Arial" pitchFamily="34" charset="0"/>
                          <a:cs typeface="Arial" pitchFamily="34" charset="0"/>
                        </a:rPr>
                        <a:t>Aims of campaign</a:t>
                      </a:r>
                    </a:p>
                  </a:txBody>
                  <a:tcPr/>
                </a:tc>
                <a:extLst>
                  <a:ext uri="{0D108BD9-81ED-4DB2-BD59-A6C34878D82A}">
                    <a16:rowId xmlns="" xmlns:a16="http://schemas.microsoft.com/office/drawing/2014/main" val="10000"/>
                  </a:ext>
                </a:extLst>
              </a:tr>
              <a:tr h="887357">
                <a:tc>
                  <a:txBody>
                    <a:bodyPr/>
                    <a:lstStyle/>
                    <a:p>
                      <a:pPr>
                        <a:lnSpc>
                          <a:spcPct val="115000"/>
                        </a:lnSpc>
                        <a:spcAft>
                          <a:spcPts val="0"/>
                        </a:spcAft>
                      </a:pPr>
                      <a:r>
                        <a:rPr lang="en-GB" sz="1400" kern="0" dirty="0">
                          <a:latin typeface="Arial"/>
                          <a:ea typeface="Times New Roman"/>
                          <a:cs typeface="Times New Roman"/>
                        </a:rPr>
                        <a:t>Change4Life </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Encourage families to establish healthier routines by limiting screen time and replacing television with active activities</a:t>
                      </a:r>
                      <a:r>
                        <a:rPr lang="en-GB" sz="1400" b="0" kern="1200" baseline="0" dirty="0">
                          <a:solidFill>
                            <a:schemeClr val="dk1"/>
                          </a:solidFill>
                          <a:latin typeface="Arial" pitchFamily="34" charset="0"/>
                          <a:ea typeface="+mn-ea"/>
                          <a:cs typeface="Arial" pitchFamily="34" charset="0"/>
                        </a:rPr>
                        <a:t> </a:t>
                      </a:r>
                      <a:r>
                        <a:rPr lang="en-GB" sz="1400" dirty="0">
                          <a:latin typeface="Arial" pitchFamily="34" charset="0"/>
                          <a:cs typeface="Arial" pitchFamily="34" charset="0"/>
                        </a:rPr>
                        <a:t>(Health for Life,</a:t>
                      </a:r>
                      <a:r>
                        <a:rPr lang="en-GB" sz="1400" baseline="0" dirty="0">
                          <a:latin typeface="Arial" pitchFamily="34" charset="0"/>
                          <a:cs typeface="Arial" pitchFamily="34" charset="0"/>
                        </a:rPr>
                        <a:t> </a:t>
                      </a:r>
                      <a:r>
                        <a:rPr lang="en-GB" sz="1400" dirty="0">
                          <a:latin typeface="Arial" pitchFamily="34" charset="0"/>
                          <a:cs typeface="Arial" pitchFamily="34" charset="0"/>
                        </a:rPr>
                        <a:t>2021).</a:t>
                      </a:r>
                      <a:endParaRPr lang="en-GB" sz="1400" b="1"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1"/>
                  </a:ext>
                </a:extLst>
              </a:tr>
              <a:tr h="887357">
                <a:tc>
                  <a:txBody>
                    <a:bodyPr/>
                    <a:lstStyle/>
                    <a:p>
                      <a:pPr>
                        <a:lnSpc>
                          <a:spcPct val="115000"/>
                        </a:lnSpc>
                        <a:spcAft>
                          <a:spcPts val="0"/>
                        </a:spcAft>
                      </a:pPr>
                      <a:r>
                        <a:rPr lang="en-GB" sz="1400" kern="0" dirty="0">
                          <a:latin typeface="Arial"/>
                          <a:ea typeface="Times New Roman"/>
                          <a:cs typeface="Times New Roman"/>
                        </a:rPr>
                        <a:t>Internet Matters </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Help children, young people and parents develop safe, healthy and balanced digital habits, including managing technology use and setting boundaries  as well as </a:t>
                      </a:r>
                      <a:r>
                        <a:rPr lang="en-GB" sz="1400" kern="1200" dirty="0">
                          <a:solidFill>
                            <a:schemeClr val="dk1"/>
                          </a:solidFill>
                          <a:latin typeface="Arial" pitchFamily="34" charset="0"/>
                          <a:ea typeface="+mn-ea"/>
                          <a:cs typeface="Arial" pitchFamily="34" charset="0"/>
                        </a:rPr>
                        <a:t>age-specific online-safety advice for families</a:t>
                      </a:r>
                      <a:r>
                        <a:rPr lang="en-GB" sz="1800" kern="1200" baseline="0" dirty="0">
                          <a:solidFill>
                            <a:schemeClr val="dk1"/>
                          </a:solidFill>
                          <a:latin typeface="+mn-lt"/>
                          <a:ea typeface="+mn-ea"/>
                          <a:cs typeface="+mn-cs"/>
                        </a:rPr>
                        <a:t> </a:t>
                      </a:r>
                      <a:r>
                        <a:rPr lang="en-GB" sz="1400" b="0" dirty="0">
                          <a:solidFill>
                            <a:schemeClr val="tx1"/>
                          </a:solidFill>
                          <a:latin typeface="Arial" pitchFamily="34" charset="0"/>
                          <a:cs typeface="Arial" pitchFamily="34" charset="0"/>
                        </a:rPr>
                        <a:t>(Internet Matters, 2026).</a:t>
                      </a:r>
                      <a:r>
                        <a:rPr lang="en-GB" sz="1400" b="1" dirty="0">
                          <a:solidFill>
                            <a:schemeClr val="tx1"/>
                          </a:solidFill>
                          <a:latin typeface="Arial" pitchFamily="34" charset="0"/>
                          <a:cs typeface="Arial" pitchFamily="34" charset="0"/>
                        </a:rPr>
                        <a:t> </a:t>
                      </a:r>
                    </a:p>
                  </a:txBody>
                  <a:tcPr/>
                </a:tc>
                <a:extLst>
                  <a:ext uri="{0D108BD9-81ED-4DB2-BD59-A6C34878D82A}">
                    <a16:rowId xmlns="" xmlns:a16="http://schemas.microsoft.com/office/drawing/2014/main" val="10002"/>
                  </a:ext>
                </a:extLst>
              </a:tr>
              <a:tr h="887357">
                <a:tc>
                  <a:txBody>
                    <a:bodyPr/>
                    <a:lstStyle/>
                    <a:p>
                      <a:pPr>
                        <a:lnSpc>
                          <a:spcPct val="115000"/>
                        </a:lnSpc>
                        <a:spcAft>
                          <a:spcPts val="0"/>
                        </a:spcAft>
                      </a:pPr>
                      <a:r>
                        <a:rPr lang="en-GB" sz="1400" kern="0" dirty="0">
                          <a:latin typeface="Arial"/>
                          <a:ea typeface="Times New Roman"/>
                          <a:cs typeface="Times New Roman"/>
                        </a:rPr>
                        <a:t>NSPCC</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kern="1200" dirty="0">
                          <a:solidFill>
                            <a:schemeClr val="dk1"/>
                          </a:solidFill>
                          <a:latin typeface="Arial" pitchFamily="34" charset="0"/>
                          <a:ea typeface="+mn-ea"/>
                          <a:cs typeface="Arial" pitchFamily="34" charset="0"/>
                        </a:rPr>
                        <a:t>Help children and parents understand risks associated with social media and online activity</a:t>
                      </a:r>
                      <a:r>
                        <a:rPr lang="en-GB" sz="1400" kern="1200" baseline="0" dirty="0">
                          <a:solidFill>
                            <a:schemeClr val="dk1"/>
                          </a:solidFill>
                          <a:latin typeface="Arial" pitchFamily="34" charset="0"/>
                          <a:ea typeface="+mn-ea"/>
                          <a:cs typeface="Arial" pitchFamily="34" charset="0"/>
                        </a:rPr>
                        <a:t> </a:t>
                      </a:r>
                      <a:r>
                        <a:rPr lang="en-GB" sz="1400" b="0" dirty="0">
                          <a:solidFill>
                            <a:schemeClr val="tx1"/>
                          </a:solidFill>
                          <a:latin typeface="Arial" pitchFamily="34" charset="0"/>
                          <a:cs typeface="Arial" pitchFamily="34" charset="0"/>
                        </a:rPr>
                        <a:t>(NSPCC, 2026).</a:t>
                      </a:r>
                    </a:p>
                  </a:txBody>
                  <a:tcPr/>
                </a:tc>
                <a:extLst>
                  <a:ext uri="{0D108BD9-81ED-4DB2-BD59-A6C34878D82A}">
                    <a16:rowId xmlns="" xmlns:a16="http://schemas.microsoft.com/office/drawing/2014/main" val="10003"/>
                  </a:ext>
                </a:extLst>
              </a:tr>
              <a:tr h="887357">
                <a:tc>
                  <a:txBody>
                    <a:bodyPr/>
                    <a:lstStyle/>
                    <a:p>
                      <a:pPr>
                        <a:lnSpc>
                          <a:spcPct val="115000"/>
                        </a:lnSpc>
                        <a:spcAft>
                          <a:spcPts val="0"/>
                        </a:spcAft>
                      </a:pPr>
                      <a:r>
                        <a:rPr lang="en-GB" sz="1400" kern="0" dirty="0" err="1">
                          <a:latin typeface="Arial"/>
                          <a:ea typeface="Times New Roman"/>
                          <a:cs typeface="Times New Roman"/>
                        </a:rPr>
                        <a:t>Childnet</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Help children and young people use technology safely, responsibly and positively</a:t>
                      </a:r>
                      <a:r>
                        <a:rPr lang="en-GB" sz="1400" b="0" kern="1200" baseline="0" dirty="0">
                          <a:solidFill>
                            <a:schemeClr val="dk1"/>
                          </a:solidFill>
                          <a:latin typeface="Arial" pitchFamily="34" charset="0"/>
                          <a:ea typeface="+mn-ea"/>
                          <a:cs typeface="Arial" pitchFamily="34" charset="0"/>
                        </a:rPr>
                        <a:t> </a:t>
                      </a:r>
                      <a:r>
                        <a:rPr lang="en-GB" sz="1400" kern="0" dirty="0">
                          <a:latin typeface="Arial"/>
                          <a:ea typeface="Times New Roman"/>
                          <a:cs typeface="Times New Roman"/>
                        </a:rPr>
                        <a:t>(</a:t>
                      </a:r>
                      <a:r>
                        <a:rPr lang="en-GB" sz="1400" kern="0" dirty="0" err="1">
                          <a:latin typeface="Arial"/>
                          <a:ea typeface="Times New Roman"/>
                          <a:cs typeface="Times New Roman"/>
                        </a:rPr>
                        <a:t>Childnet</a:t>
                      </a:r>
                      <a:r>
                        <a:rPr lang="en-GB" sz="1400" b="0" kern="0" dirty="0">
                          <a:solidFill>
                            <a:schemeClr val="tx1"/>
                          </a:solidFill>
                          <a:latin typeface="Arial" pitchFamily="34" charset="0"/>
                          <a:ea typeface="Times New Roman"/>
                          <a:cs typeface="Arial" pitchFamily="34" charset="0"/>
                        </a:rPr>
                        <a:t>,</a:t>
                      </a:r>
                      <a:r>
                        <a:rPr lang="en-GB" sz="1400" b="0" kern="0" baseline="0" dirty="0">
                          <a:solidFill>
                            <a:schemeClr val="tx1"/>
                          </a:solidFill>
                          <a:latin typeface="Arial" pitchFamily="34" charset="0"/>
                          <a:ea typeface="Times New Roman"/>
                          <a:cs typeface="Arial" pitchFamily="34" charset="0"/>
                        </a:rPr>
                        <a:t> 2021).</a:t>
                      </a:r>
                      <a:endParaRPr lang="en-GB" sz="1100" b="0" kern="100" dirty="0">
                        <a:latin typeface="Calibri"/>
                        <a:ea typeface="Calibri"/>
                        <a:cs typeface="Times New Roman"/>
                      </a:endParaRPr>
                    </a:p>
                  </a:txBody>
                  <a:tcPr/>
                </a:tc>
                <a:extLst>
                  <a:ext uri="{0D108BD9-81ED-4DB2-BD59-A6C34878D82A}">
                    <a16:rowId xmlns="" xmlns:a16="http://schemas.microsoft.com/office/drawing/2014/main" val="10004"/>
                  </a:ext>
                </a:extLst>
              </a:tr>
              <a:tr h="1032097">
                <a:tc>
                  <a:txBody>
                    <a:bodyPr/>
                    <a:lstStyle/>
                    <a:p>
                      <a:pPr>
                        <a:lnSpc>
                          <a:spcPct val="115000"/>
                        </a:lnSpc>
                        <a:spcAft>
                          <a:spcPts val="0"/>
                        </a:spcAft>
                      </a:pPr>
                      <a:r>
                        <a:rPr lang="en-GB" sz="1400" kern="0" dirty="0">
                          <a:latin typeface="Arial"/>
                          <a:ea typeface="Times New Roman"/>
                          <a:cs typeface="Times New Roman"/>
                        </a:rPr>
                        <a:t>Sport England</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Encourage young people to move more and participate in physical activity </a:t>
                      </a:r>
                      <a:r>
                        <a:rPr lang="en-GB" sz="1400" kern="0" dirty="0">
                          <a:latin typeface="Arial"/>
                          <a:ea typeface="Times New Roman"/>
                          <a:cs typeface="Times New Roman"/>
                        </a:rPr>
                        <a:t>(Sport England 2026).</a:t>
                      </a:r>
                      <a:endParaRPr lang="en-GB" sz="1400" b="1"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5"/>
                  </a:ext>
                </a:extLst>
              </a:tr>
            </a:tbl>
          </a:graphicData>
        </a:graphic>
      </p:graphicFrame>
      <p:pic>
        <p:nvPicPr>
          <p:cNvPr id="7" name="Picture 6" descr="https://images.openai.com/static-rsc-4/yYSZTV5Rkd6dlgGSoEyFg9kcC4qDOi8IEAJjxUOCBxO9STYe5ahudoI5RSrGHjLvuaMLy_e3ZIz4kDAThAlBbMDDrQQYxnA5czaGrlsFZY4Azsr-mfZJgPsyz5xTXicu05V848CfJsg17MEXX9iqR1rw2L5gBl4m4Wy-oBRJV8lmopG-tK2vZuti9-eg-EaF?purpose=fullsize"/>
          <p:cNvPicPr/>
          <p:nvPr/>
        </p:nvPicPr>
        <p:blipFill>
          <a:blip r:embed="rId2" cstate="print"/>
          <a:srcRect/>
          <a:stretch>
            <a:fillRect/>
          </a:stretch>
        </p:blipFill>
        <p:spPr bwMode="auto">
          <a:xfrm>
            <a:off x="2583180" y="1647825"/>
            <a:ext cx="3177540" cy="1034415"/>
          </a:xfrm>
          <a:prstGeom prst="rect">
            <a:avLst/>
          </a:prstGeom>
          <a:noFill/>
          <a:ln w="9525">
            <a:noFill/>
            <a:miter lim="800000"/>
            <a:headEnd/>
            <a:tailEnd/>
          </a:ln>
        </p:spPr>
      </p:pic>
      <p:pic>
        <p:nvPicPr>
          <p:cNvPr id="8" name="Picture 7" descr="https://images.openai.com/static-rsc-4/zP7Gv7U5G8Ozt5wEZTDmoewQonT4xTuyq1W2fihMmwsw-UUgKmT_WBA0JoV2axGXFnTqcTcHMX99Gun_3J9VIaJnFZyGDnpq4ARzxY5L5w9Esujh__5aRVX5JLDuNPzgjIYki1X_RV_aUHzvEy08cD3sJ6mvaCASxmMX6J1PBmxl82Elp6SVx7CIcIY3NUlL?purpose=fullsize"/>
          <p:cNvPicPr/>
          <p:nvPr/>
        </p:nvPicPr>
        <p:blipFill>
          <a:blip r:embed="rId3" cstate="print"/>
          <a:srcRect/>
          <a:stretch>
            <a:fillRect/>
          </a:stretch>
        </p:blipFill>
        <p:spPr bwMode="auto">
          <a:xfrm>
            <a:off x="2604134" y="2689860"/>
            <a:ext cx="3187066" cy="853440"/>
          </a:xfrm>
          <a:prstGeom prst="rect">
            <a:avLst/>
          </a:prstGeom>
          <a:noFill/>
          <a:ln w="9525">
            <a:noFill/>
            <a:miter lim="800000"/>
            <a:headEnd/>
            <a:tailEnd/>
          </a:ln>
        </p:spPr>
      </p:pic>
      <p:pic>
        <p:nvPicPr>
          <p:cNvPr id="9" name="Picture 8" descr="https://images.openai.com/static-rsc-4/bUo2Meax4fX0hyY-jJdrM_mgmtl0HF-ioUJVGMgiy4w3TcH5m4LIthrGvhTxfj-3xCxy4ASxfPbJU5GiG507InXLREk5vtU6Zo2Ge0DFiWnMZbk-zl6q3wIiIiYoLghLWod2u_f3pVynicgR45_J0aR3X9dT88qq0hciA6ZmHFucKWOmVqWSBQFLNlZICNHt?purpose=fullsize"/>
          <p:cNvPicPr/>
          <p:nvPr/>
        </p:nvPicPr>
        <p:blipFill>
          <a:blip r:embed="rId4" cstate="print"/>
          <a:srcRect/>
          <a:stretch>
            <a:fillRect/>
          </a:stretch>
        </p:blipFill>
        <p:spPr bwMode="auto">
          <a:xfrm>
            <a:off x="2600324" y="3524250"/>
            <a:ext cx="3160396" cy="925830"/>
          </a:xfrm>
          <a:prstGeom prst="rect">
            <a:avLst/>
          </a:prstGeom>
          <a:noFill/>
          <a:ln w="9525">
            <a:noFill/>
            <a:miter lim="800000"/>
            <a:headEnd/>
            <a:tailEnd/>
          </a:ln>
        </p:spPr>
      </p:pic>
      <p:pic>
        <p:nvPicPr>
          <p:cNvPr id="10" name="Picture 9" descr="https://images.openai.com/static-rsc-4/uGJtCrfv4mH7JoKysiSPDZ5_nXTKE_7GFZUIST6_HvkVTHWNO8rMMEumbqShBsFX6KeJo9ph70uLW5hWGjjEMnM6pHGB-veh4ndAC5V8zDmHN5lSsO_x2tdDVJMlNoi5Bezj_wkRLhAUISogYHV6tOfzZCc1I6qNKw2IruNjjCEARBowOtTkpRB1zx_PKfFF?purpose=fullsize"/>
          <p:cNvPicPr/>
          <p:nvPr/>
        </p:nvPicPr>
        <p:blipFill>
          <a:blip r:embed="rId5" cstate="print"/>
          <a:srcRect/>
          <a:stretch>
            <a:fillRect/>
          </a:stretch>
        </p:blipFill>
        <p:spPr bwMode="auto">
          <a:xfrm>
            <a:off x="2606040" y="4480560"/>
            <a:ext cx="3147060" cy="899160"/>
          </a:xfrm>
          <a:prstGeom prst="rect">
            <a:avLst/>
          </a:prstGeom>
          <a:noFill/>
          <a:ln w="9525">
            <a:noFill/>
            <a:miter lim="800000"/>
            <a:headEnd/>
            <a:tailEnd/>
          </a:ln>
        </p:spPr>
      </p:pic>
      <p:pic>
        <p:nvPicPr>
          <p:cNvPr id="11" name="Picture 10" descr="https://images.openai.com/static-rsc-4/k5uVtbXtPfB24DZ5uA5re4Trs_EyYeMC0Pv_mG-DrMlkVO_cYKQ4Aoixb9fg6IANu08YXm_QKYppf97ZqvqC1xfvu0Zpno0q7T-M_xquSfXq6_1BzAkf6uUmUDnRY_U54LS647rXq9cLRNgfJ_0sfe7uXl2uHZgF6UiGBCG_MaZuKtnyLyhTXPWR2muBZxuH?purpose=fullsize"/>
          <p:cNvPicPr/>
          <p:nvPr/>
        </p:nvPicPr>
        <p:blipFill>
          <a:blip r:embed="rId6" cstate="print"/>
          <a:srcRect/>
          <a:stretch>
            <a:fillRect/>
          </a:stretch>
        </p:blipFill>
        <p:spPr bwMode="auto">
          <a:xfrm>
            <a:off x="2583180" y="5387340"/>
            <a:ext cx="3200400" cy="86868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22</a:t>
            </a:fld>
            <a:endParaRPr lang="en-GB"/>
          </a:p>
        </p:txBody>
      </p:sp>
      <p:sp>
        <p:nvSpPr>
          <p:cNvPr id="3" name="Rectangle 2"/>
          <p:cNvSpPr/>
          <p:nvPr/>
        </p:nvSpPr>
        <p:spPr>
          <a:xfrm>
            <a:off x="213360" y="251460"/>
            <a:ext cx="11727180" cy="61341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Table 3"/>
          <p:cNvGraphicFramePr>
            <a:graphicFrameLocks noGrp="1"/>
          </p:cNvGraphicFramePr>
          <p:nvPr/>
        </p:nvGraphicFramePr>
        <p:xfrm>
          <a:off x="419100" y="719666"/>
          <a:ext cx="11292840" cy="5414434"/>
        </p:xfrm>
        <a:graphic>
          <a:graphicData uri="http://schemas.openxmlformats.org/drawingml/2006/table">
            <a:tbl>
              <a:tblPr firstRow="1" bandRow="1">
                <a:tableStyleId>{5C22544A-7EE6-4342-B048-85BDC9FD1C3A}</a:tableStyleId>
              </a:tblPr>
              <a:tblGrid>
                <a:gridCol w="2167322">
                  <a:extLst>
                    <a:ext uri="{9D8B030D-6E8A-4147-A177-3AD203B41FA5}">
                      <a16:colId xmlns="" xmlns:a16="http://schemas.microsoft.com/office/drawing/2014/main" val="20000"/>
                    </a:ext>
                  </a:extLst>
                </a:gridCol>
                <a:gridCol w="3235258">
                  <a:extLst>
                    <a:ext uri="{9D8B030D-6E8A-4147-A177-3AD203B41FA5}">
                      <a16:colId xmlns="" xmlns:a16="http://schemas.microsoft.com/office/drawing/2014/main" val="20001"/>
                    </a:ext>
                  </a:extLst>
                </a:gridCol>
                <a:gridCol w="5890260">
                  <a:extLst>
                    <a:ext uri="{9D8B030D-6E8A-4147-A177-3AD203B41FA5}">
                      <a16:colId xmlns="" xmlns:a16="http://schemas.microsoft.com/office/drawing/2014/main" val="20002"/>
                    </a:ext>
                  </a:extLst>
                </a:gridCol>
              </a:tblGrid>
              <a:tr h="1388409">
                <a:tc>
                  <a:txBody>
                    <a:bodyPr/>
                    <a:lstStyle/>
                    <a:p>
                      <a:pPr>
                        <a:lnSpc>
                          <a:spcPct val="115000"/>
                        </a:lnSpc>
                        <a:spcAft>
                          <a:spcPts val="0"/>
                        </a:spcAft>
                      </a:pPr>
                      <a:r>
                        <a:rPr lang="en-GB" sz="1400" b="0" kern="0" dirty="0">
                          <a:solidFill>
                            <a:schemeClr val="tx1"/>
                          </a:solidFill>
                          <a:latin typeface="Arial"/>
                          <a:ea typeface="Times New Roman"/>
                          <a:cs typeface="Times New Roman"/>
                        </a:rPr>
                        <a:t>NHS / Every Mind Matters</a:t>
                      </a:r>
                      <a:endParaRPr lang="en-GB" sz="1100" b="0" kern="100" dirty="0">
                        <a:solidFill>
                          <a:schemeClr val="tx1"/>
                        </a:solidFill>
                        <a:latin typeface="Calibri"/>
                        <a:ea typeface="Calibri"/>
                        <a:cs typeface="Times New Roman"/>
                      </a:endParaRPr>
                    </a:p>
                  </a:txBody>
                  <a:tcPr marL="9525" marR="9525" marT="9525" marB="9525" anchor="ctr">
                    <a:solidFill>
                      <a:schemeClr val="bg1">
                        <a:lumMod val="95000"/>
                      </a:schemeClr>
                    </a:solidFill>
                  </a:tcPr>
                </a:tc>
                <a:tc>
                  <a:txBody>
                    <a:bodyPr/>
                    <a:lstStyle/>
                    <a:p>
                      <a:pPr algn="ctr"/>
                      <a:endParaRPr lang="en-GB" b="0" dirty="0">
                        <a:solidFill>
                          <a:schemeClr val="tx1"/>
                        </a:solidFill>
                        <a:latin typeface="Arial" pitchFamily="34" charset="0"/>
                        <a:cs typeface="Arial" pitchFamily="34" charset="0"/>
                      </a:endParaRPr>
                    </a:p>
                  </a:txBody>
                  <a:tcPr>
                    <a:solidFill>
                      <a:schemeClr val="bg1">
                        <a:lumMod val="95000"/>
                      </a:schemeClr>
                    </a:solidFill>
                  </a:tcPr>
                </a:tc>
                <a:tc>
                  <a:txBody>
                    <a:bodyPr/>
                    <a:lstStyle/>
                    <a:p>
                      <a:pPr algn="l"/>
                      <a:r>
                        <a:rPr lang="en-GB" sz="1400" b="0" kern="1200" dirty="0">
                          <a:solidFill>
                            <a:schemeClr val="tx1"/>
                          </a:solidFill>
                          <a:latin typeface="Arial" pitchFamily="34" charset="0"/>
                          <a:ea typeface="+mn-ea"/>
                          <a:cs typeface="Arial" pitchFamily="34" charset="0"/>
                        </a:rPr>
                        <a:t>Support young people to develop healthy routines involving sleep, physical activity, relationships and mental wellbeing </a:t>
                      </a:r>
                      <a:r>
                        <a:rPr lang="en-GB" sz="1400" b="0" dirty="0">
                          <a:solidFill>
                            <a:schemeClr val="tx1"/>
                          </a:solidFill>
                          <a:latin typeface="Arial" pitchFamily="34" charset="0"/>
                          <a:cs typeface="Arial" pitchFamily="34" charset="0"/>
                        </a:rPr>
                        <a:t>(NHS Better Health, 2025).</a:t>
                      </a:r>
                    </a:p>
                  </a:txBody>
                  <a:tcPr>
                    <a:solidFill>
                      <a:schemeClr val="bg1">
                        <a:lumMod val="95000"/>
                      </a:schemeClr>
                    </a:solidFill>
                  </a:tcPr>
                </a:tc>
                <a:extLst>
                  <a:ext uri="{0D108BD9-81ED-4DB2-BD59-A6C34878D82A}">
                    <a16:rowId xmlns="" xmlns:a16="http://schemas.microsoft.com/office/drawing/2014/main" val="10000"/>
                  </a:ext>
                </a:extLst>
              </a:tr>
              <a:tr h="1318808">
                <a:tc>
                  <a:txBody>
                    <a:bodyPr/>
                    <a:lstStyle/>
                    <a:p>
                      <a:pPr>
                        <a:lnSpc>
                          <a:spcPct val="115000"/>
                        </a:lnSpc>
                        <a:spcAft>
                          <a:spcPts val="0"/>
                        </a:spcAft>
                      </a:pPr>
                      <a:r>
                        <a:rPr lang="en-GB" sz="1400" kern="0" dirty="0" err="1">
                          <a:latin typeface="Arial"/>
                          <a:ea typeface="Times New Roman"/>
                          <a:cs typeface="Times New Roman"/>
                        </a:rPr>
                        <a:t>Ofcom</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Help children and parents understand the benefits and risks of digital technology, online experiences and responsible use of digital services </a:t>
                      </a:r>
                      <a:r>
                        <a:rPr lang="en-GB" sz="1400" b="0" dirty="0">
                          <a:solidFill>
                            <a:schemeClr val="tx1"/>
                          </a:solidFill>
                          <a:latin typeface="Arial" pitchFamily="34" charset="0"/>
                          <a:cs typeface="Arial" pitchFamily="34" charset="0"/>
                        </a:rPr>
                        <a:t>(</a:t>
                      </a:r>
                      <a:r>
                        <a:rPr lang="en-GB" sz="1400" b="0" dirty="0" err="1">
                          <a:solidFill>
                            <a:schemeClr val="tx1"/>
                          </a:solidFill>
                          <a:latin typeface="Arial" pitchFamily="34" charset="0"/>
                          <a:cs typeface="Arial" pitchFamily="34" charset="0"/>
                        </a:rPr>
                        <a:t>Ofcom</a:t>
                      </a:r>
                      <a:r>
                        <a:rPr lang="en-GB" sz="1400" b="0" dirty="0">
                          <a:solidFill>
                            <a:schemeClr val="tx1"/>
                          </a:solidFill>
                          <a:latin typeface="Arial" pitchFamily="34" charset="0"/>
                          <a:cs typeface="Arial" pitchFamily="34" charset="0"/>
                        </a:rPr>
                        <a:t>,</a:t>
                      </a:r>
                      <a:r>
                        <a:rPr lang="en-GB" sz="1400" b="0" baseline="0" dirty="0">
                          <a:solidFill>
                            <a:schemeClr val="tx1"/>
                          </a:solidFill>
                          <a:latin typeface="Arial" pitchFamily="34" charset="0"/>
                          <a:cs typeface="Arial" pitchFamily="34" charset="0"/>
                        </a:rPr>
                        <a:t> 2026).</a:t>
                      </a:r>
                      <a:endParaRPr lang="en-GB" sz="1400" b="0" dirty="0">
                        <a:solidFill>
                          <a:schemeClr val="tx1"/>
                        </a:solidFill>
                        <a:latin typeface="Arial" pitchFamily="34" charset="0"/>
                        <a:cs typeface="Arial" pitchFamily="34" charset="0"/>
                      </a:endParaRPr>
                    </a:p>
                  </a:txBody>
                  <a:tcPr/>
                </a:tc>
                <a:extLst>
                  <a:ext uri="{0D108BD9-81ED-4DB2-BD59-A6C34878D82A}">
                    <a16:rowId xmlns="" xmlns:a16="http://schemas.microsoft.com/office/drawing/2014/main" val="10001"/>
                  </a:ext>
                </a:extLst>
              </a:tr>
              <a:tr h="1388409">
                <a:tc>
                  <a:txBody>
                    <a:bodyPr/>
                    <a:lstStyle/>
                    <a:p>
                      <a:pPr>
                        <a:lnSpc>
                          <a:spcPct val="115000"/>
                        </a:lnSpc>
                        <a:spcAft>
                          <a:spcPts val="0"/>
                        </a:spcAft>
                      </a:pPr>
                      <a:r>
                        <a:rPr lang="en-GB" sz="1400" kern="0" dirty="0">
                          <a:latin typeface="Arial"/>
                          <a:ea typeface="Times New Roman"/>
                          <a:cs typeface="Times New Roman"/>
                        </a:rPr>
                        <a:t>UK Safer Internet Centre</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Promote safe and positive use of digital technology, working with children, parents, schools and professionals </a:t>
                      </a:r>
                      <a:r>
                        <a:rPr lang="en-GB" sz="1400" kern="0" dirty="0">
                          <a:latin typeface="Arial"/>
                          <a:ea typeface="Times New Roman"/>
                          <a:cs typeface="Times New Roman"/>
                        </a:rPr>
                        <a:t>(UK Safer Internet Centre</a:t>
                      </a:r>
                      <a:r>
                        <a:rPr lang="en-GB" sz="1400" b="0" kern="0" dirty="0">
                          <a:solidFill>
                            <a:schemeClr val="tx1"/>
                          </a:solidFill>
                          <a:latin typeface="Arial" pitchFamily="34" charset="0"/>
                          <a:ea typeface="Times New Roman"/>
                          <a:cs typeface="Arial" pitchFamily="34" charset="0"/>
                        </a:rPr>
                        <a:t>,</a:t>
                      </a:r>
                      <a:r>
                        <a:rPr lang="en-GB" sz="1400" b="0" kern="0" baseline="0" dirty="0">
                          <a:solidFill>
                            <a:schemeClr val="tx1"/>
                          </a:solidFill>
                          <a:latin typeface="Arial" pitchFamily="34" charset="0"/>
                          <a:ea typeface="Times New Roman"/>
                          <a:cs typeface="Arial" pitchFamily="34" charset="0"/>
                        </a:rPr>
                        <a:t> 2026).</a:t>
                      </a:r>
                      <a:endParaRPr lang="en-GB" sz="1400" b="0" kern="100" dirty="0">
                        <a:latin typeface="Calibri"/>
                        <a:ea typeface="Calibri"/>
                        <a:cs typeface="Times New Roman"/>
                      </a:endParaRPr>
                    </a:p>
                  </a:txBody>
                  <a:tcPr/>
                </a:tc>
                <a:extLst>
                  <a:ext uri="{0D108BD9-81ED-4DB2-BD59-A6C34878D82A}">
                    <a16:rowId xmlns="" xmlns:a16="http://schemas.microsoft.com/office/drawing/2014/main" val="10002"/>
                  </a:ext>
                </a:extLst>
              </a:tr>
              <a:tr h="1318808">
                <a:tc>
                  <a:txBody>
                    <a:bodyPr/>
                    <a:lstStyle/>
                    <a:p>
                      <a:pPr>
                        <a:lnSpc>
                          <a:spcPct val="115000"/>
                        </a:lnSpc>
                        <a:spcAft>
                          <a:spcPts val="0"/>
                        </a:spcAft>
                      </a:pPr>
                      <a:r>
                        <a:rPr lang="en-GB" sz="1400" kern="0" dirty="0">
                          <a:latin typeface="Arial"/>
                          <a:ea typeface="Times New Roman"/>
                          <a:cs typeface="Times New Roman"/>
                        </a:rPr>
                        <a:t>Parent Zone</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Help parents understand children's digital lives and develop healthy boundaries and positive technology habits </a:t>
                      </a:r>
                      <a:r>
                        <a:rPr lang="en-GB" sz="1400" b="0" kern="0" dirty="0">
                          <a:latin typeface="Arial"/>
                          <a:ea typeface="Times New Roman"/>
                          <a:cs typeface="Times New Roman"/>
                        </a:rPr>
                        <a:t>(Parent Zone</a:t>
                      </a:r>
                      <a:r>
                        <a:rPr lang="en-GB" sz="1400" b="0" kern="0" dirty="0">
                          <a:solidFill>
                            <a:schemeClr val="tx1"/>
                          </a:solidFill>
                          <a:latin typeface="Arial" pitchFamily="34" charset="0"/>
                          <a:ea typeface="Times New Roman"/>
                          <a:cs typeface="Arial" pitchFamily="34" charset="0"/>
                        </a:rPr>
                        <a:t>,</a:t>
                      </a:r>
                      <a:r>
                        <a:rPr lang="en-GB" sz="1400" b="0" kern="0" baseline="0" dirty="0">
                          <a:solidFill>
                            <a:schemeClr val="tx1"/>
                          </a:solidFill>
                          <a:latin typeface="Arial" pitchFamily="34" charset="0"/>
                          <a:ea typeface="Times New Roman"/>
                          <a:cs typeface="Arial" pitchFamily="34" charset="0"/>
                        </a:rPr>
                        <a:t> no date).</a:t>
                      </a:r>
                      <a:endParaRPr lang="en-GB" sz="1400" b="0" kern="100" dirty="0">
                        <a:latin typeface="Calibri"/>
                        <a:ea typeface="Calibri"/>
                        <a:cs typeface="Times New Roman"/>
                      </a:endParaRPr>
                    </a:p>
                  </a:txBody>
                  <a:tcPr/>
                </a:tc>
                <a:extLst>
                  <a:ext uri="{0D108BD9-81ED-4DB2-BD59-A6C34878D82A}">
                    <a16:rowId xmlns="" xmlns:a16="http://schemas.microsoft.com/office/drawing/2014/main" val="10003"/>
                  </a:ext>
                </a:extLst>
              </a:tr>
            </a:tbl>
          </a:graphicData>
        </a:graphic>
      </p:graphicFrame>
      <p:pic>
        <p:nvPicPr>
          <p:cNvPr id="6" name="Picture 5" descr="https://images.openai.com/static-rsc-4/iqUUzwCV7hGkgJoQcDW4Gh9FVzixpivV4YW2GLzr5WlNB7xPLOvlJfuhdjFI4vF7KZ8dFU_QPskvtNe6QdVFjTyLQ0bsvcpmMr48MnPtktPKce7AYl_iL6ShAUTRe94iTczchhJqTV233RVuPQfYaHOFU8_vHNoBhikW2hE879zjeKmk9_DXAIxSOEfZizjG?purpose=fullsize"/>
          <p:cNvPicPr/>
          <p:nvPr/>
        </p:nvPicPr>
        <p:blipFill>
          <a:blip r:embed="rId2"/>
          <a:srcRect/>
          <a:stretch>
            <a:fillRect/>
          </a:stretch>
        </p:blipFill>
        <p:spPr bwMode="auto">
          <a:xfrm>
            <a:off x="2592704" y="3444240"/>
            <a:ext cx="3221356" cy="1363980"/>
          </a:xfrm>
          <a:prstGeom prst="rect">
            <a:avLst/>
          </a:prstGeom>
          <a:noFill/>
          <a:ln w="9525">
            <a:noFill/>
            <a:miter lim="800000"/>
            <a:headEnd/>
            <a:tailEnd/>
          </a:ln>
        </p:spPr>
      </p:pic>
      <p:pic>
        <p:nvPicPr>
          <p:cNvPr id="7" name="Picture 6" descr="https://images.openai.com/static-rsc-4/7X42GaCwDV9KNfKfmhPoPMY26JvcDGyBuGReorIvs0xUG4KkPEdeU1ypgvjLh3yzymWlKhPsh1t-Jua0TBf_lLgjMWD8SOR7xXaM9pBXHSaCI9dWKwlnO1eSSgAXSAL8_-tkkkV3LMkxruTUMl9yg2fDI6v_QQAJpwrhyqU-HkUZHmzYR35nSqKNsKv0tCSh?purpose=fullsize"/>
          <p:cNvPicPr/>
          <p:nvPr/>
        </p:nvPicPr>
        <p:blipFill>
          <a:blip r:embed="rId3" cstate="print"/>
          <a:srcRect/>
          <a:stretch>
            <a:fillRect/>
          </a:stretch>
        </p:blipFill>
        <p:spPr bwMode="auto">
          <a:xfrm>
            <a:off x="2590800" y="2103120"/>
            <a:ext cx="3253740" cy="1333500"/>
          </a:xfrm>
          <a:prstGeom prst="rect">
            <a:avLst/>
          </a:prstGeom>
          <a:noFill/>
          <a:ln w="9525">
            <a:noFill/>
            <a:miter lim="800000"/>
            <a:headEnd/>
            <a:tailEnd/>
          </a:ln>
        </p:spPr>
      </p:pic>
      <p:pic>
        <p:nvPicPr>
          <p:cNvPr id="9" name="Picture 8" descr="Duke and Duchess of Cambridge ask us to look after our mental wellbeing ..."/>
          <p:cNvPicPr/>
          <p:nvPr/>
        </p:nvPicPr>
        <p:blipFill>
          <a:blip r:embed="rId4" cstate="print"/>
          <a:srcRect/>
          <a:stretch>
            <a:fillRect/>
          </a:stretch>
        </p:blipFill>
        <p:spPr bwMode="auto">
          <a:xfrm>
            <a:off x="2583180" y="716280"/>
            <a:ext cx="3246120" cy="1375410"/>
          </a:xfrm>
          <a:prstGeom prst="rect">
            <a:avLst/>
          </a:prstGeom>
          <a:noFill/>
          <a:ln w="9525">
            <a:noFill/>
            <a:miter lim="800000"/>
            <a:headEnd/>
            <a:tailEnd/>
          </a:ln>
        </p:spPr>
      </p:pic>
      <p:pic>
        <p:nvPicPr>
          <p:cNvPr id="10" name="Picture 9" descr="The New North Academy - Digital Safety"/>
          <p:cNvPicPr/>
          <p:nvPr/>
        </p:nvPicPr>
        <p:blipFill>
          <a:blip r:embed="rId5" cstate="print"/>
          <a:srcRect/>
          <a:stretch>
            <a:fillRect/>
          </a:stretch>
        </p:blipFill>
        <p:spPr bwMode="auto">
          <a:xfrm>
            <a:off x="2575560" y="4834890"/>
            <a:ext cx="3261359" cy="129159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23</a:t>
            </a:fld>
            <a:endParaRPr lang="en-GB"/>
          </a:p>
        </p:txBody>
      </p:sp>
      <p:sp>
        <p:nvSpPr>
          <p:cNvPr id="3" name="Rectangle 2"/>
          <p:cNvSpPr/>
          <p:nvPr/>
        </p:nvSpPr>
        <p:spPr>
          <a:xfrm>
            <a:off x="205740" y="198120"/>
            <a:ext cx="11750040" cy="62255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7" name="Rectangle 1"/>
          <p:cNvSpPr>
            <a:spLocks noChangeArrowheads="1"/>
          </p:cNvSpPr>
          <p:nvPr/>
        </p:nvSpPr>
        <p:spPr bwMode="auto">
          <a:xfrm>
            <a:off x="200025" y="200025"/>
            <a:ext cx="11744325" cy="106798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20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sng" strike="noStrike" cap="none" normalizeH="0" baseline="0" dirty="0">
                <a:ln>
                  <a:noFill/>
                </a:ln>
                <a:solidFill>
                  <a:schemeClr val="tx1"/>
                </a:solidFill>
                <a:effectLst/>
                <a:latin typeface="Arial" pitchFamily="34" charset="0"/>
                <a:ea typeface="Times New Roman" pitchFamily="18" charset="0"/>
                <a:cs typeface="Arial" pitchFamily="34" charset="0"/>
              </a:rPr>
              <a:t>Resources that could be replicated or adapted</a:t>
            </a:r>
          </a:p>
          <a:p>
            <a:pPr marL="0" marR="0" lvl="0" indent="0" algn="l" defTabSz="914400" rtl="0" eaLnBrk="1" fontAlgn="base" latinLnBrk="0" hangingPunct="1">
              <a:lnSpc>
                <a:spcPct val="100000"/>
              </a:lnSpc>
              <a:spcBef>
                <a:spcPct val="0"/>
              </a:spcBef>
              <a:spcAft>
                <a:spcPct val="0"/>
              </a:spcAft>
              <a:buClrTx/>
              <a:buSzTx/>
              <a:buFontTx/>
              <a:buNone/>
              <a:tabLst/>
            </a:pPr>
            <a:endParaRPr lang="en-GB" sz="1400"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The</a:t>
            </a:r>
            <a:r>
              <a:rPr kumimoji="0" lang="en-GB" sz="1400" i="0" strike="noStrike" cap="none" normalizeH="0" dirty="0">
                <a:ln>
                  <a:noFill/>
                </a:ln>
                <a:solidFill>
                  <a:schemeClr val="tx1"/>
                </a:solidFill>
                <a:effectLst/>
                <a:latin typeface="Arial" pitchFamily="34" charset="0"/>
                <a:ea typeface="Times New Roman" pitchFamily="18" charset="0"/>
                <a:cs typeface="Arial" pitchFamily="34" charset="0"/>
              </a:rPr>
              <a:t> following resources can be used: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i="0" strike="noStrike" cap="none" normalizeH="0" dirty="0">
              <a:ln>
                <a:noFill/>
              </a:ln>
              <a:solidFill>
                <a:schemeClr val="tx1"/>
              </a:solidFill>
              <a:effectLst/>
              <a:latin typeface="Arial" pitchFamily="34" charset="0"/>
              <a:ea typeface="Times New Roman" pitchFamily="18" charset="0"/>
              <a:cs typeface="Arial" pitchFamily="34" charset="0"/>
            </a:endParaRPr>
          </a:p>
          <a:p>
            <a:pPr lvl="0" fontAlgn="base">
              <a:spcBef>
                <a:spcPct val="0"/>
              </a:spcBef>
              <a:spcAft>
                <a:spcPct val="0"/>
              </a:spcAft>
              <a:buFont typeface="Wingdings" pitchFamily="2" charset="2"/>
              <a:buChar char="ü"/>
            </a:pPr>
            <a:r>
              <a:rPr lang="en-GB" sz="1400" baseline="0" dirty="0">
                <a:latin typeface="Arial" pitchFamily="34" charset="0"/>
                <a:ea typeface="Times New Roman" pitchFamily="18" charset="0"/>
                <a:cs typeface="Arial" pitchFamily="34" charset="0"/>
              </a:rPr>
              <a:t> </a:t>
            </a:r>
            <a:r>
              <a:rPr lang="en-GB" sz="1400" dirty="0">
                <a:latin typeface="Arial" pitchFamily="34" charset="0"/>
                <a:cs typeface="Arial" pitchFamily="34" charset="0"/>
              </a:rPr>
              <a:t>Activity ideas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lang="en-GB" sz="1400" dirty="0">
                <a:latin typeface="Arial" pitchFamily="34" charset="0"/>
                <a:cs typeface="Arial" pitchFamily="34" charset="0"/>
              </a:rPr>
              <a:t> Downloadable resources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lang="en-GB" sz="1400" dirty="0">
                <a:latin typeface="Arial" pitchFamily="34" charset="0"/>
                <a:cs typeface="Arial" pitchFamily="34" charset="0"/>
              </a:rPr>
              <a:t> Social-media posts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a:t>
            </a:r>
            <a:r>
              <a:rPr lang="en-GB" sz="1400" dirty="0">
                <a:latin typeface="Arial" pitchFamily="34" charset="0"/>
                <a:cs typeface="Arial" pitchFamily="34" charset="0"/>
              </a:rPr>
              <a:t>Digital video-based physical-activity lessons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a:t>
            </a:r>
            <a:r>
              <a:rPr lang="en-GB" sz="1400" dirty="0">
                <a:latin typeface="Arial" pitchFamily="34" charset="0"/>
                <a:ea typeface="Times New Roman" pitchFamily="18" charset="0"/>
                <a:cs typeface="Arial" pitchFamily="34" charset="0"/>
              </a:rPr>
              <a:t>I</a:t>
            </a:r>
            <a:r>
              <a:rPr lang="en-GB" sz="1400" dirty="0">
                <a:latin typeface="Arial" pitchFamily="34" charset="0"/>
                <a:cs typeface="Arial" pitchFamily="34" charset="0"/>
              </a:rPr>
              <a:t>nformation packs for parents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P</a:t>
            </a:r>
            <a:r>
              <a:rPr lang="en-GB" sz="1400" dirty="0">
                <a:latin typeface="Arial" pitchFamily="34" charset="0"/>
                <a:cs typeface="Arial" pitchFamily="34" charset="0"/>
              </a:rPr>
              <a:t>resentation slides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P</a:t>
            </a:r>
            <a:r>
              <a:rPr lang="en-GB" sz="1400" dirty="0">
                <a:latin typeface="Arial" pitchFamily="34" charset="0"/>
                <a:cs typeface="Arial" pitchFamily="34" charset="0"/>
              </a:rPr>
              <a:t>ersonal record chart</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a:t>
            </a:r>
            <a:r>
              <a:rPr lang="en-GB" sz="1400" dirty="0">
                <a:latin typeface="Arial" pitchFamily="34" charset="0"/>
                <a:cs typeface="Arial" pitchFamily="34" charset="0"/>
              </a:rPr>
              <a:t>Toolkits for teachers </a:t>
            </a:r>
          </a:p>
          <a:p>
            <a:pPr lvl="0" fontAlgn="base">
              <a:spcBef>
                <a:spcPct val="0"/>
              </a:spcBef>
              <a:spcAft>
                <a:spcPct val="0"/>
              </a:spcAft>
            </a:pPr>
            <a:endPar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endParaRPr>
          </a:p>
          <a:p>
            <a:pPr lvl="0" fontAlgn="base">
              <a:spcBef>
                <a:spcPct val="0"/>
              </a:spcBef>
              <a:spcAft>
                <a:spcPct val="0"/>
              </a:spcAft>
            </a:pPr>
            <a:r>
              <a:rPr lang="en-GB" sz="1400" dirty="0">
                <a:latin typeface="Arial" pitchFamily="34" charset="0"/>
                <a:ea typeface="Times New Roman" pitchFamily="18" charset="0"/>
                <a:cs typeface="Arial" pitchFamily="34" charset="0"/>
              </a:rPr>
              <a:t>                                                                                                                                                                                      (</a:t>
            </a:r>
            <a:r>
              <a:rPr lang="en-GB" sz="1400" dirty="0" err="1">
                <a:latin typeface="Arial" pitchFamily="34" charset="0"/>
                <a:ea typeface="Times New Roman" pitchFamily="18" charset="0"/>
                <a:cs typeface="Arial" pitchFamily="34" charset="0"/>
              </a:rPr>
              <a:t>Magnific</a:t>
            </a:r>
            <a:r>
              <a:rPr lang="en-GB" sz="1400" dirty="0">
                <a:latin typeface="Arial" pitchFamily="34" charset="0"/>
                <a:ea typeface="Times New Roman" pitchFamily="18" charset="0"/>
                <a:cs typeface="Arial" pitchFamily="34" charset="0"/>
              </a:rPr>
              <a:t>, 2025)</a:t>
            </a:r>
            <a:endPar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0" i="0" u="sng" strike="noStrike" cap="none" normalizeH="0" baseline="0" dirty="0">
              <a:ln>
                <a:noFill/>
              </a:ln>
              <a:solidFill>
                <a:schemeClr val="tx1"/>
              </a:solidFill>
              <a:effectLst/>
              <a:latin typeface="Arial" pitchFamily="34" charset="0"/>
              <a:cs typeface="Arial" pitchFamily="34" charset="0"/>
            </a:endParaRPr>
          </a:p>
        </p:txBody>
      </p:sp>
      <p:pic>
        <p:nvPicPr>
          <p:cNvPr id="6" name="Picture 5" descr="Educator Toolkits | Educator Toolkit: Documentation for Nurses – XGUC"/>
          <p:cNvPicPr/>
          <p:nvPr/>
        </p:nvPicPr>
        <p:blipFill>
          <a:blip r:embed="rId2"/>
          <a:srcRect/>
          <a:stretch>
            <a:fillRect/>
          </a:stretch>
        </p:blipFill>
        <p:spPr bwMode="auto">
          <a:xfrm>
            <a:off x="7315199" y="1443989"/>
            <a:ext cx="4638675" cy="3709035"/>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7E8D49D-1F6E-F0FD-FCD7-89051D655141}"/>
              </a:ext>
            </a:extLst>
          </p:cNvPr>
          <p:cNvSpPr>
            <a:spLocks noGrp="1"/>
          </p:cNvSpPr>
          <p:nvPr>
            <p:ph type="title"/>
          </p:nvPr>
        </p:nvSpPr>
        <p:spPr>
          <a:xfrm>
            <a:off x="182880" y="175261"/>
            <a:ext cx="11170920" cy="487679"/>
          </a:xfrm>
        </p:spPr>
        <p:txBody>
          <a:bodyPr>
            <a:normAutofit/>
          </a:bodyPr>
          <a:lstStyle/>
          <a:p>
            <a:r>
              <a:rPr lang="en-GB" sz="2000" b="1" u="sng" dirty="0">
                <a:latin typeface="Arial" pitchFamily="34" charset="0"/>
                <a:cs typeface="Arial" pitchFamily="34" charset="0"/>
              </a:rPr>
              <a:t>Task 2 References:</a:t>
            </a:r>
            <a:r>
              <a:rPr lang="en-GB" sz="1800" b="1" u="sng" dirty="0">
                <a:latin typeface="Arial" pitchFamily="34" charset="0"/>
                <a:cs typeface="Arial" pitchFamily="34" charset="0"/>
              </a:rPr>
              <a:t> </a:t>
            </a:r>
          </a:p>
        </p:txBody>
      </p:sp>
      <p:sp>
        <p:nvSpPr>
          <p:cNvPr id="3" name="Content Placeholder 2">
            <a:extLst>
              <a:ext uri="{FF2B5EF4-FFF2-40B4-BE49-F238E27FC236}">
                <a16:creationId xmlns="" xmlns:a16="http://schemas.microsoft.com/office/drawing/2014/main" id="{C44F92CA-6836-730C-0D3D-598D8BD1D512}"/>
              </a:ext>
            </a:extLst>
          </p:cNvPr>
          <p:cNvSpPr>
            <a:spLocks noGrp="1"/>
          </p:cNvSpPr>
          <p:nvPr>
            <p:ph idx="1"/>
          </p:nvPr>
        </p:nvSpPr>
        <p:spPr>
          <a:xfrm>
            <a:off x="236220" y="640081"/>
            <a:ext cx="11635740" cy="5826034"/>
          </a:xfrm>
          <a:solidFill>
            <a:schemeClr val="bg1"/>
          </a:solidFill>
        </p:spPr>
        <p:txBody>
          <a:bodyPr>
            <a:noAutofit/>
          </a:bodyPr>
          <a:lstStyle/>
          <a:p>
            <a:pPr>
              <a:lnSpc>
                <a:spcPct val="100000"/>
              </a:lnSpc>
              <a:buNone/>
            </a:pPr>
            <a:endParaRPr lang="en-GB" sz="1400" dirty="0">
              <a:solidFill>
                <a:schemeClr val="dk1"/>
              </a:solidFill>
              <a:latin typeface="Arial" pitchFamily="34" charset="0"/>
              <a:cs typeface="Arial" pitchFamily="34" charset="0"/>
            </a:endParaRPr>
          </a:p>
          <a:p>
            <a:pPr>
              <a:lnSpc>
                <a:spcPct val="100000"/>
              </a:lnSpc>
              <a:buNone/>
            </a:pPr>
            <a:r>
              <a:rPr lang="en-GB" sz="1400" dirty="0">
                <a:solidFill>
                  <a:schemeClr val="dk1"/>
                </a:solidFill>
                <a:latin typeface="Arial" pitchFamily="34" charset="0"/>
                <a:cs typeface="Arial" pitchFamily="34" charset="0"/>
              </a:rPr>
              <a:t>Active Birmingham (2026) </a:t>
            </a:r>
            <a:r>
              <a:rPr lang="en-GB" sz="1400" i="1" dirty="0">
                <a:solidFill>
                  <a:schemeClr val="dk1"/>
                </a:solidFill>
                <a:latin typeface="Arial" pitchFamily="34" charset="0"/>
                <a:cs typeface="Arial" pitchFamily="34" charset="0"/>
              </a:rPr>
              <a:t>Active Birmingham</a:t>
            </a:r>
            <a:r>
              <a:rPr lang="en-GB" sz="1400" dirty="0">
                <a:solidFill>
                  <a:schemeClr val="dk1"/>
                </a:solidFill>
                <a:latin typeface="Arial" pitchFamily="34" charset="0"/>
                <a:cs typeface="Arial" pitchFamily="34" charset="0"/>
              </a:rPr>
              <a:t>. Available at: </a:t>
            </a:r>
            <a:r>
              <a:rPr lang="en-GB" sz="1400" dirty="0">
                <a:solidFill>
                  <a:schemeClr val="dk1"/>
                </a:solidFill>
                <a:latin typeface="Arial" pitchFamily="34" charset="0"/>
                <a:cs typeface="Arial" pitchFamily="34" charset="0"/>
                <a:hlinkClick r:id="rId2"/>
              </a:rPr>
              <a:t>https://www.sportbirmingham.org/active-birmingham/</a:t>
            </a:r>
            <a:r>
              <a:rPr lang="en-GB" sz="1400" dirty="0">
                <a:solidFill>
                  <a:schemeClr val="dk1"/>
                </a:solidFill>
                <a:latin typeface="Arial" pitchFamily="34" charset="0"/>
                <a:cs typeface="Arial" pitchFamily="34" charset="0"/>
              </a:rPr>
              <a:t> </a:t>
            </a:r>
            <a:r>
              <a:rPr lang="en-GB" sz="1400" dirty="0">
                <a:latin typeface="Arial" pitchFamily="34" charset="0"/>
                <a:cs typeface="Arial" pitchFamily="34" charset="0"/>
              </a:rPr>
              <a:t>(Accessed: 09 October 2026).</a:t>
            </a:r>
          </a:p>
          <a:p>
            <a:pPr>
              <a:lnSpc>
                <a:spcPct val="100000"/>
              </a:lnSpc>
              <a:buNone/>
            </a:pPr>
            <a:r>
              <a:rPr lang="en-GB" sz="1400" dirty="0">
                <a:latin typeface="Arial" pitchFamily="34" charset="0"/>
                <a:cs typeface="Arial" pitchFamily="34" charset="0"/>
              </a:rPr>
              <a:t>Birmingham City Council (2026) </a:t>
            </a:r>
            <a:r>
              <a:rPr lang="en-GB" sz="1400" i="1" dirty="0">
                <a:latin typeface="Arial" pitchFamily="34" charset="0"/>
                <a:cs typeface="Arial" pitchFamily="34" charset="0"/>
              </a:rPr>
              <a:t>Birmingham Youth City Board</a:t>
            </a:r>
            <a:r>
              <a:rPr lang="en-GB" sz="1400" dirty="0">
                <a:latin typeface="Arial" pitchFamily="34" charset="0"/>
                <a:cs typeface="Arial" pitchFamily="34" charset="0"/>
              </a:rPr>
              <a:t>. Available at: </a:t>
            </a:r>
          </a:p>
          <a:p>
            <a:pPr>
              <a:lnSpc>
                <a:spcPct val="100000"/>
              </a:lnSpc>
              <a:buNone/>
            </a:pPr>
            <a:r>
              <a:rPr lang="en-GB" sz="1400" dirty="0">
                <a:latin typeface="Arial" pitchFamily="34" charset="0"/>
                <a:cs typeface="Arial" pitchFamily="34" charset="0"/>
                <a:hlinkClick r:id="rId3"/>
              </a:rPr>
              <a:t>https://www.birmingham.gov.uk/info/50283/birmingham_city_partnership/2666/birmingham_city_partnership_board/3</a:t>
            </a:r>
            <a:r>
              <a:rPr lang="en-GB" sz="1400" dirty="0">
                <a:latin typeface="Arial" pitchFamily="34" charset="0"/>
                <a:cs typeface="Arial" pitchFamily="34" charset="0"/>
              </a:rPr>
              <a:t> (Accessed: 09 October </a:t>
            </a:r>
          </a:p>
          <a:p>
            <a:pPr>
              <a:lnSpc>
                <a:spcPct val="100000"/>
              </a:lnSpc>
              <a:buNone/>
            </a:pPr>
            <a:r>
              <a:rPr lang="en-GB" sz="1400" dirty="0">
                <a:latin typeface="Arial" pitchFamily="34" charset="0"/>
                <a:cs typeface="Arial" pitchFamily="34" charset="0"/>
              </a:rPr>
              <a:t>2026).</a:t>
            </a:r>
          </a:p>
          <a:p>
            <a:pPr>
              <a:lnSpc>
                <a:spcPct val="100000"/>
              </a:lnSpc>
              <a:buNone/>
            </a:pPr>
            <a:r>
              <a:rPr lang="en-GB" sz="1400" dirty="0">
                <a:latin typeface="Arial" pitchFamily="34" charset="0"/>
                <a:cs typeface="Arial" pitchFamily="34" charset="0"/>
              </a:rPr>
              <a:t>Birmingham City Council (2026) </a:t>
            </a:r>
            <a:r>
              <a:rPr lang="en-GB" sz="1400" i="1" dirty="0">
                <a:latin typeface="Arial" pitchFamily="34" charset="0"/>
                <a:cs typeface="Arial" pitchFamily="34" charset="0"/>
              </a:rPr>
              <a:t>Birmingham Youth Service</a:t>
            </a:r>
            <a:r>
              <a:rPr lang="en-GB" sz="1400" dirty="0">
                <a:latin typeface="Arial" pitchFamily="34" charset="0"/>
                <a:cs typeface="Arial" pitchFamily="34" charset="0"/>
              </a:rPr>
              <a:t>. Available at: </a:t>
            </a:r>
          </a:p>
          <a:p>
            <a:pPr>
              <a:lnSpc>
                <a:spcPct val="100000"/>
              </a:lnSpc>
              <a:buNone/>
            </a:pPr>
            <a:r>
              <a:rPr lang="en-GB" sz="1400" dirty="0">
                <a:latin typeface="Arial" pitchFamily="34" charset="0"/>
                <a:cs typeface="Arial" pitchFamily="34" charset="0"/>
                <a:hlinkClick r:id="rId4"/>
              </a:rPr>
              <a:t>https://www.birmingham.gov.uk/info/20143/young_people/219/youth_centres</a:t>
            </a:r>
            <a:r>
              <a:rPr lang="en-GB" sz="1400" dirty="0">
                <a:latin typeface="Arial" pitchFamily="34" charset="0"/>
                <a:cs typeface="Arial" pitchFamily="34" charset="0"/>
              </a:rPr>
              <a:t> (Accessed: 09 October 2026).</a:t>
            </a:r>
          </a:p>
          <a:p>
            <a:pPr>
              <a:lnSpc>
                <a:spcPct val="100000"/>
              </a:lnSpc>
              <a:buNone/>
            </a:pPr>
            <a:r>
              <a:rPr lang="en-GB" sz="1400" dirty="0">
                <a:latin typeface="Arial" pitchFamily="34" charset="0"/>
                <a:cs typeface="Arial" pitchFamily="34" charset="0"/>
              </a:rPr>
              <a:t>Birmingham City Council (2026) </a:t>
            </a:r>
            <a:r>
              <a:rPr lang="en-GB" sz="1400" i="1" dirty="0">
                <a:latin typeface="Arial" pitchFamily="34" charset="0"/>
                <a:cs typeface="Arial" pitchFamily="34" charset="0"/>
              </a:rPr>
              <a:t>Public Health</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5"/>
              </a:rPr>
              <a:t>https://www.birmingham.gov.uk/publichealth</a:t>
            </a:r>
            <a:r>
              <a:rPr lang="en-GB" sz="1400" dirty="0">
                <a:latin typeface="Arial" pitchFamily="34" charset="0"/>
                <a:cs typeface="Arial" pitchFamily="34" charset="0"/>
              </a:rPr>
              <a:t> (Accessed: 09 October 2026).</a:t>
            </a:r>
          </a:p>
          <a:p>
            <a:pPr>
              <a:lnSpc>
                <a:spcPct val="100000"/>
              </a:lnSpc>
              <a:buNone/>
            </a:pPr>
            <a:r>
              <a:rPr lang="en-GB" sz="1400" dirty="0">
                <a:solidFill>
                  <a:schemeClr val="dk1"/>
                </a:solidFill>
                <a:latin typeface="Arial" pitchFamily="34" charset="0"/>
                <a:cs typeface="Arial" pitchFamily="34" charset="0"/>
              </a:rPr>
              <a:t>Birmingham Community Healthcare NHS Foundation Trust (2026) </a:t>
            </a:r>
            <a:r>
              <a:rPr lang="en-GB" sz="1400" i="1" dirty="0">
                <a:latin typeface="Arial" pitchFamily="34" charset="0"/>
                <a:cs typeface="Arial" pitchFamily="34" charset="0"/>
              </a:rPr>
              <a:t>Vision, Values and Strategy</a:t>
            </a:r>
            <a:r>
              <a:rPr lang="en-GB" sz="1400" dirty="0">
                <a:latin typeface="Arial" pitchFamily="34" charset="0"/>
                <a:cs typeface="Arial" pitchFamily="34" charset="0"/>
              </a:rPr>
              <a:t>. </a:t>
            </a:r>
          </a:p>
          <a:p>
            <a:pPr>
              <a:lnSpc>
                <a:spcPct val="100000"/>
              </a:lnSpc>
              <a:buNone/>
            </a:pPr>
            <a:r>
              <a:rPr lang="en-GB" sz="1400" dirty="0">
                <a:latin typeface="Arial" pitchFamily="34" charset="0"/>
                <a:cs typeface="Arial" pitchFamily="34" charset="0"/>
              </a:rPr>
              <a:t>Available at: </a:t>
            </a:r>
            <a:r>
              <a:rPr lang="en-GB" sz="1400" dirty="0">
                <a:latin typeface="Arial" pitchFamily="34" charset="0"/>
                <a:cs typeface="Arial" pitchFamily="34" charset="0"/>
                <a:hlinkClick r:id="rId6"/>
              </a:rPr>
              <a:t>https://www.bhamcommunity.nhs.uk/vision-values-and-strategy/</a:t>
            </a:r>
            <a:r>
              <a:rPr lang="en-GB" sz="1400" dirty="0">
                <a:latin typeface="Arial" pitchFamily="34" charset="0"/>
                <a:cs typeface="Arial" pitchFamily="34" charset="0"/>
              </a:rPr>
              <a:t> (Accessed: 09 October 2026).</a:t>
            </a:r>
          </a:p>
          <a:p>
            <a:pPr>
              <a:lnSpc>
                <a:spcPct val="100000"/>
              </a:lnSpc>
              <a:buNone/>
            </a:pPr>
            <a:r>
              <a:rPr lang="en-GB" sz="1400" dirty="0">
                <a:solidFill>
                  <a:schemeClr val="dk1"/>
                </a:solidFill>
                <a:latin typeface="Arial" pitchFamily="34" charset="0"/>
                <a:cs typeface="Arial" pitchFamily="34" charset="0"/>
              </a:rPr>
              <a:t>Birmingham Mind (2026) </a:t>
            </a:r>
            <a:r>
              <a:rPr lang="en-GB" sz="1400" i="1" dirty="0">
                <a:solidFill>
                  <a:schemeClr val="dk1"/>
                </a:solidFill>
                <a:latin typeface="Arial" pitchFamily="34" charset="0"/>
                <a:cs typeface="Arial" pitchFamily="34" charset="0"/>
              </a:rPr>
              <a:t>Our Vision and Values</a:t>
            </a:r>
            <a:r>
              <a:rPr lang="en-GB" sz="1400" dirty="0">
                <a:solidFill>
                  <a:schemeClr val="dk1"/>
                </a:solidFill>
                <a:latin typeface="Arial" pitchFamily="34" charset="0"/>
                <a:cs typeface="Arial" pitchFamily="34" charset="0"/>
              </a:rPr>
              <a:t>. Available at: </a:t>
            </a:r>
            <a:r>
              <a:rPr lang="en-GB" sz="1400" dirty="0">
                <a:solidFill>
                  <a:schemeClr val="dk1"/>
                </a:solidFill>
                <a:latin typeface="Arial" pitchFamily="34" charset="0"/>
                <a:cs typeface="Arial" pitchFamily="34" charset="0"/>
                <a:hlinkClick r:id="rId7"/>
              </a:rPr>
              <a:t>https://www.</a:t>
            </a:r>
            <a:r>
              <a:rPr lang="en-GB" sz="1400" dirty="0">
                <a:latin typeface="Arial" pitchFamily="34" charset="0"/>
                <a:cs typeface="Arial" pitchFamily="34" charset="0"/>
                <a:hlinkClick r:id="rId7"/>
              </a:rPr>
              <a:t>birminghammind.org/about-us/our-values/</a:t>
            </a:r>
            <a:r>
              <a:rPr lang="en-GB" sz="1400" dirty="0">
                <a:latin typeface="Arial" pitchFamily="34" charset="0"/>
                <a:cs typeface="Arial" pitchFamily="34" charset="0"/>
              </a:rPr>
              <a:t> (Accessed: 09 October </a:t>
            </a:r>
          </a:p>
          <a:p>
            <a:pPr>
              <a:lnSpc>
                <a:spcPct val="100000"/>
              </a:lnSpc>
              <a:buNone/>
            </a:pPr>
            <a:r>
              <a:rPr lang="en-GB" sz="1400" dirty="0">
                <a:latin typeface="Arial" pitchFamily="34" charset="0"/>
                <a:cs typeface="Arial" pitchFamily="34" charset="0"/>
              </a:rPr>
              <a:t>2026).</a:t>
            </a:r>
          </a:p>
          <a:p>
            <a:pPr>
              <a:lnSpc>
                <a:spcPct val="100000"/>
              </a:lnSpc>
              <a:buNone/>
            </a:pPr>
            <a:r>
              <a:rPr lang="en-GB" sz="1400" dirty="0">
                <a:latin typeface="Arial" pitchFamily="34" charset="0"/>
                <a:cs typeface="Arial" pitchFamily="34" charset="0"/>
              </a:rPr>
              <a:t>Better evaluation knowledge (2025) </a:t>
            </a:r>
            <a:r>
              <a:rPr lang="en-GB" sz="1400" i="1" dirty="0">
                <a:latin typeface="Arial" pitchFamily="34" charset="0"/>
                <a:cs typeface="Arial" pitchFamily="34" charset="0"/>
              </a:rPr>
              <a:t>Evaluation Methods and Approaches</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8"/>
              </a:rPr>
              <a:t>https://www.betterevaluation.org/methods-approaches</a:t>
            </a:r>
            <a:r>
              <a:rPr lang="en-GB" sz="1400" dirty="0">
                <a:latin typeface="Arial" pitchFamily="34" charset="0"/>
                <a:cs typeface="Arial" pitchFamily="34" charset="0"/>
              </a:rPr>
              <a:t> </a:t>
            </a:r>
          </a:p>
          <a:p>
            <a:pPr>
              <a:lnSpc>
                <a:spcPct val="100000"/>
              </a:lnSpc>
              <a:buNone/>
            </a:pPr>
            <a:r>
              <a:rPr lang="en-GB" sz="1400" dirty="0">
                <a:latin typeface="Arial" pitchFamily="34" charset="0"/>
                <a:cs typeface="Arial" pitchFamily="34" charset="0"/>
              </a:rPr>
              <a:t>(Accessed: 02 October 2026). </a:t>
            </a:r>
          </a:p>
          <a:p>
            <a:pPr>
              <a:lnSpc>
                <a:spcPct val="100000"/>
              </a:lnSpc>
              <a:buNone/>
            </a:pPr>
            <a:r>
              <a:rPr lang="en-GB" sz="1400" dirty="0">
                <a:latin typeface="Arial" pitchFamily="34" charset="0"/>
                <a:cs typeface="Arial" pitchFamily="34" charset="0"/>
              </a:rPr>
              <a:t>Classroom ClipArt (2023) </a:t>
            </a:r>
            <a:r>
              <a:rPr lang="en-GB" sz="1400" i="1" dirty="0">
                <a:latin typeface="Arial" pitchFamily="34" charset="0"/>
                <a:cs typeface="Arial" pitchFamily="34" charset="0"/>
              </a:rPr>
              <a:t>Loudspeaker icon style clip art</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9"/>
              </a:rPr>
              <a:t>https://www.classroomclipart.com</a:t>
            </a:r>
            <a:r>
              <a:rPr lang="en-GB" sz="1400" dirty="0">
                <a:latin typeface="Arial" pitchFamily="34" charset="0"/>
                <a:cs typeface="Arial" pitchFamily="34" charset="0"/>
              </a:rPr>
              <a:t> (Accessed: 21 September 2026).</a:t>
            </a:r>
          </a:p>
          <a:p>
            <a:pPr>
              <a:lnSpc>
                <a:spcPct val="100000"/>
              </a:lnSpc>
              <a:buNone/>
            </a:pPr>
            <a:r>
              <a:rPr lang="en-GB" sz="1400" dirty="0">
                <a:latin typeface="Arial" pitchFamily="34" charset="0"/>
                <a:cs typeface="Arial" pitchFamily="34" charset="0"/>
              </a:rPr>
              <a:t>Clipart Library (2023) </a:t>
            </a:r>
            <a:r>
              <a:rPr lang="en-GB" sz="1400" i="1" dirty="0">
                <a:latin typeface="Arial" pitchFamily="34" charset="0"/>
                <a:cs typeface="Arial" pitchFamily="34" charset="0"/>
              </a:rPr>
              <a:t>Free phone </a:t>
            </a:r>
            <a:r>
              <a:rPr lang="en-GB" sz="1400" i="1" dirty="0" err="1">
                <a:latin typeface="Arial" pitchFamily="34" charset="0"/>
                <a:cs typeface="Arial" pitchFamily="34" charset="0"/>
              </a:rPr>
              <a:t>png</a:t>
            </a:r>
            <a:r>
              <a:rPr lang="en-GB" sz="1400" i="1" dirty="0">
                <a:latin typeface="Arial" pitchFamily="34" charset="0"/>
                <a:cs typeface="Arial" pitchFamily="34" charset="0"/>
              </a:rPr>
              <a:t> images</a:t>
            </a:r>
            <a:r>
              <a:rPr lang="en-GB" sz="1400" dirty="0">
                <a:latin typeface="Arial" pitchFamily="34" charset="0"/>
                <a:cs typeface="Arial" pitchFamily="34" charset="0"/>
              </a:rPr>
              <a:t>.</a:t>
            </a:r>
          </a:p>
          <a:p>
            <a:pPr>
              <a:lnSpc>
                <a:spcPct val="100000"/>
              </a:lnSpc>
              <a:buNone/>
            </a:pPr>
            <a:r>
              <a:rPr lang="en-GB" sz="1400" dirty="0">
                <a:latin typeface="Arial" pitchFamily="34" charset="0"/>
                <a:cs typeface="Arial" pitchFamily="34" charset="0"/>
              </a:rPr>
              <a:t>Available at: </a:t>
            </a:r>
            <a:r>
              <a:rPr lang="en-GB" sz="1400" dirty="0">
                <a:latin typeface="Arial" pitchFamily="34" charset="0"/>
                <a:cs typeface="Arial" pitchFamily="34" charset="0"/>
                <a:hlinkClick r:id="rId10"/>
              </a:rPr>
              <a:t>https://www.clipart-library.com/clipart/mob-cliparts-2.htm</a:t>
            </a:r>
            <a:r>
              <a:rPr lang="en-GB" sz="1400" dirty="0">
                <a:latin typeface="Arial" pitchFamily="34" charset="0"/>
                <a:cs typeface="Arial" pitchFamily="34" charset="0"/>
              </a:rPr>
              <a:t> (Accessed: 05 October 2026).</a:t>
            </a:r>
          </a:p>
          <a:p>
            <a:pPr>
              <a:buNone/>
            </a:pPr>
            <a:endParaRPr lang="en-GB" sz="1200" dirty="0">
              <a:latin typeface="Arial" pitchFamily="34" charset="0"/>
              <a:cs typeface="Arial" pitchFamily="34" charset="0"/>
            </a:endParaRPr>
          </a:p>
          <a:p>
            <a:pPr>
              <a:buNone/>
            </a:pPr>
            <a:endParaRPr lang="en-GB" sz="1200" dirty="0">
              <a:latin typeface="Arial" pitchFamily="34" charset="0"/>
              <a:cs typeface="Arial" pitchFamily="34" charset="0"/>
            </a:endParaRPr>
          </a:p>
          <a:p>
            <a:pPr>
              <a:buNone/>
            </a:pPr>
            <a:r>
              <a:rPr lang="en-GB" sz="1200" dirty="0">
                <a:latin typeface="Arial" pitchFamily="34" charset="0"/>
                <a:cs typeface="Arial" pitchFamily="34" charset="0"/>
              </a:rPr>
              <a:t> </a:t>
            </a:r>
          </a:p>
          <a:p>
            <a:pPr>
              <a:buNone/>
            </a:pPr>
            <a:r>
              <a:rPr lang="en-GB" sz="1200" dirty="0"/>
              <a:t>  </a:t>
            </a:r>
            <a:endParaRPr lang="en-GB" sz="1200" dirty="0">
              <a:latin typeface="Arial" pitchFamily="34" charset="0"/>
              <a:cs typeface="Arial" pitchFamily="34" charset="0"/>
            </a:endParaRPr>
          </a:p>
          <a:p>
            <a:pPr>
              <a:buNone/>
            </a:pPr>
            <a:r>
              <a:rPr lang="en-GB" sz="1200" dirty="0"/>
              <a:t/>
            </a:r>
            <a:br>
              <a:rPr lang="en-GB" sz="1200" dirty="0"/>
            </a:br>
            <a:endParaRPr lang="en-GB" sz="1200" dirty="0">
              <a:latin typeface="Arial" pitchFamily="34" charset="0"/>
              <a:cs typeface="Arial" pitchFamily="34" charset="0"/>
            </a:endParaRPr>
          </a:p>
          <a:p>
            <a:pPr>
              <a:buNone/>
            </a:pPr>
            <a:endParaRPr lang="en-GB" sz="1200" dirty="0">
              <a:latin typeface="Arial" pitchFamily="34" charset="0"/>
              <a:cs typeface="Arial" pitchFamily="34" charset="0"/>
            </a:endParaRPr>
          </a:p>
          <a:p>
            <a:pPr>
              <a:buNone/>
            </a:pPr>
            <a:r>
              <a:rPr lang="en-GB" sz="1200" dirty="0">
                <a:latin typeface="Arial" pitchFamily="34" charset="0"/>
                <a:cs typeface="Arial" pitchFamily="34" charset="0"/>
              </a:rPr>
              <a:t> </a:t>
            </a:r>
          </a:p>
          <a:p>
            <a:pPr>
              <a:buNone/>
            </a:pPr>
            <a:endParaRPr lang="en-GB" sz="1200" dirty="0">
              <a:latin typeface="Arial" pitchFamily="34" charset="0"/>
              <a:cs typeface="Arial" pitchFamily="34" charset="0"/>
            </a:endParaRPr>
          </a:p>
          <a:p>
            <a:pPr>
              <a:buNone/>
            </a:pPr>
            <a:endParaRPr lang="en-GB" sz="1200" dirty="0">
              <a:latin typeface="Arial" pitchFamily="34" charset="0"/>
              <a:cs typeface="Arial" pitchFamily="34" charset="0"/>
            </a:endParaRPr>
          </a:p>
          <a:p>
            <a:pPr>
              <a:buNone/>
            </a:pPr>
            <a:endParaRPr lang="en-GB" sz="1200" dirty="0">
              <a:latin typeface="Arial" pitchFamily="34" charset="0"/>
              <a:cs typeface="Arial" pitchFamily="34" charset="0"/>
            </a:endParaRPr>
          </a:p>
          <a:p>
            <a:pPr>
              <a:buNone/>
            </a:pPr>
            <a:r>
              <a:rPr lang="en-GB" sz="1200" dirty="0"/>
              <a:t> </a:t>
            </a:r>
          </a:p>
        </p:txBody>
      </p:sp>
      <p:sp>
        <p:nvSpPr>
          <p:cNvPr id="4" name="Slide Number Placeholder 3"/>
          <p:cNvSpPr>
            <a:spLocks noGrp="1"/>
          </p:cNvSpPr>
          <p:nvPr>
            <p:ph type="sldNum" sz="quarter" idx="12"/>
          </p:nvPr>
        </p:nvSpPr>
        <p:spPr/>
        <p:txBody>
          <a:bodyPr/>
          <a:lstStyle/>
          <a:p>
            <a:fld id="{9F1F8E63-D4E6-420C-B763-C5977E96A00A}" type="slidenum">
              <a:rPr lang="en-GB" smtClean="0"/>
              <a:pPr/>
              <a:t>24</a:t>
            </a:fld>
            <a:endParaRPr lang="en-GB"/>
          </a:p>
        </p:txBody>
      </p:sp>
    </p:spTree>
    <p:extLst>
      <p:ext uri="{BB962C8B-B14F-4D97-AF65-F5344CB8AC3E}">
        <p14:creationId xmlns="" xmlns:p14="http://schemas.microsoft.com/office/powerpoint/2010/main" val="22457302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219075"/>
            <a:ext cx="11591925" cy="6229350"/>
          </a:xfrm>
          <a:solidFill>
            <a:schemeClr val="bg1"/>
          </a:solidFill>
        </p:spPr>
        <p:txBody>
          <a:bodyPr>
            <a:normAutofit fontScale="90000"/>
          </a:bodyPr>
          <a:lstStyle/>
          <a:p>
            <a:pPr>
              <a:lnSpc>
                <a:spcPct val="100000"/>
              </a:lnSpc>
            </a:pPr>
            <a:r>
              <a:rPr lang="en-GB" sz="1200" dirty="0">
                <a:latin typeface="Arial" pitchFamily="34" charset="0"/>
                <a:cs typeface="Arial" pitchFamily="34" charset="0"/>
              </a:rPr>
              <a:t/>
            </a:r>
            <a:br>
              <a:rPr lang="en-GB" sz="1200" dirty="0">
                <a:latin typeface="Arial" pitchFamily="34" charset="0"/>
                <a:cs typeface="Arial" pitchFamily="34" charset="0"/>
              </a:rPr>
            </a:br>
            <a:r>
              <a:rPr lang="en-GB" sz="1200" dirty="0">
                <a:latin typeface="Arial" pitchFamily="34" charset="0"/>
                <a:cs typeface="Arial" pitchFamily="34" charset="0"/>
              </a:rPr>
              <a:t/>
            </a:r>
            <a:br>
              <a:rPr lang="en-GB" sz="1200" dirty="0">
                <a:latin typeface="Arial" pitchFamily="34" charset="0"/>
                <a:cs typeface="Arial" pitchFamily="34" charset="0"/>
              </a:rPr>
            </a:br>
            <a:r>
              <a:rPr lang="en-GB" sz="1600" dirty="0">
                <a:latin typeface="Arial" pitchFamily="34" charset="0"/>
                <a:cs typeface="Arial" pitchFamily="34" charset="0"/>
              </a:rPr>
              <a:t>Europe PMC (2006) </a:t>
            </a:r>
            <a:r>
              <a:rPr lang="en-GB" sz="1600" i="1" dirty="0">
                <a:latin typeface="Arial" pitchFamily="34" charset="0"/>
                <a:cs typeface="Arial" pitchFamily="34" charset="0"/>
              </a:rPr>
              <a:t>A framework for evaluating health promotion programs</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2"/>
              </a:rPr>
              <a:t>https://doi.org/10.1071/he06061</a:t>
            </a:r>
            <a:r>
              <a:rPr lang="en-GB" sz="1600" dirty="0">
                <a:latin typeface="Arial" pitchFamily="34" charset="0"/>
                <a:cs typeface="Arial" pitchFamily="34" charset="0"/>
              </a:rPr>
              <a:t>.</a:t>
            </a:r>
            <a:br>
              <a:rPr lang="en-GB" sz="1600" dirty="0">
                <a:latin typeface="Arial" pitchFamily="34" charset="0"/>
                <a:cs typeface="Arial" pitchFamily="34" charset="0"/>
              </a:rPr>
            </a:br>
            <a:r>
              <a:rPr lang="en-GB" sz="1600" dirty="0" err="1">
                <a:latin typeface="Arial" pitchFamily="34" charset="0"/>
                <a:cs typeface="Arial" pitchFamily="34" charset="0"/>
              </a:rPr>
              <a:t>Fity</a:t>
            </a:r>
            <a:r>
              <a:rPr lang="en-GB" sz="1600" dirty="0">
                <a:latin typeface="Arial" pitchFamily="34" charset="0"/>
                <a:cs typeface="Arial" pitchFamily="34" charset="0"/>
              </a:rPr>
              <a:t> Club (2025) </a:t>
            </a:r>
            <a:r>
              <a:rPr lang="en-GB" sz="1600" i="1" dirty="0">
                <a:latin typeface="Arial" pitchFamily="34" charset="0"/>
                <a:cs typeface="Arial" pitchFamily="34" charset="0"/>
              </a:rPr>
              <a:t>Free Questionnaire clipart.</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3"/>
              </a:rPr>
              <a:t>https://www.fity.club/lists/q/questionnaire-clipart-20-free-cliparts-download-images/</a:t>
            </a:r>
            <a:r>
              <a:rPr lang="en-GB" sz="1600" dirty="0">
                <a:latin typeface="Arial" pitchFamily="34" charset="0"/>
                <a:cs typeface="Arial" pitchFamily="34" charset="0"/>
              </a:rPr>
              <a:t>  (Accessed: 06 October 2026).</a:t>
            </a:r>
            <a:br>
              <a:rPr lang="en-GB" sz="1600" dirty="0">
                <a:latin typeface="Arial" pitchFamily="34" charset="0"/>
                <a:cs typeface="Arial" pitchFamily="34" charset="0"/>
              </a:rPr>
            </a:br>
            <a:r>
              <a:rPr lang="en-GB" sz="1600" dirty="0">
                <a:latin typeface="Arial" pitchFamily="34" charset="0"/>
                <a:cs typeface="Arial" pitchFamily="34" charset="0"/>
              </a:rPr>
              <a:t>Gov.UK (2018) </a:t>
            </a:r>
            <a:r>
              <a:rPr lang="en-GB" sz="1600" i="1" dirty="0">
                <a:latin typeface="Arial" pitchFamily="34" charset="0"/>
                <a:cs typeface="Arial" pitchFamily="34" charset="0"/>
              </a:rPr>
              <a:t>Guidance: Outcome evaluation: evaluation in health and wellbeing</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4"/>
              </a:rPr>
              <a:t>https://www.gov.uk/guidance/evaluation-in-health-and-wellbeing-outcome</a:t>
            </a:r>
            <a:r>
              <a:rPr lang="en-GB" sz="1600" dirty="0">
                <a:latin typeface="Arial" pitchFamily="34" charset="0"/>
                <a:cs typeface="Arial" pitchFamily="34" charset="0"/>
              </a:rPr>
              <a:t/>
            </a:r>
            <a:br>
              <a:rPr lang="en-GB" sz="1600" dirty="0">
                <a:latin typeface="Arial" pitchFamily="34" charset="0"/>
                <a:cs typeface="Arial" pitchFamily="34" charset="0"/>
              </a:rPr>
            </a:br>
            <a:r>
              <a:rPr lang="en-GB" sz="1600" dirty="0">
                <a:latin typeface="Arial" pitchFamily="34" charset="0"/>
                <a:cs typeface="Arial" pitchFamily="34" charset="0"/>
              </a:rPr>
              <a:t>(Accessed: 06 October 2026).</a:t>
            </a:r>
            <a:br>
              <a:rPr lang="en-GB" sz="1600" dirty="0">
                <a:latin typeface="Arial" pitchFamily="34" charset="0"/>
                <a:cs typeface="Arial" pitchFamily="34" charset="0"/>
              </a:rPr>
            </a:br>
            <a:r>
              <a:rPr lang="en-GB" sz="1600" dirty="0">
                <a:latin typeface="Arial" pitchFamily="34" charset="0"/>
                <a:cs typeface="Arial" pitchFamily="34" charset="0"/>
              </a:rPr>
              <a:t>Health for Life (2021) </a:t>
            </a:r>
            <a:r>
              <a:rPr lang="en-GB" sz="1600" i="1" dirty="0">
                <a:latin typeface="Arial" pitchFamily="34" charset="0"/>
                <a:cs typeface="Arial" pitchFamily="34" charset="0"/>
              </a:rPr>
              <a:t>Change 4 Life</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5"/>
              </a:rPr>
              <a:t>https://www.healthforall.org.uk/our-areas-of-work/children-families-young-people/change4life/</a:t>
            </a:r>
            <a:r>
              <a:rPr lang="en-GB" sz="1600" dirty="0">
                <a:latin typeface="Arial" pitchFamily="34" charset="0"/>
                <a:cs typeface="Arial" pitchFamily="34" charset="0"/>
              </a:rPr>
              <a:t> (Accessed: 09 October 2026).</a:t>
            </a:r>
            <a:br>
              <a:rPr lang="en-GB" sz="1600" dirty="0">
                <a:latin typeface="Arial" pitchFamily="34" charset="0"/>
                <a:cs typeface="Arial" pitchFamily="34" charset="0"/>
              </a:rPr>
            </a:br>
            <a:r>
              <a:rPr lang="en-GB" sz="1600" dirty="0">
                <a:latin typeface="Arial" pitchFamily="34" charset="0"/>
                <a:cs typeface="Arial" pitchFamily="34" charset="0"/>
              </a:rPr>
              <a:t>Internet Matters (2026) </a:t>
            </a:r>
            <a:r>
              <a:rPr lang="en-GB" sz="1600" i="1" dirty="0">
                <a:latin typeface="Arial" pitchFamily="34" charset="0"/>
                <a:cs typeface="Arial" pitchFamily="34" charset="0"/>
              </a:rPr>
              <a:t>Because children deserve a safe digital world</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6"/>
              </a:rPr>
              <a:t>https://www.internetmatters.org</a:t>
            </a:r>
            <a:r>
              <a:rPr lang="en-GB" sz="1600" dirty="0">
                <a:latin typeface="Arial" pitchFamily="34" charset="0"/>
                <a:cs typeface="Arial" pitchFamily="34" charset="0"/>
              </a:rPr>
              <a:t> (Accessed: 09 October 2026). </a:t>
            </a:r>
            <a:br>
              <a:rPr lang="en-GB" sz="1600" dirty="0">
                <a:latin typeface="Arial" pitchFamily="34" charset="0"/>
                <a:cs typeface="Arial" pitchFamily="34" charset="0"/>
              </a:rPr>
            </a:br>
            <a:r>
              <a:rPr lang="en-GB" sz="1600" dirty="0" err="1">
                <a:latin typeface="Arial" pitchFamily="34" charset="0"/>
                <a:cs typeface="Arial" pitchFamily="34" charset="0"/>
              </a:rPr>
              <a:t>iStock</a:t>
            </a:r>
            <a:r>
              <a:rPr lang="en-GB" sz="1600" dirty="0">
                <a:latin typeface="Arial" pitchFamily="34" charset="0"/>
                <a:cs typeface="Arial" pitchFamily="34" charset="0"/>
              </a:rPr>
              <a:t> (2026) </a:t>
            </a:r>
            <a:r>
              <a:rPr lang="en-GB" sz="1600" i="1" dirty="0">
                <a:latin typeface="Arial" pitchFamily="34" charset="0"/>
                <a:cs typeface="Arial" pitchFamily="34" charset="0"/>
              </a:rPr>
              <a:t>Adolescents With Different Digital Devices Cartoons Stock Photos, Pictures &amp; Royalty-Free Images.</a:t>
            </a:r>
            <a:r>
              <a:rPr lang="en-GB" sz="1600" dirty="0">
                <a:latin typeface="Arial" pitchFamily="34" charset="0"/>
                <a:cs typeface="Arial" pitchFamily="34" charset="0"/>
              </a:rPr>
              <a:t> Available at: </a:t>
            </a:r>
            <a:br>
              <a:rPr lang="en-GB" sz="1600" dirty="0">
                <a:latin typeface="Arial" pitchFamily="34" charset="0"/>
                <a:cs typeface="Arial" pitchFamily="34" charset="0"/>
              </a:rPr>
            </a:br>
            <a:r>
              <a:rPr lang="en-GB" sz="1600" dirty="0">
                <a:latin typeface="Arial" pitchFamily="34" charset="0"/>
                <a:cs typeface="Arial" pitchFamily="34" charset="0"/>
                <a:hlinkClick r:id="rId7"/>
              </a:rPr>
              <a:t>https://www.istockphoto.com/search/2/image?family=creative&amp;phrase=adolescents%20with%20different%20digital%20devices%20cartoons&amp;sort=best&amp;excludenudity=true&amp;istockcollection</a:t>
            </a:r>
            <a:r>
              <a:rPr lang="en-GB" sz="1600" dirty="0">
                <a:latin typeface="Arial" pitchFamily="34" charset="0"/>
                <a:cs typeface="Arial" pitchFamily="34" charset="0"/>
              </a:rPr>
              <a:t>=  (Accessed: 24 September 2026).</a:t>
            </a:r>
            <a:br>
              <a:rPr lang="en-GB" sz="1600" dirty="0">
                <a:latin typeface="Arial" pitchFamily="34" charset="0"/>
                <a:cs typeface="Arial" pitchFamily="34" charset="0"/>
              </a:rPr>
            </a:br>
            <a:r>
              <a:rPr lang="en-GB" sz="1600" dirty="0" err="1">
                <a:latin typeface="Arial" pitchFamily="34" charset="0"/>
                <a:cs typeface="Arial" pitchFamily="34" charset="0"/>
              </a:rPr>
              <a:t>Magnific</a:t>
            </a:r>
            <a:r>
              <a:rPr lang="en-GB" sz="1600" dirty="0">
                <a:latin typeface="Arial" pitchFamily="34" charset="0"/>
                <a:cs typeface="Arial" pitchFamily="34" charset="0"/>
              </a:rPr>
              <a:t> (2025) </a:t>
            </a:r>
            <a:r>
              <a:rPr lang="en-GB" sz="1600" i="1" dirty="0">
                <a:latin typeface="Arial" pitchFamily="34" charset="0"/>
                <a:cs typeface="Arial" pitchFamily="34" charset="0"/>
              </a:rPr>
              <a:t>Teaches toolkit images</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8"/>
              </a:rPr>
              <a:t>https://www.magnific.com/free-photos-vectors/teacher-toolkit/2</a:t>
            </a:r>
            <a:r>
              <a:rPr lang="en-GB" sz="1600" dirty="0">
                <a:latin typeface="Arial" pitchFamily="34" charset="0"/>
                <a:cs typeface="Arial" pitchFamily="34" charset="0"/>
              </a:rPr>
              <a:t> </a:t>
            </a:r>
            <a:br>
              <a:rPr lang="en-GB" sz="1600" dirty="0">
                <a:latin typeface="Arial" pitchFamily="34" charset="0"/>
                <a:cs typeface="Arial" pitchFamily="34" charset="0"/>
              </a:rPr>
            </a:br>
            <a:r>
              <a:rPr lang="en-GB" sz="1600" dirty="0">
                <a:latin typeface="Arial" pitchFamily="34" charset="0"/>
                <a:cs typeface="Arial" pitchFamily="34" charset="0"/>
              </a:rPr>
              <a:t>(Accessed: 09 October 2026).</a:t>
            </a:r>
            <a:br>
              <a:rPr lang="en-GB" sz="1600" dirty="0">
                <a:latin typeface="Arial" pitchFamily="34" charset="0"/>
                <a:cs typeface="Arial" pitchFamily="34" charset="0"/>
              </a:rPr>
            </a:br>
            <a:r>
              <a:rPr lang="en-GB" sz="1600" dirty="0">
                <a:latin typeface="Arial" pitchFamily="34" charset="0"/>
                <a:cs typeface="Arial" pitchFamily="34" charset="0"/>
              </a:rPr>
              <a:t>National Institute for Health and Care Research (2024) </a:t>
            </a:r>
            <a:r>
              <a:rPr lang="en-GB" sz="1600" i="1" dirty="0">
                <a:latin typeface="Arial" pitchFamily="34" charset="0"/>
                <a:cs typeface="Arial" pitchFamily="34" charset="0"/>
              </a:rPr>
              <a:t>Framework for the development and evaluation of complex interventions: gap analysis, workshop and consultation-informed update</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9"/>
              </a:rPr>
              <a:t>https://www.journalslibrary.nihr.ac.uk/hta/HTA25570</a:t>
            </a:r>
            <a:r>
              <a:rPr lang="en-GB" sz="1600" dirty="0">
                <a:latin typeface="Arial" pitchFamily="34" charset="0"/>
                <a:cs typeface="Arial" pitchFamily="34" charset="0"/>
              </a:rPr>
              <a:t> (Accessed: 30 September 2026).</a:t>
            </a:r>
            <a:br>
              <a:rPr lang="en-GB" sz="1600" dirty="0">
                <a:latin typeface="Arial" pitchFamily="34" charset="0"/>
                <a:cs typeface="Arial" pitchFamily="34" charset="0"/>
              </a:rPr>
            </a:br>
            <a:r>
              <a:rPr lang="en-GB" sz="1600" dirty="0">
                <a:latin typeface="Arial" pitchFamily="34" charset="0"/>
                <a:cs typeface="Arial" pitchFamily="34" charset="0"/>
              </a:rPr>
              <a:t>NHS Better Health (2025) </a:t>
            </a:r>
            <a:r>
              <a:rPr lang="en-GB" sz="1600" i="1" dirty="0">
                <a:latin typeface="Arial" pitchFamily="34" charset="0"/>
                <a:cs typeface="Arial" pitchFamily="34" charset="0"/>
              </a:rPr>
              <a:t>Helping you to take care of your mental wellbeing.</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10"/>
              </a:rPr>
              <a:t>https://www.nhs.uk/every-mind-matters/</a:t>
            </a:r>
            <a:r>
              <a:rPr lang="en-GB" sz="1600" dirty="0">
                <a:latin typeface="Arial" pitchFamily="34" charset="0"/>
                <a:cs typeface="Arial" pitchFamily="34" charset="0"/>
              </a:rPr>
              <a:t>  (Accessed: 09 October 2026). </a:t>
            </a:r>
            <a:br>
              <a:rPr lang="en-GB" sz="1600" dirty="0">
                <a:latin typeface="Arial" pitchFamily="34" charset="0"/>
                <a:cs typeface="Arial" pitchFamily="34" charset="0"/>
              </a:rPr>
            </a:br>
            <a:r>
              <a:rPr lang="en-GB" sz="1600" dirty="0">
                <a:latin typeface="Arial" pitchFamily="34" charset="0"/>
                <a:cs typeface="Arial" pitchFamily="34" charset="0"/>
              </a:rPr>
              <a:t>NHS England (2026) </a:t>
            </a:r>
            <a:r>
              <a:rPr lang="en-GB" sz="1600" i="1" dirty="0">
                <a:latin typeface="Arial" pitchFamily="34" charset="0"/>
                <a:cs typeface="Arial" pitchFamily="34" charset="0"/>
              </a:rPr>
              <a:t>About NHS England – Midlands</a:t>
            </a:r>
            <a:r>
              <a:rPr lang="en-GB" sz="1600" dirty="0">
                <a:latin typeface="Arial" pitchFamily="34" charset="0"/>
                <a:cs typeface="Arial" pitchFamily="34" charset="0"/>
              </a:rPr>
              <a:t>. </a:t>
            </a:r>
            <a:br>
              <a:rPr lang="en-GB" sz="1600" dirty="0">
                <a:latin typeface="Arial" pitchFamily="34" charset="0"/>
                <a:cs typeface="Arial" pitchFamily="34" charset="0"/>
              </a:rPr>
            </a:br>
            <a:r>
              <a:rPr lang="en-GB" sz="1600" dirty="0">
                <a:latin typeface="Arial" pitchFamily="34" charset="0"/>
                <a:cs typeface="Arial" pitchFamily="34" charset="0"/>
              </a:rPr>
              <a:t>Available at: </a:t>
            </a:r>
            <a:r>
              <a:rPr lang="en-GB" sz="1600" dirty="0">
                <a:latin typeface="Arial" pitchFamily="34" charset="0"/>
                <a:cs typeface="Arial" pitchFamily="34" charset="0"/>
                <a:hlinkClick r:id="rId11"/>
              </a:rPr>
              <a:t>https://www.england.nhs.uk/midlands/about-nhs-england-and-nhs-improvement-midlands/</a:t>
            </a:r>
            <a:r>
              <a:rPr lang="en-GB" sz="1600" dirty="0">
                <a:latin typeface="Arial" pitchFamily="34" charset="0"/>
                <a:cs typeface="Arial" pitchFamily="34" charset="0"/>
              </a:rPr>
              <a:t> (Accessed: 09 October 2026). </a:t>
            </a:r>
            <a:br>
              <a:rPr lang="en-GB" sz="1600" dirty="0">
                <a:latin typeface="Arial" pitchFamily="34" charset="0"/>
                <a:cs typeface="Arial" pitchFamily="34" charset="0"/>
              </a:rPr>
            </a:br>
            <a:r>
              <a:rPr lang="en-GB" sz="1600" dirty="0">
                <a:latin typeface="Arial" pitchFamily="34" charset="0"/>
                <a:cs typeface="Arial" pitchFamily="34" charset="0"/>
              </a:rPr>
              <a:t>NSPCC (2026) </a:t>
            </a:r>
            <a:r>
              <a:rPr lang="en-GB" sz="1600" i="1" dirty="0">
                <a:latin typeface="Arial" pitchFamily="34" charset="0"/>
                <a:cs typeface="Arial" pitchFamily="34" charset="0"/>
              </a:rPr>
              <a:t>Keeping children safe online. </a:t>
            </a:r>
            <a:r>
              <a:rPr lang="en-GB" sz="1600" dirty="0">
                <a:latin typeface="Arial" pitchFamily="34" charset="0"/>
                <a:cs typeface="Arial" pitchFamily="34" charset="0"/>
              </a:rPr>
              <a:t>Available at: </a:t>
            </a:r>
            <a:r>
              <a:rPr lang="en-GB" sz="1600" dirty="0">
                <a:latin typeface="Arial" pitchFamily="34" charset="0"/>
                <a:cs typeface="Arial" pitchFamily="34" charset="0"/>
                <a:hlinkClick r:id="rId12"/>
              </a:rPr>
              <a:t>https://www.nspcc.org.uk/keeping-children-safe/online-safety/</a:t>
            </a:r>
            <a:r>
              <a:rPr lang="en-GB" sz="1600" dirty="0">
                <a:latin typeface="Arial" pitchFamily="34" charset="0"/>
                <a:cs typeface="Arial" pitchFamily="34" charset="0"/>
              </a:rPr>
              <a:t> </a:t>
            </a:r>
            <a:br>
              <a:rPr lang="en-GB" sz="1600" dirty="0">
                <a:latin typeface="Arial" pitchFamily="34" charset="0"/>
                <a:cs typeface="Arial" pitchFamily="34" charset="0"/>
              </a:rPr>
            </a:br>
            <a:r>
              <a:rPr lang="en-GB" sz="1600" dirty="0">
                <a:latin typeface="Arial" pitchFamily="34" charset="0"/>
                <a:cs typeface="Arial" pitchFamily="34" charset="0"/>
              </a:rPr>
              <a:t>(Accessed: 09 October 2026).</a:t>
            </a:r>
            <a:br>
              <a:rPr lang="en-GB" sz="1600" dirty="0">
                <a:latin typeface="Arial" pitchFamily="34" charset="0"/>
                <a:cs typeface="Arial" pitchFamily="34" charset="0"/>
              </a:rPr>
            </a:br>
            <a:r>
              <a:rPr lang="en-GB" sz="1600" dirty="0" err="1">
                <a:latin typeface="Arial" pitchFamily="34" charset="0"/>
                <a:cs typeface="Arial" pitchFamily="34" charset="0"/>
              </a:rPr>
              <a:t>Ofcom</a:t>
            </a:r>
            <a:r>
              <a:rPr lang="en-GB" sz="1600" dirty="0">
                <a:latin typeface="Arial" pitchFamily="34" charset="0"/>
                <a:cs typeface="Arial" pitchFamily="34" charset="0"/>
              </a:rPr>
              <a:t> (2026) </a:t>
            </a:r>
            <a:r>
              <a:rPr lang="en-GB" sz="1600" i="1" dirty="0">
                <a:latin typeface="Arial" pitchFamily="34" charset="0"/>
                <a:cs typeface="Arial" pitchFamily="34" charset="0"/>
              </a:rPr>
              <a:t>Online safety</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13"/>
              </a:rPr>
              <a:t>https://www.ofcom.org.uk/online-safety</a:t>
            </a:r>
            <a:r>
              <a:rPr lang="en-GB" sz="1600" dirty="0">
                <a:latin typeface="Arial" pitchFamily="34" charset="0"/>
                <a:cs typeface="Arial" pitchFamily="34" charset="0"/>
              </a:rPr>
              <a:t>  (Accessed: 09 October 2026). </a:t>
            </a:r>
            <a:br>
              <a:rPr lang="en-GB" sz="1600" dirty="0">
                <a:latin typeface="Arial" pitchFamily="34" charset="0"/>
                <a:cs typeface="Arial" pitchFamily="34" charset="0"/>
              </a:rPr>
            </a:br>
            <a:r>
              <a:rPr lang="en-GB" sz="1600" kern="0" dirty="0">
                <a:latin typeface="Arial"/>
                <a:ea typeface="Times New Roman"/>
                <a:cs typeface="Times New Roman"/>
              </a:rPr>
              <a:t>Parent Zone</a:t>
            </a:r>
            <a:r>
              <a:rPr lang="en-GB" sz="1600" kern="0" dirty="0">
                <a:latin typeface="Arial" pitchFamily="34" charset="0"/>
                <a:ea typeface="Times New Roman"/>
                <a:cs typeface="Arial" pitchFamily="34" charset="0"/>
              </a:rPr>
              <a:t> (no date) </a:t>
            </a:r>
            <a:r>
              <a:rPr lang="en-GB" sz="1600" i="1" dirty="0">
                <a:latin typeface="Arial" pitchFamily="34" charset="0"/>
                <a:cs typeface="Arial" pitchFamily="34" charset="0"/>
              </a:rPr>
              <a:t>Support parents with Everyday Digital</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14"/>
              </a:rPr>
              <a:t>https://www.parentzone.org.uk</a:t>
            </a:r>
            <a:r>
              <a:rPr lang="en-GB" sz="1600" dirty="0">
                <a:latin typeface="Arial" pitchFamily="34" charset="0"/>
                <a:cs typeface="Arial" pitchFamily="34" charset="0"/>
              </a:rPr>
              <a:t> (Accessed: 09 October 2026). </a:t>
            </a:r>
            <a:r>
              <a:rPr lang="en-GB" sz="1600" kern="100" dirty="0">
                <a:latin typeface="Calibri"/>
                <a:ea typeface="Calibri"/>
                <a:cs typeface="Times New Roman"/>
              </a:rPr>
              <a:t/>
            </a:r>
            <a:br>
              <a:rPr lang="en-GB" sz="1600" kern="100" dirty="0">
                <a:latin typeface="Calibri"/>
                <a:ea typeface="Calibri"/>
                <a:cs typeface="Times New Roman"/>
              </a:rPr>
            </a:br>
            <a:r>
              <a:rPr lang="en-GB" sz="1600" dirty="0" err="1">
                <a:latin typeface="Arial" pitchFamily="34" charset="0"/>
                <a:cs typeface="Arial" pitchFamily="34" charset="0"/>
              </a:rPr>
              <a:t>Pixabay</a:t>
            </a:r>
            <a:r>
              <a:rPr lang="en-GB" sz="1600" dirty="0">
                <a:latin typeface="Arial" pitchFamily="34" charset="0"/>
                <a:cs typeface="Arial" pitchFamily="34" charset="0"/>
              </a:rPr>
              <a:t> (2019) </a:t>
            </a:r>
            <a:r>
              <a:rPr lang="en-GB" sz="1600" i="1" dirty="0">
                <a:latin typeface="Arial" pitchFamily="34" charset="0"/>
                <a:cs typeface="Arial" pitchFamily="34" charset="0"/>
              </a:rPr>
              <a:t>Email Icon Vector Images</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15"/>
              </a:rPr>
              <a:t>https:///www.pixabay.com/vectors/search/email%20icon/</a:t>
            </a:r>
            <a:r>
              <a:rPr lang="en-GB" sz="1600" dirty="0">
                <a:latin typeface="Arial" pitchFamily="34" charset="0"/>
                <a:cs typeface="Arial" pitchFamily="34" charset="0"/>
              </a:rPr>
              <a:t> (Accessed: 05 October 2026).</a:t>
            </a:r>
            <a:br>
              <a:rPr lang="en-GB" sz="1600" dirty="0">
                <a:latin typeface="Arial" pitchFamily="34" charset="0"/>
                <a:cs typeface="Arial" pitchFamily="34" charset="0"/>
              </a:rPr>
            </a:br>
            <a:r>
              <a:rPr lang="en-GB" sz="1600" dirty="0">
                <a:latin typeface="Arial" pitchFamily="34" charset="0"/>
                <a:cs typeface="Arial" pitchFamily="34" charset="0"/>
              </a:rPr>
              <a:t/>
            </a:r>
            <a:br>
              <a:rPr lang="en-GB" sz="1600" dirty="0">
                <a:latin typeface="Arial" pitchFamily="34" charset="0"/>
                <a:cs typeface="Arial" pitchFamily="34" charset="0"/>
              </a:rPr>
            </a:br>
            <a:r>
              <a:rPr lang="en-GB" sz="1600" dirty="0">
                <a:latin typeface="Arial" pitchFamily="34" charset="0"/>
                <a:cs typeface="Arial" pitchFamily="34" charset="0"/>
              </a:rPr>
              <a:t/>
            </a:r>
            <a:br>
              <a:rPr lang="en-GB" sz="1600" dirty="0">
                <a:latin typeface="Arial" pitchFamily="34" charset="0"/>
                <a:cs typeface="Arial" pitchFamily="34" charset="0"/>
              </a:rPr>
            </a:br>
            <a:endParaRPr lang="en-GB" sz="1600" b="1" dirty="0">
              <a:latin typeface="Arial" pitchFamily="34" charset="0"/>
              <a:cs typeface="Arial" pitchFamily="34" charset="0"/>
            </a:endParaRPr>
          </a:p>
        </p:txBody>
      </p:sp>
      <p:sp>
        <p:nvSpPr>
          <p:cNvPr id="3" name="Slide Number Placeholder 2"/>
          <p:cNvSpPr>
            <a:spLocks noGrp="1"/>
          </p:cNvSpPr>
          <p:nvPr>
            <p:ph type="sldNum" sz="quarter" idx="12"/>
          </p:nvPr>
        </p:nvSpPr>
        <p:spPr/>
        <p:txBody>
          <a:bodyPr/>
          <a:lstStyle/>
          <a:p>
            <a:fld id="{9F1F8E63-D4E6-420C-B763-C5977E96A00A}" type="slidenum">
              <a:rPr lang="en-GB" smtClean="0"/>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5326" y="300789"/>
            <a:ext cx="11261558" cy="5478423"/>
          </a:xfrm>
          <a:prstGeom prst="rect">
            <a:avLst/>
          </a:prstGeom>
        </p:spPr>
        <p:txBody>
          <a:bodyPr wrap="square">
            <a:spAutoFit/>
          </a:bodyPr>
          <a:lstStyle/>
          <a:p>
            <a:endParaRPr lang="en-GB" sz="1400" kern="0" dirty="0" smtClean="0">
              <a:latin typeface="Arial"/>
              <a:ea typeface="Times New Roman"/>
              <a:cs typeface="Times New Roman"/>
            </a:endParaRPr>
          </a:p>
          <a:p>
            <a:endParaRPr lang="en-GB" sz="1400" kern="0" dirty="0" smtClean="0">
              <a:latin typeface="Arial"/>
              <a:ea typeface="Times New Roman"/>
              <a:cs typeface="Times New Roman"/>
            </a:endParaRPr>
          </a:p>
          <a:p>
            <a:endParaRPr lang="en-GB" sz="1400" kern="0" dirty="0" smtClean="0">
              <a:latin typeface="Arial"/>
              <a:ea typeface="Times New Roman"/>
              <a:cs typeface="Times New Roman"/>
            </a:endParaRPr>
          </a:p>
          <a:p>
            <a:endParaRPr lang="en-GB" sz="1400" kern="0" dirty="0" smtClean="0">
              <a:latin typeface="Arial"/>
              <a:ea typeface="Times New Roman"/>
              <a:cs typeface="Times New Roman"/>
            </a:endParaRPr>
          </a:p>
          <a:p>
            <a:r>
              <a:rPr lang="en-GB" sz="1400" kern="0" dirty="0" smtClean="0">
                <a:latin typeface="Arial"/>
                <a:ea typeface="Times New Roman"/>
                <a:cs typeface="Times New Roman"/>
              </a:rPr>
              <a:t>Sport </a:t>
            </a:r>
            <a:r>
              <a:rPr lang="en-GB" sz="1400" kern="0" dirty="0" smtClean="0">
                <a:latin typeface="Arial"/>
                <a:ea typeface="Times New Roman"/>
                <a:cs typeface="Times New Roman"/>
              </a:rPr>
              <a:t>England (2026) </a:t>
            </a:r>
            <a:r>
              <a:rPr lang="en-GB" sz="1400" i="1" kern="0" dirty="0" smtClean="0">
                <a:latin typeface="Arial"/>
                <a:ea typeface="Times New Roman"/>
                <a:cs typeface="Times New Roman"/>
              </a:rPr>
              <a:t>Uniting the Movement</a:t>
            </a:r>
            <a:r>
              <a:rPr lang="en-GB" sz="1400" kern="0" dirty="0" smtClean="0">
                <a:latin typeface="Arial"/>
                <a:ea typeface="Times New Roman"/>
                <a:cs typeface="Times New Roman"/>
              </a:rPr>
              <a:t>. Available at: </a:t>
            </a:r>
            <a:r>
              <a:rPr lang="en-GB" sz="1400" kern="0" dirty="0" smtClean="0">
                <a:latin typeface="Arial"/>
                <a:ea typeface="Times New Roman"/>
                <a:cs typeface="Times New Roman"/>
                <a:hlinkClick r:id="rId2"/>
              </a:rPr>
              <a:t>https://www.sportengland.org/about-us/uniting-movement#readourstrategy-13743</a:t>
            </a:r>
            <a:r>
              <a:rPr lang="en-GB" sz="1400" kern="100" dirty="0" smtClean="0">
                <a:latin typeface="Calibri"/>
                <a:ea typeface="Calibri"/>
                <a:cs typeface="Times New Roman"/>
              </a:rPr>
              <a:t> </a:t>
            </a:r>
            <a:r>
              <a:rPr lang="en-GB" sz="1400" dirty="0" smtClean="0">
                <a:latin typeface="Arial" pitchFamily="34" charset="0"/>
                <a:cs typeface="Arial" pitchFamily="34" charset="0"/>
              </a:rPr>
              <a:t>(Accessed: 09 October 2026). </a:t>
            </a:r>
          </a:p>
          <a:p>
            <a:r>
              <a:rPr lang="en-GB" sz="1400" dirty="0" smtClean="0">
                <a:latin typeface="Arial" pitchFamily="34" charset="0"/>
                <a:cs typeface="Arial" pitchFamily="34" charset="0"/>
              </a:rPr>
              <a:t>Stock Adobe (2020) </a:t>
            </a:r>
            <a:r>
              <a:rPr lang="en-GB" sz="1400" i="1" dirty="0" smtClean="0">
                <a:latin typeface="Arial" pitchFamily="34" charset="0"/>
                <a:cs typeface="Arial" pitchFamily="34" charset="0"/>
              </a:rPr>
              <a:t>Evaluation Images</a:t>
            </a:r>
            <a:r>
              <a:rPr lang="en-GB" sz="1400" dirty="0" smtClean="0">
                <a:latin typeface="Arial" pitchFamily="34" charset="0"/>
                <a:cs typeface="Arial" pitchFamily="34" charset="0"/>
              </a:rPr>
              <a:t>. Available at: </a:t>
            </a:r>
            <a:r>
              <a:rPr lang="en-GB" sz="1400" dirty="0" smtClean="0">
                <a:latin typeface="Arial" pitchFamily="34" charset="0"/>
                <a:cs typeface="Arial" pitchFamily="34" charset="0"/>
                <a:hlinkClick r:id="rId3"/>
              </a:rPr>
              <a:t>https://stock.adobe.com/uk/search/images?k=evaluation</a:t>
            </a:r>
            <a:r>
              <a:rPr lang="en-GB" sz="1400" dirty="0" smtClean="0">
                <a:latin typeface="Arial" pitchFamily="34" charset="0"/>
                <a:cs typeface="Arial" pitchFamily="34" charset="0"/>
              </a:rPr>
              <a:t> (Accessed: 30 September 2026).</a:t>
            </a:r>
            <a:br>
              <a:rPr lang="en-GB" sz="1400" dirty="0" smtClean="0">
                <a:latin typeface="Arial" pitchFamily="34" charset="0"/>
                <a:cs typeface="Arial" pitchFamily="34" charset="0"/>
              </a:rPr>
            </a:br>
            <a:r>
              <a:rPr lang="en-GB" sz="1400" dirty="0" smtClean="0">
                <a:solidFill>
                  <a:schemeClr val="dk1"/>
                </a:solidFill>
                <a:latin typeface="Arial" pitchFamily="34" charset="0"/>
                <a:cs typeface="Arial" pitchFamily="34" charset="0"/>
              </a:rPr>
              <a:t>The Active Wellbeing Society, (2025) </a:t>
            </a:r>
            <a:r>
              <a:rPr lang="en-GB" sz="1400" i="1" dirty="0" smtClean="0">
                <a:solidFill>
                  <a:schemeClr val="dk1"/>
                </a:solidFill>
                <a:latin typeface="Arial" pitchFamily="34" charset="0"/>
                <a:cs typeface="Arial" pitchFamily="34" charset="0"/>
              </a:rPr>
              <a:t>Reducing inequalities, Changing systems and creating leaders</a:t>
            </a:r>
            <a:r>
              <a:rPr lang="en-GB" sz="1400" dirty="0" smtClean="0">
                <a:solidFill>
                  <a:schemeClr val="dk1"/>
                </a:solidFill>
                <a:latin typeface="Arial" pitchFamily="34" charset="0"/>
                <a:cs typeface="Arial" pitchFamily="34" charset="0"/>
              </a:rPr>
              <a:t>. Available at: </a:t>
            </a:r>
            <a:r>
              <a:rPr lang="en-GB" sz="1400" dirty="0" smtClean="0">
                <a:solidFill>
                  <a:schemeClr val="dk1"/>
                </a:solidFill>
                <a:latin typeface="Arial" pitchFamily="34" charset="0"/>
                <a:cs typeface="Arial" pitchFamily="34" charset="0"/>
                <a:hlinkClick r:id="rId4"/>
              </a:rPr>
              <a:t>https://www.theaws.co.uk</a:t>
            </a:r>
            <a:r>
              <a:rPr lang="en-GB" sz="1400" dirty="0" smtClean="0">
                <a:solidFill>
                  <a:schemeClr val="dk1"/>
                </a:solidFill>
                <a:latin typeface="Arial" pitchFamily="34" charset="0"/>
                <a:cs typeface="Arial" pitchFamily="34" charset="0"/>
              </a:rPr>
              <a:t> </a:t>
            </a:r>
            <a:r>
              <a:rPr lang="en-GB" sz="1400" dirty="0" smtClean="0">
                <a:latin typeface="Arial" pitchFamily="34" charset="0"/>
                <a:cs typeface="Arial" pitchFamily="34" charset="0"/>
              </a:rPr>
              <a:t>(Accessed: 09 October 2026).</a:t>
            </a:r>
          </a:p>
          <a:p>
            <a:r>
              <a:rPr lang="en-GB" sz="1400" dirty="0" smtClean="0">
                <a:latin typeface="Arial" pitchFamily="34" charset="0"/>
                <a:cs typeface="Arial" pitchFamily="34" charset="0"/>
              </a:rPr>
              <a:t>The BMJ (2026) </a:t>
            </a:r>
            <a:r>
              <a:rPr lang="en-GB" sz="1400" i="1" dirty="0" smtClean="0">
                <a:latin typeface="Arial" pitchFamily="34" charset="0"/>
                <a:cs typeface="Arial" pitchFamily="34" charset="0"/>
              </a:rPr>
              <a:t>Process evaluation of complex interventions: Medical Research Council</a:t>
            </a:r>
            <a:r>
              <a:rPr lang="en-GB" sz="1400" dirty="0" smtClean="0">
                <a:latin typeface="Arial" pitchFamily="34" charset="0"/>
                <a:cs typeface="Arial" pitchFamily="34" charset="0"/>
              </a:rPr>
              <a:t>.  Available at: </a:t>
            </a:r>
            <a:r>
              <a:rPr lang="en-GB" sz="1400" dirty="0" smtClean="0">
                <a:latin typeface="Arial" pitchFamily="34" charset="0"/>
                <a:cs typeface="Arial" pitchFamily="34" charset="0"/>
                <a:hlinkClick r:id="rId5"/>
              </a:rPr>
              <a:t>https://doi.org/10.1136/bmj.h1258</a:t>
            </a:r>
            <a:r>
              <a:rPr lang="en-GB" sz="1400" dirty="0" smtClean="0">
                <a:latin typeface="Arial" pitchFamily="34" charset="0"/>
                <a:cs typeface="Arial" pitchFamily="34" charset="0"/>
              </a:rPr>
              <a:t>.</a:t>
            </a:r>
            <a:br>
              <a:rPr lang="en-GB" sz="1400" dirty="0" smtClean="0">
                <a:latin typeface="Arial" pitchFamily="34" charset="0"/>
                <a:cs typeface="Arial" pitchFamily="34" charset="0"/>
              </a:rPr>
            </a:br>
            <a:r>
              <a:rPr lang="en-GB" sz="1400" dirty="0" smtClean="0">
                <a:latin typeface="Arial" pitchFamily="34" charset="0"/>
                <a:cs typeface="Arial" pitchFamily="34" charset="0"/>
              </a:rPr>
              <a:t>The Strategy Unit (2025) </a:t>
            </a:r>
            <a:r>
              <a:rPr lang="en-GB" sz="1400" i="1" dirty="0" smtClean="0">
                <a:latin typeface="Arial" pitchFamily="34" charset="0"/>
                <a:cs typeface="Arial" pitchFamily="34" charset="0"/>
              </a:rPr>
              <a:t>A Guide to Effective Evaluation: Design, Principles and Practice</a:t>
            </a:r>
            <a:r>
              <a:rPr lang="en-GB" sz="1400" dirty="0" smtClean="0">
                <a:latin typeface="Arial" pitchFamily="34" charset="0"/>
                <a:cs typeface="Arial" pitchFamily="34" charset="0"/>
              </a:rPr>
              <a:t>. </a:t>
            </a:r>
            <a:br>
              <a:rPr lang="en-GB" sz="1400" dirty="0" smtClean="0">
                <a:latin typeface="Arial" pitchFamily="34" charset="0"/>
                <a:cs typeface="Arial" pitchFamily="34" charset="0"/>
              </a:rPr>
            </a:br>
            <a:r>
              <a:rPr lang="en-GB" sz="1400" dirty="0" smtClean="0">
                <a:latin typeface="Arial" pitchFamily="34" charset="0"/>
                <a:cs typeface="Arial" pitchFamily="34" charset="0"/>
              </a:rPr>
              <a:t>Available at: </a:t>
            </a:r>
            <a:r>
              <a:rPr lang="en-GB" sz="1400" dirty="0" smtClean="0">
                <a:latin typeface="Arial" pitchFamily="34" charset="0"/>
                <a:cs typeface="Arial" pitchFamily="34" charset="0"/>
                <a:hlinkClick r:id="rId6"/>
              </a:rPr>
              <a:t>https://www.strategyunitwm.nhs.uk/publications/guide-effective-evaluation-design-principles-and-practice</a:t>
            </a:r>
            <a:r>
              <a:rPr lang="en-GB" sz="1400" dirty="0" smtClean="0">
                <a:latin typeface="Arial" pitchFamily="34" charset="0"/>
                <a:cs typeface="Arial" pitchFamily="34" charset="0"/>
              </a:rPr>
              <a:t> </a:t>
            </a:r>
          </a:p>
          <a:p>
            <a:r>
              <a:rPr lang="en-GB" sz="1400" dirty="0" smtClean="0">
                <a:latin typeface="Arial" pitchFamily="34" charset="0"/>
                <a:cs typeface="Arial" pitchFamily="34" charset="0"/>
              </a:rPr>
              <a:t>(Accessed: 02 October 2026).</a:t>
            </a:r>
            <a:br>
              <a:rPr lang="en-GB" sz="1400" dirty="0" smtClean="0">
                <a:latin typeface="Arial" pitchFamily="34" charset="0"/>
                <a:cs typeface="Arial" pitchFamily="34" charset="0"/>
              </a:rPr>
            </a:br>
            <a:r>
              <a:rPr lang="en-GB" sz="1400" dirty="0" smtClean="0">
                <a:latin typeface="Arial" pitchFamily="34" charset="0"/>
                <a:cs typeface="Arial" pitchFamily="34" charset="0"/>
              </a:rPr>
              <a:t>UK Safer Internet entre (2026) </a:t>
            </a:r>
            <a:r>
              <a:rPr lang="en-GB" sz="1400" i="1" dirty="0" smtClean="0">
                <a:latin typeface="Arial" pitchFamily="34" charset="0"/>
                <a:cs typeface="Arial" pitchFamily="34" charset="0"/>
              </a:rPr>
              <a:t>Helping children and young people stay safe online</a:t>
            </a:r>
            <a:r>
              <a:rPr lang="en-GB" sz="1400" dirty="0" smtClean="0">
                <a:latin typeface="Arial" pitchFamily="34" charset="0"/>
                <a:cs typeface="Arial" pitchFamily="34" charset="0"/>
              </a:rPr>
              <a:t>. Available at: </a:t>
            </a:r>
            <a:r>
              <a:rPr lang="en-GB" sz="1400" dirty="0" smtClean="0">
                <a:latin typeface="Arial" pitchFamily="34" charset="0"/>
                <a:cs typeface="Arial" pitchFamily="34" charset="0"/>
                <a:hlinkClick r:id="rId7"/>
              </a:rPr>
              <a:t>https://www.saferinternet.org.uk</a:t>
            </a:r>
            <a:r>
              <a:rPr lang="en-GB" sz="1400" dirty="0" smtClean="0">
                <a:latin typeface="Arial" pitchFamily="34" charset="0"/>
                <a:cs typeface="Arial" pitchFamily="34" charset="0"/>
              </a:rPr>
              <a:t> </a:t>
            </a:r>
          </a:p>
          <a:p>
            <a:r>
              <a:rPr lang="en-GB" sz="1400" dirty="0" smtClean="0">
                <a:latin typeface="Arial" pitchFamily="34" charset="0"/>
                <a:cs typeface="Arial" pitchFamily="34" charset="0"/>
              </a:rPr>
              <a:t>(Accessed: 09 October 2026). </a:t>
            </a:r>
            <a:br>
              <a:rPr lang="en-GB" sz="1400" dirty="0" smtClean="0">
                <a:latin typeface="Arial" pitchFamily="34" charset="0"/>
                <a:cs typeface="Arial" pitchFamily="34" charset="0"/>
              </a:rPr>
            </a:br>
            <a:r>
              <a:rPr lang="en-GB" sz="1400" dirty="0" err="1" smtClean="0">
                <a:latin typeface="Arial" pitchFamily="34" charset="0"/>
                <a:cs typeface="Arial" pitchFamily="34" charset="0"/>
              </a:rPr>
              <a:t>Vecteezy</a:t>
            </a:r>
            <a:r>
              <a:rPr lang="en-GB" sz="1400" dirty="0" smtClean="0">
                <a:latin typeface="Arial" pitchFamily="34" charset="0"/>
                <a:cs typeface="Arial" pitchFamily="34" charset="0"/>
              </a:rPr>
              <a:t> (2024) </a:t>
            </a:r>
            <a:r>
              <a:rPr lang="en-GB" sz="1400" i="1" dirty="0" smtClean="0">
                <a:latin typeface="Arial" pitchFamily="34" charset="0"/>
                <a:cs typeface="Arial" pitchFamily="34" charset="0"/>
              </a:rPr>
              <a:t>Illustration vector graphic cartoon character of survey.</a:t>
            </a:r>
            <a:r>
              <a:rPr lang="en-GB" sz="1400" b="1" i="1" dirty="0" smtClean="0">
                <a:latin typeface="Arial" pitchFamily="34" charset="0"/>
                <a:cs typeface="Arial" pitchFamily="34" charset="0"/>
              </a:rPr>
              <a:t/>
            </a:r>
            <a:br>
              <a:rPr lang="en-GB" sz="1400" b="1" i="1" dirty="0" smtClean="0">
                <a:latin typeface="Arial" pitchFamily="34" charset="0"/>
                <a:cs typeface="Arial" pitchFamily="34" charset="0"/>
              </a:rPr>
            </a:br>
            <a:r>
              <a:rPr lang="en-GB" sz="1400" dirty="0" smtClean="0">
                <a:latin typeface="Arial" pitchFamily="34" charset="0"/>
                <a:cs typeface="Arial" pitchFamily="34" charset="0"/>
              </a:rPr>
              <a:t>Available at: </a:t>
            </a:r>
            <a:r>
              <a:rPr lang="en-GB" sz="1400" dirty="0" smtClean="0">
                <a:latin typeface="Arial" pitchFamily="34" charset="0"/>
                <a:cs typeface="Arial" pitchFamily="34" charset="0"/>
                <a:hlinkClick r:id="rId8"/>
              </a:rPr>
              <a:t>https://www.vecteezy.com/vector-art/33285947-illustration-vector-graphic-cartoon-character-of-survey</a:t>
            </a:r>
            <a:r>
              <a:rPr lang="en-GB" sz="1400" dirty="0" smtClean="0">
                <a:latin typeface="Arial" pitchFamily="34" charset="0"/>
                <a:cs typeface="Arial" pitchFamily="34" charset="0"/>
              </a:rPr>
              <a:t> </a:t>
            </a:r>
          </a:p>
          <a:p>
            <a:r>
              <a:rPr lang="en-GB" sz="1400" dirty="0" smtClean="0">
                <a:latin typeface="Arial" pitchFamily="34" charset="0"/>
                <a:cs typeface="Arial" pitchFamily="34" charset="0"/>
              </a:rPr>
              <a:t>(Accessed: 06 October 2026).</a:t>
            </a:r>
            <a:r>
              <a:rPr lang="en-GB" sz="1400" b="1" dirty="0" smtClean="0">
                <a:latin typeface="Arial" pitchFamily="34" charset="0"/>
                <a:cs typeface="Arial" pitchFamily="34" charset="0"/>
              </a:rPr>
              <a:t> </a:t>
            </a:r>
            <a:br>
              <a:rPr lang="en-GB" sz="1400" b="1" dirty="0" smtClean="0">
                <a:latin typeface="Arial" pitchFamily="34" charset="0"/>
                <a:cs typeface="Arial" pitchFamily="34" charset="0"/>
              </a:rPr>
            </a:br>
            <a:r>
              <a:rPr lang="en-GB" sz="1400" dirty="0" smtClean="0">
                <a:latin typeface="Arial" pitchFamily="34" charset="0"/>
                <a:cs typeface="Arial" pitchFamily="34" charset="0"/>
              </a:rPr>
              <a:t>Vector Stock (2015) </a:t>
            </a:r>
            <a:r>
              <a:rPr lang="en-GB" sz="1400" i="1" dirty="0" smtClean="0">
                <a:latin typeface="Arial" pitchFamily="34" charset="0"/>
                <a:cs typeface="Arial" pitchFamily="34" charset="0"/>
              </a:rPr>
              <a:t>Evaluation vector images &amp; illustrations</a:t>
            </a:r>
            <a:r>
              <a:rPr lang="en-GB" sz="1400" dirty="0" smtClean="0">
                <a:latin typeface="Arial" pitchFamily="34" charset="0"/>
                <a:cs typeface="Arial" pitchFamily="34" charset="0"/>
              </a:rPr>
              <a:t>. Available at: </a:t>
            </a:r>
            <a:r>
              <a:rPr lang="en-GB" sz="1400" dirty="0" smtClean="0">
                <a:latin typeface="Arial" pitchFamily="34" charset="0"/>
                <a:cs typeface="Arial" pitchFamily="34" charset="0"/>
                <a:hlinkClick r:id="rId9"/>
              </a:rPr>
              <a:t>https://www.vectorstock.com/royalty-free-vectors/evaluation-vectors</a:t>
            </a:r>
            <a:r>
              <a:rPr lang="en-GB" sz="1400" dirty="0" smtClean="0">
                <a:latin typeface="Arial" pitchFamily="34" charset="0"/>
                <a:cs typeface="Arial" pitchFamily="34" charset="0"/>
              </a:rPr>
              <a:t> </a:t>
            </a:r>
            <a:br>
              <a:rPr lang="en-GB" sz="1400" dirty="0" smtClean="0">
                <a:latin typeface="Arial" pitchFamily="34" charset="0"/>
                <a:cs typeface="Arial" pitchFamily="34" charset="0"/>
              </a:rPr>
            </a:br>
            <a:r>
              <a:rPr lang="en-GB" sz="1400" dirty="0" smtClean="0">
                <a:latin typeface="Arial" pitchFamily="34" charset="0"/>
                <a:cs typeface="Arial" pitchFamily="34" charset="0"/>
              </a:rPr>
              <a:t>(Accessed: 30 September 2026).</a:t>
            </a:r>
            <a:br>
              <a:rPr lang="en-GB" sz="1400" dirty="0" smtClean="0">
                <a:latin typeface="Arial" pitchFamily="34" charset="0"/>
                <a:cs typeface="Arial" pitchFamily="34" charset="0"/>
              </a:rPr>
            </a:br>
            <a:r>
              <a:rPr lang="en-GB" sz="1400" dirty="0" smtClean="0">
                <a:latin typeface="Arial" pitchFamily="34" charset="0"/>
                <a:cs typeface="Arial" pitchFamily="34" charset="0"/>
              </a:rPr>
              <a:t>World Health Organisation (2023) </a:t>
            </a:r>
            <a:r>
              <a:rPr lang="en-GB" sz="1400" i="1" dirty="0" smtClean="0">
                <a:latin typeface="Arial" pitchFamily="34" charset="0"/>
                <a:cs typeface="Arial" pitchFamily="34" charset="0"/>
              </a:rPr>
              <a:t>Practical guide to evaluation for programme managers and evaluation staff</a:t>
            </a:r>
            <a:r>
              <a:rPr lang="en-GB" sz="1400" dirty="0" smtClean="0">
                <a:latin typeface="Arial" pitchFamily="34" charset="0"/>
                <a:cs typeface="Arial" pitchFamily="34" charset="0"/>
              </a:rPr>
              <a:t>. </a:t>
            </a:r>
            <a:br>
              <a:rPr lang="en-GB" sz="1400" dirty="0" smtClean="0">
                <a:latin typeface="Arial" pitchFamily="34" charset="0"/>
                <a:cs typeface="Arial" pitchFamily="34" charset="0"/>
              </a:rPr>
            </a:br>
            <a:r>
              <a:rPr lang="en-GB" sz="1400" dirty="0" smtClean="0">
                <a:latin typeface="Arial" pitchFamily="34" charset="0"/>
                <a:cs typeface="Arial" pitchFamily="34" charset="0"/>
              </a:rPr>
              <a:t>Available at: </a:t>
            </a:r>
            <a:r>
              <a:rPr lang="en-GB" sz="1400" dirty="0" smtClean="0">
                <a:latin typeface="Arial" pitchFamily="34" charset="0"/>
                <a:cs typeface="Arial" pitchFamily="34" charset="0"/>
                <a:hlinkClick r:id="rId10"/>
              </a:rPr>
              <a:t>https://www.who.int/publications/i/item/WHO-DGO-EVL-2023.3</a:t>
            </a:r>
            <a:r>
              <a:rPr lang="en-GB" sz="1400" dirty="0" smtClean="0">
                <a:latin typeface="Arial" pitchFamily="34" charset="0"/>
                <a:cs typeface="Arial" pitchFamily="34" charset="0"/>
              </a:rPr>
              <a:t> (Accessed: 30 September 2026).</a:t>
            </a:r>
            <a:br>
              <a:rPr lang="en-GB" sz="1400" dirty="0" smtClean="0">
                <a:latin typeface="Arial" pitchFamily="34" charset="0"/>
                <a:cs typeface="Arial" pitchFamily="34" charset="0"/>
              </a:rPr>
            </a:br>
            <a:endParaRPr lang="en-GB" sz="1400" dirty="0">
              <a:latin typeface="Arial" pitchFamily="34" charset="0"/>
              <a:cs typeface="Arial"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680AD68-5289-FE45-4E17-5E28B9C553D3}"/>
              </a:ext>
            </a:extLst>
          </p:cNvPr>
          <p:cNvSpPr>
            <a:spLocks noGrp="1"/>
          </p:cNvSpPr>
          <p:nvPr>
            <p:ph type="title"/>
          </p:nvPr>
        </p:nvSpPr>
        <p:spPr>
          <a:xfrm>
            <a:off x="635000" y="640823"/>
            <a:ext cx="3418659" cy="5583148"/>
          </a:xfrm>
        </p:spPr>
        <p:txBody>
          <a:bodyPr anchor="ctr">
            <a:normAutofit/>
          </a:bodyPr>
          <a:lstStyle/>
          <a:p>
            <a:r>
              <a:rPr lang="en-US" sz="5400"/>
              <a:t>Why is Switch off to switch on: Be screen smart important</a:t>
            </a:r>
          </a:p>
        </p:txBody>
      </p:sp>
      <p:graphicFrame>
        <p:nvGraphicFramePr>
          <p:cNvPr id="5" name="Content Placeholder 2">
            <a:extLst>
              <a:ext uri="{FF2B5EF4-FFF2-40B4-BE49-F238E27FC236}">
                <a16:creationId xmlns="" xmlns:a16="http://schemas.microsoft.com/office/drawing/2014/main" id="{B764D8D1-0225-DDFE-1E79-55625447D617}"/>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 xmlns:p14="http://schemas.microsoft.com/office/powerpoint/2010/main" val="7710232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A294B054-9344-BD7A-17CF-37AB40274E8A}"/>
              </a:ext>
            </a:extLst>
          </p:cNvPr>
          <p:cNvSpPr>
            <a:spLocks noGrp="1"/>
          </p:cNvSpPr>
          <p:nvPr>
            <p:ph idx="1"/>
          </p:nvPr>
        </p:nvSpPr>
        <p:spPr>
          <a:xfrm>
            <a:off x="640080" y="2786634"/>
            <a:ext cx="4301098" cy="3521951"/>
          </a:xfrm>
        </p:spPr>
        <p:txBody>
          <a:bodyPr vert="horz" lIns="91440" tIns="45720" rIns="91440" bIns="45720" rtlCol="0" anchor="t">
            <a:noAutofit/>
          </a:bodyPr>
          <a:lstStyle/>
          <a:p>
            <a:pPr marL="0" indent="0">
              <a:buNone/>
            </a:pPr>
            <a:r>
              <a:rPr lang="en-US" sz="2000">
                <a:latin typeface="Arial"/>
                <a:cs typeface="Arial"/>
              </a:rPr>
              <a:t>Physiology- a study on how the </a:t>
            </a:r>
            <a:r>
              <a:rPr lang="en-US" sz="2000" dirty="0">
                <a:latin typeface="Arial"/>
                <a:cs typeface="Arial"/>
              </a:rPr>
              <a:t>human body works (</a:t>
            </a:r>
            <a:r>
              <a:rPr lang="en-US" sz="2000">
                <a:latin typeface="Arial"/>
                <a:cs typeface="Arial"/>
              </a:rPr>
              <a:t>Schmidt,2023).</a:t>
            </a:r>
          </a:p>
          <a:p>
            <a:r>
              <a:rPr lang="en-US" sz="2000">
                <a:latin typeface="Arial"/>
                <a:cs typeface="Arial"/>
              </a:rPr>
              <a:t>Encourages healthier bedtime routine and promote better sleep</a:t>
            </a:r>
          </a:p>
          <a:p>
            <a:r>
              <a:rPr lang="en-US" sz="2000">
                <a:latin typeface="Arial"/>
                <a:cs typeface="Arial"/>
              </a:rPr>
              <a:t>Greater chances for physical well-being</a:t>
            </a:r>
            <a:endParaRPr lang="en-US" sz="2000" dirty="0">
              <a:latin typeface="Arial"/>
              <a:cs typeface="Arial"/>
            </a:endParaRPr>
          </a:p>
          <a:p>
            <a:r>
              <a:rPr lang="en-US" sz="2000" dirty="0">
                <a:latin typeface="Arial"/>
                <a:cs typeface="Arial"/>
              </a:rPr>
              <a:t>Reduction of extended periods of </a:t>
            </a:r>
            <a:r>
              <a:rPr lang="en-US" sz="2000">
                <a:latin typeface="Arial"/>
                <a:cs typeface="Arial"/>
              </a:rPr>
              <a:t>inactivity</a:t>
            </a:r>
            <a:endParaRPr lang="en-US" sz="2000" dirty="0">
              <a:latin typeface="Arial"/>
              <a:cs typeface="Arial"/>
            </a:endParaRPr>
          </a:p>
          <a:p>
            <a:r>
              <a:rPr lang="en-US" sz="2000" dirty="0">
                <a:latin typeface="Arial"/>
                <a:cs typeface="Arial"/>
              </a:rPr>
              <a:t>24 hour physical balance that is beneficial</a:t>
            </a:r>
          </a:p>
          <a:p>
            <a:pPr marL="0" indent="0">
              <a:buNone/>
            </a:pPr>
            <a:endParaRPr lang="en-US" sz="1900" dirty="0"/>
          </a:p>
          <a:p>
            <a:pPr marL="0" indent="0">
              <a:buNone/>
            </a:pPr>
            <a:endParaRPr lang="en-US" sz="1900" dirty="0"/>
          </a:p>
        </p:txBody>
      </p:sp>
      <p:pic>
        <p:nvPicPr>
          <p:cNvPr id="5" name="Picture 4" descr="Screen Time vs. Green Time: New Research on Children's Well-being">
            <a:extLst>
              <a:ext uri="{FF2B5EF4-FFF2-40B4-BE49-F238E27FC236}">
                <a16:creationId xmlns="" xmlns:a16="http://schemas.microsoft.com/office/drawing/2014/main" id="{2D7B0D4B-59AC-FD94-238F-F760EC6270BB}"/>
              </a:ext>
            </a:extLst>
          </p:cNvPr>
          <p:cNvPicPr>
            <a:picLocks noChangeAspect="1"/>
          </p:cNvPicPr>
          <p:nvPr/>
        </p:nvPicPr>
        <p:blipFill>
          <a:blip r:embed="rId2"/>
          <a:srcRect l="19466" r="1358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 xmlns:a16="http://schemas.microsoft.com/office/drawing/2014/main" id="{2495B2DC-73A4-2541-BBD6-8EC71A180D4E}"/>
              </a:ext>
            </a:extLst>
          </p:cNvPr>
          <p:cNvSpPr txBox="1"/>
          <p:nvPr/>
        </p:nvSpPr>
        <p:spPr>
          <a:xfrm>
            <a:off x="9601200" y="6324600"/>
            <a:ext cx="230124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Vitality gamers,2025)</a:t>
            </a:r>
          </a:p>
        </p:txBody>
      </p:sp>
      <p:sp>
        <p:nvSpPr>
          <p:cNvPr id="7" name="TextBox 6">
            <a:extLst>
              <a:ext uri="{FF2B5EF4-FFF2-40B4-BE49-F238E27FC236}">
                <a16:creationId xmlns="" xmlns:a16="http://schemas.microsoft.com/office/drawing/2014/main" id="{72828FEB-2338-EED6-2B1C-FEC7A4A84FAE}"/>
              </a:ext>
            </a:extLst>
          </p:cNvPr>
          <p:cNvSpPr txBox="1"/>
          <p:nvPr/>
        </p:nvSpPr>
        <p:spPr>
          <a:xfrm>
            <a:off x="633288" y="1714328"/>
            <a:ext cx="301171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PHYSIOLOGICAL </a:t>
            </a:r>
            <a:r>
              <a:rPr lang="en-US" sz="2400" b="1"/>
              <a:t>BENEFITS</a:t>
            </a:r>
          </a:p>
        </p:txBody>
      </p:sp>
      <p:sp>
        <p:nvSpPr>
          <p:cNvPr id="9" name="TextBox 8">
            <a:extLst>
              <a:ext uri="{FF2B5EF4-FFF2-40B4-BE49-F238E27FC236}">
                <a16:creationId xmlns="" xmlns:a16="http://schemas.microsoft.com/office/drawing/2014/main" id="{B61BE3A6-D5A4-81BB-6BFE-17BBD535C2ED}"/>
              </a:ext>
            </a:extLst>
          </p:cNvPr>
          <p:cNvSpPr txBox="1"/>
          <p:nvPr/>
        </p:nvSpPr>
        <p:spPr>
          <a:xfrm>
            <a:off x="1232646" y="6499411"/>
            <a:ext cx="2756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(WHO,2020)</a:t>
            </a:r>
          </a:p>
        </p:txBody>
      </p:sp>
    </p:spTree>
    <p:extLst>
      <p:ext uri="{BB962C8B-B14F-4D97-AF65-F5344CB8AC3E}">
        <p14:creationId xmlns="" xmlns:p14="http://schemas.microsoft.com/office/powerpoint/2010/main" val="3908826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0709F3-2E98-0524-D586-B804168AD30F}"/>
              </a:ext>
            </a:extLst>
          </p:cNvPr>
          <p:cNvSpPr>
            <a:spLocks noGrp="1"/>
          </p:cNvSpPr>
          <p:nvPr>
            <p:ph type="title"/>
          </p:nvPr>
        </p:nvSpPr>
        <p:spPr>
          <a:xfrm>
            <a:off x="793662" y="386930"/>
            <a:ext cx="10066122" cy="1298448"/>
          </a:xfrm>
        </p:spPr>
        <p:txBody>
          <a:bodyPr anchor="b">
            <a:normAutofit/>
          </a:bodyPr>
          <a:lstStyle/>
          <a:p>
            <a:r>
              <a:rPr lang="en-US" sz="4800"/>
              <a:t>PSYCHOLOGICAL</a:t>
            </a:r>
            <a:endParaRPr lang="en-US" sz="4800" dirty="0"/>
          </a:p>
        </p:txBody>
      </p:sp>
      <p:sp>
        <p:nvSpPr>
          <p:cNvPr id="3" name="Content Placeholder 2">
            <a:extLst>
              <a:ext uri="{FF2B5EF4-FFF2-40B4-BE49-F238E27FC236}">
                <a16:creationId xmlns="" xmlns:a16="http://schemas.microsoft.com/office/drawing/2014/main" id="{107F2828-55A5-98FF-B45F-988F2AB9E76E}"/>
              </a:ext>
            </a:extLst>
          </p:cNvPr>
          <p:cNvSpPr>
            <a:spLocks noGrp="1"/>
          </p:cNvSpPr>
          <p:nvPr>
            <p:ph idx="1"/>
          </p:nvPr>
        </p:nvSpPr>
        <p:spPr>
          <a:xfrm>
            <a:off x="506114" y="2383849"/>
            <a:ext cx="4818445" cy="4085148"/>
          </a:xfrm>
        </p:spPr>
        <p:txBody>
          <a:bodyPr vert="horz" lIns="91440" tIns="45720" rIns="91440" bIns="45720" rtlCol="0" anchor="ctr">
            <a:normAutofit lnSpcReduction="10000"/>
          </a:bodyPr>
          <a:lstStyle/>
          <a:p>
            <a:pPr marL="0" indent="0">
              <a:buNone/>
            </a:pPr>
            <a:r>
              <a:rPr lang="en-US" sz="1800" dirty="0">
                <a:highlight>
                  <a:srgbClr val="F5F8FE"/>
                </a:highlight>
                <a:latin typeface="Arial"/>
                <a:cs typeface="Arial"/>
              </a:rPr>
              <a:t>Psychology is the scientific study of the </a:t>
            </a:r>
            <a:r>
              <a:rPr lang="en-US" sz="1800">
                <a:highlight>
                  <a:srgbClr val="F5F8FE"/>
                </a:highlight>
                <a:latin typeface="Arial"/>
                <a:cs typeface="Arial"/>
              </a:rPr>
              <a:t>mind and behavior (Mcleod,2024).</a:t>
            </a:r>
            <a:endParaRPr lang="en-US" sz="1800">
              <a:latin typeface="Arial"/>
              <a:cs typeface="Arial"/>
            </a:endParaRPr>
          </a:p>
          <a:p>
            <a:r>
              <a:rPr lang="en-US" sz="2000" dirty="0">
                <a:latin typeface="Arial"/>
                <a:cs typeface="Arial"/>
              </a:rPr>
              <a:t>Increased and better quality sleep can improve mood and focus</a:t>
            </a:r>
          </a:p>
          <a:p>
            <a:r>
              <a:rPr lang="en-US" sz="2000">
                <a:latin typeface="Arial"/>
                <a:cs typeface="Arial"/>
              </a:rPr>
              <a:t>Small goals can boost self-esteem and confidence</a:t>
            </a:r>
            <a:endParaRPr lang="en-US" sz="2000" dirty="0">
              <a:latin typeface="Arial"/>
              <a:cs typeface="Arial"/>
            </a:endParaRPr>
          </a:p>
          <a:p>
            <a:r>
              <a:rPr lang="en-US" sz="2000">
                <a:latin typeface="Arial"/>
                <a:cs typeface="Arial"/>
              </a:rPr>
              <a:t>Reducing recreational screen time creates time for other activities and hobbies that bring satisfaction and </a:t>
            </a:r>
            <a:r>
              <a:rPr lang="en-US" sz="2000" dirty="0">
                <a:latin typeface="Arial"/>
                <a:cs typeface="Arial"/>
              </a:rPr>
              <a:t>success</a:t>
            </a:r>
          </a:p>
          <a:p>
            <a:r>
              <a:rPr lang="en-US" sz="2000" dirty="0">
                <a:latin typeface="Arial"/>
                <a:cs typeface="Arial"/>
              </a:rPr>
              <a:t>Better control over </a:t>
            </a:r>
            <a:r>
              <a:rPr lang="en-US" sz="2000">
                <a:latin typeface="Arial"/>
                <a:cs typeface="Arial"/>
              </a:rPr>
              <a:t>technology</a:t>
            </a:r>
            <a:r>
              <a:rPr lang="en-US" sz="2000" dirty="0">
                <a:latin typeface="Arial"/>
                <a:cs typeface="Arial"/>
              </a:rPr>
              <a:t>- reducing unnecessary digital distractions</a:t>
            </a:r>
          </a:p>
        </p:txBody>
      </p:sp>
      <p:pic>
        <p:nvPicPr>
          <p:cNvPr id="6" name="Picture 5" descr="Impact of Screen Time on the Brain: Effects, Risks &amp; Prevention Guide">
            <a:extLst>
              <a:ext uri="{FF2B5EF4-FFF2-40B4-BE49-F238E27FC236}">
                <a16:creationId xmlns="" xmlns:a16="http://schemas.microsoft.com/office/drawing/2014/main" id="{D4032BFF-1F7B-786D-25ED-F6952CC39A66}"/>
              </a:ext>
            </a:extLst>
          </p:cNvPr>
          <p:cNvPicPr>
            <a:picLocks noChangeAspect="1"/>
          </p:cNvPicPr>
          <p:nvPr/>
        </p:nvPicPr>
        <p:blipFill>
          <a:blip r:embed="rId2"/>
          <a:stretch>
            <a:fillRect/>
          </a:stretch>
        </p:blipFill>
        <p:spPr>
          <a:xfrm>
            <a:off x="5911532" y="2841359"/>
            <a:ext cx="5150277" cy="3000036"/>
          </a:xfrm>
          <a:prstGeom prst="rect">
            <a:avLst/>
          </a:prstGeom>
        </p:spPr>
      </p:pic>
      <p:sp>
        <p:nvSpPr>
          <p:cNvPr id="8" name="TextBox 7">
            <a:extLst>
              <a:ext uri="{FF2B5EF4-FFF2-40B4-BE49-F238E27FC236}">
                <a16:creationId xmlns="" xmlns:a16="http://schemas.microsoft.com/office/drawing/2014/main" id="{B356D0FE-7314-28D1-70CC-014EF8783DA1}"/>
              </a:ext>
            </a:extLst>
          </p:cNvPr>
          <p:cNvSpPr txBox="1"/>
          <p:nvPr/>
        </p:nvSpPr>
        <p:spPr>
          <a:xfrm>
            <a:off x="8769535" y="5865962"/>
            <a:ext cx="228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t>(Spinecare</a:t>
            </a:r>
            <a:r>
              <a:rPr lang="en-US" sz="1400"/>
              <a:t>,2025)</a:t>
            </a:r>
            <a:endParaRPr lang="en-US" sz="1400" dirty="0"/>
          </a:p>
        </p:txBody>
      </p:sp>
      <p:sp>
        <p:nvSpPr>
          <p:cNvPr id="4" name="TextBox 3">
            <a:extLst>
              <a:ext uri="{FF2B5EF4-FFF2-40B4-BE49-F238E27FC236}">
                <a16:creationId xmlns="" xmlns:a16="http://schemas.microsoft.com/office/drawing/2014/main" id="{38E36D83-842D-6781-E3E3-5688E2D03577}"/>
              </a:ext>
            </a:extLst>
          </p:cNvPr>
          <p:cNvSpPr txBox="1"/>
          <p:nvPr/>
        </p:nvSpPr>
        <p:spPr>
          <a:xfrm>
            <a:off x="4392706" y="6297705"/>
            <a:ext cx="3406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(Stiglic and Viner,2019)</a:t>
            </a:r>
          </a:p>
        </p:txBody>
      </p:sp>
    </p:spTree>
    <p:extLst>
      <p:ext uri="{BB962C8B-B14F-4D97-AF65-F5344CB8AC3E}">
        <p14:creationId xmlns="" xmlns:p14="http://schemas.microsoft.com/office/powerpoint/2010/main" val="35523258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B8DE3B5-0234-7CE9-57A8-62D14D262DBD}"/>
              </a:ext>
            </a:extLst>
          </p:cNvPr>
          <p:cNvSpPr>
            <a:spLocks noGrp="1"/>
          </p:cNvSpPr>
          <p:nvPr>
            <p:ph type="title"/>
          </p:nvPr>
        </p:nvSpPr>
        <p:spPr>
          <a:xfrm>
            <a:off x="505326" y="325369"/>
            <a:ext cx="4860758" cy="1956841"/>
          </a:xfrm>
        </p:spPr>
        <p:txBody>
          <a:bodyPr anchor="b">
            <a:normAutofit/>
          </a:bodyPr>
          <a:lstStyle/>
          <a:p>
            <a:r>
              <a:rPr lang="en-US" sz="4600" dirty="0"/>
              <a:t>SOCIOLOGICAL</a:t>
            </a:r>
          </a:p>
        </p:txBody>
      </p:sp>
      <p:sp>
        <p:nvSpPr>
          <p:cNvPr id="3" name="Content Placeholder 2">
            <a:extLst>
              <a:ext uri="{FF2B5EF4-FFF2-40B4-BE49-F238E27FC236}">
                <a16:creationId xmlns="" xmlns:a16="http://schemas.microsoft.com/office/drawing/2014/main" id="{301294C5-3B9C-6468-AE4B-4C873A1C48A3}"/>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US" sz="1800" b="1">
                <a:latin typeface="Arial"/>
                <a:cs typeface="Arial"/>
              </a:rPr>
              <a:t>Sociology-the study of the relationships between people living in groups, especially in industrial societies </a:t>
            </a:r>
            <a:r>
              <a:rPr lang="en-US" sz="1400" b="1">
                <a:latin typeface="Arial"/>
                <a:cs typeface="Arial"/>
              </a:rPr>
              <a:t>(Cambridge dictionary,2026).</a:t>
            </a:r>
          </a:p>
          <a:p>
            <a:r>
              <a:rPr lang="en-US" sz="1800" b="1" dirty="0">
                <a:latin typeface="Arial"/>
                <a:cs typeface="Arial"/>
              </a:rPr>
              <a:t>Encourages more face to face </a:t>
            </a:r>
            <a:r>
              <a:rPr lang="en-US" sz="1800" b="1" dirty="0" err="1">
                <a:latin typeface="Arial"/>
                <a:cs typeface="Arial"/>
              </a:rPr>
              <a:t>socialising</a:t>
            </a:r>
            <a:r>
              <a:rPr lang="en-US" sz="1800" b="1" dirty="0">
                <a:latin typeface="Arial"/>
                <a:cs typeface="Arial"/>
              </a:rPr>
              <a:t> </a:t>
            </a:r>
          </a:p>
          <a:p>
            <a:r>
              <a:rPr lang="en-US" sz="1800" b="1">
                <a:latin typeface="Arial"/>
                <a:cs typeface="Arial"/>
              </a:rPr>
              <a:t>Increased group activities and family engagement</a:t>
            </a:r>
            <a:endParaRPr lang="en-US" sz="1800" b="1" dirty="0">
              <a:latin typeface="Arial"/>
              <a:cs typeface="Arial"/>
            </a:endParaRPr>
          </a:p>
          <a:p>
            <a:r>
              <a:rPr lang="en-US" sz="1800" b="1">
                <a:latin typeface="Arial"/>
                <a:cs typeface="Arial"/>
              </a:rPr>
              <a:t>Improved relationships</a:t>
            </a:r>
            <a:endParaRPr lang="en-US" sz="1800" b="1" dirty="0">
              <a:latin typeface="Arial"/>
              <a:cs typeface="Arial"/>
            </a:endParaRPr>
          </a:p>
          <a:p>
            <a:r>
              <a:rPr lang="en-US" sz="1800" b="1">
                <a:latin typeface="Arial"/>
                <a:cs typeface="Arial"/>
              </a:rPr>
              <a:t>Taking short breaks from screens is seen as a positive habit</a:t>
            </a:r>
            <a:endParaRPr lang="en-US" sz="1800" b="1" dirty="0">
              <a:latin typeface="Arial"/>
              <a:cs typeface="Arial"/>
            </a:endParaRPr>
          </a:p>
          <a:p>
            <a:endParaRPr lang="en-US" sz="1700"/>
          </a:p>
        </p:txBody>
      </p:sp>
      <p:pic>
        <p:nvPicPr>
          <p:cNvPr id="5" name="Picture 4" descr="Healthy kids - Health and Wellbeing Queensland">
            <a:extLst>
              <a:ext uri="{FF2B5EF4-FFF2-40B4-BE49-F238E27FC236}">
                <a16:creationId xmlns="" xmlns:a16="http://schemas.microsoft.com/office/drawing/2014/main" id="{BB11D0C8-CF2B-7049-4B62-8999770E38FA}"/>
              </a:ext>
            </a:extLst>
          </p:cNvPr>
          <p:cNvPicPr>
            <a:picLocks noChangeAspect="1"/>
          </p:cNvPicPr>
          <p:nvPr/>
        </p:nvPicPr>
        <p:blipFill>
          <a:blip r:embed="rId2"/>
          <a:srcRect r="43580"/>
          <a:stretch>
            <a:fillRect/>
          </a:stretch>
        </p:blipFill>
        <p:spPr>
          <a:xfrm>
            <a:off x="6260607" y="10"/>
            <a:ext cx="592987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 xmlns:a16="http://schemas.microsoft.com/office/drawing/2014/main" id="{56CDBCF2-D544-07E8-B2C9-7D553DFCAD08}"/>
              </a:ext>
            </a:extLst>
          </p:cNvPr>
          <p:cNvSpPr txBox="1"/>
          <p:nvPr/>
        </p:nvSpPr>
        <p:spPr>
          <a:xfrm>
            <a:off x="8526161" y="6240162"/>
            <a:ext cx="33775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(Health and wellbeing Queensland, 2026)</a:t>
            </a:r>
          </a:p>
        </p:txBody>
      </p:sp>
      <p:sp>
        <p:nvSpPr>
          <p:cNvPr id="4" name="TextBox 3">
            <a:extLst>
              <a:ext uri="{FF2B5EF4-FFF2-40B4-BE49-F238E27FC236}">
                <a16:creationId xmlns="" xmlns:a16="http://schemas.microsoft.com/office/drawing/2014/main" id="{1BEDB994-B8A1-EE20-157C-0782A9F6ED79}"/>
              </a:ext>
            </a:extLst>
          </p:cNvPr>
          <p:cNvSpPr txBox="1"/>
          <p:nvPr/>
        </p:nvSpPr>
        <p:spPr>
          <a:xfrm>
            <a:off x="4211586" y="6085870"/>
            <a:ext cx="24245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(UK Parliament,2024)</a:t>
            </a:r>
          </a:p>
          <a:p>
            <a:r>
              <a:rPr lang="en-US"/>
              <a:t>(GOV.UK,2026)</a:t>
            </a:r>
            <a:endParaRPr lang="en-US" dirty="0"/>
          </a:p>
        </p:txBody>
      </p:sp>
    </p:spTree>
    <p:extLst>
      <p:ext uri="{BB962C8B-B14F-4D97-AF65-F5344CB8AC3E}">
        <p14:creationId xmlns="" xmlns:p14="http://schemas.microsoft.com/office/powerpoint/2010/main" val="7662246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2D6C1EF-E317-F3D7-1A52-9F1C3EDE392E}"/>
              </a:ext>
            </a:extLst>
          </p:cNvPr>
          <p:cNvSpPr>
            <a:spLocks noGrp="1"/>
          </p:cNvSpPr>
          <p:nvPr>
            <p:ph type="title"/>
          </p:nvPr>
        </p:nvSpPr>
        <p:spPr>
          <a:xfrm>
            <a:off x="751936" y="365125"/>
            <a:ext cx="10601864" cy="577941"/>
          </a:xfrm>
        </p:spPr>
        <p:txBody>
          <a:bodyPr>
            <a:normAutofit fontScale="90000"/>
          </a:bodyPr>
          <a:lstStyle/>
          <a:p>
            <a:r>
              <a:rPr lang="en-US"/>
              <a:t>Barriers and Solutions</a:t>
            </a:r>
          </a:p>
        </p:txBody>
      </p:sp>
      <p:graphicFrame>
        <p:nvGraphicFramePr>
          <p:cNvPr id="7" name="Content Placeholder 6">
            <a:extLst>
              <a:ext uri="{FF2B5EF4-FFF2-40B4-BE49-F238E27FC236}">
                <a16:creationId xmlns="" xmlns:a16="http://schemas.microsoft.com/office/drawing/2014/main" id="{66AC004A-E7D4-E92E-9D2C-EAD095E5631D}"/>
              </a:ext>
            </a:extLst>
          </p:cNvPr>
          <p:cNvGraphicFramePr>
            <a:graphicFrameLocks noGrp="1"/>
          </p:cNvGraphicFramePr>
          <p:nvPr>
            <p:ph idx="1"/>
          </p:nvPr>
        </p:nvGraphicFramePr>
        <p:xfrm>
          <a:off x="747622" y="948905"/>
          <a:ext cx="10915968" cy="5433360"/>
        </p:xfrm>
        <a:graphic>
          <a:graphicData uri="http://schemas.openxmlformats.org/drawingml/2006/table">
            <a:tbl>
              <a:tblPr firstRow="1" bandRow="1">
                <a:tableStyleId>{5C22544A-7EE6-4342-B048-85BDC9FD1C3A}</a:tableStyleId>
              </a:tblPr>
              <a:tblGrid>
                <a:gridCol w="3638656">
                  <a:extLst>
                    <a:ext uri="{9D8B030D-6E8A-4147-A177-3AD203B41FA5}">
                      <a16:colId xmlns="" xmlns:a16="http://schemas.microsoft.com/office/drawing/2014/main" val="2319590103"/>
                    </a:ext>
                  </a:extLst>
                </a:gridCol>
                <a:gridCol w="3638656">
                  <a:extLst>
                    <a:ext uri="{9D8B030D-6E8A-4147-A177-3AD203B41FA5}">
                      <a16:colId xmlns="" xmlns:a16="http://schemas.microsoft.com/office/drawing/2014/main" val="4001929948"/>
                    </a:ext>
                  </a:extLst>
                </a:gridCol>
                <a:gridCol w="3638656">
                  <a:extLst>
                    <a:ext uri="{9D8B030D-6E8A-4147-A177-3AD203B41FA5}">
                      <a16:colId xmlns="" xmlns:a16="http://schemas.microsoft.com/office/drawing/2014/main" val="1221474267"/>
                    </a:ext>
                  </a:extLst>
                </a:gridCol>
              </a:tblGrid>
              <a:tr h="679170">
                <a:tc>
                  <a:txBody>
                    <a:bodyPr/>
                    <a:lstStyle/>
                    <a:p>
                      <a:r>
                        <a:rPr lang="en-US">
                          <a:latin typeface="Arial"/>
                          <a:cs typeface="Arial"/>
                        </a:rPr>
                        <a:t>barriers</a:t>
                      </a:r>
                      <a:endParaRPr lang="en-US" dirty="0">
                        <a:latin typeface="Arial"/>
                        <a:cs typeface="Arial"/>
                      </a:endParaRPr>
                    </a:p>
                  </a:txBody>
                  <a:tcPr/>
                </a:tc>
                <a:tc>
                  <a:txBody>
                    <a:bodyPr/>
                    <a:lstStyle/>
                    <a:p>
                      <a:r>
                        <a:rPr lang="en-US" err="1">
                          <a:latin typeface="Arial"/>
                          <a:cs typeface="Arial"/>
                        </a:rPr>
                        <a:t>campaig</a:t>
                      </a:r>
                      <a:r>
                        <a:rPr lang="en-US">
                          <a:latin typeface="Arial"/>
                          <a:cs typeface="Arial"/>
                        </a:rPr>
                        <a:t>n</a:t>
                      </a:r>
                      <a:endParaRPr lang="en-US" dirty="0">
                        <a:latin typeface="Arial"/>
                        <a:cs typeface="Arial"/>
                      </a:endParaRPr>
                    </a:p>
                  </a:txBody>
                  <a:tcPr/>
                </a:tc>
                <a:tc>
                  <a:txBody>
                    <a:bodyPr/>
                    <a:lstStyle/>
                    <a:p>
                      <a:r>
                        <a:rPr lang="en-US">
                          <a:latin typeface="Arial"/>
                          <a:cs typeface="Arial"/>
                        </a:rPr>
                        <a:t>Theory alignment</a:t>
                      </a:r>
                      <a:endParaRPr lang="en-US" dirty="0">
                        <a:latin typeface="Arial"/>
                        <a:cs typeface="Arial"/>
                      </a:endParaRPr>
                    </a:p>
                  </a:txBody>
                  <a:tcPr/>
                </a:tc>
                <a:extLst>
                  <a:ext uri="{0D108BD9-81ED-4DB2-BD59-A6C34878D82A}">
                    <a16:rowId xmlns="" xmlns:a16="http://schemas.microsoft.com/office/drawing/2014/main" val="750223490"/>
                  </a:ext>
                </a:extLst>
              </a:tr>
              <a:tr h="679170">
                <a:tc>
                  <a:txBody>
                    <a:bodyPr/>
                    <a:lstStyle/>
                    <a:p>
                      <a:r>
                        <a:rPr lang="en-US">
                          <a:latin typeface="Arial"/>
                          <a:cs typeface="Arial"/>
                        </a:rPr>
                        <a:t>Less information</a:t>
                      </a:r>
                      <a:endParaRPr lang="en-US" dirty="0">
                        <a:latin typeface="Arial"/>
                        <a:cs typeface="Arial"/>
                      </a:endParaRPr>
                    </a:p>
                  </a:txBody>
                  <a:tcPr>
                    <a:solidFill>
                      <a:schemeClr val="bg2">
                        <a:lumMod val="90000"/>
                      </a:schemeClr>
                    </a:solidFill>
                  </a:tcPr>
                </a:tc>
                <a:tc>
                  <a:txBody>
                    <a:bodyPr/>
                    <a:lstStyle/>
                    <a:p>
                      <a:r>
                        <a:rPr lang="en-US">
                          <a:latin typeface="Arial"/>
                          <a:cs typeface="Arial"/>
                        </a:rPr>
                        <a:t>Week 1-screen habits- Awareness</a:t>
                      </a:r>
                      <a:endParaRPr lang="en-US" dirty="0">
                        <a:latin typeface="Arial"/>
                        <a:cs typeface="Arial"/>
                      </a:endParaRPr>
                    </a:p>
                  </a:txBody>
                  <a:tcPr/>
                </a:tc>
                <a:tc>
                  <a:txBody>
                    <a:bodyPr/>
                    <a:lstStyle/>
                    <a:p>
                      <a:r>
                        <a:rPr lang="en-US">
                          <a:latin typeface="Arial"/>
                          <a:cs typeface="Arial"/>
                        </a:rPr>
                        <a:t>HBM -susceptibility</a:t>
                      </a:r>
                      <a:endParaRPr lang="en-US" dirty="0">
                        <a:latin typeface="Arial"/>
                        <a:cs typeface="Arial"/>
                      </a:endParaRPr>
                    </a:p>
                  </a:txBody>
                  <a:tcPr/>
                </a:tc>
                <a:extLst>
                  <a:ext uri="{0D108BD9-81ED-4DB2-BD59-A6C34878D82A}">
                    <a16:rowId xmlns="" xmlns:a16="http://schemas.microsoft.com/office/drawing/2014/main" val="3828811361"/>
                  </a:ext>
                </a:extLst>
              </a:tr>
              <a:tr h="679170">
                <a:tc>
                  <a:txBody>
                    <a:bodyPr/>
                    <a:lstStyle/>
                    <a:p>
                      <a:r>
                        <a:rPr lang="en-US">
                          <a:latin typeface="Arial"/>
                          <a:cs typeface="Arial"/>
                        </a:rPr>
                        <a:t>bored</a:t>
                      </a:r>
                      <a:endParaRPr lang="en-US" dirty="0">
                        <a:latin typeface="Arial"/>
                        <a:cs typeface="Arial"/>
                      </a:endParaRPr>
                    </a:p>
                  </a:txBody>
                  <a:tcPr/>
                </a:tc>
                <a:tc>
                  <a:txBody>
                    <a:bodyPr/>
                    <a:lstStyle/>
                    <a:p>
                      <a:r>
                        <a:rPr lang="en-US" dirty="0">
                          <a:latin typeface="Arial"/>
                          <a:cs typeface="Arial"/>
                        </a:rPr>
                        <a:t>Week 2- enjo</a:t>
                      </a:r>
                      <a:r>
                        <a:rPr lang="en-US">
                          <a:latin typeface="Arial"/>
                          <a:cs typeface="Arial"/>
                        </a:rPr>
                        <a:t>yable alternatives</a:t>
                      </a:r>
                      <a:endParaRPr lang="en-US" dirty="0">
                        <a:latin typeface="Arial"/>
                        <a:cs typeface="Arial"/>
                      </a:endParaRPr>
                    </a:p>
                  </a:txBody>
                  <a:tcPr/>
                </a:tc>
                <a:tc>
                  <a:txBody>
                    <a:bodyPr/>
                    <a:lstStyle/>
                    <a:p>
                      <a:r>
                        <a:rPr lang="en-US" dirty="0">
                          <a:latin typeface="Arial"/>
                          <a:cs typeface="Arial"/>
                        </a:rPr>
                        <a:t>TPB: </a:t>
                      </a:r>
                      <a:r>
                        <a:rPr lang="en-US">
                          <a:latin typeface="Arial"/>
                          <a:cs typeface="Arial"/>
                        </a:rPr>
                        <a:t>attitudes</a:t>
                      </a:r>
                      <a:endParaRPr lang="en-US" dirty="0">
                        <a:latin typeface="Arial"/>
                        <a:cs typeface="Arial"/>
                      </a:endParaRPr>
                    </a:p>
                  </a:txBody>
                  <a:tcPr/>
                </a:tc>
                <a:extLst>
                  <a:ext uri="{0D108BD9-81ED-4DB2-BD59-A6C34878D82A}">
                    <a16:rowId xmlns="" xmlns:a16="http://schemas.microsoft.com/office/drawing/2014/main" val="89573654"/>
                  </a:ext>
                </a:extLst>
              </a:tr>
              <a:tr h="679170">
                <a:tc>
                  <a:txBody>
                    <a:bodyPr/>
                    <a:lstStyle/>
                    <a:p>
                      <a:r>
                        <a:rPr lang="en-US">
                          <a:latin typeface="Arial"/>
                          <a:cs typeface="Arial"/>
                        </a:rPr>
                        <a:t>Fear of missing out </a:t>
                      </a:r>
                      <a:endParaRPr lang="en-US" dirty="0">
                        <a:latin typeface="Arial"/>
                        <a:cs typeface="Arial"/>
                      </a:endParaRPr>
                    </a:p>
                  </a:txBody>
                  <a:tcPr/>
                </a:tc>
                <a:tc>
                  <a:txBody>
                    <a:bodyPr/>
                    <a:lstStyle/>
                    <a:p>
                      <a:r>
                        <a:rPr lang="en-US">
                          <a:latin typeface="Arial"/>
                          <a:cs typeface="Arial"/>
                        </a:rPr>
                        <a:t>Week 3- taking breaks seen as healthy habits</a:t>
                      </a:r>
                      <a:endParaRPr lang="en-US" dirty="0">
                        <a:latin typeface="Arial"/>
                        <a:cs typeface="Arial"/>
                      </a:endParaRPr>
                    </a:p>
                  </a:txBody>
                  <a:tcPr/>
                </a:tc>
                <a:tc>
                  <a:txBody>
                    <a:bodyPr/>
                    <a:lstStyle/>
                    <a:p>
                      <a:r>
                        <a:rPr lang="en-US">
                          <a:latin typeface="Arial"/>
                          <a:cs typeface="Arial"/>
                        </a:rPr>
                        <a:t>TPB: subjective norms</a:t>
                      </a:r>
                      <a:endParaRPr lang="en-US" dirty="0">
                        <a:latin typeface="Arial"/>
                        <a:cs typeface="Arial"/>
                      </a:endParaRPr>
                    </a:p>
                  </a:txBody>
                  <a:tcPr/>
                </a:tc>
                <a:extLst>
                  <a:ext uri="{0D108BD9-81ED-4DB2-BD59-A6C34878D82A}">
                    <a16:rowId xmlns="" xmlns:a16="http://schemas.microsoft.com/office/drawing/2014/main" val="2561460154"/>
                  </a:ext>
                </a:extLst>
              </a:tr>
              <a:tr h="679170">
                <a:tc>
                  <a:txBody>
                    <a:bodyPr/>
                    <a:lstStyle/>
                    <a:p>
                      <a:r>
                        <a:rPr lang="en-US">
                          <a:latin typeface="Arial"/>
                          <a:cs typeface="Arial"/>
                        </a:rPr>
                        <a:t>People around me are always on their phones </a:t>
                      </a:r>
                      <a:endParaRPr lang="en-US" dirty="0">
                        <a:latin typeface="Arial"/>
                        <a:cs typeface="Arial"/>
                      </a:endParaRPr>
                    </a:p>
                  </a:txBody>
                  <a:tcPr/>
                </a:tc>
                <a:tc>
                  <a:txBody>
                    <a:bodyPr/>
                    <a:lstStyle/>
                    <a:p>
                      <a:r>
                        <a:rPr lang="en-US">
                          <a:latin typeface="Arial"/>
                          <a:cs typeface="Arial"/>
                        </a:rPr>
                        <a:t>Week 3 and week 5- peer and family positive roles</a:t>
                      </a:r>
                      <a:endParaRPr lang="en-US" dirty="0">
                        <a:latin typeface="Arial"/>
                        <a:cs typeface="Arial"/>
                      </a:endParaRPr>
                    </a:p>
                  </a:txBody>
                  <a:tcPr/>
                </a:tc>
                <a:tc>
                  <a:txBody>
                    <a:bodyPr/>
                    <a:lstStyle/>
                    <a:p>
                      <a:r>
                        <a:rPr lang="en-US">
                          <a:latin typeface="Arial"/>
                          <a:cs typeface="Arial"/>
                        </a:rPr>
                        <a:t>SCT :Environmental factor</a:t>
                      </a:r>
                      <a:endParaRPr lang="en-US" dirty="0">
                        <a:latin typeface="Arial"/>
                        <a:cs typeface="Arial"/>
                      </a:endParaRPr>
                    </a:p>
                  </a:txBody>
                  <a:tcPr/>
                </a:tc>
                <a:extLst>
                  <a:ext uri="{0D108BD9-81ED-4DB2-BD59-A6C34878D82A}">
                    <a16:rowId xmlns="" xmlns:a16="http://schemas.microsoft.com/office/drawing/2014/main" val="3470196985"/>
                  </a:ext>
                </a:extLst>
              </a:tr>
              <a:tr h="679170">
                <a:tc>
                  <a:txBody>
                    <a:bodyPr/>
                    <a:lstStyle/>
                    <a:p>
                      <a:r>
                        <a:rPr lang="en-US">
                          <a:latin typeface="Arial"/>
                          <a:cs typeface="Arial"/>
                        </a:rPr>
                        <a:t>Hard to stop playing online </a:t>
                      </a:r>
                      <a:endParaRPr lang="en-US" dirty="0">
                        <a:latin typeface="Arial"/>
                        <a:cs typeface="Arial"/>
                      </a:endParaRPr>
                    </a:p>
                  </a:txBody>
                  <a:tcPr/>
                </a:tc>
                <a:tc>
                  <a:txBody>
                    <a:bodyPr/>
                    <a:lstStyle/>
                    <a:p>
                      <a:r>
                        <a:rPr lang="en-US" dirty="0">
                          <a:latin typeface="Arial"/>
                          <a:cs typeface="Arial"/>
                        </a:rPr>
                        <a:t>Week 1 and week 2- small goals and </a:t>
                      </a:r>
                      <a:r>
                        <a:rPr lang="en-US">
                          <a:latin typeface="Arial"/>
                          <a:cs typeface="Arial"/>
                        </a:rPr>
                        <a:t>achievable breaks</a:t>
                      </a:r>
                      <a:endParaRPr lang="en-US" dirty="0">
                        <a:latin typeface="Arial"/>
                        <a:cs typeface="Arial"/>
                      </a:endParaRPr>
                    </a:p>
                  </a:txBody>
                  <a:tcPr/>
                </a:tc>
                <a:tc>
                  <a:txBody>
                    <a:bodyPr/>
                    <a:lstStyle/>
                    <a:p>
                      <a:r>
                        <a:rPr lang="en-US">
                          <a:latin typeface="Arial"/>
                          <a:cs typeface="Arial"/>
                        </a:rPr>
                        <a:t>TPB- perceived control</a:t>
                      </a:r>
                      <a:endParaRPr lang="en-US" dirty="0">
                        <a:latin typeface="Arial"/>
                        <a:cs typeface="Arial"/>
                      </a:endParaRPr>
                    </a:p>
                  </a:txBody>
                  <a:tcPr/>
                </a:tc>
                <a:extLst>
                  <a:ext uri="{0D108BD9-81ED-4DB2-BD59-A6C34878D82A}">
                    <a16:rowId xmlns="" xmlns:a16="http://schemas.microsoft.com/office/drawing/2014/main" val="3515048611"/>
                  </a:ext>
                </a:extLst>
              </a:tr>
              <a:tr h="679170">
                <a:tc>
                  <a:txBody>
                    <a:bodyPr/>
                    <a:lstStyle/>
                    <a:p>
                      <a:r>
                        <a:rPr lang="en-US" dirty="0">
                          <a:latin typeface="Arial"/>
                          <a:cs typeface="Arial"/>
                        </a:rPr>
                        <a:t>Low </a:t>
                      </a:r>
                      <a:r>
                        <a:rPr lang="en-US">
                          <a:latin typeface="Arial"/>
                          <a:cs typeface="Arial"/>
                        </a:rPr>
                        <a:t>confidence</a:t>
                      </a:r>
                      <a:endParaRPr lang="en-US" dirty="0">
                        <a:latin typeface="Arial"/>
                        <a:cs typeface="Arial"/>
                      </a:endParaRPr>
                    </a:p>
                  </a:txBody>
                  <a:tcPr/>
                </a:tc>
                <a:tc>
                  <a:txBody>
                    <a:bodyPr/>
                    <a:lstStyle/>
                    <a:p>
                      <a:r>
                        <a:rPr lang="en-US" dirty="0">
                          <a:latin typeface="Arial"/>
                          <a:cs typeface="Arial"/>
                        </a:rPr>
                        <a:t>Week 1 and week 6- </a:t>
                      </a:r>
                      <a:r>
                        <a:rPr lang="en-US">
                          <a:latin typeface="Arial"/>
                          <a:cs typeface="Arial"/>
                        </a:rPr>
                        <a:t>achievable goals and rewards</a:t>
                      </a:r>
                      <a:endParaRPr lang="en-US" dirty="0">
                        <a:latin typeface="Arial"/>
                        <a:cs typeface="Arial"/>
                      </a:endParaRPr>
                    </a:p>
                  </a:txBody>
                  <a:tcPr/>
                </a:tc>
                <a:tc>
                  <a:txBody>
                    <a:bodyPr/>
                    <a:lstStyle/>
                    <a:p>
                      <a:r>
                        <a:rPr lang="en-US">
                          <a:latin typeface="Arial"/>
                          <a:cs typeface="Arial"/>
                        </a:rPr>
                        <a:t>HBM and SCT: self-efficacy</a:t>
                      </a:r>
                      <a:endParaRPr lang="en-US" dirty="0">
                        <a:latin typeface="Arial"/>
                        <a:cs typeface="Arial"/>
                      </a:endParaRPr>
                    </a:p>
                  </a:txBody>
                  <a:tcPr/>
                </a:tc>
                <a:extLst>
                  <a:ext uri="{0D108BD9-81ED-4DB2-BD59-A6C34878D82A}">
                    <a16:rowId xmlns="" xmlns:a16="http://schemas.microsoft.com/office/drawing/2014/main" val="444553405"/>
                  </a:ext>
                </a:extLst>
              </a:tr>
              <a:tr h="679170">
                <a:tc>
                  <a:txBody>
                    <a:bodyPr/>
                    <a:lstStyle/>
                    <a:p>
                      <a:r>
                        <a:rPr lang="en-US">
                          <a:latin typeface="Arial"/>
                          <a:cs typeface="Arial"/>
                        </a:rPr>
                        <a:t>Can't put phone down</a:t>
                      </a:r>
                      <a:endParaRPr lang="en-US" dirty="0">
                        <a:latin typeface="Arial"/>
                        <a:cs typeface="Arial"/>
                      </a:endParaRPr>
                    </a:p>
                  </a:txBody>
                  <a:tcPr/>
                </a:tc>
                <a:tc>
                  <a:txBody>
                    <a:bodyPr/>
                    <a:lstStyle/>
                    <a:p>
                      <a:r>
                        <a:rPr lang="en-US">
                          <a:latin typeface="Arial"/>
                          <a:cs typeface="Arial"/>
                        </a:rPr>
                        <a:t>Week 4-understanding boundaries and sleep importance</a:t>
                      </a:r>
                      <a:endParaRPr lang="en-US" dirty="0">
                        <a:latin typeface="Arial"/>
                        <a:cs typeface="Arial"/>
                      </a:endParaRPr>
                    </a:p>
                  </a:txBody>
                  <a:tcPr/>
                </a:tc>
                <a:tc>
                  <a:txBody>
                    <a:bodyPr/>
                    <a:lstStyle/>
                    <a:p>
                      <a:r>
                        <a:rPr lang="en-US" dirty="0">
                          <a:latin typeface="Arial"/>
                          <a:cs typeface="Arial"/>
                        </a:rPr>
                        <a:t>TPB-</a:t>
                      </a:r>
                      <a:r>
                        <a:rPr lang="en-US" dirty="0" err="1">
                          <a:latin typeface="Arial"/>
                          <a:cs typeface="Arial"/>
                        </a:rPr>
                        <a:t>percieved</a:t>
                      </a:r>
                      <a:r>
                        <a:rPr lang="en-US" dirty="0">
                          <a:latin typeface="Arial"/>
                          <a:cs typeface="Arial"/>
                        </a:rPr>
                        <a:t> control and SCT</a:t>
                      </a:r>
                    </a:p>
                  </a:txBody>
                  <a:tcPr/>
                </a:tc>
                <a:extLst>
                  <a:ext uri="{0D108BD9-81ED-4DB2-BD59-A6C34878D82A}">
                    <a16:rowId xmlns="" xmlns:a16="http://schemas.microsoft.com/office/drawing/2014/main" val="3637303101"/>
                  </a:ext>
                </a:extLst>
              </a:tr>
            </a:tbl>
          </a:graphicData>
        </a:graphic>
      </p:graphicFrame>
    </p:spTree>
    <p:extLst>
      <p:ext uri="{BB962C8B-B14F-4D97-AF65-F5344CB8AC3E}">
        <p14:creationId xmlns="" xmlns:p14="http://schemas.microsoft.com/office/powerpoint/2010/main" val="14895815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778E17D-2448-625A-CACE-97BDA021428C}"/>
              </a:ext>
            </a:extLst>
          </p:cNvPr>
          <p:cNvSpPr>
            <a:spLocks noGrp="1"/>
          </p:cNvSpPr>
          <p:nvPr>
            <p:ph type="title"/>
          </p:nvPr>
        </p:nvSpPr>
        <p:spPr>
          <a:xfrm>
            <a:off x="924463" y="365125"/>
            <a:ext cx="10429337" cy="721714"/>
          </a:xfrm>
        </p:spPr>
        <p:txBody>
          <a:bodyPr>
            <a:normAutofit/>
          </a:bodyPr>
          <a:lstStyle/>
          <a:p>
            <a:r>
              <a:rPr lang="en-US" sz="3200" dirty="0"/>
              <a:t>Theory of Planned </a:t>
            </a:r>
            <a:r>
              <a:rPr lang="en-US" sz="3200"/>
              <a:t>Behavior</a:t>
            </a:r>
            <a:r>
              <a:rPr lang="en-US" sz="3200" dirty="0"/>
              <a:t> (TPB)</a:t>
            </a:r>
            <a:r>
              <a:rPr lang="en-US" dirty="0"/>
              <a:t> </a:t>
            </a:r>
            <a:r>
              <a:rPr lang="en-US" sz="1800" dirty="0"/>
              <a:t>(Ajzen,1991)</a:t>
            </a:r>
            <a:endParaRPr lang="en-GB" sz="1800" dirty="0"/>
          </a:p>
        </p:txBody>
      </p:sp>
      <p:sp>
        <p:nvSpPr>
          <p:cNvPr id="4" name="TextBox 3">
            <a:extLst>
              <a:ext uri="{FF2B5EF4-FFF2-40B4-BE49-F238E27FC236}">
                <a16:creationId xmlns="" xmlns:a16="http://schemas.microsoft.com/office/drawing/2014/main" id="{8BB248A5-164C-D366-0850-6B3795CE8CAA}"/>
              </a:ext>
            </a:extLst>
          </p:cNvPr>
          <p:cNvSpPr txBox="1"/>
          <p:nvPr/>
        </p:nvSpPr>
        <p:spPr>
          <a:xfrm>
            <a:off x="822960" y="1889760"/>
            <a:ext cx="2880360" cy="11125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Rectangle 5">
            <a:extLst>
              <a:ext uri="{FF2B5EF4-FFF2-40B4-BE49-F238E27FC236}">
                <a16:creationId xmlns="" xmlns:a16="http://schemas.microsoft.com/office/drawing/2014/main" id="{1E7D54DE-2BC8-330B-2432-D69FF4419ADE}"/>
              </a:ext>
            </a:extLst>
          </p:cNvPr>
          <p:cNvSpPr/>
          <p:nvPr/>
        </p:nvSpPr>
        <p:spPr>
          <a:xfrm>
            <a:off x="949960" y="2090180"/>
            <a:ext cx="2763520" cy="10806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ATTITUDES</a:t>
            </a:r>
          </a:p>
          <a:p>
            <a:pPr algn="ctr"/>
            <a:r>
              <a:rPr lang="en-US" dirty="0">
                <a:latin typeface="Arial"/>
                <a:cs typeface="Arial"/>
              </a:rPr>
              <a:t>Positive/ Negative</a:t>
            </a:r>
          </a:p>
        </p:txBody>
      </p:sp>
      <p:sp>
        <p:nvSpPr>
          <p:cNvPr id="7" name="Rectangle 6">
            <a:extLst>
              <a:ext uri="{FF2B5EF4-FFF2-40B4-BE49-F238E27FC236}">
                <a16:creationId xmlns="" xmlns:a16="http://schemas.microsoft.com/office/drawing/2014/main" id="{F79F23DA-6A81-C80F-4615-FBE1EB3193D6}"/>
              </a:ext>
            </a:extLst>
          </p:cNvPr>
          <p:cNvSpPr/>
          <p:nvPr/>
        </p:nvSpPr>
        <p:spPr>
          <a:xfrm>
            <a:off x="960120" y="3679453"/>
            <a:ext cx="2763520" cy="11067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SUBJECTIVE NORMS</a:t>
            </a:r>
          </a:p>
          <a:p>
            <a:pPr algn="ctr"/>
            <a:r>
              <a:rPr lang="en-US" dirty="0">
                <a:latin typeface="Arial"/>
                <a:cs typeface="Arial"/>
              </a:rPr>
              <a:t>Social pressure from key influencers</a:t>
            </a:r>
          </a:p>
        </p:txBody>
      </p:sp>
      <p:sp>
        <p:nvSpPr>
          <p:cNvPr id="8" name="Rectangle 7">
            <a:extLst>
              <a:ext uri="{FF2B5EF4-FFF2-40B4-BE49-F238E27FC236}">
                <a16:creationId xmlns="" xmlns:a16="http://schemas.microsoft.com/office/drawing/2014/main" id="{450D1FB0-6118-31B4-92B6-FCE797CDD20A}"/>
              </a:ext>
            </a:extLst>
          </p:cNvPr>
          <p:cNvSpPr/>
          <p:nvPr/>
        </p:nvSpPr>
        <p:spPr>
          <a:xfrm>
            <a:off x="955040" y="5338025"/>
            <a:ext cx="2759303" cy="11642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PERCIEVED BEHAVIOURAL CONTROL</a:t>
            </a:r>
          </a:p>
          <a:p>
            <a:pPr algn="ctr"/>
            <a:r>
              <a:rPr lang="en-US" dirty="0">
                <a:latin typeface="Arial"/>
                <a:cs typeface="Arial"/>
              </a:rPr>
              <a:t>Low/high control</a:t>
            </a:r>
          </a:p>
        </p:txBody>
      </p:sp>
      <p:sp>
        <p:nvSpPr>
          <p:cNvPr id="9" name="Rectangle 8">
            <a:extLst>
              <a:ext uri="{FF2B5EF4-FFF2-40B4-BE49-F238E27FC236}">
                <a16:creationId xmlns="" xmlns:a16="http://schemas.microsoft.com/office/drawing/2014/main" id="{4BC8DD29-0ABA-680A-60E0-A0EE631C8D28}"/>
              </a:ext>
            </a:extLst>
          </p:cNvPr>
          <p:cNvSpPr/>
          <p:nvPr/>
        </p:nvSpPr>
        <p:spPr>
          <a:xfrm>
            <a:off x="4571136" y="3232509"/>
            <a:ext cx="3167332" cy="19668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INTENTION</a:t>
            </a:r>
          </a:p>
          <a:p>
            <a:pPr algn="ctr"/>
            <a:r>
              <a:rPr lang="en-US" dirty="0">
                <a:latin typeface="Arial"/>
                <a:cs typeface="Arial"/>
              </a:rPr>
              <a:t>Weak or strong willpower</a:t>
            </a:r>
          </a:p>
        </p:txBody>
      </p:sp>
      <p:sp>
        <p:nvSpPr>
          <p:cNvPr id="10" name="Rectangle 9">
            <a:extLst>
              <a:ext uri="{FF2B5EF4-FFF2-40B4-BE49-F238E27FC236}">
                <a16:creationId xmlns="" xmlns:a16="http://schemas.microsoft.com/office/drawing/2014/main" id="{E8CD9A67-F9BA-4249-144E-CDCBB0819A98}"/>
              </a:ext>
            </a:extLst>
          </p:cNvPr>
          <p:cNvSpPr/>
          <p:nvPr/>
        </p:nvSpPr>
        <p:spPr>
          <a:xfrm>
            <a:off x="8600439" y="3449320"/>
            <a:ext cx="2758440" cy="13411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a:cs typeface="Arial"/>
              </a:rPr>
              <a:t>BEHAVIOR</a:t>
            </a:r>
            <a:endParaRPr lang="en-US" dirty="0">
              <a:latin typeface="Arial"/>
              <a:cs typeface="Arial"/>
            </a:endParaRPr>
          </a:p>
          <a:p>
            <a:pPr algn="ctr"/>
            <a:r>
              <a:rPr lang="en-US" dirty="0">
                <a:latin typeface="Arial"/>
                <a:cs typeface="Arial"/>
              </a:rPr>
              <a:t>Stronger the intentio</a:t>
            </a:r>
            <a:r>
              <a:rPr lang="en-US">
                <a:latin typeface="Arial"/>
                <a:cs typeface="Arial"/>
              </a:rPr>
              <a:t>n more changes in behavior </a:t>
            </a:r>
          </a:p>
        </p:txBody>
      </p:sp>
      <p:cxnSp>
        <p:nvCxnSpPr>
          <p:cNvPr id="12" name="Straight Arrow Connector 11">
            <a:extLst>
              <a:ext uri="{FF2B5EF4-FFF2-40B4-BE49-F238E27FC236}">
                <a16:creationId xmlns="" xmlns:a16="http://schemas.microsoft.com/office/drawing/2014/main" id="{905D57BA-C457-E0E6-C1B5-BA6F33AE053F}"/>
              </a:ext>
            </a:extLst>
          </p:cNvPr>
          <p:cNvCxnSpPr/>
          <p:nvPr/>
        </p:nvCxnSpPr>
        <p:spPr>
          <a:xfrm>
            <a:off x="3647440" y="2697480"/>
            <a:ext cx="807720" cy="47244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 xmlns:a16="http://schemas.microsoft.com/office/drawing/2014/main" id="{5871E4B9-B071-FEF4-D890-EC65C8CA2C01}"/>
              </a:ext>
            </a:extLst>
          </p:cNvPr>
          <p:cNvCxnSpPr/>
          <p:nvPr/>
        </p:nvCxnSpPr>
        <p:spPr>
          <a:xfrm flipV="1">
            <a:off x="3764279" y="5273040"/>
            <a:ext cx="767080" cy="77724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7" name="Arrow: Curved Right 16">
            <a:extLst>
              <a:ext uri="{FF2B5EF4-FFF2-40B4-BE49-F238E27FC236}">
                <a16:creationId xmlns="" xmlns:a16="http://schemas.microsoft.com/office/drawing/2014/main" id="{14CE2B74-A109-420B-68F9-A027CA22CC37}"/>
              </a:ext>
            </a:extLst>
          </p:cNvPr>
          <p:cNvSpPr/>
          <p:nvPr/>
        </p:nvSpPr>
        <p:spPr>
          <a:xfrm>
            <a:off x="59840" y="2908888"/>
            <a:ext cx="860698" cy="3524008"/>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Arrow: Curved Right 17">
            <a:extLst>
              <a:ext uri="{FF2B5EF4-FFF2-40B4-BE49-F238E27FC236}">
                <a16:creationId xmlns="" xmlns:a16="http://schemas.microsoft.com/office/drawing/2014/main" id="{DC24D356-4B72-24FE-32B2-5E4823822812}"/>
              </a:ext>
            </a:extLst>
          </p:cNvPr>
          <p:cNvSpPr/>
          <p:nvPr/>
        </p:nvSpPr>
        <p:spPr>
          <a:xfrm flipV="1">
            <a:off x="33807" y="2102204"/>
            <a:ext cx="915487" cy="3535662"/>
          </a:xfrm>
          <a:prstGeom prst="curvedRightArrow">
            <a:avLst/>
          </a:prstGeom>
          <a:solidFill>
            <a:schemeClr val="accent1">
              <a:lumMod val="75000"/>
            </a:schemeClr>
          </a:solidFill>
          <a:ln>
            <a:solidFill>
              <a:srgbClr val="4472C4"/>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solidFill>
                <a:schemeClr val="tx1"/>
              </a:solidFill>
            </a:endParaRPr>
          </a:p>
        </p:txBody>
      </p:sp>
      <p:sp>
        <p:nvSpPr>
          <p:cNvPr id="19" name="Arrow: Up-Down 18">
            <a:extLst>
              <a:ext uri="{FF2B5EF4-FFF2-40B4-BE49-F238E27FC236}">
                <a16:creationId xmlns="" xmlns:a16="http://schemas.microsoft.com/office/drawing/2014/main" id="{17FD3723-57F1-5BCF-A727-084C4DD1280E}"/>
              </a:ext>
            </a:extLst>
          </p:cNvPr>
          <p:cNvSpPr/>
          <p:nvPr/>
        </p:nvSpPr>
        <p:spPr>
          <a:xfrm>
            <a:off x="2241701" y="4786496"/>
            <a:ext cx="178745" cy="550999"/>
          </a:xfrm>
          <a:prstGeom prst="upDown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Up-Down 19">
            <a:extLst>
              <a:ext uri="{FF2B5EF4-FFF2-40B4-BE49-F238E27FC236}">
                <a16:creationId xmlns="" xmlns:a16="http://schemas.microsoft.com/office/drawing/2014/main" id="{026FEB49-BF37-4D22-47FF-0E875624BB74}"/>
              </a:ext>
            </a:extLst>
          </p:cNvPr>
          <p:cNvSpPr/>
          <p:nvPr/>
        </p:nvSpPr>
        <p:spPr>
          <a:xfrm>
            <a:off x="2255300" y="3182061"/>
            <a:ext cx="250634" cy="557217"/>
          </a:xfrm>
          <a:prstGeom prst="upDown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Right 20">
            <a:extLst>
              <a:ext uri="{FF2B5EF4-FFF2-40B4-BE49-F238E27FC236}">
                <a16:creationId xmlns="" xmlns:a16="http://schemas.microsoft.com/office/drawing/2014/main" id="{10B618F3-94AA-AAC4-2A75-358DD5E6BAE9}"/>
              </a:ext>
            </a:extLst>
          </p:cNvPr>
          <p:cNvSpPr/>
          <p:nvPr/>
        </p:nvSpPr>
        <p:spPr>
          <a:xfrm>
            <a:off x="3809999" y="4231606"/>
            <a:ext cx="659027" cy="144162"/>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 xmlns:a16="http://schemas.microsoft.com/office/drawing/2014/main" id="{D503D5D9-6A59-3B48-32D8-AB46DE75773A}"/>
              </a:ext>
            </a:extLst>
          </p:cNvPr>
          <p:cNvSpPr/>
          <p:nvPr/>
        </p:nvSpPr>
        <p:spPr>
          <a:xfrm>
            <a:off x="7735406" y="4159720"/>
            <a:ext cx="741405" cy="144162"/>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 xmlns:a16="http://schemas.microsoft.com/office/drawing/2014/main" id="{73743A64-6F47-8F7F-AB90-54E4AFE588B1}"/>
              </a:ext>
            </a:extLst>
          </p:cNvPr>
          <p:cNvSpPr txBox="1"/>
          <p:nvPr/>
        </p:nvSpPr>
        <p:spPr>
          <a:xfrm>
            <a:off x="5801847" y="1075194"/>
            <a:ext cx="618653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This theory outlines how attitudes, </a:t>
            </a:r>
            <a:r>
              <a:rPr lang="en-US" sz="2400">
                <a:latin typeface="Arial"/>
                <a:cs typeface="Arial"/>
              </a:rPr>
              <a:t>perceived</a:t>
            </a:r>
            <a:r>
              <a:rPr lang="en-US" sz="2400" dirty="0">
                <a:latin typeface="Arial"/>
                <a:cs typeface="Arial"/>
              </a:rPr>
              <a:t> social expectations, and </a:t>
            </a:r>
            <a:r>
              <a:rPr lang="en-US" sz="2400">
                <a:latin typeface="Arial"/>
                <a:cs typeface="Arial"/>
              </a:rPr>
              <a:t>perceived</a:t>
            </a:r>
            <a:r>
              <a:rPr lang="en-US" sz="2400" dirty="0">
                <a:latin typeface="Arial"/>
                <a:cs typeface="Arial"/>
              </a:rPr>
              <a:t> control over behavior affects an individual's intentions for changing their behavior.</a:t>
            </a:r>
            <a:r>
              <a:rPr lang="en-US" dirty="0">
                <a:latin typeface="Arial"/>
                <a:cs typeface="Arial"/>
              </a:rPr>
              <a:t> (Boslaugh,2019).</a:t>
            </a:r>
          </a:p>
        </p:txBody>
      </p:sp>
    </p:spTree>
    <p:extLst>
      <p:ext uri="{BB962C8B-B14F-4D97-AF65-F5344CB8AC3E}">
        <p14:creationId xmlns="" xmlns:p14="http://schemas.microsoft.com/office/powerpoint/2010/main" val="337083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9021B00-19BD-31A2-ECAD-7D4FE214F00B}"/>
              </a:ext>
            </a:extLst>
          </p:cNvPr>
          <p:cNvSpPr>
            <a:spLocks noGrp="1"/>
          </p:cNvSpPr>
          <p:nvPr>
            <p:ph type="title"/>
          </p:nvPr>
        </p:nvSpPr>
        <p:spPr>
          <a:xfrm>
            <a:off x="838200" y="365125"/>
            <a:ext cx="10501223" cy="577941"/>
          </a:xfrm>
        </p:spPr>
        <p:txBody>
          <a:bodyPr>
            <a:normAutofit fontScale="90000"/>
          </a:bodyPr>
          <a:lstStyle/>
          <a:p>
            <a:r>
              <a:rPr lang="en-US" sz="3200" dirty="0">
                <a:latin typeface="Arial"/>
                <a:cs typeface="Arial"/>
              </a:rPr>
              <a:t>Theory of planned beha</a:t>
            </a:r>
            <a:r>
              <a:rPr lang="en-US" sz="3200">
                <a:latin typeface="Arial"/>
                <a:cs typeface="Arial"/>
              </a:rPr>
              <a:t>vior</a:t>
            </a:r>
            <a:r>
              <a:rPr lang="en-US" dirty="0"/>
              <a:t> </a:t>
            </a:r>
            <a:r>
              <a:rPr lang="en-US" sz="1800"/>
              <a:t>(Ajzen,1991).</a:t>
            </a:r>
          </a:p>
        </p:txBody>
      </p:sp>
      <p:graphicFrame>
        <p:nvGraphicFramePr>
          <p:cNvPr id="19" name="Content Placeholder 18">
            <a:extLst>
              <a:ext uri="{FF2B5EF4-FFF2-40B4-BE49-F238E27FC236}">
                <a16:creationId xmlns="" xmlns:a16="http://schemas.microsoft.com/office/drawing/2014/main" id="{B49AD3E4-6D58-A7EC-ADFC-BA78C336BEBD}"/>
              </a:ext>
            </a:extLst>
          </p:cNvPr>
          <p:cNvGraphicFramePr>
            <a:graphicFrameLocks noGrp="1"/>
          </p:cNvGraphicFramePr>
          <p:nvPr>
            <p:ph idx="1"/>
          </p:nvPr>
        </p:nvGraphicFramePr>
        <p:xfrm>
          <a:off x="838200" y="1092380"/>
          <a:ext cx="10515600" cy="3108960"/>
        </p:xfrm>
        <a:graphic>
          <a:graphicData uri="http://schemas.openxmlformats.org/drawingml/2006/table">
            <a:tbl>
              <a:tblPr firstRow="1" bandRow="1">
                <a:tableStyleId>{5C22544A-7EE6-4342-B048-85BDC9FD1C3A}</a:tableStyleId>
              </a:tblPr>
              <a:tblGrid>
                <a:gridCol w="5257800">
                  <a:extLst>
                    <a:ext uri="{9D8B030D-6E8A-4147-A177-3AD203B41FA5}">
                      <a16:colId xmlns="" xmlns:a16="http://schemas.microsoft.com/office/drawing/2014/main" val="1734225931"/>
                    </a:ext>
                  </a:extLst>
                </a:gridCol>
                <a:gridCol w="5257800">
                  <a:extLst>
                    <a:ext uri="{9D8B030D-6E8A-4147-A177-3AD203B41FA5}">
                      <a16:colId xmlns="" xmlns:a16="http://schemas.microsoft.com/office/drawing/2014/main" val="2467319923"/>
                    </a:ext>
                  </a:extLst>
                </a:gridCol>
              </a:tblGrid>
              <a:tr h="638432">
                <a:tc>
                  <a:txBody>
                    <a:bodyPr/>
                    <a:lstStyle/>
                    <a:p>
                      <a:r>
                        <a:rPr lang="en-US" sz="2000">
                          <a:latin typeface="Arial"/>
                          <a:cs typeface="Arial"/>
                        </a:rPr>
                        <a:t>CAMPAIGN ACTIVITIES</a:t>
                      </a:r>
                    </a:p>
                  </a:txBody>
                  <a:tcPr/>
                </a:tc>
                <a:tc>
                  <a:txBody>
                    <a:bodyPr/>
                    <a:lstStyle/>
                    <a:p>
                      <a:r>
                        <a:rPr lang="en-US" sz="2000">
                          <a:latin typeface="Arial"/>
                          <a:cs typeface="Arial"/>
                        </a:rPr>
                        <a:t>APPLICATION OF THE THEORY OF PLANNED BEHAVIOR</a:t>
                      </a:r>
                    </a:p>
                  </a:txBody>
                  <a:tcPr/>
                </a:tc>
                <a:extLst>
                  <a:ext uri="{0D108BD9-81ED-4DB2-BD59-A6C34878D82A}">
                    <a16:rowId xmlns="" xmlns:a16="http://schemas.microsoft.com/office/drawing/2014/main" val="104949353"/>
                  </a:ext>
                </a:extLst>
              </a:tr>
              <a:tr h="639272">
                <a:tc>
                  <a:txBody>
                    <a:bodyPr/>
                    <a:lstStyle/>
                    <a:p>
                      <a:r>
                        <a:rPr lang="en-US" sz="2000">
                          <a:latin typeface="Arial"/>
                          <a:cs typeface="Arial"/>
                        </a:rPr>
                        <a:t>WEEK1- Awareness and goal setting</a:t>
                      </a:r>
                      <a:endParaRPr lang="en-US" sz="2000" dirty="0">
                        <a:latin typeface="Arial"/>
                        <a:cs typeface="Arial"/>
                      </a:endParaRPr>
                    </a:p>
                  </a:txBody>
                  <a:tcPr/>
                </a:tc>
                <a:tc>
                  <a:txBody>
                    <a:bodyPr/>
                    <a:lstStyle/>
                    <a:p>
                      <a:r>
                        <a:rPr lang="en-US" sz="2000" dirty="0">
                          <a:latin typeface="Arial"/>
                          <a:cs typeface="Arial"/>
                        </a:rPr>
                        <a:t>Explains possible advantages and establishes </a:t>
                      </a:r>
                      <a:r>
                        <a:rPr lang="en-US" sz="2000">
                          <a:latin typeface="Arial"/>
                          <a:cs typeface="Arial"/>
                        </a:rPr>
                        <a:t>achievable</a:t>
                      </a:r>
                      <a:r>
                        <a:rPr lang="en-US" sz="2000" dirty="0">
                          <a:latin typeface="Arial"/>
                          <a:cs typeface="Arial"/>
                        </a:rPr>
                        <a:t> goals</a:t>
                      </a:r>
                    </a:p>
                  </a:txBody>
                  <a:tcPr/>
                </a:tc>
                <a:extLst>
                  <a:ext uri="{0D108BD9-81ED-4DB2-BD59-A6C34878D82A}">
                    <a16:rowId xmlns="" xmlns:a16="http://schemas.microsoft.com/office/drawing/2014/main" val="1559865616"/>
                  </a:ext>
                </a:extLst>
              </a:tr>
              <a:tr h="639272">
                <a:tc>
                  <a:txBody>
                    <a:bodyPr/>
                    <a:lstStyle/>
                    <a:p>
                      <a:r>
                        <a:rPr lang="en-US" sz="2000">
                          <a:latin typeface="Arial"/>
                          <a:cs typeface="Arial"/>
                        </a:rPr>
                        <a:t>WEEK 3- Social skills workshop</a:t>
                      </a:r>
                      <a:endParaRPr lang="en-US" sz="2000" dirty="0">
                        <a:latin typeface="Arial"/>
                        <a:cs typeface="Arial"/>
                      </a:endParaRPr>
                    </a:p>
                  </a:txBody>
                  <a:tcPr/>
                </a:tc>
                <a:tc>
                  <a:txBody>
                    <a:bodyPr/>
                    <a:lstStyle/>
                    <a:p>
                      <a:r>
                        <a:rPr lang="en-US" sz="2000" dirty="0">
                          <a:latin typeface="Arial"/>
                          <a:cs typeface="Arial"/>
                        </a:rPr>
                        <a:t>Builds confidence and posi</a:t>
                      </a:r>
                      <a:r>
                        <a:rPr lang="en-US" sz="2000">
                          <a:latin typeface="Arial"/>
                          <a:cs typeface="Arial"/>
                        </a:rPr>
                        <a:t>tive peer norms offline</a:t>
                      </a:r>
                    </a:p>
                    <a:p>
                      <a:pPr lvl="0">
                        <a:buNone/>
                      </a:pPr>
                      <a:endParaRPr lang="en-US" sz="2000" dirty="0">
                        <a:latin typeface="Arial"/>
                        <a:cs typeface="Arial"/>
                      </a:endParaRPr>
                    </a:p>
                  </a:txBody>
                  <a:tcPr/>
                </a:tc>
                <a:extLst>
                  <a:ext uri="{0D108BD9-81ED-4DB2-BD59-A6C34878D82A}">
                    <a16:rowId xmlns="" xmlns:a16="http://schemas.microsoft.com/office/drawing/2014/main" val="2820017439"/>
                  </a:ext>
                </a:extLst>
              </a:tr>
              <a:tr h="639272">
                <a:tc>
                  <a:txBody>
                    <a:bodyPr/>
                    <a:lstStyle/>
                    <a:p>
                      <a:r>
                        <a:rPr lang="en-US" sz="2000" dirty="0">
                          <a:latin typeface="Arial"/>
                          <a:cs typeface="Arial"/>
                        </a:rPr>
                        <a:t>WEEK 5- Family su</a:t>
                      </a:r>
                      <a:r>
                        <a:rPr lang="en-US" sz="2000">
                          <a:latin typeface="Arial"/>
                          <a:cs typeface="Arial"/>
                        </a:rPr>
                        <a:t>pport</a:t>
                      </a:r>
                      <a:endParaRPr lang="en-US" sz="2000" dirty="0">
                        <a:latin typeface="Arial"/>
                        <a:cs typeface="Arial"/>
                      </a:endParaRPr>
                    </a:p>
                  </a:txBody>
                  <a:tcPr/>
                </a:tc>
                <a:tc>
                  <a:txBody>
                    <a:bodyPr/>
                    <a:lstStyle/>
                    <a:p>
                      <a:r>
                        <a:rPr lang="en-US" sz="2000" dirty="0">
                          <a:latin typeface="Arial"/>
                          <a:cs typeface="Arial"/>
                        </a:rPr>
                        <a:t>Creates clear boun</a:t>
                      </a:r>
                      <a:r>
                        <a:rPr lang="en-US" sz="2000">
                          <a:latin typeface="Arial"/>
                          <a:cs typeface="Arial"/>
                        </a:rPr>
                        <a:t>daries and shared expectations</a:t>
                      </a:r>
                    </a:p>
                  </a:txBody>
                  <a:tcPr/>
                </a:tc>
                <a:extLst>
                  <a:ext uri="{0D108BD9-81ED-4DB2-BD59-A6C34878D82A}">
                    <a16:rowId xmlns="" xmlns:a16="http://schemas.microsoft.com/office/drawing/2014/main" val="1235455781"/>
                  </a:ext>
                </a:extLst>
              </a:tr>
            </a:tbl>
          </a:graphicData>
        </a:graphic>
      </p:graphicFrame>
      <p:sp>
        <p:nvSpPr>
          <p:cNvPr id="21" name="TextBox 20">
            <a:extLst>
              <a:ext uri="{FF2B5EF4-FFF2-40B4-BE49-F238E27FC236}">
                <a16:creationId xmlns="" xmlns:a16="http://schemas.microsoft.com/office/drawing/2014/main" id="{44156A41-E8A9-D649-FDB6-BD1B808FE3D0}"/>
              </a:ext>
            </a:extLst>
          </p:cNvPr>
          <p:cNvSpPr txBox="1"/>
          <p:nvPr/>
        </p:nvSpPr>
        <p:spPr>
          <a:xfrm>
            <a:off x="3051497" y="4239378"/>
            <a:ext cx="555976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The theory also explains why it is insufficient to simply explain to 11-16 years old that screen time can be negative. They also require encouraging motivations, social support and assuran</a:t>
            </a:r>
            <a:r>
              <a:rPr lang="en-US" sz="2400">
                <a:latin typeface="Arial"/>
                <a:cs typeface="Arial"/>
              </a:rPr>
              <a:t>ce that change is possible.</a:t>
            </a:r>
          </a:p>
        </p:txBody>
      </p:sp>
    </p:spTree>
    <p:extLst>
      <p:ext uri="{BB962C8B-B14F-4D97-AF65-F5344CB8AC3E}">
        <p14:creationId xmlns="" xmlns:p14="http://schemas.microsoft.com/office/powerpoint/2010/main" val="12178811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BE4DBC0-18C4-6CFA-818A-2FB3A393DCCC}"/>
              </a:ext>
            </a:extLst>
          </p:cNvPr>
          <p:cNvSpPr>
            <a:spLocks noGrp="1"/>
          </p:cNvSpPr>
          <p:nvPr>
            <p:ph type="title"/>
          </p:nvPr>
        </p:nvSpPr>
        <p:spPr>
          <a:xfrm>
            <a:off x="838200" y="365125"/>
            <a:ext cx="10515600" cy="793601"/>
          </a:xfrm>
        </p:spPr>
        <p:txBody>
          <a:bodyPr/>
          <a:lstStyle/>
          <a:p>
            <a:r>
              <a:rPr lang="en-US"/>
              <a:t>Health Belief Model (HBM) </a:t>
            </a:r>
            <a:r>
              <a:rPr lang="en-US" sz="1800"/>
              <a:t>(Rosenstock,1974)</a:t>
            </a:r>
          </a:p>
        </p:txBody>
      </p:sp>
      <p:pic>
        <p:nvPicPr>
          <p:cNvPr id="5" name="Content Placeholder 3" descr="HBM: Health Belief Model – Mental Health Matters">
            <a:extLst>
              <a:ext uri="{FF2B5EF4-FFF2-40B4-BE49-F238E27FC236}">
                <a16:creationId xmlns="" xmlns:a16="http://schemas.microsoft.com/office/drawing/2014/main" id="{1C2E0723-AE17-0C3C-6E5F-25C5C1071DEB}"/>
              </a:ext>
            </a:extLst>
          </p:cNvPr>
          <p:cNvPicPr>
            <a:picLocks noChangeAspect="1"/>
          </p:cNvPicPr>
          <p:nvPr/>
        </p:nvPicPr>
        <p:blipFill>
          <a:blip r:embed="rId2"/>
          <a:stretch>
            <a:fillRect/>
          </a:stretch>
        </p:blipFill>
        <p:spPr>
          <a:xfrm>
            <a:off x="833542" y="1494946"/>
            <a:ext cx="7419408" cy="4682016"/>
          </a:xfrm>
          <a:prstGeom prst="rect">
            <a:avLst/>
          </a:prstGeom>
        </p:spPr>
      </p:pic>
      <p:sp>
        <p:nvSpPr>
          <p:cNvPr id="6" name="TextBox 5">
            <a:extLst>
              <a:ext uri="{FF2B5EF4-FFF2-40B4-BE49-F238E27FC236}">
                <a16:creationId xmlns="" xmlns:a16="http://schemas.microsoft.com/office/drawing/2014/main" id="{33528E8D-4F99-C325-3F46-B397365DA9A1}"/>
              </a:ext>
            </a:extLst>
          </p:cNvPr>
          <p:cNvSpPr txBox="1"/>
          <p:nvPr/>
        </p:nvSpPr>
        <p:spPr>
          <a:xfrm>
            <a:off x="478339" y="6188481"/>
            <a:ext cx="33040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(Mental health matters,2023)</a:t>
            </a:r>
          </a:p>
        </p:txBody>
      </p:sp>
      <p:sp>
        <p:nvSpPr>
          <p:cNvPr id="8" name="TextBox 7">
            <a:extLst>
              <a:ext uri="{FF2B5EF4-FFF2-40B4-BE49-F238E27FC236}">
                <a16:creationId xmlns="" xmlns:a16="http://schemas.microsoft.com/office/drawing/2014/main" id="{2121A23E-1C83-E0C0-14ED-2ED6F8C9A81A}"/>
              </a:ext>
            </a:extLst>
          </p:cNvPr>
          <p:cNvSpPr txBox="1"/>
          <p:nvPr/>
        </p:nvSpPr>
        <p:spPr>
          <a:xfrm>
            <a:off x="8376170" y="2310092"/>
            <a:ext cx="311872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HBM explains how health related beliefs can influ</a:t>
            </a:r>
            <a:r>
              <a:rPr lang="en-US" sz="2000" dirty="0">
                <a:solidFill>
                  <a:srgbClr val="000000"/>
                </a:solidFill>
                <a:latin typeface="Arial"/>
                <a:cs typeface="Arial"/>
              </a:rPr>
              <a:t>ence whether the person takes action based on perceived risks, severity, benefits, barriers, cue to action and self- efficacy.</a:t>
            </a:r>
            <a:endParaRPr lang="en-US" sz="2000" dirty="0">
              <a:latin typeface="Arial"/>
              <a:cs typeface="Arial"/>
            </a:endParaRPr>
          </a:p>
        </p:txBody>
      </p:sp>
    </p:spTree>
    <p:extLst>
      <p:ext uri="{BB962C8B-B14F-4D97-AF65-F5344CB8AC3E}">
        <p14:creationId xmlns="" xmlns:p14="http://schemas.microsoft.com/office/powerpoint/2010/main" val="2809279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A87C9BD-2695-7543-F19A-1D24E2D5CD96}"/>
              </a:ext>
            </a:extLst>
          </p:cNvPr>
          <p:cNvSpPr>
            <a:spLocks noGrp="1"/>
          </p:cNvSpPr>
          <p:nvPr>
            <p:ph type="title"/>
          </p:nvPr>
        </p:nvSpPr>
        <p:spPr>
          <a:xfrm>
            <a:off x="838200" y="365125"/>
            <a:ext cx="10515600" cy="247262"/>
          </a:xfrm>
        </p:spPr>
        <p:txBody>
          <a:bodyPr>
            <a:normAutofit fontScale="90000"/>
          </a:bodyPr>
          <a:lstStyle/>
          <a:p>
            <a:r>
              <a:rPr lang="en-US">
                <a:latin typeface="Arial"/>
                <a:cs typeface="Arial"/>
              </a:rPr>
              <a:t>Health Belief Model (HBM) </a:t>
            </a:r>
            <a:r>
              <a:rPr lang="en-US" sz="1800">
                <a:latin typeface="Arial"/>
                <a:cs typeface="Arial"/>
              </a:rPr>
              <a:t>(Rosenstock,1974)</a:t>
            </a:r>
          </a:p>
        </p:txBody>
      </p:sp>
      <p:sp>
        <p:nvSpPr>
          <p:cNvPr id="22" name="Callout: Right Arrow 21">
            <a:extLst>
              <a:ext uri="{FF2B5EF4-FFF2-40B4-BE49-F238E27FC236}">
                <a16:creationId xmlns="" xmlns:a16="http://schemas.microsoft.com/office/drawing/2014/main" id="{9B698BD0-0ABD-1ACE-7DAA-6C8016C35023}"/>
              </a:ext>
            </a:extLst>
          </p:cNvPr>
          <p:cNvSpPr/>
          <p:nvPr/>
        </p:nvSpPr>
        <p:spPr>
          <a:xfrm>
            <a:off x="555715" y="845763"/>
            <a:ext cx="3794684" cy="2382890"/>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aseline="0">
                <a:latin typeface="Arial"/>
                <a:cs typeface="Arial"/>
              </a:rPr>
              <a:t>Perceived susceptibility. Does the young person believe their habits might affect them? Barrier- staying awake late on my devices doesn’t affect me</a:t>
            </a:r>
            <a:endParaRPr lang="en-US">
              <a:latin typeface="Arial"/>
              <a:cs typeface="Arial"/>
            </a:endParaRPr>
          </a:p>
        </p:txBody>
      </p:sp>
      <p:sp>
        <p:nvSpPr>
          <p:cNvPr id="23" name="Callout: Right Arrow 22">
            <a:extLst>
              <a:ext uri="{FF2B5EF4-FFF2-40B4-BE49-F238E27FC236}">
                <a16:creationId xmlns="" xmlns:a16="http://schemas.microsoft.com/office/drawing/2014/main" id="{889C5CAC-DD5C-967B-7EC4-E164C465D437}"/>
              </a:ext>
            </a:extLst>
          </p:cNvPr>
          <p:cNvSpPr/>
          <p:nvPr/>
        </p:nvSpPr>
        <p:spPr>
          <a:xfrm>
            <a:off x="4496050" y="970471"/>
            <a:ext cx="3678416" cy="2132225"/>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aseline="0" dirty="0">
                <a:solidFill>
                  <a:schemeClr val="bg1"/>
                </a:solidFill>
                <a:latin typeface="Arial"/>
                <a:ea typeface="Arial"/>
                <a:cs typeface="Arial"/>
              </a:rPr>
              <a:t>Perceived severity. Do they </a:t>
            </a:r>
            <a:r>
              <a:rPr lang="en-US" sz="2000" baseline="0" dirty="0" err="1">
                <a:solidFill>
                  <a:schemeClr val="bg1"/>
                </a:solidFill>
                <a:latin typeface="Arial"/>
                <a:ea typeface="Arial"/>
                <a:cs typeface="Arial"/>
              </a:rPr>
              <a:t>realise</a:t>
            </a:r>
            <a:r>
              <a:rPr lang="en-US" sz="2000" baseline="0" dirty="0">
                <a:solidFill>
                  <a:schemeClr val="bg1"/>
                </a:solidFill>
                <a:latin typeface="Arial"/>
                <a:ea typeface="Arial"/>
                <a:cs typeface="Arial"/>
              </a:rPr>
              <a:t> that constant tiredness is affecting daily life? Barrier- being tired is not a big deal</a:t>
            </a:r>
            <a:endParaRPr lang="en-US" sz="2000">
              <a:solidFill>
                <a:schemeClr val="bg1"/>
              </a:solidFill>
              <a:latin typeface="Arial"/>
              <a:cs typeface="Arial"/>
            </a:endParaRPr>
          </a:p>
        </p:txBody>
      </p:sp>
      <p:sp>
        <p:nvSpPr>
          <p:cNvPr id="24" name="Callout: Down Arrow 23">
            <a:extLst>
              <a:ext uri="{FF2B5EF4-FFF2-40B4-BE49-F238E27FC236}">
                <a16:creationId xmlns="" xmlns:a16="http://schemas.microsoft.com/office/drawing/2014/main" id="{4A96CEA3-9794-1E98-B092-28909C76602F}"/>
              </a:ext>
            </a:extLst>
          </p:cNvPr>
          <p:cNvSpPr/>
          <p:nvPr/>
        </p:nvSpPr>
        <p:spPr>
          <a:xfrm>
            <a:off x="8314489" y="849826"/>
            <a:ext cx="3528391" cy="2797021"/>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aseline="0" dirty="0">
                <a:solidFill>
                  <a:schemeClr val="bg1"/>
                </a:solidFill>
                <a:latin typeface="Arial"/>
                <a:ea typeface="Arial"/>
                <a:cs typeface="Arial"/>
              </a:rPr>
              <a:t>Perceived benefits and barriers. Are the benefits worth the effort? Barriers: I want more </a:t>
            </a:r>
            <a:r>
              <a:rPr lang="en-US" sz="2000" baseline="0">
                <a:solidFill>
                  <a:schemeClr val="bg1"/>
                </a:solidFill>
                <a:latin typeface="Arial"/>
                <a:ea typeface="Arial"/>
                <a:cs typeface="Arial"/>
              </a:rPr>
              <a:t>sleep but don’t want to </a:t>
            </a:r>
            <a:r>
              <a:rPr lang="en-US" sz="2000">
                <a:solidFill>
                  <a:schemeClr val="bg1"/>
                </a:solidFill>
                <a:latin typeface="Arial"/>
                <a:ea typeface="Arial"/>
                <a:cs typeface="Arial"/>
              </a:rPr>
              <a:t>seem</a:t>
            </a:r>
            <a:r>
              <a:rPr lang="en-US" sz="2000" baseline="0">
                <a:solidFill>
                  <a:schemeClr val="bg1"/>
                </a:solidFill>
                <a:latin typeface="Arial"/>
                <a:ea typeface="Arial"/>
                <a:cs typeface="Arial"/>
              </a:rPr>
              <a:t> </a:t>
            </a:r>
            <a:r>
              <a:rPr lang="en-US" sz="2000" baseline="0" dirty="0">
                <a:solidFill>
                  <a:schemeClr val="bg1"/>
                </a:solidFill>
                <a:latin typeface="Arial"/>
                <a:ea typeface="Arial"/>
                <a:cs typeface="Arial"/>
              </a:rPr>
              <a:t>weak in front of friends.</a:t>
            </a:r>
            <a:endParaRPr lang="en-US" sz="2000" dirty="0">
              <a:solidFill>
                <a:schemeClr val="bg1"/>
              </a:solidFill>
              <a:latin typeface="Arial"/>
            </a:endParaRPr>
          </a:p>
        </p:txBody>
      </p:sp>
      <p:sp>
        <p:nvSpPr>
          <p:cNvPr id="25" name="Callout: Left Arrow 24">
            <a:extLst>
              <a:ext uri="{FF2B5EF4-FFF2-40B4-BE49-F238E27FC236}">
                <a16:creationId xmlns="" xmlns:a16="http://schemas.microsoft.com/office/drawing/2014/main" id="{A83204FF-CBDC-10E2-C734-947315A56C7A}"/>
              </a:ext>
            </a:extLst>
          </p:cNvPr>
          <p:cNvSpPr/>
          <p:nvPr/>
        </p:nvSpPr>
        <p:spPr>
          <a:xfrm>
            <a:off x="8307612" y="3963151"/>
            <a:ext cx="3544956" cy="2127536"/>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aseline="0">
                <a:solidFill>
                  <a:schemeClr val="bg1"/>
                </a:solidFill>
                <a:latin typeface="Arial"/>
                <a:ea typeface="Arial"/>
                <a:cs typeface="Arial"/>
              </a:rPr>
              <a:t>Cues to action. What motivates the teenager to act. Solution: agreed family routine or a bedtime reminders</a:t>
            </a:r>
            <a:endParaRPr lang="en-US" sz="2000">
              <a:solidFill>
                <a:schemeClr val="bg1"/>
              </a:solidFill>
              <a:latin typeface="Arial"/>
              <a:cs typeface="Arial"/>
            </a:endParaRPr>
          </a:p>
        </p:txBody>
      </p:sp>
      <p:sp>
        <p:nvSpPr>
          <p:cNvPr id="26" name="Rectangle 25">
            <a:extLst>
              <a:ext uri="{FF2B5EF4-FFF2-40B4-BE49-F238E27FC236}">
                <a16:creationId xmlns="" xmlns:a16="http://schemas.microsoft.com/office/drawing/2014/main" id="{52285940-2AEC-7957-8B44-BEA4AA0BFFFE}"/>
              </a:ext>
            </a:extLst>
          </p:cNvPr>
          <p:cNvSpPr/>
          <p:nvPr/>
        </p:nvSpPr>
        <p:spPr>
          <a:xfrm>
            <a:off x="5668428" y="4088173"/>
            <a:ext cx="2504785" cy="21294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aseline="0">
                <a:latin typeface="Arial"/>
                <a:cs typeface="Arial"/>
              </a:rPr>
              <a:t>Self-efficacy. Do they believe in themselves? Solution- start with small changes, slowly build a routine.</a:t>
            </a:r>
            <a:endParaRPr lang="en-US" sz="2000">
              <a:latin typeface="Arial"/>
              <a:cs typeface="Arial"/>
            </a:endParaRPr>
          </a:p>
        </p:txBody>
      </p:sp>
      <p:graphicFrame>
        <p:nvGraphicFramePr>
          <p:cNvPr id="29" name="Table 28">
            <a:extLst>
              <a:ext uri="{FF2B5EF4-FFF2-40B4-BE49-F238E27FC236}">
                <a16:creationId xmlns="" xmlns:a16="http://schemas.microsoft.com/office/drawing/2014/main" id="{65A71E0B-721B-33D5-E2A4-F2B792441ED4}"/>
              </a:ext>
            </a:extLst>
          </p:cNvPr>
          <p:cNvGraphicFramePr>
            <a:graphicFrameLocks noGrp="1"/>
          </p:cNvGraphicFramePr>
          <p:nvPr/>
        </p:nvGraphicFramePr>
        <p:xfrm>
          <a:off x="301924" y="3450566"/>
          <a:ext cx="5004508" cy="2995125"/>
        </p:xfrm>
        <a:graphic>
          <a:graphicData uri="http://schemas.openxmlformats.org/drawingml/2006/table">
            <a:tbl>
              <a:tblPr firstRow="1" bandRow="1">
                <a:tableStyleId>{5C22544A-7EE6-4342-B048-85BDC9FD1C3A}</a:tableStyleId>
              </a:tblPr>
              <a:tblGrid>
                <a:gridCol w="1656521">
                  <a:extLst>
                    <a:ext uri="{9D8B030D-6E8A-4147-A177-3AD203B41FA5}">
                      <a16:colId xmlns="" xmlns:a16="http://schemas.microsoft.com/office/drawing/2014/main" val="4170163115"/>
                    </a:ext>
                  </a:extLst>
                </a:gridCol>
                <a:gridCol w="3347987">
                  <a:extLst>
                    <a:ext uri="{9D8B030D-6E8A-4147-A177-3AD203B41FA5}">
                      <a16:colId xmlns="" xmlns:a16="http://schemas.microsoft.com/office/drawing/2014/main" val="2691897571"/>
                    </a:ext>
                  </a:extLst>
                </a:gridCol>
              </a:tblGrid>
              <a:tr h="592464">
                <a:tc>
                  <a:txBody>
                    <a:bodyPr/>
                    <a:lstStyle/>
                    <a:p>
                      <a:r>
                        <a:rPr lang="en-US">
                          <a:latin typeface="Arial"/>
                          <a:cs typeface="Arial"/>
                        </a:rPr>
                        <a:t>CAMPAIGN ACTIVITIES</a:t>
                      </a:r>
                    </a:p>
                  </a:txBody>
                  <a:tcPr/>
                </a:tc>
                <a:tc>
                  <a:txBody>
                    <a:bodyPr/>
                    <a:lstStyle/>
                    <a:p>
                      <a:r>
                        <a:rPr lang="en-US" sz="1800">
                          <a:latin typeface="Arial"/>
                          <a:cs typeface="Arial"/>
                        </a:rPr>
                        <a:t>APPLICATION OF HBM</a:t>
                      </a:r>
                    </a:p>
                  </a:txBody>
                  <a:tcPr/>
                </a:tc>
                <a:extLst>
                  <a:ext uri="{0D108BD9-81ED-4DB2-BD59-A6C34878D82A}">
                    <a16:rowId xmlns="" xmlns:a16="http://schemas.microsoft.com/office/drawing/2014/main" val="3055736830"/>
                  </a:ext>
                </a:extLst>
              </a:tr>
              <a:tr h="710957">
                <a:tc>
                  <a:txBody>
                    <a:bodyPr/>
                    <a:lstStyle/>
                    <a:p>
                      <a:r>
                        <a:rPr lang="en-US">
                          <a:latin typeface="Arial"/>
                          <a:cs typeface="Arial"/>
                        </a:rPr>
                        <a:t>Week 1-</a:t>
                      </a:r>
                    </a:p>
                    <a:p>
                      <a:pPr lvl="0">
                        <a:buNone/>
                      </a:pPr>
                      <a:r>
                        <a:rPr lang="en-US">
                          <a:latin typeface="Arial"/>
                          <a:cs typeface="Arial"/>
                        </a:rPr>
                        <a:t>Sleep habits</a:t>
                      </a:r>
                      <a:endParaRPr lang="en-US" dirty="0">
                        <a:latin typeface="Arial"/>
                        <a:cs typeface="Arial"/>
                      </a:endParaRPr>
                    </a:p>
                  </a:txBody>
                  <a:tcPr/>
                </a:tc>
                <a:tc>
                  <a:txBody>
                    <a:bodyPr/>
                    <a:lstStyle/>
                    <a:p>
                      <a:r>
                        <a:rPr lang="en-US" dirty="0">
                          <a:latin typeface="Arial"/>
                          <a:cs typeface="Arial"/>
                        </a:rPr>
                        <a:t>Awareness of habits help </a:t>
                      </a:r>
                      <a:r>
                        <a:rPr lang="en-US">
                          <a:latin typeface="Arial"/>
                          <a:cs typeface="Arial"/>
                        </a:rPr>
                        <a:t>identify personal goals</a:t>
                      </a:r>
                      <a:endParaRPr lang="en-US" dirty="0">
                        <a:latin typeface="Arial"/>
                        <a:cs typeface="Arial"/>
                      </a:endParaRPr>
                    </a:p>
                  </a:txBody>
                  <a:tcPr/>
                </a:tc>
                <a:extLst>
                  <a:ext uri="{0D108BD9-81ED-4DB2-BD59-A6C34878D82A}">
                    <a16:rowId xmlns="" xmlns:a16="http://schemas.microsoft.com/office/drawing/2014/main" val="3611106740"/>
                  </a:ext>
                </a:extLst>
              </a:tr>
              <a:tr h="710957">
                <a:tc>
                  <a:txBody>
                    <a:bodyPr/>
                    <a:lstStyle/>
                    <a:p>
                      <a:r>
                        <a:rPr lang="en-US">
                          <a:latin typeface="Arial"/>
                          <a:cs typeface="Arial"/>
                        </a:rPr>
                        <a:t>Week 4-sleep hygiene </a:t>
                      </a:r>
                      <a:endParaRPr lang="en-US" dirty="0">
                        <a:latin typeface="Arial"/>
                        <a:cs typeface="Arial"/>
                      </a:endParaRPr>
                    </a:p>
                  </a:txBody>
                  <a:tcPr/>
                </a:tc>
                <a:tc>
                  <a:txBody>
                    <a:bodyPr/>
                    <a:lstStyle/>
                    <a:p>
                      <a:r>
                        <a:rPr lang="en-US">
                          <a:latin typeface="Arial"/>
                          <a:cs typeface="Arial"/>
                        </a:rPr>
                        <a:t>Explain sleep hygiene and use bedtime reminders</a:t>
                      </a:r>
                      <a:endParaRPr lang="en-US" dirty="0">
                        <a:latin typeface="Arial"/>
                        <a:cs typeface="Arial"/>
                      </a:endParaRPr>
                    </a:p>
                  </a:txBody>
                  <a:tcPr/>
                </a:tc>
                <a:extLst>
                  <a:ext uri="{0D108BD9-81ED-4DB2-BD59-A6C34878D82A}">
                    <a16:rowId xmlns="" xmlns:a16="http://schemas.microsoft.com/office/drawing/2014/main" val="3020845838"/>
                  </a:ext>
                </a:extLst>
              </a:tr>
              <a:tr h="933131">
                <a:tc>
                  <a:txBody>
                    <a:bodyPr/>
                    <a:lstStyle/>
                    <a:p>
                      <a:r>
                        <a:rPr lang="en-US">
                          <a:latin typeface="Arial"/>
                          <a:cs typeface="Arial"/>
                        </a:rPr>
                        <a:t>Week 6-progress and reflection</a:t>
                      </a:r>
                      <a:endParaRPr lang="en-US" dirty="0">
                        <a:latin typeface="Arial"/>
                        <a:cs typeface="Arial"/>
                      </a:endParaRPr>
                    </a:p>
                  </a:txBody>
                  <a:tcPr/>
                </a:tc>
                <a:tc>
                  <a:txBody>
                    <a:bodyPr/>
                    <a:lstStyle/>
                    <a:p>
                      <a:r>
                        <a:rPr lang="en-US" dirty="0">
                          <a:latin typeface="Arial"/>
                          <a:cs typeface="Arial"/>
                        </a:rPr>
                        <a:t>Review progress and build confidence through </a:t>
                      </a:r>
                      <a:r>
                        <a:rPr lang="en-US">
                          <a:latin typeface="Arial"/>
                          <a:cs typeface="Arial"/>
                        </a:rPr>
                        <a:t>achieved</a:t>
                      </a:r>
                      <a:r>
                        <a:rPr lang="en-US" dirty="0">
                          <a:latin typeface="Arial"/>
                          <a:cs typeface="Arial"/>
                        </a:rPr>
                        <a:t> goals.</a:t>
                      </a:r>
                    </a:p>
                  </a:txBody>
                  <a:tcPr/>
                </a:tc>
                <a:extLst>
                  <a:ext uri="{0D108BD9-81ED-4DB2-BD59-A6C34878D82A}">
                    <a16:rowId xmlns="" xmlns:a16="http://schemas.microsoft.com/office/drawing/2014/main" val="786580501"/>
                  </a:ext>
                </a:extLst>
              </a:tr>
            </a:tbl>
          </a:graphicData>
        </a:graphic>
      </p:graphicFrame>
    </p:spTree>
    <p:extLst>
      <p:ext uri="{BB962C8B-B14F-4D97-AF65-F5344CB8AC3E}">
        <p14:creationId xmlns="" xmlns:p14="http://schemas.microsoft.com/office/powerpoint/2010/main" val="7920404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1E87D8F-5888-418B-92B1-F50B4E97E812}"/>
              </a:ext>
            </a:extLst>
          </p:cNvPr>
          <p:cNvSpPr>
            <a:spLocks noGrp="1"/>
          </p:cNvSpPr>
          <p:nvPr>
            <p:ph type="title"/>
          </p:nvPr>
        </p:nvSpPr>
        <p:spPr>
          <a:xfrm>
            <a:off x="793662" y="386930"/>
            <a:ext cx="10066122" cy="1298448"/>
          </a:xfrm>
        </p:spPr>
        <p:txBody>
          <a:bodyPr anchor="b">
            <a:normAutofit/>
          </a:bodyPr>
          <a:lstStyle/>
          <a:p>
            <a:r>
              <a:rPr lang="en-US" sz="3600">
                <a:latin typeface="Arial"/>
                <a:cs typeface="Arial"/>
              </a:rPr>
              <a:t>Social Cognitive Theory (SCT) </a:t>
            </a:r>
            <a:r>
              <a:rPr lang="en-US" sz="2000">
                <a:latin typeface="Arial"/>
                <a:cs typeface="Arial"/>
              </a:rPr>
              <a:t>(Bandura,1986)</a:t>
            </a:r>
          </a:p>
        </p:txBody>
      </p:sp>
      <p:sp>
        <p:nvSpPr>
          <p:cNvPr id="3" name="Content Placeholder 2">
            <a:extLst>
              <a:ext uri="{FF2B5EF4-FFF2-40B4-BE49-F238E27FC236}">
                <a16:creationId xmlns="" xmlns:a16="http://schemas.microsoft.com/office/drawing/2014/main" id="{6F28F778-1367-67AE-2712-8B4525C28B37}"/>
              </a:ext>
            </a:extLst>
          </p:cNvPr>
          <p:cNvSpPr>
            <a:spLocks noGrp="1"/>
          </p:cNvSpPr>
          <p:nvPr>
            <p:ph idx="1"/>
          </p:nvPr>
        </p:nvSpPr>
        <p:spPr>
          <a:xfrm>
            <a:off x="793661" y="2599509"/>
            <a:ext cx="3797653" cy="3639450"/>
          </a:xfrm>
          <a:prstGeom prst="round2SameRect">
            <a:avLst/>
          </a:prstGeom>
          <a:solidFill>
            <a:schemeClr val="accent1">
              <a:lumMod val="60000"/>
              <a:lumOff val="40000"/>
            </a:schemeClr>
          </a:solidFill>
        </p:spPr>
        <p:txBody>
          <a:bodyPr vert="horz" lIns="91440" tIns="45720" rIns="91440" bIns="45720" rtlCol="0" anchor="ctr">
            <a:normAutofit fontScale="92500"/>
          </a:bodyPr>
          <a:lstStyle/>
          <a:p>
            <a:pPr marL="0" indent="0">
              <a:buNone/>
            </a:pPr>
            <a:r>
              <a:rPr lang="en-US" sz="2400" dirty="0">
                <a:latin typeface="Arial"/>
                <a:cs typeface="Arial"/>
              </a:rPr>
              <a:t>SCT  is a psychological theory  that focuses on the interaction of three factors: Personal characteristics, </a:t>
            </a:r>
            <a:r>
              <a:rPr lang="en-US" sz="2400">
                <a:latin typeface="Arial"/>
                <a:cs typeface="Arial"/>
              </a:rPr>
              <a:t>behavior</a:t>
            </a:r>
            <a:r>
              <a:rPr lang="en-US" sz="2400" dirty="0">
                <a:latin typeface="Arial"/>
                <a:cs typeface="Arial"/>
              </a:rPr>
              <a:t> and the environment. This theory is also known as observational learning as each factor influences each other.</a:t>
            </a:r>
            <a:r>
              <a:rPr lang="en-US" sz="1400" dirty="0">
                <a:latin typeface="Arial"/>
                <a:cs typeface="Arial"/>
              </a:rPr>
              <a:t>(Nickerson,2026).</a:t>
            </a:r>
          </a:p>
        </p:txBody>
      </p:sp>
      <p:pic>
        <p:nvPicPr>
          <p:cNvPr id="4" name="Picture 3" descr="Social Cognitive Theories">
            <a:extLst>
              <a:ext uri="{FF2B5EF4-FFF2-40B4-BE49-F238E27FC236}">
                <a16:creationId xmlns="" xmlns:a16="http://schemas.microsoft.com/office/drawing/2014/main" id="{EC05BA3A-95CD-1317-E401-DA977AD834EA}"/>
              </a:ext>
            </a:extLst>
          </p:cNvPr>
          <p:cNvPicPr>
            <a:picLocks noChangeAspect="1"/>
          </p:cNvPicPr>
          <p:nvPr/>
        </p:nvPicPr>
        <p:blipFill>
          <a:blip r:embed="rId2"/>
          <a:stretch>
            <a:fillRect/>
          </a:stretch>
        </p:blipFill>
        <p:spPr>
          <a:xfrm>
            <a:off x="4587150" y="2196708"/>
            <a:ext cx="6807004" cy="4274960"/>
          </a:xfrm>
          <a:prstGeom prst="rect">
            <a:avLst/>
          </a:prstGeom>
        </p:spPr>
      </p:pic>
      <p:sp>
        <p:nvSpPr>
          <p:cNvPr id="5" name="TextBox 4">
            <a:extLst>
              <a:ext uri="{FF2B5EF4-FFF2-40B4-BE49-F238E27FC236}">
                <a16:creationId xmlns="" xmlns:a16="http://schemas.microsoft.com/office/drawing/2014/main" id="{6F32202F-7C3D-46A6-4649-F25227F09B8E}"/>
              </a:ext>
            </a:extLst>
          </p:cNvPr>
          <p:cNvSpPr txBox="1"/>
          <p:nvPr/>
        </p:nvSpPr>
        <p:spPr>
          <a:xfrm>
            <a:off x="7599405" y="6034216"/>
            <a:ext cx="3624648" cy="3707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Structur</a:t>
            </a:r>
            <a:r>
              <a:rPr lang="en-US"/>
              <a:t>al learning, 2026)</a:t>
            </a:r>
          </a:p>
        </p:txBody>
      </p:sp>
    </p:spTree>
    <p:extLst>
      <p:ext uri="{BB962C8B-B14F-4D97-AF65-F5344CB8AC3E}">
        <p14:creationId xmlns="" xmlns:p14="http://schemas.microsoft.com/office/powerpoint/2010/main" val="6648501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6B7EF9-647A-DF47-80A3-D9AA6436731B}"/>
              </a:ext>
            </a:extLst>
          </p:cNvPr>
          <p:cNvSpPr>
            <a:spLocks noGrp="1"/>
          </p:cNvSpPr>
          <p:nvPr>
            <p:ph type="title"/>
          </p:nvPr>
        </p:nvSpPr>
        <p:spPr>
          <a:xfrm>
            <a:off x="838200" y="365125"/>
            <a:ext cx="10515600" cy="290394"/>
          </a:xfrm>
        </p:spPr>
        <p:txBody>
          <a:bodyPr>
            <a:normAutofit fontScale="90000"/>
          </a:bodyPr>
          <a:lstStyle/>
          <a:p>
            <a:r>
              <a:rPr lang="en-US" dirty="0"/>
              <a:t>Social Cognitive Theory (SCT) </a:t>
            </a:r>
            <a:r>
              <a:rPr lang="en-US" sz="2000"/>
              <a:t>(Bandura,1986)</a:t>
            </a:r>
          </a:p>
        </p:txBody>
      </p:sp>
      <p:graphicFrame>
        <p:nvGraphicFramePr>
          <p:cNvPr id="4" name="Content Placeholder 3">
            <a:extLst>
              <a:ext uri="{FF2B5EF4-FFF2-40B4-BE49-F238E27FC236}">
                <a16:creationId xmlns="" xmlns:a16="http://schemas.microsoft.com/office/drawing/2014/main" id="{CE970544-87A3-21C2-8153-C79292F04831}"/>
              </a:ext>
            </a:extLst>
          </p:cNvPr>
          <p:cNvGraphicFramePr>
            <a:graphicFrameLocks noGrp="1"/>
          </p:cNvGraphicFramePr>
          <p:nvPr>
            <p:ph idx="1"/>
          </p:nvPr>
        </p:nvGraphicFramePr>
        <p:xfrm>
          <a:off x="531963" y="1150189"/>
          <a:ext cx="7185629" cy="5257638"/>
        </p:xfrm>
        <a:graphic>
          <a:graphicData uri="http://schemas.openxmlformats.org/drawingml/2006/table">
            <a:tbl>
              <a:tblPr firstRow="1" bandRow="1">
                <a:tableStyleId>{5C22544A-7EE6-4342-B048-85BDC9FD1C3A}</a:tableStyleId>
              </a:tblPr>
              <a:tblGrid>
                <a:gridCol w="2446089">
                  <a:extLst>
                    <a:ext uri="{9D8B030D-6E8A-4147-A177-3AD203B41FA5}">
                      <a16:colId xmlns="" xmlns:a16="http://schemas.microsoft.com/office/drawing/2014/main" val="3928595812"/>
                    </a:ext>
                  </a:extLst>
                </a:gridCol>
                <a:gridCol w="2369770">
                  <a:extLst>
                    <a:ext uri="{9D8B030D-6E8A-4147-A177-3AD203B41FA5}">
                      <a16:colId xmlns="" xmlns:a16="http://schemas.microsoft.com/office/drawing/2014/main" val="872619186"/>
                    </a:ext>
                  </a:extLst>
                </a:gridCol>
                <a:gridCol w="2369770">
                  <a:extLst>
                    <a:ext uri="{9D8B030D-6E8A-4147-A177-3AD203B41FA5}">
                      <a16:colId xmlns="" xmlns:a16="http://schemas.microsoft.com/office/drawing/2014/main" val="2142254830"/>
                    </a:ext>
                  </a:extLst>
                </a:gridCol>
              </a:tblGrid>
              <a:tr h="662859">
                <a:tc>
                  <a:txBody>
                    <a:bodyPr/>
                    <a:lstStyle/>
                    <a:p>
                      <a:pPr lvl="0">
                        <a:buNone/>
                      </a:pPr>
                      <a:r>
                        <a:rPr lang="en-US">
                          <a:latin typeface="Arial"/>
                          <a:cs typeface="Arial"/>
                        </a:rPr>
                        <a:t>SCT CONCEPTS</a:t>
                      </a:r>
                    </a:p>
                  </a:txBody>
                  <a:tcPr/>
                </a:tc>
                <a:tc>
                  <a:txBody>
                    <a:bodyPr/>
                    <a:lstStyle/>
                    <a:p>
                      <a:pPr lvl="0">
                        <a:buNone/>
                      </a:pPr>
                      <a:r>
                        <a:rPr lang="en-US">
                          <a:latin typeface="Arial"/>
                          <a:cs typeface="Arial"/>
                        </a:rPr>
                        <a:t>BARRIERS</a:t>
                      </a:r>
                    </a:p>
                  </a:txBody>
                  <a:tcPr/>
                </a:tc>
                <a:tc>
                  <a:txBody>
                    <a:bodyPr/>
                    <a:lstStyle/>
                    <a:p>
                      <a:pPr lvl="0">
                        <a:buNone/>
                      </a:pPr>
                      <a:r>
                        <a:rPr lang="en-US">
                          <a:latin typeface="Arial"/>
                          <a:cs typeface="Arial"/>
                        </a:rPr>
                        <a:t>CAMPAIGN SOLUTION </a:t>
                      </a:r>
                    </a:p>
                  </a:txBody>
                  <a:tcPr/>
                </a:tc>
                <a:extLst>
                  <a:ext uri="{0D108BD9-81ED-4DB2-BD59-A6C34878D82A}">
                    <a16:rowId xmlns="" xmlns:a16="http://schemas.microsoft.com/office/drawing/2014/main" val="335908761"/>
                  </a:ext>
                </a:extLst>
              </a:tr>
              <a:tr h="662859">
                <a:tc>
                  <a:txBody>
                    <a:bodyPr/>
                    <a:lstStyle/>
                    <a:p>
                      <a:r>
                        <a:rPr lang="en-US">
                          <a:latin typeface="Arial"/>
                          <a:cs typeface="Arial"/>
                        </a:rPr>
                        <a:t>Self-Efficacy </a:t>
                      </a:r>
                    </a:p>
                  </a:txBody>
                  <a:tcPr/>
                </a:tc>
                <a:tc>
                  <a:txBody>
                    <a:bodyPr/>
                    <a:lstStyle/>
                    <a:p>
                      <a:pPr lvl="0">
                        <a:buNone/>
                      </a:pPr>
                      <a:r>
                        <a:rPr lang="en-US">
                          <a:latin typeface="Arial"/>
                          <a:cs typeface="Arial"/>
                        </a:rPr>
                        <a:t>Can't do this</a:t>
                      </a:r>
                      <a:endParaRPr lang="en-US" dirty="0">
                        <a:latin typeface="Arial"/>
                        <a:cs typeface="Arial"/>
                      </a:endParaRPr>
                    </a:p>
                  </a:txBody>
                  <a:tcPr/>
                </a:tc>
                <a:tc>
                  <a:txBody>
                    <a:bodyPr/>
                    <a:lstStyle/>
                    <a:p>
                      <a:pPr lvl="0">
                        <a:buNone/>
                      </a:pPr>
                      <a:r>
                        <a:rPr lang="en-US" dirty="0">
                          <a:latin typeface="Arial"/>
                          <a:cs typeface="Arial"/>
                        </a:rPr>
                        <a:t>Week 1- set small goals and bui</a:t>
                      </a:r>
                      <a:r>
                        <a:rPr lang="en-US">
                          <a:latin typeface="Arial"/>
                          <a:cs typeface="Arial"/>
                        </a:rPr>
                        <a:t>ld changes slowly</a:t>
                      </a:r>
                      <a:endParaRPr lang="en-US" dirty="0">
                        <a:latin typeface="Arial"/>
                        <a:cs typeface="Arial"/>
                      </a:endParaRPr>
                    </a:p>
                  </a:txBody>
                  <a:tcPr/>
                </a:tc>
                <a:extLst>
                  <a:ext uri="{0D108BD9-81ED-4DB2-BD59-A6C34878D82A}">
                    <a16:rowId xmlns="" xmlns:a16="http://schemas.microsoft.com/office/drawing/2014/main" val="3127716437"/>
                  </a:ext>
                </a:extLst>
              </a:tr>
              <a:tr h="662859">
                <a:tc>
                  <a:txBody>
                    <a:bodyPr/>
                    <a:lstStyle/>
                    <a:p>
                      <a:pPr lvl="0">
                        <a:buNone/>
                      </a:pPr>
                      <a:r>
                        <a:rPr lang="en-US">
                          <a:latin typeface="Arial"/>
                          <a:cs typeface="Arial"/>
                        </a:rPr>
                        <a:t>Environmental support</a:t>
                      </a:r>
                    </a:p>
                  </a:txBody>
                  <a:tcPr/>
                </a:tc>
                <a:tc>
                  <a:txBody>
                    <a:bodyPr/>
                    <a:lstStyle/>
                    <a:p>
                      <a:pPr lvl="0">
                        <a:buNone/>
                      </a:pPr>
                      <a:r>
                        <a:rPr lang="en-US">
                          <a:latin typeface="Arial"/>
                          <a:cs typeface="Arial"/>
                        </a:rPr>
                        <a:t>Bored without devices</a:t>
                      </a:r>
                    </a:p>
                  </a:txBody>
                  <a:tcPr/>
                </a:tc>
                <a:tc>
                  <a:txBody>
                    <a:bodyPr/>
                    <a:lstStyle/>
                    <a:p>
                      <a:pPr lvl="0">
                        <a:buNone/>
                      </a:pPr>
                      <a:r>
                        <a:rPr lang="en-US">
                          <a:latin typeface="Arial"/>
                          <a:cs typeface="Arial"/>
                        </a:rPr>
                        <a:t>Week 2- opportunities to try offline activities</a:t>
                      </a:r>
                    </a:p>
                  </a:txBody>
                  <a:tcPr/>
                </a:tc>
                <a:extLst>
                  <a:ext uri="{0D108BD9-81ED-4DB2-BD59-A6C34878D82A}">
                    <a16:rowId xmlns="" xmlns:a16="http://schemas.microsoft.com/office/drawing/2014/main" val="947388824"/>
                  </a:ext>
                </a:extLst>
              </a:tr>
              <a:tr h="662859">
                <a:tc>
                  <a:txBody>
                    <a:bodyPr/>
                    <a:lstStyle/>
                    <a:p>
                      <a:pPr lvl="0">
                        <a:buNone/>
                      </a:pPr>
                      <a:r>
                        <a:rPr lang="en-US">
                          <a:latin typeface="Arial"/>
                          <a:cs typeface="Arial"/>
                        </a:rPr>
                        <a:t>Social learning</a:t>
                      </a:r>
                      <a:endParaRPr lang="en-US" dirty="0">
                        <a:latin typeface="Arial"/>
                        <a:cs typeface="Arial"/>
                      </a:endParaRPr>
                    </a:p>
                  </a:txBody>
                  <a:tcPr/>
                </a:tc>
                <a:tc>
                  <a:txBody>
                    <a:bodyPr/>
                    <a:lstStyle/>
                    <a:p>
                      <a:pPr lvl="0">
                        <a:buNone/>
                      </a:pPr>
                      <a:r>
                        <a:rPr lang="en-US" dirty="0">
                          <a:latin typeface="Arial"/>
                          <a:cs typeface="Arial"/>
                        </a:rPr>
                        <a:t>Difficulties </a:t>
                      </a:r>
                      <a:r>
                        <a:rPr lang="en-US" dirty="0" err="1">
                          <a:latin typeface="Arial"/>
                          <a:cs typeface="Arial"/>
                        </a:rPr>
                        <a:t>socialising</a:t>
                      </a:r>
                      <a:r>
                        <a:rPr lang="en-US" dirty="0">
                          <a:latin typeface="Arial"/>
                          <a:cs typeface="Arial"/>
                        </a:rPr>
                        <a:t> face to face </a:t>
                      </a:r>
                    </a:p>
                  </a:txBody>
                  <a:tcPr/>
                </a:tc>
                <a:tc>
                  <a:txBody>
                    <a:bodyPr/>
                    <a:lstStyle/>
                    <a:p>
                      <a:pPr lvl="0">
                        <a:buNone/>
                      </a:pPr>
                      <a:r>
                        <a:rPr lang="en-US">
                          <a:latin typeface="Arial"/>
                          <a:cs typeface="Arial"/>
                        </a:rPr>
                        <a:t>Week 3- build social skills</a:t>
                      </a:r>
                      <a:endParaRPr lang="en-US" dirty="0">
                        <a:latin typeface="Arial"/>
                        <a:cs typeface="Arial"/>
                      </a:endParaRPr>
                    </a:p>
                  </a:txBody>
                  <a:tcPr/>
                </a:tc>
                <a:extLst>
                  <a:ext uri="{0D108BD9-81ED-4DB2-BD59-A6C34878D82A}">
                    <a16:rowId xmlns="" xmlns:a16="http://schemas.microsoft.com/office/drawing/2014/main" val="4069303743"/>
                  </a:ext>
                </a:extLst>
              </a:tr>
              <a:tr h="730844">
                <a:tc>
                  <a:txBody>
                    <a:bodyPr/>
                    <a:lstStyle/>
                    <a:p>
                      <a:pPr lvl="0">
                        <a:buNone/>
                      </a:pPr>
                      <a:r>
                        <a:rPr lang="en-US" dirty="0">
                          <a:latin typeface="Arial"/>
                          <a:cs typeface="Arial"/>
                        </a:rPr>
                        <a:t>Observational lear</a:t>
                      </a:r>
                      <a:r>
                        <a:rPr lang="en-US">
                          <a:latin typeface="Arial"/>
                          <a:cs typeface="Arial"/>
                        </a:rPr>
                        <a:t>ning</a:t>
                      </a:r>
                      <a:endParaRPr lang="en-US" dirty="0">
                        <a:latin typeface="Arial"/>
                        <a:cs typeface="Arial"/>
                      </a:endParaRPr>
                    </a:p>
                  </a:txBody>
                  <a:tcPr/>
                </a:tc>
                <a:tc>
                  <a:txBody>
                    <a:bodyPr/>
                    <a:lstStyle/>
                    <a:p>
                      <a:pPr lvl="0">
                        <a:buNone/>
                      </a:pPr>
                      <a:r>
                        <a:rPr lang="en-US" dirty="0">
                          <a:latin typeface="Arial"/>
                          <a:cs typeface="Arial"/>
                        </a:rPr>
                        <a:t>Everyone is on their </a:t>
                      </a:r>
                      <a:r>
                        <a:rPr lang="en-US">
                          <a:latin typeface="Arial"/>
                          <a:cs typeface="Arial"/>
                        </a:rPr>
                        <a:t>devices all the </a:t>
                      </a:r>
                      <a:r>
                        <a:rPr lang="en-US" err="1">
                          <a:latin typeface="Arial"/>
                          <a:cs typeface="Arial"/>
                        </a:rPr>
                        <a:t>tim</a:t>
                      </a:r>
                      <a:r>
                        <a:rPr lang="en-US">
                          <a:latin typeface="Arial"/>
                          <a:cs typeface="Arial"/>
                        </a:rPr>
                        <a:t>e</a:t>
                      </a:r>
                      <a:endParaRPr lang="en-US" dirty="0">
                        <a:latin typeface="Arial"/>
                        <a:cs typeface="Arial"/>
                      </a:endParaRPr>
                    </a:p>
                  </a:txBody>
                  <a:tcPr/>
                </a:tc>
                <a:tc>
                  <a:txBody>
                    <a:bodyPr/>
                    <a:lstStyle/>
                    <a:p>
                      <a:pPr lvl="0">
                        <a:buNone/>
                      </a:pPr>
                      <a:r>
                        <a:rPr lang="en-US" dirty="0">
                          <a:latin typeface="Arial"/>
                          <a:cs typeface="Arial"/>
                        </a:rPr>
                        <a:t>Week 5- encourages positive </a:t>
                      </a:r>
                      <a:r>
                        <a:rPr lang="en-US">
                          <a:latin typeface="Arial"/>
                          <a:cs typeface="Arial"/>
                        </a:rPr>
                        <a:t>role model influence- to balance screen time</a:t>
                      </a:r>
                      <a:endParaRPr lang="en-US" dirty="0">
                        <a:latin typeface="Arial"/>
                        <a:cs typeface="Arial"/>
                      </a:endParaRPr>
                    </a:p>
                  </a:txBody>
                  <a:tcPr/>
                </a:tc>
                <a:extLst>
                  <a:ext uri="{0D108BD9-81ED-4DB2-BD59-A6C34878D82A}">
                    <a16:rowId xmlns="" xmlns:a16="http://schemas.microsoft.com/office/drawing/2014/main" val="1331151827"/>
                  </a:ext>
                </a:extLst>
              </a:tr>
              <a:tr h="662859">
                <a:tc>
                  <a:txBody>
                    <a:bodyPr/>
                    <a:lstStyle/>
                    <a:p>
                      <a:pPr lvl="0">
                        <a:buNone/>
                      </a:pPr>
                      <a:r>
                        <a:rPr lang="en-US">
                          <a:latin typeface="Arial"/>
                          <a:cs typeface="Arial"/>
                        </a:rPr>
                        <a:t>Reinforcement</a:t>
                      </a:r>
                      <a:endParaRPr lang="en-US" dirty="0">
                        <a:latin typeface="Arial"/>
                        <a:cs typeface="Arial"/>
                      </a:endParaRPr>
                    </a:p>
                  </a:txBody>
                  <a:tcPr/>
                </a:tc>
                <a:tc>
                  <a:txBody>
                    <a:bodyPr/>
                    <a:lstStyle/>
                    <a:p>
                      <a:pPr lvl="0">
                        <a:buNone/>
                      </a:pPr>
                      <a:r>
                        <a:rPr lang="en-US" dirty="0">
                          <a:latin typeface="Arial"/>
                          <a:cs typeface="Arial"/>
                        </a:rPr>
                        <a:t>Offline activities are less rewa</a:t>
                      </a:r>
                      <a:r>
                        <a:rPr lang="en-US">
                          <a:latin typeface="Arial"/>
                          <a:cs typeface="Arial"/>
                        </a:rPr>
                        <a:t>rding</a:t>
                      </a:r>
                      <a:endParaRPr lang="en-US" dirty="0">
                        <a:latin typeface="Arial"/>
                        <a:cs typeface="Arial"/>
                      </a:endParaRPr>
                    </a:p>
                  </a:txBody>
                  <a:tcPr/>
                </a:tc>
                <a:tc>
                  <a:txBody>
                    <a:bodyPr/>
                    <a:lstStyle/>
                    <a:p>
                      <a:pPr lvl="0">
                        <a:buNone/>
                      </a:pPr>
                      <a:r>
                        <a:rPr lang="en-US" dirty="0">
                          <a:latin typeface="Arial"/>
                          <a:cs typeface="Arial"/>
                        </a:rPr>
                        <a:t>Week 6- reward efforts and reinforce </a:t>
                      </a:r>
                      <a:r>
                        <a:rPr lang="en-US">
                          <a:latin typeface="Arial"/>
                          <a:cs typeface="Arial"/>
                        </a:rPr>
                        <a:t>positive changes</a:t>
                      </a:r>
                    </a:p>
                  </a:txBody>
                  <a:tcPr/>
                </a:tc>
                <a:extLst>
                  <a:ext uri="{0D108BD9-81ED-4DB2-BD59-A6C34878D82A}">
                    <a16:rowId xmlns="" xmlns:a16="http://schemas.microsoft.com/office/drawing/2014/main" val="3823513867"/>
                  </a:ext>
                </a:extLst>
              </a:tr>
            </a:tbl>
          </a:graphicData>
        </a:graphic>
      </p:graphicFrame>
      <p:sp>
        <p:nvSpPr>
          <p:cNvPr id="5" name="Rectangle 4">
            <a:extLst>
              <a:ext uri="{FF2B5EF4-FFF2-40B4-BE49-F238E27FC236}">
                <a16:creationId xmlns="" xmlns:a16="http://schemas.microsoft.com/office/drawing/2014/main" id="{64F2EAD3-9809-B889-DEF8-FA9327BF0C46}"/>
              </a:ext>
            </a:extLst>
          </p:cNvPr>
          <p:cNvSpPr/>
          <p:nvPr/>
        </p:nvSpPr>
        <p:spPr>
          <a:xfrm>
            <a:off x="7844209" y="2543238"/>
            <a:ext cx="3709746" cy="29368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dirty="0">
                <a:latin typeface="Arial"/>
                <a:cs typeface="Arial"/>
              </a:rPr>
              <a:t>SCT suggests that young people are more likely to achieve their goals if they have good role models and a healthy environment around because </a:t>
            </a:r>
            <a:r>
              <a:rPr lang="en-US" sz="2000" dirty="0" err="1">
                <a:latin typeface="Arial"/>
                <a:cs typeface="Arial"/>
              </a:rPr>
              <a:t>behaviour</a:t>
            </a:r>
            <a:r>
              <a:rPr lang="en-US" sz="2000" dirty="0">
                <a:latin typeface="Arial"/>
                <a:cs typeface="Arial"/>
              </a:rPr>
              <a:t> is influenced more than individuals willpower </a:t>
            </a:r>
          </a:p>
        </p:txBody>
      </p:sp>
    </p:spTree>
    <p:extLst>
      <p:ext uri="{BB962C8B-B14F-4D97-AF65-F5344CB8AC3E}">
        <p14:creationId xmlns="" xmlns:p14="http://schemas.microsoft.com/office/powerpoint/2010/main" val="11659810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D040EB9-5334-1BC9-56B0-429BA4FA5F3D}"/>
              </a:ext>
            </a:extLst>
          </p:cNvPr>
          <p:cNvSpPr>
            <a:spLocks noGrp="1"/>
          </p:cNvSpPr>
          <p:nvPr>
            <p:ph type="title"/>
          </p:nvPr>
        </p:nvSpPr>
        <p:spPr>
          <a:xfrm>
            <a:off x="1115568" y="548640"/>
            <a:ext cx="10168128" cy="1179576"/>
          </a:xfrm>
        </p:spPr>
        <p:txBody>
          <a:bodyPr vert="horz" lIns="91440" tIns="45720" rIns="91440" bIns="45720" rtlCol="0">
            <a:normAutofit/>
          </a:bodyPr>
          <a:lstStyle/>
          <a:p>
            <a:r>
              <a:rPr lang="en-US" sz="4000"/>
              <a:t>CONCLUSION</a:t>
            </a:r>
          </a:p>
        </p:txBody>
      </p:sp>
      <p:sp>
        <p:nvSpPr>
          <p:cNvPr id="10" name="Content Placeholder 9">
            <a:extLst>
              <a:ext uri="{FF2B5EF4-FFF2-40B4-BE49-F238E27FC236}">
                <a16:creationId xmlns="" xmlns:a16="http://schemas.microsoft.com/office/drawing/2014/main" id="{5A89DAA2-A67F-A8ED-A4F7-9B3DAA80A694}"/>
              </a:ext>
            </a:extLst>
          </p:cNvPr>
          <p:cNvSpPr>
            <a:spLocks noGrp="1"/>
          </p:cNvSpPr>
          <p:nvPr>
            <p:ph idx="1"/>
          </p:nvPr>
        </p:nvSpPr>
        <p:spPr>
          <a:xfrm>
            <a:off x="1115568" y="2481943"/>
            <a:ext cx="10168128" cy="3695020"/>
          </a:xfrm>
        </p:spPr>
        <p:txBody>
          <a:bodyPr vert="horz" lIns="91440" tIns="45720" rIns="91440" bIns="45720" rtlCol="0" anchor="t">
            <a:noAutofit/>
          </a:bodyPr>
          <a:lstStyle/>
          <a:p>
            <a:r>
              <a:rPr lang="en-US" sz="2000" dirty="0">
                <a:latin typeface="Arial"/>
                <a:cs typeface="Arial"/>
              </a:rPr>
              <a:t>Switch off to switch on: Be screen sma</a:t>
            </a:r>
            <a:r>
              <a:rPr lang="en-US" sz="2000">
                <a:latin typeface="Arial"/>
                <a:cs typeface="Arial"/>
              </a:rPr>
              <a:t>rt campaign aimed at 11-16 years old is to help </a:t>
            </a:r>
            <a:r>
              <a:rPr lang="en-US" sz="2000" dirty="0">
                <a:latin typeface="Arial"/>
                <a:cs typeface="Arial"/>
              </a:rPr>
              <a:t>them develop healthy relations with technology over the 6 weeks.</a:t>
            </a:r>
          </a:p>
          <a:p>
            <a:r>
              <a:rPr lang="en-US" sz="2000">
                <a:latin typeface="Arial"/>
                <a:cs typeface="Arial"/>
              </a:rPr>
              <a:t>Reducing leisure-based screen time may create opportunities for better psychological, psychological and sociological benefits.</a:t>
            </a:r>
            <a:endParaRPr lang="en-US" sz="2000" dirty="0">
              <a:latin typeface="Arial"/>
              <a:cs typeface="Arial"/>
            </a:endParaRPr>
          </a:p>
          <a:p>
            <a:r>
              <a:rPr lang="en-US" sz="2000" dirty="0">
                <a:latin typeface="Arial"/>
                <a:cs typeface="Arial"/>
              </a:rPr>
              <a:t>The three </a:t>
            </a:r>
            <a:r>
              <a:rPr lang="en-US" sz="2000" dirty="0" err="1">
                <a:latin typeface="Arial"/>
                <a:cs typeface="Arial"/>
              </a:rPr>
              <a:t>behaviour</a:t>
            </a:r>
            <a:r>
              <a:rPr lang="en-US" sz="2000" dirty="0">
                <a:latin typeface="Arial"/>
                <a:cs typeface="Arial"/>
              </a:rPr>
              <a:t> changed theories provide the framework to support the changes and overcome barriers.</a:t>
            </a:r>
          </a:p>
          <a:p>
            <a:r>
              <a:rPr lang="en-US" sz="2000" dirty="0">
                <a:latin typeface="Arial"/>
                <a:cs typeface="Arial"/>
              </a:rPr>
              <a:t>With The planned behavior theory, The health belief model and </a:t>
            </a:r>
            <a:r>
              <a:rPr lang="en-US" sz="2000" dirty="0" err="1">
                <a:latin typeface="Arial"/>
                <a:cs typeface="Arial"/>
              </a:rPr>
              <a:t>The</a:t>
            </a:r>
            <a:r>
              <a:rPr lang="en-US" sz="2000" dirty="0">
                <a:latin typeface="Arial"/>
                <a:cs typeface="Arial"/>
              </a:rPr>
              <a:t> social cognitive theory in alignment to the 6-week </a:t>
            </a:r>
            <a:r>
              <a:rPr lang="en-US" sz="2000" dirty="0" err="1">
                <a:latin typeface="Arial"/>
                <a:cs typeface="Arial"/>
              </a:rPr>
              <a:t>programme</a:t>
            </a:r>
            <a:r>
              <a:rPr lang="en-US" sz="2000" dirty="0">
                <a:latin typeface="Arial"/>
                <a:cs typeface="Arial"/>
              </a:rPr>
              <a:t> should enable positive outcomes.</a:t>
            </a:r>
          </a:p>
          <a:p>
            <a:r>
              <a:rPr lang="en-US" sz="2000">
                <a:latin typeface="Arial"/>
                <a:cs typeface="Arial"/>
              </a:rPr>
              <a:t>Finally, the aim is to not remove technology but to help the young people to use it in a balanced manner.</a:t>
            </a:r>
            <a:endParaRPr lang="en-US" sz="2000" dirty="0">
              <a:latin typeface="Arial"/>
              <a:cs typeface="Arial"/>
            </a:endParaRPr>
          </a:p>
          <a:p>
            <a:endParaRPr lang="en-US" sz="2000" dirty="0">
              <a:latin typeface="Arial"/>
              <a:cs typeface="Arial"/>
            </a:endParaRPr>
          </a:p>
        </p:txBody>
      </p:sp>
    </p:spTree>
    <p:extLst>
      <p:ext uri="{BB962C8B-B14F-4D97-AF65-F5344CB8AC3E}">
        <p14:creationId xmlns="" xmlns:p14="http://schemas.microsoft.com/office/powerpoint/2010/main" val="38058147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9ABA5C3-689E-18A3-496A-00532F3BE462}"/>
              </a:ext>
            </a:extLst>
          </p:cNvPr>
          <p:cNvSpPr>
            <a:spLocks noGrp="1"/>
          </p:cNvSpPr>
          <p:nvPr>
            <p:ph type="title"/>
          </p:nvPr>
        </p:nvSpPr>
        <p:spPr>
          <a:xfrm>
            <a:off x="838200" y="365125"/>
            <a:ext cx="10515600" cy="391035"/>
          </a:xfrm>
        </p:spPr>
        <p:txBody>
          <a:bodyPr>
            <a:normAutofit fontScale="90000"/>
          </a:bodyPr>
          <a:lstStyle/>
          <a:p>
            <a:r>
              <a:rPr lang="en-US" sz="3200" dirty="0"/>
              <a:t>REFERENCES</a:t>
            </a:r>
          </a:p>
        </p:txBody>
      </p:sp>
      <p:sp>
        <p:nvSpPr>
          <p:cNvPr id="3" name="Content Placeholder 2">
            <a:extLst>
              <a:ext uri="{FF2B5EF4-FFF2-40B4-BE49-F238E27FC236}">
                <a16:creationId xmlns="" xmlns:a16="http://schemas.microsoft.com/office/drawing/2014/main" id="{9B52DF5B-D7A9-862C-5778-8C137318E183}"/>
              </a:ext>
            </a:extLst>
          </p:cNvPr>
          <p:cNvSpPr>
            <a:spLocks noGrp="1"/>
          </p:cNvSpPr>
          <p:nvPr>
            <p:ph idx="1"/>
          </p:nvPr>
        </p:nvSpPr>
        <p:spPr>
          <a:xfrm>
            <a:off x="838200" y="761703"/>
            <a:ext cx="10515600" cy="5731561"/>
          </a:xfrm>
        </p:spPr>
        <p:txBody>
          <a:bodyPr vert="horz" lIns="91440" tIns="45720" rIns="91440" bIns="45720" rtlCol="0" anchor="t">
            <a:normAutofit fontScale="85000" lnSpcReduction="20000"/>
          </a:bodyPr>
          <a:lstStyle/>
          <a:p>
            <a:pPr marL="0" indent="0">
              <a:buNone/>
            </a:pPr>
            <a:r>
              <a:rPr lang="en-US" sz="1800" dirty="0">
                <a:latin typeface="Arial"/>
                <a:cs typeface="Arial"/>
              </a:rPr>
              <a:t>Ajzen, I. (1991).' The theory of planned behavior ', </a:t>
            </a:r>
            <a:r>
              <a:rPr lang="en-US" sz="1800" i="1" dirty="0">
                <a:latin typeface="Arial"/>
                <a:cs typeface="Arial"/>
              </a:rPr>
              <a:t>Organizational Behavior and Human Decision Processes,</a:t>
            </a:r>
            <a:r>
              <a:rPr lang="en-US" sz="1800" dirty="0">
                <a:latin typeface="Arial"/>
                <a:cs typeface="Arial"/>
              </a:rPr>
              <a:t> 50(2), pp.179-211. Available at:</a:t>
            </a:r>
            <a:r>
              <a:rPr lang="en-US" sz="1800" dirty="0">
                <a:latin typeface="Arial"/>
                <a:ea typeface="+mn-lt"/>
                <a:cs typeface="Arial"/>
                <a:hlinkClick r:id="rId2"/>
              </a:rPr>
              <a:t>(PDF) The Theory of Planned Behavior</a:t>
            </a:r>
            <a:r>
              <a:rPr lang="en-US" sz="1800" dirty="0">
                <a:latin typeface="Arial"/>
                <a:cs typeface="Arial"/>
              </a:rPr>
              <a:t> (Accessed: 25 </a:t>
            </a:r>
            <a:r>
              <a:rPr lang="en-US" sz="1800">
                <a:latin typeface="Arial"/>
                <a:cs typeface="Arial"/>
              </a:rPr>
              <a:t>September 2026.</a:t>
            </a:r>
            <a:endParaRPr lang="en-US">
              <a:latin typeface="Arial"/>
              <a:cs typeface="Arial"/>
            </a:endParaRPr>
          </a:p>
          <a:p>
            <a:pPr marL="0" indent="0">
              <a:buNone/>
            </a:pPr>
            <a:r>
              <a:rPr lang="en-US" sz="1800" dirty="0">
                <a:latin typeface="Arial"/>
                <a:cs typeface="Arial"/>
              </a:rPr>
              <a:t>Bandura, A. (1986)</a:t>
            </a:r>
            <a:r>
              <a:rPr lang="en-US" sz="1800" i="1" dirty="0">
                <a:latin typeface="Arial"/>
                <a:cs typeface="Arial"/>
              </a:rPr>
              <a:t> Social Foundations of thought and action: A social cognitive theory</a:t>
            </a:r>
            <a:r>
              <a:rPr lang="en-US" sz="1800" dirty="0">
                <a:latin typeface="Arial"/>
                <a:cs typeface="Arial"/>
              </a:rPr>
              <a:t>. </a:t>
            </a:r>
            <a:r>
              <a:rPr lang="en-US" sz="1800">
                <a:latin typeface="Arial"/>
                <a:cs typeface="Arial"/>
              </a:rPr>
              <a:t>Englewood Cliffs, NJ: Prentice- Hall.</a:t>
            </a:r>
            <a:endParaRPr lang="en-US" sz="1800" dirty="0">
              <a:latin typeface="Arial"/>
              <a:cs typeface="Arial"/>
            </a:endParaRPr>
          </a:p>
          <a:p>
            <a:pPr marL="0" indent="0">
              <a:buNone/>
            </a:pPr>
            <a:r>
              <a:rPr lang="en-US" sz="1800" dirty="0" err="1">
                <a:latin typeface="Arial"/>
                <a:cs typeface="Arial"/>
              </a:rPr>
              <a:t>Boslaugh</a:t>
            </a:r>
            <a:r>
              <a:rPr lang="en-US" sz="1800" dirty="0">
                <a:latin typeface="Arial"/>
                <a:cs typeface="Arial"/>
              </a:rPr>
              <a:t>, E S., (2019)</a:t>
            </a:r>
            <a:r>
              <a:rPr lang="en-US" sz="1800" i="1" dirty="0">
                <a:latin typeface="Arial"/>
                <a:cs typeface="Arial"/>
              </a:rPr>
              <a:t> Theory of planned behavior</a:t>
            </a:r>
            <a:r>
              <a:rPr lang="en-US" sz="1800" dirty="0">
                <a:latin typeface="Arial"/>
                <a:cs typeface="Arial"/>
              </a:rPr>
              <a:t>. Available at:</a:t>
            </a:r>
            <a:r>
              <a:rPr lang="en-US" sz="1800" dirty="0">
                <a:latin typeface="Arial"/>
                <a:ea typeface="+mn-lt"/>
                <a:cs typeface="Arial"/>
                <a:hlinkClick r:id="rId3"/>
              </a:rPr>
              <a:t>Theory of planned behavior | Social Sciences and Humanities | Research Starters | EBSCOhost</a:t>
            </a:r>
            <a:r>
              <a:rPr lang="en-US" sz="1800" dirty="0">
                <a:latin typeface="Arial"/>
                <a:cs typeface="Arial"/>
              </a:rPr>
              <a:t> (Accessed: 27 September 2026). </a:t>
            </a:r>
          </a:p>
          <a:p>
            <a:pPr marL="0" indent="0">
              <a:buNone/>
            </a:pPr>
            <a:r>
              <a:rPr lang="en-US" sz="1800">
                <a:latin typeface="Arial"/>
                <a:cs typeface="Arial"/>
              </a:rPr>
              <a:t> Cambridge</a:t>
            </a:r>
            <a:r>
              <a:rPr lang="en-US" sz="1800" dirty="0">
                <a:latin typeface="Arial"/>
                <a:cs typeface="Arial"/>
              </a:rPr>
              <a:t> Dictionary (2026)</a:t>
            </a:r>
            <a:r>
              <a:rPr lang="en-US" sz="1800" i="1" dirty="0">
                <a:latin typeface="Arial"/>
                <a:cs typeface="Arial"/>
              </a:rPr>
              <a:t> Sociology</a:t>
            </a:r>
            <a:r>
              <a:rPr lang="en-US" sz="1800" dirty="0">
                <a:latin typeface="Arial"/>
                <a:cs typeface="Arial"/>
              </a:rPr>
              <a:t>. Available at:</a:t>
            </a:r>
            <a:r>
              <a:rPr lang="en-US" sz="1800" dirty="0">
                <a:latin typeface="Arial"/>
                <a:ea typeface="+mn-lt"/>
                <a:cs typeface="Arial"/>
                <a:hlinkClick r:id="rId4"/>
              </a:rPr>
              <a:t>SOCIOLOGY | English meaning - Cambridge Dictionary</a:t>
            </a:r>
            <a:r>
              <a:rPr lang="en-US" sz="1800" dirty="0">
                <a:latin typeface="Arial"/>
                <a:cs typeface="Arial"/>
              </a:rPr>
              <a:t> (Accessed:21 September 2026).</a:t>
            </a:r>
            <a:endParaRPr lang="en-US">
              <a:latin typeface="Arial"/>
              <a:cs typeface="Arial"/>
            </a:endParaRPr>
          </a:p>
          <a:p>
            <a:pPr marL="0" indent="0">
              <a:buNone/>
            </a:pPr>
            <a:r>
              <a:rPr lang="en-US" sz="1800" dirty="0">
                <a:latin typeface="Arial"/>
                <a:cs typeface="Arial"/>
              </a:rPr>
              <a:t>GOV.UK (2026) </a:t>
            </a:r>
            <a:r>
              <a:rPr lang="en-US" sz="1800" i="1" dirty="0">
                <a:latin typeface="Arial"/>
                <a:cs typeface="Arial"/>
              </a:rPr>
              <a:t>New guidance on screen use for children aged 5-16.</a:t>
            </a:r>
            <a:r>
              <a:rPr lang="en-US" sz="1800" dirty="0">
                <a:latin typeface="Arial"/>
                <a:cs typeface="Arial"/>
              </a:rPr>
              <a:t> Available at:</a:t>
            </a:r>
            <a:r>
              <a:rPr lang="en-US" sz="1800" dirty="0">
                <a:latin typeface="Arial"/>
                <a:ea typeface="+mn-lt"/>
                <a:cs typeface="Arial"/>
                <a:hlinkClick r:id="rId5"/>
              </a:rPr>
              <a:t>New guidance on screen use for children aged 5–16  - GOV.UK</a:t>
            </a:r>
            <a:r>
              <a:rPr lang="en-US" sz="1800" dirty="0">
                <a:latin typeface="Arial"/>
                <a:ea typeface="+mn-lt"/>
                <a:cs typeface="Arial"/>
              </a:rPr>
              <a:t> (Accessed: 22 </a:t>
            </a:r>
            <a:r>
              <a:rPr lang="en-US" sz="1800" dirty="0" err="1">
                <a:latin typeface="Arial"/>
                <a:ea typeface="+mn-lt"/>
                <a:cs typeface="Arial"/>
              </a:rPr>
              <a:t>september</a:t>
            </a:r>
            <a:r>
              <a:rPr lang="en-US" sz="1800" dirty="0">
                <a:latin typeface="Arial"/>
                <a:ea typeface="+mn-lt"/>
                <a:cs typeface="Arial"/>
              </a:rPr>
              <a:t> 2026).</a:t>
            </a:r>
            <a:endParaRPr lang="en-US" sz="1800" dirty="0">
              <a:latin typeface="Arial"/>
              <a:cs typeface="Arial"/>
            </a:endParaRPr>
          </a:p>
          <a:p>
            <a:pPr marL="0" indent="0">
              <a:buNone/>
            </a:pPr>
            <a:r>
              <a:rPr lang="en-US" sz="1800">
                <a:latin typeface="Arial"/>
                <a:cs typeface="Arial"/>
              </a:rPr>
              <a:t>Health and Wellbeing Queensland (2026) </a:t>
            </a:r>
            <a:r>
              <a:rPr lang="en-US" sz="1800" i="1" dirty="0">
                <a:latin typeface="Arial"/>
                <a:cs typeface="Arial"/>
              </a:rPr>
              <a:t>Healthy kids</a:t>
            </a:r>
            <a:r>
              <a:rPr lang="en-US" sz="1800" dirty="0">
                <a:latin typeface="Arial"/>
                <a:cs typeface="Arial"/>
              </a:rPr>
              <a:t>. Available at: </a:t>
            </a:r>
            <a:r>
              <a:rPr lang="en-US" sz="1800" dirty="0">
                <a:latin typeface="Arial"/>
                <a:ea typeface="+mn-lt"/>
                <a:cs typeface="Arial"/>
                <a:hlinkClick r:id="rId6"/>
              </a:rPr>
              <a:t>Healthy kids - Health and Wellbeing Queensland</a:t>
            </a:r>
            <a:r>
              <a:rPr lang="en-US" sz="1800" dirty="0">
                <a:latin typeface="Arial"/>
                <a:ea typeface="+mn-lt"/>
                <a:cs typeface="Arial"/>
              </a:rPr>
              <a:t> (Accessed: 21 September 2026).</a:t>
            </a:r>
          </a:p>
          <a:p>
            <a:pPr marL="0" indent="0">
              <a:buNone/>
            </a:pPr>
            <a:r>
              <a:rPr lang="en-US" sz="1800" dirty="0">
                <a:latin typeface="Arial"/>
                <a:cs typeface="Arial"/>
              </a:rPr>
              <a:t> </a:t>
            </a:r>
            <a:r>
              <a:rPr lang="en-US" sz="1800" dirty="0" err="1">
                <a:latin typeface="Arial"/>
                <a:cs typeface="Arial"/>
              </a:rPr>
              <a:t>McLeod,S</a:t>
            </a:r>
            <a:r>
              <a:rPr lang="en-US" sz="1800" dirty="0">
                <a:latin typeface="Arial"/>
                <a:cs typeface="Arial"/>
              </a:rPr>
              <a:t>. (2024) </a:t>
            </a:r>
            <a:r>
              <a:rPr lang="en-US" sz="1800" i="1" dirty="0">
                <a:latin typeface="Arial"/>
                <a:cs typeface="Arial"/>
              </a:rPr>
              <a:t>What is Psychology?</a:t>
            </a:r>
            <a:r>
              <a:rPr lang="en-US" sz="1800" dirty="0">
                <a:latin typeface="Arial"/>
                <a:cs typeface="Arial"/>
              </a:rPr>
              <a:t>. Available at: </a:t>
            </a:r>
            <a:r>
              <a:rPr lang="en-US" sz="1800" dirty="0">
                <a:latin typeface="Arial"/>
                <a:ea typeface="+mn-lt"/>
                <a:cs typeface="Arial"/>
                <a:hlinkClick r:id="rId7"/>
              </a:rPr>
              <a:t>What Is Psychology?</a:t>
            </a:r>
            <a:r>
              <a:rPr lang="en-US" sz="1800" dirty="0">
                <a:latin typeface="Arial"/>
                <a:cs typeface="Arial"/>
              </a:rPr>
              <a:t> (Accessed: 20 September 2026). </a:t>
            </a:r>
            <a:endParaRPr lang="en-US">
              <a:latin typeface="Arial"/>
              <a:cs typeface="Arial"/>
            </a:endParaRPr>
          </a:p>
          <a:p>
            <a:pPr marL="0" indent="0">
              <a:buNone/>
            </a:pPr>
            <a:r>
              <a:rPr lang="en-US" sz="1800" dirty="0">
                <a:latin typeface="Arial"/>
                <a:cs typeface="Arial"/>
              </a:rPr>
              <a:t>Mental health matters (2023) </a:t>
            </a:r>
            <a:r>
              <a:rPr lang="en-US" sz="1800" i="1" dirty="0">
                <a:latin typeface="Arial"/>
                <a:cs typeface="Arial"/>
              </a:rPr>
              <a:t>What is the Health Belief Model?</a:t>
            </a:r>
            <a:r>
              <a:rPr lang="en-US" sz="1800" dirty="0">
                <a:latin typeface="Arial"/>
                <a:cs typeface="Arial"/>
              </a:rPr>
              <a:t>. Available at: </a:t>
            </a:r>
            <a:r>
              <a:rPr lang="en-US" sz="1800" dirty="0">
                <a:latin typeface="Arial"/>
                <a:ea typeface="+mn-lt"/>
                <a:cs typeface="Arial"/>
                <a:hlinkClick r:id="rId8"/>
              </a:rPr>
              <a:t>HBM: Health Belief Model – Mental Health Matters</a:t>
            </a:r>
            <a:r>
              <a:rPr lang="en-US" sz="1800" dirty="0">
                <a:latin typeface="Arial"/>
                <a:ea typeface="+mn-lt"/>
                <a:cs typeface="Arial"/>
              </a:rPr>
              <a:t> </a:t>
            </a:r>
            <a:r>
              <a:rPr lang="en-US" sz="1800">
                <a:latin typeface="Arial"/>
                <a:ea typeface="+mn-lt"/>
                <a:cs typeface="Arial"/>
              </a:rPr>
              <a:t>(Accessed: 28 September 2026).</a:t>
            </a:r>
            <a:endParaRPr lang="en-US" sz="1800" dirty="0">
              <a:latin typeface="Arial"/>
              <a:cs typeface="Arial"/>
            </a:endParaRPr>
          </a:p>
          <a:p>
            <a:pPr marL="0" indent="0">
              <a:buNone/>
            </a:pPr>
            <a:r>
              <a:rPr lang="en-US" sz="1800" dirty="0">
                <a:latin typeface="Arial"/>
                <a:cs typeface="Arial"/>
              </a:rPr>
              <a:t>Nickerson, C. (2026)</a:t>
            </a:r>
            <a:r>
              <a:rPr lang="en-US" sz="1800" i="1" dirty="0">
                <a:latin typeface="Arial"/>
                <a:cs typeface="Arial"/>
              </a:rPr>
              <a:t> Albert Bandura's </a:t>
            </a:r>
            <a:r>
              <a:rPr lang="en-US" sz="1800" i="1">
                <a:latin typeface="Arial"/>
                <a:cs typeface="Arial"/>
              </a:rPr>
              <a:t>Social Cognitive Theory</a:t>
            </a:r>
            <a:r>
              <a:rPr lang="en-US" sz="1800">
                <a:latin typeface="Arial"/>
                <a:cs typeface="Arial"/>
              </a:rPr>
              <a:t>. Available at: </a:t>
            </a:r>
            <a:r>
              <a:rPr lang="en-US" sz="1800" dirty="0">
                <a:latin typeface="Arial"/>
                <a:ea typeface="+mn-lt"/>
                <a:cs typeface="Arial"/>
                <a:hlinkClick r:id="rId9"/>
              </a:rPr>
              <a:t>Albert Bandura's Social Cognitive Theory</a:t>
            </a:r>
            <a:r>
              <a:rPr lang="en-US" sz="1800">
                <a:latin typeface="Arial"/>
                <a:ea typeface="+mn-lt"/>
                <a:cs typeface="Arial"/>
              </a:rPr>
              <a:t> (Accessed: 30 September 2026).</a:t>
            </a:r>
            <a:endParaRPr lang="en-US" sz="1800">
              <a:latin typeface="Arial"/>
              <a:cs typeface="Arial"/>
            </a:endParaRPr>
          </a:p>
          <a:p>
            <a:pPr marL="0" indent="0">
              <a:buNone/>
            </a:pPr>
            <a:r>
              <a:rPr lang="en-US" sz="1800">
                <a:latin typeface="Arial"/>
                <a:cs typeface="Arial"/>
              </a:rPr>
              <a:t>NHS (2024) </a:t>
            </a:r>
            <a:r>
              <a:rPr lang="en-US" sz="1800" i="1">
                <a:latin typeface="Arial"/>
                <a:cs typeface="Arial"/>
              </a:rPr>
              <a:t>Sleep (Older children)</a:t>
            </a:r>
            <a:r>
              <a:rPr lang="en-US" sz="1800">
                <a:latin typeface="Arial"/>
                <a:cs typeface="Arial"/>
              </a:rPr>
              <a:t>. Available at:</a:t>
            </a:r>
            <a:r>
              <a:rPr lang="en-US" sz="1800" dirty="0">
                <a:latin typeface="Arial"/>
                <a:ea typeface="+mn-lt"/>
                <a:cs typeface="Arial"/>
                <a:hlinkClick r:id="rId10"/>
              </a:rPr>
              <a:t>Sleep (older children) - Newcastle Hospitals NHS Foundation Trust</a:t>
            </a:r>
            <a:r>
              <a:rPr lang="en-US" sz="1800">
                <a:latin typeface="Arial"/>
                <a:ea typeface="+mn-lt"/>
                <a:cs typeface="Arial"/>
              </a:rPr>
              <a:t> (Accessed: 1 October 2026).</a:t>
            </a:r>
            <a:endParaRPr lang="en-US" sz="1800" dirty="0">
              <a:latin typeface="Arial"/>
              <a:cs typeface="Arial"/>
            </a:endParaRPr>
          </a:p>
          <a:p>
            <a:pPr marL="0" indent="0">
              <a:buNone/>
            </a:pPr>
            <a:r>
              <a:rPr lang="en-US" sz="1800" dirty="0">
                <a:latin typeface="Arial"/>
                <a:cs typeface="Arial"/>
              </a:rPr>
              <a:t>Ofcom (2025)</a:t>
            </a:r>
            <a:r>
              <a:rPr lang="en-US" sz="1800" i="1" dirty="0">
                <a:latin typeface="Arial"/>
                <a:cs typeface="Arial"/>
              </a:rPr>
              <a:t> Children and parents: Media use and Attitudes Report 2025</a:t>
            </a:r>
            <a:r>
              <a:rPr lang="en-US" sz="1800" dirty="0">
                <a:latin typeface="Arial"/>
                <a:cs typeface="Arial"/>
              </a:rPr>
              <a:t>.London:Ofcom. Available </a:t>
            </a:r>
            <a:r>
              <a:rPr lang="en-US" sz="1800">
                <a:latin typeface="Arial"/>
                <a:cs typeface="Arial"/>
              </a:rPr>
              <a:t>at:</a:t>
            </a:r>
            <a:r>
              <a:rPr lang="en-US" sz="1800" dirty="0">
                <a:latin typeface="Arial"/>
                <a:ea typeface="+mn-lt"/>
                <a:cs typeface="Arial"/>
                <a:hlinkClick r:id="rId11"/>
              </a:rPr>
              <a:t>Children and Parents Media Use and Attitudes Report 2025-6</a:t>
            </a:r>
            <a:r>
              <a:rPr lang="en-US" sz="1800">
                <a:latin typeface="Arial"/>
                <a:ea typeface="+mn-lt"/>
                <a:cs typeface="Arial"/>
              </a:rPr>
              <a:t> (Accessed: 1 October 2026).</a:t>
            </a:r>
            <a:endParaRPr lang="en-US" sz="1800" dirty="0">
              <a:latin typeface="Arial"/>
              <a:ea typeface="+mn-lt"/>
              <a:cs typeface="Arial"/>
            </a:endParaRPr>
          </a:p>
          <a:p>
            <a:pPr marL="0" indent="0">
              <a:buNone/>
            </a:pPr>
            <a:r>
              <a:rPr lang="en-US" sz="1800" dirty="0" err="1">
                <a:latin typeface="Arial"/>
                <a:cs typeface="Arial"/>
              </a:rPr>
              <a:t>Schmidt,N</a:t>
            </a:r>
            <a:r>
              <a:rPr lang="en-US" sz="1800" dirty="0">
                <a:latin typeface="Arial"/>
                <a:cs typeface="Arial"/>
              </a:rPr>
              <a:t>. (2023)</a:t>
            </a:r>
            <a:r>
              <a:rPr lang="en-US" sz="1800" i="1" dirty="0">
                <a:latin typeface="Arial"/>
                <a:cs typeface="Arial"/>
              </a:rPr>
              <a:t> Physiology: The science of life.</a:t>
            </a:r>
            <a:r>
              <a:rPr lang="en-US" sz="1800" dirty="0">
                <a:latin typeface="Arial"/>
                <a:cs typeface="Arial"/>
              </a:rPr>
              <a:t> Available at:</a:t>
            </a:r>
            <a:r>
              <a:rPr lang="en-US" sz="1800" dirty="0">
                <a:latin typeface="Arial"/>
                <a:ea typeface="+mn-lt"/>
                <a:cs typeface="Arial"/>
                <a:hlinkClick r:id="rId12"/>
              </a:rPr>
              <a:t>What Is Physiology?</a:t>
            </a:r>
            <a:r>
              <a:rPr lang="en-US" sz="1800" dirty="0">
                <a:latin typeface="Arial"/>
                <a:ea typeface="+mn-lt"/>
                <a:cs typeface="Arial"/>
              </a:rPr>
              <a:t> (Accessed: 20 September 2026).</a:t>
            </a:r>
            <a:endParaRPr lang="en-US" sz="1800" dirty="0">
              <a:latin typeface="Arial"/>
              <a:cs typeface="Arial"/>
            </a:endParaRPr>
          </a:p>
          <a:p>
            <a:pPr marL="0" indent="0">
              <a:buNone/>
            </a:pPr>
            <a:r>
              <a:rPr lang="en-US" sz="1800" dirty="0" err="1">
                <a:latin typeface="Arial"/>
                <a:cs typeface="Arial"/>
              </a:rPr>
              <a:t>Spinecare</a:t>
            </a:r>
            <a:r>
              <a:rPr lang="en-US" sz="1800" dirty="0">
                <a:latin typeface="Arial"/>
                <a:cs typeface="Arial"/>
              </a:rPr>
              <a:t> (2025) </a:t>
            </a:r>
            <a:r>
              <a:rPr lang="en-US" sz="1800" i="1" dirty="0">
                <a:latin typeface="Arial"/>
                <a:cs typeface="Arial"/>
              </a:rPr>
              <a:t>How does screen time impact the brain? A detailed explanation.</a:t>
            </a:r>
            <a:r>
              <a:rPr lang="en-US" sz="1800" dirty="0">
                <a:latin typeface="Arial"/>
                <a:cs typeface="Arial"/>
              </a:rPr>
              <a:t> Available at: </a:t>
            </a:r>
            <a:r>
              <a:rPr lang="en-US" sz="1800" dirty="0">
                <a:latin typeface="Arial"/>
                <a:ea typeface="+mn-lt"/>
                <a:cs typeface="Arial"/>
                <a:hlinkClick r:id="rId13"/>
              </a:rPr>
              <a:t>Impact of Screen Time on the Brain: Effects, Risks &amp; Prevention Guide</a:t>
            </a:r>
            <a:r>
              <a:rPr lang="en-US" sz="1800" dirty="0">
                <a:latin typeface="Arial"/>
                <a:ea typeface="+mn-lt"/>
                <a:cs typeface="Arial"/>
              </a:rPr>
              <a:t> </a:t>
            </a:r>
            <a:r>
              <a:rPr lang="en-US" sz="1800" dirty="0">
                <a:latin typeface="Arial"/>
                <a:cs typeface="Arial"/>
              </a:rPr>
              <a:t>(Accessed: 20 September 2026).</a:t>
            </a:r>
          </a:p>
          <a:p>
            <a:pPr marL="0" indent="0">
              <a:buNone/>
            </a:pPr>
            <a:endParaRPr lang="en-US" dirty="0"/>
          </a:p>
        </p:txBody>
      </p:sp>
    </p:spTree>
    <p:extLst>
      <p:ext uri="{BB962C8B-B14F-4D97-AF65-F5344CB8AC3E}">
        <p14:creationId xmlns="" xmlns:p14="http://schemas.microsoft.com/office/powerpoint/2010/main" val="16521581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EEF99C3C-B72D-8F35-3A79-21EE35E5D522}"/>
              </a:ext>
            </a:extLst>
          </p:cNvPr>
          <p:cNvSpPr>
            <a:spLocks noGrp="1"/>
          </p:cNvSpPr>
          <p:nvPr>
            <p:ph idx="1"/>
          </p:nvPr>
        </p:nvSpPr>
        <p:spPr>
          <a:xfrm>
            <a:off x="838200" y="1006116"/>
            <a:ext cx="10515600" cy="5170847"/>
          </a:xfrm>
        </p:spPr>
        <p:txBody>
          <a:bodyPr vert="horz" lIns="91440" tIns="45720" rIns="91440" bIns="45720" rtlCol="0" anchor="t">
            <a:normAutofit/>
          </a:bodyPr>
          <a:lstStyle/>
          <a:p>
            <a:pPr marL="0" indent="0">
              <a:buNone/>
            </a:pPr>
            <a:r>
              <a:rPr lang="en-US" sz="1800" dirty="0">
                <a:latin typeface="Arial"/>
                <a:cs typeface="Arial"/>
              </a:rPr>
              <a:t>Structural Learning (2026) </a:t>
            </a:r>
            <a:r>
              <a:rPr lang="en-US" sz="1800" i="1" dirty="0">
                <a:latin typeface="Arial"/>
                <a:cs typeface="Arial"/>
              </a:rPr>
              <a:t>Social Cognitive Theory: Bandura, Self-Efficacy and Agency.</a:t>
            </a:r>
            <a:r>
              <a:rPr lang="en-US" sz="1800" dirty="0">
                <a:latin typeface="Arial"/>
                <a:cs typeface="Arial"/>
              </a:rPr>
              <a:t> Available </a:t>
            </a:r>
            <a:r>
              <a:rPr lang="en-US" sz="1800">
                <a:latin typeface="Arial"/>
                <a:cs typeface="Arial"/>
              </a:rPr>
              <a:t>at:</a:t>
            </a:r>
            <a:r>
              <a:rPr lang="en-US" sz="1800" dirty="0">
                <a:latin typeface="Arial"/>
                <a:ea typeface="+mn-lt"/>
                <a:cs typeface="Arial"/>
                <a:hlinkClick r:id="rId2"/>
              </a:rPr>
              <a:t>Social Cognitive Theory: Bandura, Self-Efficacy and Agency</a:t>
            </a:r>
            <a:r>
              <a:rPr lang="en-US" sz="1800">
                <a:latin typeface="Arial"/>
                <a:cs typeface="Arial"/>
              </a:rPr>
              <a:t> (Accessed: 30 September 2026).</a:t>
            </a:r>
            <a:endParaRPr lang="en-US">
              <a:latin typeface="Arial"/>
              <a:cs typeface="Arial"/>
            </a:endParaRPr>
          </a:p>
          <a:p>
            <a:pPr marL="0" indent="0">
              <a:buNone/>
            </a:pPr>
            <a:r>
              <a:rPr lang="en-US" sz="1800" dirty="0">
                <a:latin typeface="Arial"/>
                <a:cs typeface="Arial"/>
              </a:rPr>
              <a:t> </a:t>
            </a:r>
            <a:r>
              <a:rPr lang="en-US" sz="1800" dirty="0" err="1">
                <a:latin typeface="Arial"/>
                <a:cs typeface="Arial"/>
              </a:rPr>
              <a:t>Stiglic,N</a:t>
            </a:r>
            <a:r>
              <a:rPr lang="en-US" sz="1800" dirty="0">
                <a:latin typeface="Arial"/>
                <a:cs typeface="Arial"/>
              </a:rPr>
              <a:t> and </a:t>
            </a:r>
            <a:r>
              <a:rPr lang="en-US" sz="1800" dirty="0" err="1">
                <a:latin typeface="Arial"/>
                <a:cs typeface="Arial"/>
              </a:rPr>
              <a:t>Viner,R.M</a:t>
            </a:r>
            <a:r>
              <a:rPr lang="en-US" sz="1800" dirty="0">
                <a:latin typeface="Arial"/>
                <a:cs typeface="Arial"/>
              </a:rPr>
              <a:t>. (2019) 'Effects of screen time on the health and well being of children and adolescents: a systematic review of reviews', </a:t>
            </a:r>
            <a:r>
              <a:rPr lang="en-US" sz="1800" i="1" dirty="0">
                <a:latin typeface="Arial"/>
                <a:cs typeface="Arial"/>
              </a:rPr>
              <a:t>BMJ Open</a:t>
            </a:r>
            <a:r>
              <a:rPr lang="en-US" sz="1800" dirty="0">
                <a:latin typeface="Arial"/>
                <a:cs typeface="Arial"/>
              </a:rPr>
              <a:t>, 9(1), e023191. Available at: </a:t>
            </a:r>
            <a:r>
              <a:rPr lang="en-US" sz="1800" dirty="0">
                <a:latin typeface="Arial"/>
                <a:ea typeface="+mn-lt"/>
                <a:cs typeface="Arial"/>
                <a:hlinkClick r:id="rId3"/>
              </a:rPr>
              <a:t>e023191.full.pdf</a:t>
            </a:r>
            <a:r>
              <a:rPr lang="en-US" sz="1800" dirty="0">
                <a:latin typeface="Arial"/>
                <a:cs typeface="Arial"/>
              </a:rPr>
              <a:t> (Accessed: 21 September 2026).</a:t>
            </a:r>
            <a:endParaRPr lang="en-US">
              <a:latin typeface="Arial"/>
              <a:cs typeface="Arial"/>
            </a:endParaRPr>
          </a:p>
          <a:p>
            <a:pPr marL="0" indent="0">
              <a:buNone/>
            </a:pPr>
            <a:r>
              <a:rPr lang="en-US" sz="1800">
                <a:latin typeface="Arial"/>
                <a:cs typeface="Arial"/>
              </a:rPr>
              <a:t> Rosenstock, I.M. </a:t>
            </a:r>
            <a:r>
              <a:rPr lang="en-US" sz="1800" dirty="0">
                <a:latin typeface="Arial"/>
                <a:cs typeface="Arial"/>
              </a:rPr>
              <a:t>(1974) 'The health belief model and preventative health behavior', </a:t>
            </a:r>
            <a:r>
              <a:rPr lang="en-US" sz="1800" i="1" dirty="0">
                <a:latin typeface="Arial"/>
                <a:cs typeface="Arial"/>
              </a:rPr>
              <a:t>Health Education Monographs</a:t>
            </a:r>
            <a:r>
              <a:rPr lang="en-US" sz="1800" dirty="0">
                <a:latin typeface="Arial"/>
                <a:cs typeface="Arial"/>
              </a:rPr>
              <a:t>, 2(4), pp.354-386. Available at: </a:t>
            </a:r>
            <a:r>
              <a:rPr lang="en-US" sz="1800" dirty="0">
                <a:latin typeface="Arial"/>
                <a:cs typeface="Arial"/>
                <a:hlinkClick r:id="rId4"/>
              </a:rPr>
              <a:t>https://doi.org/10.1177/109019817400200405</a:t>
            </a:r>
            <a:r>
              <a:rPr lang="en-US" sz="1800">
                <a:latin typeface="Arial"/>
                <a:cs typeface="Arial"/>
              </a:rPr>
              <a:t> (Accessed: 30 September 2026).</a:t>
            </a:r>
            <a:endParaRPr lang="en-US">
              <a:latin typeface="Arial"/>
              <a:cs typeface="Arial"/>
            </a:endParaRPr>
          </a:p>
          <a:p>
            <a:pPr marL="0" indent="0">
              <a:buNone/>
            </a:pPr>
            <a:r>
              <a:rPr lang="en-US" sz="1800">
                <a:latin typeface="Arial"/>
                <a:cs typeface="Arial"/>
              </a:rPr>
              <a:t>UK Parliament (2024)</a:t>
            </a:r>
            <a:r>
              <a:rPr lang="en-US" sz="1800" i="1">
                <a:latin typeface="Arial"/>
                <a:cs typeface="Arial"/>
              </a:rPr>
              <a:t> Screen time: impacts on education and wellbeing.</a:t>
            </a:r>
            <a:r>
              <a:rPr lang="en-US" sz="1800">
                <a:latin typeface="Arial"/>
                <a:cs typeface="Arial"/>
              </a:rPr>
              <a:t> Available at:</a:t>
            </a:r>
            <a:r>
              <a:rPr lang="en-US" sz="1800" dirty="0">
                <a:latin typeface="Arial"/>
                <a:ea typeface="+mn-lt"/>
                <a:cs typeface="Arial"/>
                <a:hlinkClick r:id="rId5"/>
              </a:rPr>
              <a:t>Screen time: impacts on education and wellbeing - Education Committee</a:t>
            </a:r>
            <a:r>
              <a:rPr lang="en-US" sz="1800">
                <a:latin typeface="Arial"/>
                <a:ea typeface="+mn-lt"/>
                <a:cs typeface="Arial"/>
              </a:rPr>
              <a:t> (Accessed: 21 September 2026).</a:t>
            </a:r>
            <a:endParaRPr lang="en-US" sz="1800" dirty="0">
              <a:latin typeface="Arial"/>
              <a:cs typeface="Arial"/>
            </a:endParaRPr>
          </a:p>
          <a:p>
            <a:pPr marL="0" indent="0">
              <a:buNone/>
            </a:pPr>
            <a:r>
              <a:rPr lang="en-US" sz="1800">
                <a:latin typeface="Arial"/>
                <a:cs typeface="Arial"/>
              </a:rPr>
              <a:t>Vitality for gamers (2025) </a:t>
            </a:r>
            <a:r>
              <a:rPr lang="en-US" sz="1800" i="1" dirty="0">
                <a:latin typeface="Arial"/>
                <a:cs typeface="Arial"/>
              </a:rPr>
              <a:t>Screen time vs green time: new research on children's well-being.</a:t>
            </a:r>
            <a:r>
              <a:rPr lang="en-US" sz="1800" dirty="0">
                <a:latin typeface="Arial"/>
                <a:cs typeface="Arial"/>
              </a:rPr>
              <a:t> Available at: </a:t>
            </a:r>
            <a:r>
              <a:rPr lang="en-US" sz="1800" dirty="0">
                <a:latin typeface="Arial"/>
                <a:cs typeface="Arial"/>
                <a:hlinkClick r:id="rId6"/>
              </a:rPr>
              <a:t>Understanding Screen Time vs. Green Time for Kids’ Health</a:t>
            </a:r>
            <a:r>
              <a:rPr lang="en-US" sz="1800" dirty="0">
                <a:latin typeface="Arial"/>
                <a:cs typeface="Arial"/>
              </a:rPr>
              <a:t> (Accessed: 20 September 2026).</a:t>
            </a:r>
          </a:p>
          <a:p>
            <a:pPr marL="0" indent="0">
              <a:buNone/>
            </a:pPr>
            <a:r>
              <a:rPr lang="en-US" sz="1800" dirty="0">
                <a:latin typeface="Arial"/>
                <a:cs typeface="Arial"/>
              </a:rPr>
              <a:t>World Health Organization (2020) </a:t>
            </a:r>
            <a:r>
              <a:rPr lang="en-US" sz="1800" i="1" dirty="0">
                <a:latin typeface="Arial"/>
                <a:cs typeface="Arial"/>
              </a:rPr>
              <a:t>Who guidelines on physical activity and sedentary </a:t>
            </a:r>
            <a:r>
              <a:rPr lang="en-US" sz="1800" i="1" dirty="0" err="1">
                <a:latin typeface="Arial"/>
                <a:cs typeface="Arial"/>
              </a:rPr>
              <a:t>behaviour</a:t>
            </a:r>
            <a:r>
              <a:rPr lang="en-US" sz="1800" dirty="0">
                <a:latin typeface="Arial"/>
                <a:cs typeface="Arial"/>
              </a:rPr>
              <a:t>. Available at: </a:t>
            </a:r>
            <a:r>
              <a:rPr lang="en-US" sz="1800" dirty="0">
                <a:latin typeface="Arial"/>
                <a:ea typeface="+mn-lt"/>
                <a:cs typeface="Arial"/>
                <a:hlinkClick r:id="rId7"/>
              </a:rPr>
              <a:t>content</a:t>
            </a:r>
            <a:r>
              <a:rPr lang="en-US" sz="1800" dirty="0">
                <a:latin typeface="Arial"/>
                <a:ea typeface="+mn-lt"/>
                <a:cs typeface="Arial"/>
              </a:rPr>
              <a:t> (Accessed:20 September 2026).</a:t>
            </a:r>
          </a:p>
          <a:p>
            <a:pPr marL="0" indent="0">
              <a:buNone/>
            </a:pPr>
            <a:endParaRPr lang="en-US"/>
          </a:p>
          <a:p>
            <a:pPr marL="0" indent="0">
              <a:buNone/>
            </a:pPr>
            <a:endParaRPr lang="en-US" dirty="0"/>
          </a:p>
          <a:p>
            <a:pPr marL="0" indent="0">
              <a:buNone/>
            </a:pPr>
            <a:endParaRPr lang="en-US"/>
          </a:p>
        </p:txBody>
      </p:sp>
    </p:spTree>
    <p:extLst>
      <p:ext uri="{BB962C8B-B14F-4D97-AF65-F5344CB8AC3E}">
        <p14:creationId xmlns="" xmlns:p14="http://schemas.microsoft.com/office/powerpoint/2010/main" val="2785243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1122</TotalTime>
  <Words>3536</Words>
  <Application>Microsoft Office PowerPoint</Application>
  <PresentationFormat>Custom</PresentationFormat>
  <Paragraphs>653</Paragraphs>
  <Slides>40</Slides>
  <Notes>1</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Slide 1</vt:lpstr>
      <vt:lpstr>Switch Off To Switch On:  Be Screen Smart  </vt:lpstr>
      <vt:lpstr>Weekly Activities </vt:lpstr>
      <vt:lpstr>Slide 4</vt:lpstr>
      <vt:lpstr>Task 1: Rationale for the Campaign </vt:lpstr>
      <vt:lpstr>National Guidelines and UK Statistics</vt:lpstr>
      <vt:lpstr>Short-Term Consequences of Excessive Screen Time</vt:lpstr>
      <vt:lpstr>Long Term Consequences </vt:lpstr>
      <vt:lpstr>Three Measurable Aims for the Campaign</vt:lpstr>
      <vt:lpstr>Expected Outcomes </vt:lpstr>
      <vt:lpstr>Conclusion and  Public Health Impact</vt:lpstr>
      <vt:lpstr>References</vt:lpstr>
      <vt:lpstr>Scherger, S. (2021) 6 Tips to reduce children’s screen time. Mayo Clinic Health System. Available at: https://www.mayoclinichealthsystem.org/hometown-health/speaking-of-health/6-tips-to-reduce-childrens-screen-time (Accessed: 9 October 2026). Sher, M. (2026). On off button on smartphone screen. Characters turning off and turning on devices. Tiny woman press switch. Save Energy Concept. Modern flat cartoon style. Vector illustration on white background. Available at: https://www.vecteezy.com/vector-art/26994887-on-off-button-on-smartphone-screen-characters-turning-off-and-turning-on-devices-tiny-woman-press-switch-save-energy-concept-modern-flat-cartoon-style-vector-illustration-on-white-background (Accessed: 15 September 2026). Shining Brains (2020) Weekly planner | daily planner template | free printable. Available at: https://ar.shiningbrains.com/weekly-planner/ (Accessed: 10 October 2026).  Sport England (2024) Children’s activity levels remain stable but significant and sustained action required | sport England. Available at: https://www.sportengland.org/news-and-inspiration/childrens-activity-levels-remain-stable-significant-and-sustained-action (Accessed: 22 September 2026). Stiglic, N. and Viner, R.M. (2019) Effects of screentime on the health and well-being of children and adolescents: A systematic review of reviews. BMJ Open, 9(1). doi:10.1136/bmjopen-2018-023191. StockCake (2024). Teens using smartphones. Available at: https://stockcake.com/i/teens-using-smartphones_898262_1120831 (Accessed: 15 September 2026). The Independent (2019). Switch off all screens an hour before bedtime, first UK medical guidance for families says. Available at: https://www.independent.co.uk/news/health/smartphone-child-use-time-bedtime-sleeping-health-experts-uk-parents-a8709911.html (Accessed: 1 October 2026).  Unicef.org. (2022) Parenting.  Available at: https://www.unicef.org/lac/en/parenting-lac (Accessed: 10 October 2026). Walker, T. (2021) ‘All that scrolling’: How screen time impacts students | NEA.  Available at: https://www.nea.org/nea-today/all-news-articles/all-scrolling-how-screen-time-impacts-students (Accessed: 10 October 2026). Zablotsky, B., et al (2025) Associations between screen time use and health outcomes among US teenagers. Preventing Chronic Disease, 22. doi:10.5888/pcd22.240537 (Accessed: 18 September 2026).  </vt:lpstr>
      <vt:lpstr>Slide 14</vt:lpstr>
      <vt:lpstr>Slide 15</vt:lpstr>
      <vt:lpstr>Slide 16</vt:lpstr>
      <vt:lpstr>Slide 17</vt:lpstr>
      <vt:lpstr>Slide 18</vt:lpstr>
      <vt:lpstr>Slide 19</vt:lpstr>
      <vt:lpstr>Slide 20</vt:lpstr>
      <vt:lpstr>Slide 21</vt:lpstr>
      <vt:lpstr>Slide 22</vt:lpstr>
      <vt:lpstr>Slide 23</vt:lpstr>
      <vt:lpstr>Task 2 References: </vt:lpstr>
      <vt:lpstr>  Europe PMC (2006) A framework for evaluating health promotion programs. Available at: https://doi.org/10.1071/he06061. Fity Club (2025) Free Questionnaire clipart. Available at: https://www.fity.club/lists/q/questionnaire-clipart-20-free-cliparts-download-images/  (Accessed: 06 October 2026). Gov.UK (2018) Guidance: Outcome evaluation: evaluation in health and wellbeing. Available at: https://www.gov.uk/guidance/evaluation-in-health-and-wellbeing-outcome (Accessed: 06 October 2026). Health for Life (2021) Change 4 Life. Available at: https://www.healthforall.org.uk/our-areas-of-work/children-families-young-people/change4life/ (Accessed: 09 October 2026). Internet Matters (2026) Because children deserve a safe digital world. Available at: https://www.internetmatters.org (Accessed: 09 October 2026).  iStock (2026) Adolescents With Different Digital Devices Cartoons Stock Photos, Pictures &amp; Royalty-Free Images. Available at:  https://www.istockphoto.com/search/2/image?family=creative&amp;phrase=adolescents%20with%20different%20digital%20devices%20cartoons&amp;sort=best&amp;excludenudity=true&amp;istockcollection=  (Accessed: 24 September 2026). Magnific (2025) Teaches toolkit images. Available at: https://www.magnific.com/free-photos-vectors/teacher-toolkit/2  (Accessed: 09 October 2026). National Institute for Health and Care Research (2024) Framework for the development and evaluation of complex interventions: gap analysis, workshop and consultation-informed update. Available at: https://www.journalslibrary.nihr.ac.uk/hta/HTA25570 (Accessed: 30 September 2026). NHS Better Health (2025) Helping you to take care of your mental wellbeing. Available at: https://www.nhs.uk/every-mind-matters/  (Accessed: 09 October 2026).  NHS England (2026) About NHS England – Midlands.  Available at: https://www.england.nhs.uk/midlands/about-nhs-england-and-nhs-improvement-midlands/ (Accessed: 09 October 2026).  NSPCC (2026) Keeping children safe online. Available at: https://www.nspcc.org.uk/keeping-children-safe/online-safety/  (Accessed: 09 October 2026). Ofcom (2026) Online safety. Available at: https://www.ofcom.org.uk/online-safety  (Accessed: 09 October 2026).  Parent Zone (no date) Support parents with Everyday Digital. Available at: https://www.parentzone.org.uk (Accessed: 09 October 2026).  Pixabay (2019) Email Icon Vector Images. Available at: https:///www.pixabay.com/vectors/search/email%20icon/ (Accessed: 05 October 2026).   </vt:lpstr>
      <vt:lpstr>Slide 26</vt:lpstr>
      <vt:lpstr>Why is Switch off to switch on: Be screen smart important</vt:lpstr>
      <vt:lpstr>Slide 28</vt:lpstr>
      <vt:lpstr>PSYCHOLOGICAL</vt:lpstr>
      <vt:lpstr>SOCIOLOGICAL</vt:lpstr>
      <vt:lpstr>Barriers and Solutions</vt:lpstr>
      <vt:lpstr>Theory of Planned Behavior (TPB) (Ajzen,1991)</vt:lpstr>
      <vt:lpstr>Theory of planned behavior (Ajzen,1991).</vt:lpstr>
      <vt:lpstr>Health Belief Model (HBM) (Rosenstock,1974)</vt:lpstr>
      <vt:lpstr>Health Belief Model (HBM) (Rosenstock,1974)</vt:lpstr>
      <vt:lpstr>Social Cognitive Theory (SCT) (Bandura,1986)</vt:lpstr>
      <vt:lpstr>Social Cognitive Theory (SCT) (Bandura,1986)</vt:lpstr>
      <vt:lpstr>CONCLUSION</vt:lpstr>
      <vt:lpstr>REFERENCES</vt:lpstr>
      <vt:lpstr>Slide 40</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Razia Khanom</dc:creator>
  <cp:lastModifiedBy>Saima Ijaz</cp:lastModifiedBy>
  <cp:revision>8</cp:revision>
  <dcterms:created xsi:type="dcterms:W3CDTF">2026-10-10T18:05:05Z</dcterms:created>
  <dcterms:modified xsi:type="dcterms:W3CDTF">2026-10-11T12:52:43Z</dcterms:modified>
</cp:coreProperties>
</file>