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14"/>
  </p:notesMasterIdLst>
  <p:sldIdLst>
    <p:sldId id="256" r:id="rId2"/>
    <p:sldId id="292" r:id="rId3"/>
    <p:sldId id="293" r:id="rId4"/>
    <p:sldId id="294" r:id="rId5"/>
    <p:sldId id="295" r:id="rId6"/>
    <p:sldId id="296" r:id="rId7"/>
    <p:sldId id="297" r:id="rId8"/>
    <p:sldId id="298" r:id="rId9"/>
    <p:sldId id="303" r:id="rId10"/>
    <p:sldId id="304" r:id="rId11"/>
    <p:sldId id="305" r:id="rId12"/>
    <p:sldId id="302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530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1/12/2026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89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Warehousing &amp; Data Mining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ACCA6026</a:t>
            </a:r>
          </a:p>
          <a:p>
            <a:r>
              <a:rPr lang="en-GB" dirty="0"/>
              <a:t>Lecture 2a – ARFF-formatted data</a:t>
            </a:r>
          </a:p>
          <a:p>
            <a:endParaRPr lang="en-GB" dirty="0"/>
          </a:p>
          <a:p>
            <a:r>
              <a:rPr lang="en-GB" dirty="0"/>
              <a:t>Dr </a:t>
            </a:r>
            <a:r>
              <a:rPr lang="en-GB" dirty="0" err="1"/>
              <a:t>Nik</a:t>
            </a:r>
            <a:r>
              <a:rPr lang="en-GB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Weka will read data from Excel files but it gives the data columns meaningless names</a:t>
            </a:r>
          </a:p>
          <a:p>
            <a:r>
              <a:rPr lang="en-GB" dirty="0"/>
              <a:t>It is much better if the data is preformatted into .ARFF format before trying to load it into Weka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Preparing data for Weka</a:t>
            </a:r>
          </a:p>
        </p:txBody>
      </p:sp>
    </p:spTree>
    <p:extLst>
      <p:ext uri="{BB962C8B-B14F-4D97-AF65-F5344CB8AC3E}">
        <p14:creationId xmlns:p14="http://schemas.microsoft.com/office/powerpoint/2010/main" val="20154454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.ARFF format file is split into 3 sections:</a:t>
            </a:r>
          </a:p>
          <a:p>
            <a:pPr lvl="1"/>
            <a:r>
              <a:rPr lang="en-GB" dirty="0"/>
              <a:t>A relation identifier</a:t>
            </a:r>
          </a:p>
          <a:p>
            <a:pPr lvl="1"/>
            <a:r>
              <a:rPr lang="en-GB" dirty="0"/>
              <a:t>A header showing the attributes of the data</a:t>
            </a:r>
          </a:p>
          <a:p>
            <a:pPr lvl="1"/>
            <a:r>
              <a:rPr lang="en-GB" dirty="0"/>
              <a:t>The data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ARFF Format</a:t>
            </a: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2075440" y="2729742"/>
            <a:ext cx="7055136" cy="34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@RELATION iris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@ATTRIBUTE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sepallength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 NUMERIC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@ATTRIBUTE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sepalwidth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 NUMERIC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@ATTRIBUTE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petallength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 NUMERIC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@ATTRIBUTE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petalwidth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 NUMERIC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@ATTRIBUTE class {Iris-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setosa,Iris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-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versicolor,Iris-virginica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}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000" dirty="0">
              <a:solidFill>
                <a:srgbClr val="000000"/>
              </a:solidFill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@DATA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5.1,3.5,1.4,0.2,Iris-setosa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4.9,3.0,1.4,0.2,Iris-setosa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en-US" sz="4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17" name="Curved Connector 16"/>
          <p:cNvCxnSpPr/>
          <p:nvPr/>
        </p:nvCxnSpPr>
        <p:spPr>
          <a:xfrm rot="16200000" flipH="1">
            <a:off x="134412" y="2375787"/>
            <a:ext cx="2096081" cy="1450504"/>
          </a:xfrm>
          <a:prstGeom prst="curvedConnector3">
            <a:avLst>
              <a:gd name="adj1" fmla="val 100895"/>
            </a:avLst>
          </a:prstGeom>
          <a:ln w="38100">
            <a:solidFill>
              <a:schemeClr val="accent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urved Connector 19"/>
          <p:cNvCxnSpPr/>
          <p:nvPr/>
        </p:nvCxnSpPr>
        <p:spPr>
          <a:xfrm rot="16200000" flipH="1">
            <a:off x="-546710" y="3183114"/>
            <a:ext cx="3420380" cy="1823920"/>
          </a:xfrm>
          <a:prstGeom prst="curvedConnector3">
            <a:avLst>
              <a:gd name="adj1" fmla="val 100794"/>
            </a:avLst>
          </a:prstGeom>
          <a:ln w="381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urved Connector 27"/>
          <p:cNvCxnSpPr/>
          <p:nvPr/>
        </p:nvCxnSpPr>
        <p:spPr>
          <a:xfrm>
            <a:off x="683568" y="1772816"/>
            <a:ext cx="1296144" cy="1224136"/>
          </a:xfrm>
          <a:prstGeom prst="curvedConnector3">
            <a:avLst>
              <a:gd name="adj1" fmla="val 2968"/>
            </a:avLst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44324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format for an attribute is</a:t>
            </a:r>
          </a:p>
          <a:p>
            <a:pPr marL="393192" lvl="1" indent="0">
              <a:buNone/>
            </a:pPr>
            <a:r>
              <a:rPr lang="en-GB" dirty="0"/>
              <a:t>@attribute &lt;attribute-name&gt; &lt;datatype&gt;</a:t>
            </a:r>
          </a:p>
          <a:p>
            <a:endParaRPr lang="en-GB" dirty="0"/>
          </a:p>
          <a:p>
            <a:r>
              <a:rPr lang="en-GB" dirty="0"/>
              <a:t>The &lt;datatype&gt; can be any of</a:t>
            </a:r>
          </a:p>
          <a:p>
            <a:pPr lvl="1"/>
            <a:r>
              <a:rPr lang="en-GB" dirty="0"/>
              <a:t>Numerical</a:t>
            </a:r>
          </a:p>
          <a:p>
            <a:pPr lvl="1"/>
            <a:r>
              <a:rPr lang="en-GB" dirty="0"/>
              <a:t>&lt;nominal-specification&gt;</a:t>
            </a:r>
          </a:p>
          <a:p>
            <a:pPr lvl="1"/>
            <a:r>
              <a:rPr lang="en-GB" dirty="0"/>
              <a:t>String</a:t>
            </a:r>
          </a:p>
          <a:p>
            <a:pPr lvl="1"/>
            <a:r>
              <a:rPr lang="en-GB" dirty="0"/>
              <a:t>Date [&lt;date-format&gt;]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ARFF Format</a:t>
            </a:r>
          </a:p>
        </p:txBody>
      </p:sp>
    </p:spTree>
    <p:extLst>
      <p:ext uri="{BB962C8B-B14F-4D97-AF65-F5344CB8AC3E}">
        <p14:creationId xmlns:p14="http://schemas.microsoft.com/office/powerpoint/2010/main" val="21362901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649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Numeric format can include real and integer numbers</a:t>
            </a:r>
          </a:p>
          <a:p>
            <a:r>
              <a:rPr lang="en-GB" dirty="0"/>
              <a:t>String attributes can contain any text value but if the string contains spaces then the data must be in single quotes </a:t>
            </a:r>
          </a:p>
          <a:p>
            <a:endParaRPr lang="en-GB" dirty="0"/>
          </a:p>
          <a:p>
            <a:pPr marL="365760" lvl="1" indent="0">
              <a:buNone/>
            </a:pPr>
            <a:r>
              <a:rPr lang="en-GB" dirty="0"/>
              <a:t>@relation files</a:t>
            </a:r>
          </a:p>
          <a:p>
            <a:pPr marL="365760" lvl="1" indent="0">
              <a:buNone/>
            </a:pPr>
            <a:endParaRPr lang="en-GB" dirty="0"/>
          </a:p>
          <a:p>
            <a:pPr marL="365760" lvl="1" indent="0">
              <a:buNone/>
            </a:pPr>
            <a:r>
              <a:rPr lang="en-GB" dirty="0"/>
              <a:t>@attribute </a:t>
            </a:r>
            <a:r>
              <a:rPr lang="en-GB" dirty="0" err="1"/>
              <a:t>filesize</a:t>
            </a:r>
            <a:r>
              <a:rPr lang="en-GB" dirty="0"/>
              <a:t> NUMERIC</a:t>
            </a:r>
          </a:p>
          <a:p>
            <a:pPr marL="365760" lvl="1" indent="0">
              <a:buNone/>
            </a:pPr>
            <a:r>
              <a:rPr lang="en-GB" dirty="0"/>
              <a:t>@attribute </a:t>
            </a:r>
            <a:r>
              <a:rPr lang="en-GB" dirty="0" err="1"/>
              <a:t>filetype</a:t>
            </a:r>
            <a:r>
              <a:rPr lang="en-GB" dirty="0"/>
              <a:t> string</a:t>
            </a:r>
          </a:p>
          <a:p>
            <a:pPr marL="365760" lvl="1" indent="0">
              <a:buNone/>
            </a:pPr>
            <a:r>
              <a:rPr lang="en-GB" dirty="0"/>
              <a:t>@attribute filename string</a:t>
            </a:r>
          </a:p>
          <a:p>
            <a:pPr marL="365760" lvl="1" indent="0">
              <a:buNone/>
            </a:pPr>
            <a:endParaRPr lang="en-GB" dirty="0"/>
          </a:p>
          <a:p>
            <a:pPr marL="365760" lvl="1" indent="0">
              <a:buNone/>
            </a:pPr>
            <a:r>
              <a:rPr lang="en-GB" dirty="0"/>
              <a:t>@Data</a:t>
            </a:r>
          </a:p>
          <a:p>
            <a:pPr marL="365760" lvl="1" indent="0">
              <a:buNone/>
            </a:pPr>
            <a:r>
              <a:rPr lang="en-GB" dirty="0"/>
              <a:t>365,txt,‘file 1.txt’</a:t>
            </a:r>
          </a:p>
          <a:p>
            <a:pPr marL="365760" lvl="1" indent="0">
              <a:buNone/>
            </a:pPr>
            <a:r>
              <a:rPr lang="en-GB" dirty="0"/>
              <a:t>1023,png,‘file 2.png’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ARFF Format</a:t>
            </a:r>
          </a:p>
        </p:txBody>
      </p:sp>
    </p:spTree>
    <p:extLst>
      <p:ext uri="{BB962C8B-B14F-4D97-AF65-F5344CB8AC3E}">
        <p14:creationId xmlns:p14="http://schemas.microsoft.com/office/powerpoint/2010/main" val="27729145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Nominal attributes are defined by providing a specification listing all possible values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/>
              <a:t>	@attribute class {small, medium, large}</a:t>
            </a:r>
          </a:p>
          <a:p>
            <a:pPr marL="109728" indent="0">
              <a:buNone/>
            </a:pPr>
            <a:r>
              <a:rPr lang="en-GB" dirty="0"/>
              <a:t>	@attribute class {‘day 1’,’day 2’,’day 3’}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Date attributes take the form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/>
              <a:t>	@attribute &lt;name&gt; date [&lt;date-format&gt;]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/>
              <a:t>	@attribute </a:t>
            </a:r>
            <a:r>
              <a:rPr lang="en-GB" dirty="0" err="1"/>
              <a:t>saledate</a:t>
            </a:r>
            <a:r>
              <a:rPr lang="en-GB" dirty="0"/>
              <a:t> date </a:t>
            </a:r>
            <a:r>
              <a:rPr lang="en-GB" dirty="0" err="1"/>
              <a:t>dd</a:t>
            </a:r>
            <a:r>
              <a:rPr lang="en-GB" dirty="0"/>
              <a:t>/MM/</a:t>
            </a:r>
            <a:r>
              <a:rPr lang="en-GB" dirty="0" err="1"/>
              <a:t>yy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ARFF Format</a:t>
            </a:r>
          </a:p>
        </p:txBody>
      </p:sp>
    </p:spTree>
    <p:extLst>
      <p:ext uri="{BB962C8B-B14F-4D97-AF65-F5344CB8AC3E}">
        <p14:creationId xmlns:p14="http://schemas.microsoft.com/office/powerpoint/2010/main" val="2657818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0" lvl="1" indent="0">
              <a:buNone/>
            </a:pPr>
            <a:r>
              <a:rPr lang="en-GB" dirty="0"/>
              <a:t>@relation files</a:t>
            </a:r>
          </a:p>
          <a:p>
            <a:pPr marL="365760" lvl="1" indent="0">
              <a:buNone/>
            </a:pPr>
            <a:endParaRPr lang="en-GB" dirty="0"/>
          </a:p>
          <a:p>
            <a:pPr marL="365760" lvl="1" indent="0">
              <a:buNone/>
            </a:pPr>
            <a:r>
              <a:rPr lang="en-GB" dirty="0"/>
              <a:t>@attribute </a:t>
            </a:r>
            <a:r>
              <a:rPr lang="en-GB" dirty="0" err="1"/>
              <a:t>filesize</a:t>
            </a:r>
            <a:r>
              <a:rPr lang="en-GB" dirty="0"/>
              <a:t> NUMERIC</a:t>
            </a:r>
          </a:p>
          <a:p>
            <a:pPr marL="365760" lvl="1" indent="0">
              <a:buNone/>
            </a:pPr>
            <a:r>
              <a:rPr lang="en-GB" dirty="0"/>
              <a:t>@attribute class {txt, </a:t>
            </a:r>
            <a:r>
              <a:rPr lang="en-GB" dirty="0" err="1"/>
              <a:t>png</a:t>
            </a:r>
            <a:r>
              <a:rPr lang="en-GB" dirty="0"/>
              <a:t>, gif, doc}</a:t>
            </a:r>
          </a:p>
          <a:p>
            <a:pPr marL="365760" lvl="1" indent="0">
              <a:buNone/>
            </a:pPr>
            <a:r>
              <a:rPr lang="en-GB" dirty="0"/>
              <a:t>@attribute filename string</a:t>
            </a:r>
          </a:p>
          <a:p>
            <a:pPr marL="365760" lvl="1" indent="0">
              <a:buNone/>
            </a:pPr>
            <a:r>
              <a:rPr lang="en-GB" dirty="0"/>
              <a:t>@attribute </a:t>
            </a:r>
            <a:r>
              <a:rPr lang="en-GB" dirty="0" err="1"/>
              <a:t>creationdate</a:t>
            </a:r>
            <a:r>
              <a:rPr lang="en-GB" dirty="0"/>
              <a:t> date </a:t>
            </a:r>
            <a:r>
              <a:rPr lang="en-GB" dirty="0" err="1"/>
              <a:t>yyyy</a:t>
            </a:r>
            <a:r>
              <a:rPr lang="en-GB" dirty="0"/>
              <a:t>/MM/</a:t>
            </a:r>
            <a:r>
              <a:rPr lang="en-GB" dirty="0" err="1"/>
              <a:t>dd</a:t>
            </a:r>
            <a:endParaRPr lang="en-GB" dirty="0"/>
          </a:p>
          <a:p>
            <a:pPr marL="365760" lvl="1" indent="0">
              <a:buNone/>
            </a:pPr>
            <a:endParaRPr lang="en-GB" dirty="0"/>
          </a:p>
          <a:p>
            <a:pPr marL="365760" lvl="1" indent="0">
              <a:buNone/>
            </a:pPr>
            <a:r>
              <a:rPr lang="en-GB" dirty="0"/>
              <a:t>@Data</a:t>
            </a:r>
          </a:p>
          <a:p>
            <a:pPr marL="365760" lvl="1" indent="0">
              <a:buNone/>
            </a:pPr>
            <a:r>
              <a:rPr lang="en-GB" dirty="0"/>
              <a:t>365,txt,‘file 1.txt’,2015/11/29</a:t>
            </a:r>
          </a:p>
          <a:p>
            <a:pPr marL="365760" lvl="1" indent="0">
              <a:buNone/>
            </a:pPr>
            <a:r>
              <a:rPr lang="en-GB" dirty="0"/>
              <a:t>1023,png,‘file 2.png’,2015/12/06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ARFF Format</a:t>
            </a:r>
          </a:p>
        </p:txBody>
      </p:sp>
    </p:spTree>
    <p:extLst>
      <p:ext uri="{BB962C8B-B14F-4D97-AF65-F5344CB8AC3E}">
        <p14:creationId xmlns:p14="http://schemas.microsoft.com/office/powerpoint/2010/main" val="15363611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ARFF Format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@data section of the file should have a single line for each data record</a:t>
            </a:r>
          </a:p>
          <a:p>
            <a:r>
              <a:rPr lang="en-GB" dirty="0"/>
              <a:t>All data attributes must have a value</a:t>
            </a:r>
          </a:p>
          <a:p>
            <a:pPr lvl="1"/>
            <a:r>
              <a:rPr lang="en-GB" dirty="0"/>
              <a:t>There can be no holes in your data</a:t>
            </a:r>
          </a:p>
          <a:p>
            <a:pPr lvl="1"/>
            <a:r>
              <a:rPr lang="en-GB" dirty="0"/>
              <a:t>Part of the data pre-processing is to get rid of any blank spaces in your data records for this reason</a:t>
            </a:r>
          </a:p>
          <a:p>
            <a:endParaRPr lang="en-GB" dirty="0"/>
          </a:p>
          <a:p>
            <a:r>
              <a:rPr lang="en-GB" dirty="0"/>
              <a:t>If there are problems, WEKA will tell you which line the problem is at</a:t>
            </a:r>
          </a:p>
          <a:p>
            <a:pPr lvl="1"/>
            <a:r>
              <a:rPr lang="en-GB" dirty="0"/>
              <a:t>The line number is the line in the data file, not the line of the data section</a:t>
            </a:r>
          </a:p>
          <a:p>
            <a:pPr lvl="1"/>
            <a:r>
              <a:rPr lang="en-GB" dirty="0"/>
              <a:t>It is a good reason to keep the data file open in Notepad++ while you load the data so you can find any errors easily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5247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04282-0827-38F4-F1A0-82B876596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Weka Preprocess Tab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9F9CBE-AA7B-3E81-013E-498F2B7F53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Once loaded into Weka the data can be removed, calculated, normalized, randomized, filtered, rearranged…</a:t>
            </a:r>
          </a:p>
          <a:p>
            <a:endParaRPr lang="en-US" dirty="0"/>
          </a:p>
          <a:p>
            <a:r>
              <a:rPr lang="en-US" dirty="0"/>
              <a:t>The upper buttons allow you to load and explore data files</a:t>
            </a:r>
          </a:p>
          <a:p>
            <a:r>
              <a:rPr lang="en-US" dirty="0"/>
              <a:t>Unnecessary attributes like instance numbers can be removed using the </a:t>
            </a:r>
            <a:r>
              <a:rPr lang="en-US" i="1" dirty="0"/>
              <a:t>Attributes </a:t>
            </a:r>
            <a:r>
              <a:rPr lang="en-US" dirty="0"/>
              <a:t>box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This tab also allows you to view the statistics for a given attribute or group of attributes including a histogram</a:t>
            </a:r>
          </a:p>
          <a:p>
            <a:r>
              <a:rPr lang="en-GB" dirty="0"/>
              <a:t>The </a:t>
            </a:r>
            <a:r>
              <a:rPr lang="en-GB" i="1" dirty="0"/>
              <a:t>Filters</a:t>
            </a:r>
            <a:r>
              <a:rPr lang="en-GB" dirty="0"/>
              <a:t> panel gives you access to a wide range of useful filtering tools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1B9DFD-20BA-16BB-D960-BC5A4C4A9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3263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E6A9029-2F2A-0B32-3A28-2C496DDC1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Weka Explorer (Preprocess)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2ADF16-0904-9A2F-9FE5-7E83F7CEF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A33106-1D7B-BCCD-2E0A-04DF8B7869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52736"/>
            <a:ext cx="8229600" cy="5654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11031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312EB-5370-B52C-B62D-2AB55FD8C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Footnote – </a:t>
            </a:r>
            <a:r>
              <a:rPr lang="en-US" dirty="0" err="1"/>
              <a:t>genAI</a:t>
            </a:r>
            <a:r>
              <a:rPr lang="en-US" dirty="0"/>
              <a:t> tools and ARFF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17F89-A9A3-2011-B933-DBC6EA19AE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Generative AI tools are great for converting data into ARFF format</a:t>
            </a:r>
          </a:p>
          <a:p>
            <a:r>
              <a:rPr lang="en-US" dirty="0"/>
              <a:t>Always check, though, that the format it provides is the one that you want</a:t>
            </a:r>
          </a:p>
          <a:p>
            <a:pPr lvl="1"/>
            <a:r>
              <a:rPr lang="en-US" dirty="0"/>
              <a:t>Are numeric variables correct?</a:t>
            </a:r>
          </a:p>
          <a:p>
            <a:pPr lvl="1"/>
            <a:r>
              <a:rPr lang="en-US" dirty="0"/>
              <a:t>Do class variables contain all of the class members that you expect?</a:t>
            </a:r>
          </a:p>
          <a:p>
            <a:pPr lvl="1"/>
            <a:r>
              <a:rPr lang="en-US" dirty="0"/>
              <a:t>Are the date formats correct?</a:t>
            </a:r>
          </a:p>
          <a:p>
            <a:pPr lvl="1"/>
            <a:endParaRPr lang="en-US" dirty="0"/>
          </a:p>
          <a:p>
            <a:r>
              <a:rPr lang="en-US" dirty="0"/>
              <a:t>As usual, </a:t>
            </a:r>
            <a:r>
              <a:rPr lang="en-US" dirty="0" err="1"/>
              <a:t>genAI</a:t>
            </a:r>
            <a:r>
              <a:rPr lang="en-US" dirty="0"/>
              <a:t> is great, but you have to understand how ARFF works to make sure it’s correct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60E67C-68A5-62E7-701C-BC0C02434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269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Pre-processing of data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</p:spTree>
    <p:extLst>
      <p:ext uri="{BB962C8B-B14F-4D97-AF65-F5344CB8AC3E}">
        <p14:creationId xmlns:p14="http://schemas.microsoft.com/office/powerpoint/2010/main" val="20744645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6810</TotalTime>
  <Words>628</Words>
  <Application>Microsoft Office PowerPoint</Application>
  <PresentationFormat>On-screen Show (4:3)</PresentationFormat>
  <Paragraphs>106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Arial Unicode MS</vt:lpstr>
      <vt:lpstr>Calibri</vt:lpstr>
      <vt:lpstr>Cambria</vt:lpstr>
      <vt:lpstr>Georgia</vt:lpstr>
      <vt:lpstr>Wingdings 2</vt:lpstr>
      <vt:lpstr>Nik2013</vt:lpstr>
      <vt:lpstr>Data Warehousing &amp; Data Mining</vt:lpstr>
      <vt:lpstr>Preparing data for Weka</vt:lpstr>
      <vt:lpstr>ARFF Format</vt:lpstr>
      <vt:lpstr>ARFF Format</vt:lpstr>
      <vt:lpstr>ARFF Format</vt:lpstr>
      <vt:lpstr>ARFF Format</vt:lpstr>
      <vt:lpstr>ARFF Format</vt:lpstr>
      <vt:lpstr>ARFF Format</vt:lpstr>
      <vt:lpstr>Weka Preprocess Tab</vt:lpstr>
      <vt:lpstr>Weka Explorer (Preprocess)</vt:lpstr>
      <vt:lpstr>Footnote – genAI tools and ARFF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Dr. Nik Whitehead</dc:creator>
  <cp:lastModifiedBy>Nik Whitehead</cp:lastModifiedBy>
  <cp:revision>285</cp:revision>
  <dcterms:created xsi:type="dcterms:W3CDTF">2011-09-13T10:27:46Z</dcterms:created>
  <dcterms:modified xsi:type="dcterms:W3CDTF">2026-01-12T13:16:02Z</dcterms:modified>
</cp:coreProperties>
</file>