
<file path=[Content_Types].xml><?xml version="1.0" encoding="utf-8"?>
<Types xmlns="http://schemas.openxmlformats.org/package/2006/content-types"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</p:sldIdLst>
  <p:sldSz cx="12191365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viewProps" Target="viewProps.xml"/><Relationship Id="rId8" Type="http://schemas.openxmlformats.org/officeDocument/2006/relationships/presProps" Target="presProps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 panose="020B0604020202020204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 panose="020B0604020202020204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 panose="020B0604020202020204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 panose="020B0604020202020204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 panose="020B0604020202020204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2D4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Rectangle 1"/>
          <p:cNvSpPr/>
          <p:nvPr/>
        </p:nvSpPr>
        <p:spPr>
          <a:xfrm>
            <a:off x="0" y="0"/>
            <a:ext cx="201168" cy="6858000"/>
          </a:xfrm>
          <a:prstGeom prst="rect">
            <a:avLst/>
          </a:prstGeom>
          <a:solidFill>
            <a:srgbClr val="1B91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3" name="Rectangle 2"/>
          <p:cNvSpPr/>
          <p:nvPr/>
        </p:nvSpPr>
        <p:spPr>
          <a:xfrm>
            <a:off x="8138160" y="0"/>
            <a:ext cx="4050791" cy="6858000"/>
          </a:xfrm>
          <a:prstGeom prst="rect">
            <a:avLst/>
          </a:prstGeom>
          <a:solidFill>
            <a:srgbClr val="243B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822960" y="640080"/>
            <a:ext cx="621792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1">
                <a:solidFill>
                  <a:srgbClr val="77DACD"/>
                </a:solidFill>
                <a:latin typeface="Aptos"/>
              </a:rPr>
              <a:t>BUSINESS DIGITAL TASK</a:t>
            </a:r>
            <a:endParaRPr sz="1400" b="1">
              <a:solidFill>
                <a:srgbClr val="77DACD"/>
              </a:solidFill>
              <a:latin typeface="Aptos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22960" y="1417320"/>
            <a:ext cx="6949440" cy="1417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400" b="1">
                <a:solidFill>
                  <a:srgbClr val="FFFFFF"/>
                </a:solidFill>
                <a:latin typeface="Aptos"/>
              </a:rPr>
              <a:t>A Simple Social Media
Promotion Plan</a:t>
            </a:r>
            <a:endParaRPr sz="3400" b="1">
              <a:solidFill>
                <a:srgbClr val="FFFFFF"/>
              </a:solidFill>
              <a:latin typeface="Apto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868680" y="3154680"/>
            <a:ext cx="6126480" cy="822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900" b="0">
                <a:solidFill>
                  <a:srgbClr val="E2EAF2"/>
                </a:solidFill>
                <a:latin typeface="Aptos"/>
              </a:rPr>
              <a:t>Helping a small clothing boutique attract customers and promote its products online.</a:t>
            </a:r>
            <a:endParaRPr sz="1900" b="0">
              <a:solidFill>
                <a:srgbClr val="E2EAF2"/>
              </a:solidFill>
              <a:latin typeface="Aptos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868680" y="4709160"/>
            <a:ext cx="1965960" cy="502920"/>
          </a:xfrm>
          <a:prstGeom prst="roundRect">
            <a:avLst/>
          </a:prstGeom>
          <a:solidFill>
            <a:srgbClr val="1B91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1024128" y="4828032"/>
            <a:ext cx="164592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100" b="1">
                <a:solidFill>
                  <a:srgbClr val="FFFFFF"/>
                </a:solidFill>
                <a:latin typeface="Aptos"/>
              </a:rPr>
              <a:t>DIGITAL ARTEFACT</a:t>
            </a:r>
            <a:endParaRPr sz="1100" b="1">
              <a:solidFill>
                <a:srgbClr val="FFFFFF"/>
              </a:solidFill>
              <a:latin typeface="Aptos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8823960" y="914400"/>
            <a:ext cx="2240280" cy="44805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0" name="Rounded Rectangle 9"/>
          <p:cNvSpPr/>
          <p:nvPr/>
        </p:nvSpPr>
        <p:spPr>
          <a:xfrm>
            <a:off x="9034272" y="1143000"/>
            <a:ext cx="1819656" cy="1051560"/>
          </a:xfrm>
          <a:prstGeom prst="roundRect">
            <a:avLst/>
          </a:prstGeom>
          <a:solidFill>
            <a:srgbClr val="1B91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9171432" y="1399032"/>
            <a:ext cx="155448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600" b="1">
                <a:solidFill>
                  <a:srgbClr val="FFFFFF"/>
                </a:solidFill>
                <a:latin typeface="Aptos"/>
              </a:rPr>
              <a:t>NEW
ARRIVALS</a:t>
            </a:r>
            <a:endParaRPr sz="1600" b="1">
              <a:solidFill>
                <a:srgbClr val="FFFFFF"/>
              </a:solidFill>
              <a:latin typeface="Aptos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9034272" y="2395728"/>
            <a:ext cx="1819656" cy="1188720"/>
          </a:xfrm>
          <a:prstGeom prst="roundRect">
            <a:avLst/>
          </a:prstGeom>
          <a:solidFill>
            <a:srgbClr val="FADED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9144000" y="2706624"/>
            <a:ext cx="16002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500" b="1">
                <a:solidFill>
                  <a:srgbClr val="1C2D4A"/>
                </a:solidFill>
                <a:latin typeface="Aptos"/>
              </a:rPr>
              <a:t>Style your
season</a:t>
            </a:r>
            <a:endParaRPr sz="1500" b="1">
              <a:solidFill>
                <a:srgbClr val="1C2D4A"/>
              </a:solidFill>
              <a:latin typeface="Apto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9125712" y="3840480"/>
            <a:ext cx="1645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00" b="1">
                <a:solidFill>
                  <a:srgbClr val="697582"/>
                </a:solidFill>
                <a:latin typeface="Aptos"/>
              </a:rPr>
              <a:t>Follow • Like • Share</a:t>
            </a:r>
            <a:endParaRPr sz="1000" b="1">
              <a:solidFill>
                <a:srgbClr val="697582"/>
              </a:solidFill>
              <a:latin typeface="Aptos"/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9272016" y="4617720"/>
            <a:ext cx="1353312" cy="384048"/>
          </a:xfrm>
          <a:prstGeom prst="roundRect">
            <a:avLst/>
          </a:prstGeom>
          <a:solidFill>
            <a:srgbClr val="F27D6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6" name="TextBox 15"/>
          <p:cNvSpPr txBox="1"/>
          <p:nvPr/>
        </p:nvSpPr>
        <p:spPr>
          <a:xfrm>
            <a:off x="9345168" y="4709160"/>
            <a:ext cx="1207008" cy="1645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00" b="1">
                <a:solidFill>
                  <a:srgbClr val="FFFFFF"/>
                </a:solidFill>
                <a:latin typeface="Aptos"/>
              </a:rPr>
              <a:t>SHOP NOW</a:t>
            </a:r>
            <a:endParaRPr sz="1000" b="1">
              <a:solidFill>
                <a:srgbClr val="FFFFFF"/>
              </a:solidFill>
              <a:latin typeface="Apto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8503920" y="5715000"/>
            <a:ext cx="283464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00" b="0">
                <a:solidFill>
                  <a:srgbClr val="C7D2DF"/>
                </a:solidFill>
                <a:latin typeface="Aptos"/>
              </a:rPr>
              <a:t>Example social media post concept</a:t>
            </a:r>
            <a:endParaRPr sz="1000" b="0">
              <a:solidFill>
                <a:srgbClr val="C7D2DF"/>
              </a:solidFill>
              <a:latin typeface="Apto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6F9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3000" b="1">
                <a:solidFill>
                  <a:srgbClr val="1C2D4A"/>
                </a:solidFill>
                <a:latin typeface="Aptos"/>
              </a:rPr>
              <a:t>The Business Need</a:t>
            </a:r>
            <a:endParaRPr sz="3000" b="1">
              <a:solidFill>
                <a:srgbClr val="1C2D4A"/>
              </a:solidFill>
              <a:latin typeface="Apto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21792" y="1051560"/>
            <a:ext cx="10789920" cy="502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0">
                <a:solidFill>
                  <a:srgbClr val="697582"/>
                </a:solidFill>
                <a:latin typeface="Aptos"/>
              </a:rPr>
              <a:t>Scenario: a small clothing boutique wants more people to notice its products.</a:t>
            </a:r>
            <a:endParaRPr sz="1700" b="0">
              <a:solidFill>
                <a:srgbClr val="697582"/>
              </a:solidFill>
              <a:latin typeface="Aptos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85800" y="2057400"/>
            <a:ext cx="3429000" cy="28803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914400" y="2331720"/>
            <a:ext cx="59436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900" b="1">
                <a:solidFill>
                  <a:srgbClr val="1B918B"/>
                </a:solidFill>
                <a:latin typeface="Aptos"/>
              </a:rPr>
              <a:t>01</a:t>
            </a:r>
            <a:endParaRPr sz="1900" b="1">
              <a:solidFill>
                <a:srgbClr val="1B918B"/>
              </a:solidFill>
              <a:latin typeface="Apto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14400" y="2926080"/>
            <a:ext cx="292608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1C2D4A"/>
                </a:solidFill>
                <a:latin typeface="Aptos"/>
              </a:rPr>
              <a:t>Build awareness</a:t>
            </a:r>
            <a:endParaRPr sz="2000" b="1">
              <a:solidFill>
                <a:srgbClr val="1C2D4A"/>
              </a:solidFill>
              <a:latin typeface="Apto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14400" y="3566160"/>
            <a:ext cx="2880360" cy="960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0">
                <a:solidFill>
                  <a:srgbClr val="2D3642"/>
                </a:solidFill>
                <a:latin typeface="Aptos"/>
              </a:rPr>
              <a:t>Show new arrivals and seasonal outfits to local customers.</a:t>
            </a:r>
            <a:endParaRPr sz="1500" b="0">
              <a:solidFill>
                <a:srgbClr val="2D3642"/>
              </a:solidFill>
              <a:latin typeface="Aptos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4480560" y="2057400"/>
            <a:ext cx="3429000" cy="28803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4709160" y="2331720"/>
            <a:ext cx="59436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900" b="1">
                <a:solidFill>
                  <a:srgbClr val="1B918B"/>
                </a:solidFill>
                <a:latin typeface="Aptos"/>
              </a:rPr>
              <a:t>02</a:t>
            </a:r>
            <a:endParaRPr sz="1900" b="1">
              <a:solidFill>
                <a:srgbClr val="1B918B"/>
              </a:solidFill>
              <a:latin typeface="Apto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709160" y="2926080"/>
            <a:ext cx="292608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1C2D4A"/>
                </a:solidFill>
                <a:latin typeface="Aptos"/>
              </a:rPr>
              <a:t>Increase engagement</a:t>
            </a:r>
            <a:endParaRPr sz="2000" b="1">
              <a:solidFill>
                <a:srgbClr val="1C2D4A"/>
              </a:solidFill>
              <a:latin typeface="Apto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709160" y="3566160"/>
            <a:ext cx="2880360" cy="960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0">
                <a:solidFill>
                  <a:srgbClr val="2D3642"/>
                </a:solidFill>
                <a:latin typeface="Aptos"/>
              </a:rPr>
              <a:t>Encourage people to like, comment, save and share posts.</a:t>
            </a:r>
            <a:endParaRPr sz="1500" b="0">
              <a:solidFill>
                <a:srgbClr val="2D3642"/>
              </a:solidFill>
              <a:latin typeface="Aptos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8275320" y="2057400"/>
            <a:ext cx="3429000" cy="288036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8503920" y="2331720"/>
            <a:ext cx="59436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900" b="1">
                <a:solidFill>
                  <a:srgbClr val="1B918B"/>
                </a:solidFill>
                <a:latin typeface="Aptos"/>
              </a:rPr>
              <a:t>03</a:t>
            </a:r>
            <a:endParaRPr sz="1900" b="1">
              <a:solidFill>
                <a:srgbClr val="1B918B"/>
              </a:solidFill>
              <a:latin typeface="Apto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503920" y="2926080"/>
            <a:ext cx="292608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1">
                <a:solidFill>
                  <a:srgbClr val="1C2D4A"/>
                </a:solidFill>
                <a:latin typeface="Aptos"/>
              </a:rPr>
              <a:t>Bring customers in</a:t>
            </a:r>
            <a:endParaRPr sz="2000" b="1">
              <a:solidFill>
                <a:srgbClr val="1C2D4A"/>
              </a:solidFill>
              <a:latin typeface="Apto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503920" y="3566160"/>
            <a:ext cx="2880360" cy="9601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0">
                <a:solidFill>
                  <a:srgbClr val="2D3642"/>
                </a:solidFill>
                <a:latin typeface="Aptos"/>
              </a:rPr>
              <a:t>Share clear offers and a simple call to action.</a:t>
            </a:r>
            <a:endParaRPr sz="1500" b="0">
              <a:solidFill>
                <a:srgbClr val="2D3642"/>
              </a:solidFill>
              <a:latin typeface="Apto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31520" y="5623560"/>
            <a:ext cx="1060704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1B918B"/>
                </a:solidFill>
                <a:latin typeface="Aptos"/>
              </a:rPr>
              <a:t>Main message: use simple, consistent posts to make the boutique easier to discover.</a:t>
            </a:r>
            <a:endParaRPr sz="1700" b="1">
              <a:solidFill>
                <a:srgbClr val="1B918B"/>
              </a:solidFill>
              <a:latin typeface="Apto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02920" y="6510528"/>
            <a:ext cx="64008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900" b="1">
                <a:solidFill>
                  <a:srgbClr val="697582"/>
                </a:solidFill>
                <a:latin typeface="Aptos"/>
              </a:rPr>
              <a:t>SMALL BUSINESS PROMOTION PLAN  |  DIGITAL ARTEFACT</a:t>
            </a:r>
            <a:endParaRPr sz="900" b="1">
              <a:solidFill>
                <a:srgbClr val="697582"/>
              </a:solidFill>
              <a:latin typeface="Apto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1064240" y="6473952"/>
            <a:ext cx="54864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1">
                <a:solidFill>
                  <a:srgbClr val="697582"/>
                </a:solidFill>
                <a:latin typeface="Aptos"/>
              </a:rPr>
              <a:t>02</a:t>
            </a:r>
            <a:endParaRPr sz="1000" b="1">
              <a:solidFill>
                <a:srgbClr val="697582"/>
              </a:solidFill>
              <a:latin typeface="Aptos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1C2D4A"/>
                </a:solidFill>
                <a:latin typeface="Aptos"/>
              </a:rPr>
              <a:t>Suggested 1-Week Content Plan</a:t>
            </a:r>
            <a:endParaRPr sz="2900" b="1">
              <a:solidFill>
                <a:srgbClr val="1C2D4A"/>
              </a:solidFill>
              <a:latin typeface="Apto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21792" y="1051560"/>
            <a:ext cx="1078992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697582"/>
                </a:solidFill>
                <a:latin typeface="Aptos"/>
              </a:rPr>
              <a:t>A realistic starter plan that a small business can manage.</a:t>
            </a:r>
            <a:endParaRPr sz="1600" b="0">
              <a:solidFill>
                <a:srgbClr val="697582"/>
              </a:solidFill>
              <a:latin typeface="Aptos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31520" y="1783080"/>
            <a:ext cx="1097280" cy="566928"/>
          </a:xfrm>
          <a:prstGeom prst="roundRect">
            <a:avLst/>
          </a:prstGeom>
          <a:solidFill>
            <a:srgbClr val="1B91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804672" y="1938528"/>
            <a:ext cx="914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FFFFFF"/>
                </a:solidFill>
                <a:latin typeface="Aptos"/>
              </a:rPr>
              <a:t>MON</a:t>
            </a:r>
            <a:endParaRPr sz="1200" b="1">
              <a:solidFill>
                <a:srgbClr val="FFFFFF"/>
              </a:solidFill>
              <a:latin typeface="Apto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148840" y="1810512"/>
            <a:ext cx="2286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1C2D4A"/>
                </a:solidFill>
                <a:latin typeface="Aptos"/>
              </a:rPr>
              <a:t>New arrivals</a:t>
            </a:r>
            <a:endParaRPr sz="1700" b="1">
              <a:solidFill>
                <a:srgbClr val="1C2D4A"/>
              </a:solidFill>
              <a:latin typeface="Aptos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572000" y="1819656"/>
            <a:ext cx="63093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0">
                <a:solidFill>
                  <a:srgbClr val="2D3642"/>
                </a:solidFill>
                <a:latin typeface="Aptos"/>
              </a:rPr>
              <a:t>Photo of 3 new items</a:t>
            </a:r>
            <a:endParaRPr sz="1500" b="0">
              <a:solidFill>
                <a:srgbClr val="2D3642"/>
              </a:solidFill>
              <a:latin typeface="Aptos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731520" y="2587752"/>
            <a:ext cx="1097280" cy="566928"/>
          </a:xfrm>
          <a:prstGeom prst="roundRect">
            <a:avLst/>
          </a:prstGeom>
          <a:solidFill>
            <a:srgbClr val="1B91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9" name="TextBox 8"/>
          <p:cNvSpPr txBox="1"/>
          <p:nvPr/>
        </p:nvSpPr>
        <p:spPr>
          <a:xfrm>
            <a:off x="804672" y="2743200"/>
            <a:ext cx="914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FFFFFF"/>
                </a:solidFill>
                <a:latin typeface="Aptos"/>
              </a:rPr>
              <a:t>TUE</a:t>
            </a:r>
            <a:endParaRPr sz="1200" b="1">
              <a:solidFill>
                <a:srgbClr val="FFFFFF"/>
              </a:solidFill>
              <a:latin typeface="Apto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148840" y="2615184"/>
            <a:ext cx="2286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1C2D4A"/>
                </a:solidFill>
                <a:latin typeface="Aptos"/>
              </a:rPr>
              <a:t>Style tip</a:t>
            </a:r>
            <a:endParaRPr sz="1700" b="1">
              <a:solidFill>
                <a:srgbClr val="1C2D4A"/>
              </a:solidFill>
              <a:latin typeface="Apto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72000" y="2624328"/>
            <a:ext cx="63093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0">
                <a:solidFill>
                  <a:srgbClr val="2D3642"/>
                </a:solidFill>
                <a:latin typeface="Aptos"/>
              </a:rPr>
              <a:t>Show one item in 2 outfits</a:t>
            </a:r>
            <a:endParaRPr sz="1500" b="0">
              <a:solidFill>
                <a:srgbClr val="2D3642"/>
              </a:solidFill>
              <a:latin typeface="Aptos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731520" y="3392424"/>
            <a:ext cx="1097280" cy="566928"/>
          </a:xfrm>
          <a:prstGeom prst="roundRect">
            <a:avLst/>
          </a:prstGeom>
          <a:solidFill>
            <a:srgbClr val="1B91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804672" y="3547872"/>
            <a:ext cx="914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FFFFFF"/>
                </a:solidFill>
                <a:latin typeface="Aptos"/>
              </a:rPr>
              <a:t>WED</a:t>
            </a:r>
            <a:endParaRPr sz="1200" b="1">
              <a:solidFill>
                <a:srgbClr val="FFFFFF"/>
              </a:solidFill>
              <a:latin typeface="Aptos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148840" y="3419856"/>
            <a:ext cx="2286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1C2D4A"/>
                </a:solidFill>
                <a:latin typeface="Aptos"/>
              </a:rPr>
              <a:t>Customer poll</a:t>
            </a:r>
            <a:endParaRPr sz="1700" b="1">
              <a:solidFill>
                <a:srgbClr val="1C2D4A"/>
              </a:solidFill>
              <a:latin typeface="Apto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572000" y="3429000"/>
            <a:ext cx="63093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0">
                <a:solidFill>
                  <a:srgbClr val="2D3642"/>
                </a:solidFill>
                <a:latin typeface="Aptos"/>
              </a:rPr>
              <a:t>Ask: which colour do you prefer?</a:t>
            </a:r>
            <a:endParaRPr sz="1500" b="0">
              <a:solidFill>
                <a:srgbClr val="2D3642"/>
              </a:solidFill>
              <a:latin typeface="Aptos"/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731520" y="4197096"/>
            <a:ext cx="1097280" cy="566928"/>
          </a:xfrm>
          <a:prstGeom prst="roundRect">
            <a:avLst/>
          </a:prstGeom>
          <a:solidFill>
            <a:srgbClr val="F27D6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804672" y="4352544"/>
            <a:ext cx="914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FFFFFF"/>
                </a:solidFill>
                <a:latin typeface="Aptos"/>
              </a:rPr>
              <a:t>FRI</a:t>
            </a:r>
            <a:endParaRPr sz="1200" b="1">
              <a:solidFill>
                <a:srgbClr val="FFFFFF"/>
              </a:solidFill>
              <a:latin typeface="Apto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2148840" y="4224528"/>
            <a:ext cx="2286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1C2D4A"/>
                </a:solidFill>
                <a:latin typeface="Aptos"/>
              </a:rPr>
              <a:t>Weekend offer</a:t>
            </a:r>
            <a:endParaRPr sz="1700" b="1">
              <a:solidFill>
                <a:srgbClr val="1C2D4A"/>
              </a:solidFill>
              <a:latin typeface="Aptos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4572000" y="4233672"/>
            <a:ext cx="63093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0">
                <a:solidFill>
                  <a:srgbClr val="2D3642"/>
                </a:solidFill>
                <a:latin typeface="Aptos"/>
              </a:rPr>
              <a:t>Promote a limited-time offer</a:t>
            </a:r>
            <a:endParaRPr sz="1500" b="0">
              <a:solidFill>
                <a:srgbClr val="2D3642"/>
              </a:solidFill>
              <a:latin typeface="Aptos"/>
            </a:endParaRPr>
          </a:p>
        </p:txBody>
      </p:sp>
      <p:sp>
        <p:nvSpPr>
          <p:cNvPr id="20" name="Rounded Rectangle 19"/>
          <p:cNvSpPr/>
          <p:nvPr/>
        </p:nvSpPr>
        <p:spPr>
          <a:xfrm>
            <a:off x="731520" y="5001768"/>
            <a:ext cx="1097280" cy="566928"/>
          </a:xfrm>
          <a:prstGeom prst="roundRect">
            <a:avLst/>
          </a:prstGeom>
          <a:solidFill>
            <a:srgbClr val="1B91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1" name="TextBox 20"/>
          <p:cNvSpPr txBox="1"/>
          <p:nvPr/>
        </p:nvSpPr>
        <p:spPr>
          <a:xfrm>
            <a:off x="804672" y="5157216"/>
            <a:ext cx="914400" cy="2011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200" b="1">
                <a:solidFill>
                  <a:srgbClr val="FFFFFF"/>
                </a:solidFill>
                <a:latin typeface="Aptos"/>
              </a:rPr>
              <a:t>SAT</a:t>
            </a:r>
            <a:endParaRPr sz="1200" b="1">
              <a:solidFill>
                <a:srgbClr val="FFFFFF"/>
              </a:solidFill>
              <a:latin typeface="Aptos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2148840" y="5029200"/>
            <a:ext cx="228600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1C2D4A"/>
                </a:solidFill>
                <a:latin typeface="Aptos"/>
              </a:rPr>
              <a:t>Behind the scenes</a:t>
            </a:r>
            <a:endParaRPr sz="1700" b="1">
              <a:solidFill>
                <a:srgbClr val="1C2D4A"/>
              </a:solidFill>
              <a:latin typeface="Aptos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4572000" y="5038344"/>
            <a:ext cx="6309360" cy="365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500" b="0">
                <a:solidFill>
                  <a:srgbClr val="2D3642"/>
                </a:solidFill>
                <a:latin typeface="Aptos"/>
              </a:rPr>
              <a:t>Short video of the shop or stock</a:t>
            </a:r>
            <a:endParaRPr sz="1500" b="0">
              <a:solidFill>
                <a:srgbClr val="2D3642"/>
              </a:solidFill>
              <a:latin typeface="Aptos"/>
            </a:endParaRPr>
          </a:p>
        </p:txBody>
      </p:sp>
      <p:sp>
        <p:nvSpPr>
          <p:cNvPr id="24" name="Rounded Rectangle 23"/>
          <p:cNvSpPr/>
          <p:nvPr/>
        </p:nvSpPr>
        <p:spPr>
          <a:xfrm>
            <a:off x="731520" y="5897880"/>
            <a:ext cx="10789920" cy="347472"/>
          </a:xfrm>
          <a:prstGeom prst="roundRect">
            <a:avLst/>
          </a:prstGeom>
          <a:solidFill>
            <a:srgbClr val="F2F6F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25" name="TextBox 24"/>
          <p:cNvSpPr txBox="1"/>
          <p:nvPr/>
        </p:nvSpPr>
        <p:spPr>
          <a:xfrm>
            <a:off x="914400" y="5971032"/>
            <a:ext cx="1033272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200" b="1">
                <a:solidFill>
                  <a:srgbClr val="697582"/>
                </a:solidFill>
                <a:latin typeface="Aptos"/>
              </a:rPr>
              <a:t>Tip: use clear photos, short captions and the same brand colours.</a:t>
            </a:r>
            <a:endParaRPr sz="1200" b="1">
              <a:solidFill>
                <a:srgbClr val="697582"/>
              </a:solidFill>
              <a:latin typeface="Apto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502920" y="6510528"/>
            <a:ext cx="64008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900" b="1">
                <a:solidFill>
                  <a:srgbClr val="697582"/>
                </a:solidFill>
                <a:latin typeface="Aptos"/>
              </a:rPr>
              <a:t>SMALL BUSINESS PROMOTION PLAN  |  DIGITAL ARTEFACT</a:t>
            </a:r>
            <a:endParaRPr sz="900" b="1">
              <a:solidFill>
                <a:srgbClr val="697582"/>
              </a:solidFill>
              <a:latin typeface="Apto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1064240" y="6473952"/>
            <a:ext cx="54864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1">
                <a:solidFill>
                  <a:srgbClr val="697582"/>
                </a:solidFill>
                <a:latin typeface="Aptos"/>
              </a:rPr>
              <a:t>03</a:t>
            </a:r>
            <a:endParaRPr sz="1000" b="1">
              <a:solidFill>
                <a:srgbClr val="697582"/>
              </a:solidFill>
              <a:latin typeface="Apto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6F9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94360" y="411480"/>
            <a:ext cx="1097280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1C2D4A"/>
                </a:solidFill>
                <a:latin typeface="Aptos"/>
              </a:rPr>
              <a:t>Example Promotional Post</a:t>
            </a:r>
            <a:endParaRPr sz="2900" b="1">
              <a:solidFill>
                <a:srgbClr val="1C2D4A"/>
              </a:solidFill>
              <a:latin typeface="Aptos"/>
            </a:endParaRPr>
          </a:p>
        </p:txBody>
      </p:sp>
      <p:sp>
        <p:nvSpPr>
          <p:cNvPr id="3" name="Rounded Rectangle 2"/>
          <p:cNvSpPr/>
          <p:nvPr/>
        </p:nvSpPr>
        <p:spPr>
          <a:xfrm>
            <a:off x="822960" y="1325880"/>
            <a:ext cx="4846320" cy="4526280"/>
          </a:xfrm>
          <a:prstGeom prst="round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Rounded Rectangle 3"/>
          <p:cNvSpPr/>
          <p:nvPr/>
        </p:nvSpPr>
        <p:spPr>
          <a:xfrm>
            <a:off x="1143000" y="1645920"/>
            <a:ext cx="4206240" cy="1874519"/>
          </a:xfrm>
          <a:prstGeom prst="roundRect">
            <a:avLst/>
          </a:prstGeom>
          <a:solidFill>
            <a:srgbClr val="FADED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1417320" y="1965960"/>
            <a:ext cx="365760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2000" b="1">
                <a:solidFill>
                  <a:srgbClr val="1C2D4A"/>
                </a:solidFill>
                <a:latin typeface="Aptos"/>
              </a:rPr>
              <a:t>YOUR NEW SEASON</a:t>
            </a:r>
            <a:endParaRPr sz="2000" b="1">
              <a:solidFill>
                <a:srgbClr val="1C2D4A"/>
              </a:solidFill>
              <a:latin typeface="Apto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417320" y="2560320"/>
            <a:ext cx="365760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600" b="1">
                <a:solidFill>
                  <a:srgbClr val="1B918B"/>
                </a:solidFill>
                <a:latin typeface="Aptos"/>
              </a:rPr>
              <a:t>New looks. Easy styling.</a:t>
            </a:r>
            <a:endParaRPr sz="1600" b="1">
              <a:solidFill>
                <a:srgbClr val="1B918B"/>
              </a:solidFill>
              <a:latin typeface="Aptos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1828800" y="3063240"/>
            <a:ext cx="2834640" cy="320040"/>
          </a:xfrm>
          <a:prstGeom prst="roundRect">
            <a:avLst/>
          </a:prstGeom>
          <a:solidFill>
            <a:srgbClr val="F27D6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1938528" y="3127248"/>
            <a:ext cx="2606040" cy="1463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1000" b="1">
                <a:solidFill>
                  <a:srgbClr val="FFFFFF"/>
                </a:solidFill>
                <a:latin typeface="Aptos"/>
              </a:rPr>
              <a:t>VISIT US THIS WEEK</a:t>
            </a:r>
            <a:endParaRPr sz="1000" b="1">
              <a:solidFill>
                <a:srgbClr val="FFFFFF"/>
              </a:solidFill>
              <a:latin typeface="Apto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234440" y="3794760"/>
            <a:ext cx="4069080" cy="685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400" b="0">
                <a:solidFill>
                  <a:srgbClr val="2D3642"/>
                </a:solidFill>
                <a:latin typeface="Aptos"/>
              </a:rPr>
              <a:t>Caption: Fresh styles have arrived! Visit us to find your next favourite outfit. Message us for sizes and prices.</a:t>
            </a:r>
            <a:endParaRPr sz="1400" b="0">
              <a:solidFill>
                <a:srgbClr val="2D3642"/>
              </a:solidFill>
              <a:latin typeface="Aptos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34440" y="4846320"/>
            <a:ext cx="402336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100" b="1">
                <a:solidFill>
                  <a:srgbClr val="1B918B"/>
                </a:solidFill>
                <a:latin typeface="Aptos"/>
              </a:rPr>
              <a:t>#NewArrivals  #LocalStyle  #ShopSmall</a:t>
            </a:r>
            <a:endParaRPr sz="1100" b="1">
              <a:solidFill>
                <a:srgbClr val="1B918B"/>
              </a:solidFill>
              <a:latin typeface="Aptos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309360" y="1600200"/>
            <a:ext cx="484632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200" b="1">
                <a:solidFill>
                  <a:srgbClr val="1C2D4A"/>
                </a:solidFill>
                <a:latin typeface="Aptos"/>
              </a:rPr>
              <a:t>Why this post works</a:t>
            </a:r>
            <a:endParaRPr sz="2200" b="1">
              <a:solidFill>
                <a:srgbClr val="1C2D4A"/>
              </a:solidFill>
              <a:latin typeface="Aptos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6355080" y="2368296"/>
            <a:ext cx="256032" cy="256032"/>
          </a:xfrm>
          <a:prstGeom prst="roundRect">
            <a:avLst/>
          </a:prstGeom>
          <a:solidFill>
            <a:srgbClr val="1B91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3" name="TextBox 12"/>
          <p:cNvSpPr txBox="1"/>
          <p:nvPr/>
        </p:nvSpPr>
        <p:spPr>
          <a:xfrm>
            <a:off x="6812280" y="2331720"/>
            <a:ext cx="438912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2D3642"/>
                </a:solidFill>
                <a:latin typeface="Aptos"/>
              </a:rPr>
              <a:t>Headline is short and easy to notice.</a:t>
            </a:r>
            <a:endParaRPr sz="1600" b="0">
              <a:solidFill>
                <a:srgbClr val="2D3642"/>
              </a:solidFill>
              <a:latin typeface="Aptos"/>
            </a:endParaRPr>
          </a:p>
        </p:txBody>
      </p:sp>
      <p:sp>
        <p:nvSpPr>
          <p:cNvPr id="14" name="Rounded Rectangle 13"/>
          <p:cNvSpPr/>
          <p:nvPr/>
        </p:nvSpPr>
        <p:spPr>
          <a:xfrm>
            <a:off x="6355080" y="3099815"/>
            <a:ext cx="256032" cy="256032"/>
          </a:xfrm>
          <a:prstGeom prst="roundRect">
            <a:avLst/>
          </a:prstGeom>
          <a:solidFill>
            <a:srgbClr val="1B91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5" name="TextBox 14"/>
          <p:cNvSpPr txBox="1"/>
          <p:nvPr/>
        </p:nvSpPr>
        <p:spPr>
          <a:xfrm>
            <a:off x="6812280" y="3063239"/>
            <a:ext cx="438912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2D3642"/>
                </a:solidFill>
                <a:latin typeface="Aptos"/>
              </a:rPr>
              <a:t>The message focuses on new products.</a:t>
            </a:r>
            <a:endParaRPr sz="1600" b="0">
              <a:solidFill>
                <a:srgbClr val="2D3642"/>
              </a:solidFill>
              <a:latin typeface="Aptos"/>
            </a:endParaRPr>
          </a:p>
        </p:txBody>
      </p:sp>
      <p:sp>
        <p:nvSpPr>
          <p:cNvPr id="16" name="Rounded Rectangle 15"/>
          <p:cNvSpPr/>
          <p:nvPr/>
        </p:nvSpPr>
        <p:spPr>
          <a:xfrm>
            <a:off x="6355080" y="3831336"/>
            <a:ext cx="256032" cy="256032"/>
          </a:xfrm>
          <a:prstGeom prst="roundRect">
            <a:avLst/>
          </a:prstGeom>
          <a:solidFill>
            <a:srgbClr val="1B91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7" name="TextBox 16"/>
          <p:cNvSpPr txBox="1"/>
          <p:nvPr/>
        </p:nvSpPr>
        <p:spPr>
          <a:xfrm>
            <a:off x="6812280" y="3794760"/>
            <a:ext cx="438912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2D3642"/>
                </a:solidFill>
                <a:latin typeface="Aptos"/>
              </a:rPr>
              <a:t>A clear call to action tells customers what to do.</a:t>
            </a:r>
            <a:endParaRPr sz="1600" b="0">
              <a:solidFill>
                <a:srgbClr val="2D3642"/>
              </a:solidFill>
              <a:latin typeface="Aptos"/>
            </a:endParaRPr>
          </a:p>
        </p:txBody>
      </p:sp>
      <p:sp>
        <p:nvSpPr>
          <p:cNvPr id="18" name="Rounded Rectangle 17"/>
          <p:cNvSpPr/>
          <p:nvPr/>
        </p:nvSpPr>
        <p:spPr>
          <a:xfrm>
            <a:off x="6355080" y="4562856"/>
            <a:ext cx="256032" cy="256032"/>
          </a:xfrm>
          <a:prstGeom prst="roundRect">
            <a:avLst/>
          </a:prstGeom>
          <a:solidFill>
            <a:srgbClr val="1B918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9" name="TextBox 18"/>
          <p:cNvSpPr txBox="1"/>
          <p:nvPr/>
        </p:nvSpPr>
        <p:spPr>
          <a:xfrm>
            <a:off x="6812280" y="4526280"/>
            <a:ext cx="438912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2D3642"/>
                </a:solidFill>
                <a:latin typeface="Aptos"/>
              </a:rPr>
              <a:t>Hashtags can help people discover the post.</a:t>
            </a:r>
            <a:endParaRPr sz="1600" b="0">
              <a:solidFill>
                <a:srgbClr val="2D3642"/>
              </a:solidFill>
              <a:latin typeface="Aptos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502920" y="6510528"/>
            <a:ext cx="64008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900" b="1">
                <a:solidFill>
                  <a:srgbClr val="697582"/>
                </a:solidFill>
                <a:latin typeface="Aptos"/>
              </a:rPr>
              <a:t>SMALL BUSINESS PROMOTION PLAN  |  DIGITAL ARTEFACT</a:t>
            </a:r>
            <a:endParaRPr sz="900" b="1">
              <a:solidFill>
                <a:srgbClr val="697582"/>
              </a:solidFill>
              <a:latin typeface="Aptos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11064240" y="6473952"/>
            <a:ext cx="54864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1">
                <a:solidFill>
                  <a:srgbClr val="697582"/>
                </a:solidFill>
                <a:latin typeface="Aptos"/>
              </a:rPr>
              <a:t>04</a:t>
            </a:r>
            <a:endParaRPr sz="1000" b="1">
              <a:solidFill>
                <a:srgbClr val="697582"/>
              </a:solidFill>
              <a:latin typeface="Apto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C2D4A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640080" y="502920"/>
            <a:ext cx="1097280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900" b="1">
                <a:solidFill>
                  <a:srgbClr val="FFFFFF"/>
                </a:solidFill>
                <a:latin typeface="Aptos"/>
              </a:rPr>
              <a:t>How to Check if It Is Working</a:t>
            </a:r>
            <a:endParaRPr sz="2900" b="1">
              <a:solidFill>
                <a:srgbClr val="FFFFFF"/>
              </a:solidFill>
              <a:latin typeface="Aptos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58368" y="1188720"/>
            <a:ext cx="1069848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600" b="0">
                <a:solidFill>
                  <a:srgbClr val="D2DDE8"/>
                </a:solidFill>
                <a:latin typeface="Aptos"/>
              </a:rPr>
              <a:t>Review results after one week and adjust the next set of posts.</a:t>
            </a:r>
            <a:endParaRPr sz="1600" b="0">
              <a:solidFill>
                <a:srgbClr val="D2DDE8"/>
              </a:solidFill>
              <a:latin typeface="Aptos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731520" y="2057400"/>
            <a:ext cx="5120640" cy="1143000"/>
          </a:xfrm>
          <a:prstGeom prst="roundRect">
            <a:avLst/>
          </a:prstGeom>
          <a:solidFill>
            <a:srgbClr val="273E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5" name="TextBox 4"/>
          <p:cNvSpPr txBox="1"/>
          <p:nvPr/>
        </p:nvSpPr>
        <p:spPr>
          <a:xfrm>
            <a:off x="960120" y="2240280"/>
            <a:ext cx="192024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1">
                <a:solidFill>
                  <a:srgbClr val="77DACD"/>
                </a:solidFill>
                <a:latin typeface="Aptos"/>
              </a:rPr>
              <a:t>Reach</a:t>
            </a:r>
            <a:endParaRPr sz="1800" b="1">
              <a:solidFill>
                <a:srgbClr val="77DACD"/>
              </a:solidFill>
              <a:latin typeface="Aptos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2743200" y="2240280"/>
            <a:ext cx="283464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FFFFFF"/>
                </a:solidFill>
                <a:latin typeface="Aptos"/>
              </a:rPr>
              <a:t>How many people saw the post?</a:t>
            </a:r>
            <a:endParaRPr sz="1300" b="0">
              <a:solidFill>
                <a:srgbClr val="FFFFFF"/>
              </a:solidFill>
              <a:latin typeface="Aptos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6355080" y="2057400"/>
            <a:ext cx="5120640" cy="1143000"/>
          </a:xfrm>
          <a:prstGeom prst="roundRect">
            <a:avLst/>
          </a:prstGeom>
          <a:solidFill>
            <a:srgbClr val="273E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8" name="TextBox 7"/>
          <p:cNvSpPr txBox="1"/>
          <p:nvPr/>
        </p:nvSpPr>
        <p:spPr>
          <a:xfrm>
            <a:off x="6583680" y="2240280"/>
            <a:ext cx="192024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1">
                <a:solidFill>
                  <a:srgbClr val="77DACD"/>
                </a:solidFill>
                <a:latin typeface="Aptos"/>
              </a:rPr>
              <a:t>Engagement</a:t>
            </a:r>
            <a:endParaRPr sz="1800" b="1">
              <a:solidFill>
                <a:srgbClr val="77DACD"/>
              </a:solidFill>
              <a:latin typeface="Aptos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8366760" y="2240280"/>
            <a:ext cx="283464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FFFFFF"/>
                </a:solidFill>
                <a:latin typeface="Aptos"/>
              </a:rPr>
              <a:t>Likes, comments, shares and saves</a:t>
            </a:r>
            <a:endParaRPr sz="1300" b="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731520" y="3566160"/>
            <a:ext cx="5120640" cy="1143000"/>
          </a:xfrm>
          <a:prstGeom prst="roundRect">
            <a:avLst/>
          </a:prstGeom>
          <a:solidFill>
            <a:srgbClr val="273E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1" name="TextBox 10"/>
          <p:cNvSpPr txBox="1"/>
          <p:nvPr/>
        </p:nvSpPr>
        <p:spPr>
          <a:xfrm>
            <a:off x="960120" y="3749039"/>
            <a:ext cx="192024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1">
                <a:solidFill>
                  <a:srgbClr val="77DACD"/>
                </a:solidFill>
                <a:latin typeface="Aptos"/>
              </a:rPr>
              <a:t>Messages</a:t>
            </a:r>
            <a:endParaRPr sz="1800" b="1">
              <a:solidFill>
                <a:srgbClr val="77DACD"/>
              </a:solidFill>
              <a:latin typeface="Aptos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743200" y="3749039"/>
            <a:ext cx="283464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FFFFFF"/>
                </a:solidFill>
                <a:latin typeface="Aptos"/>
              </a:rPr>
              <a:t>Questions about products, sizes or prices</a:t>
            </a:r>
            <a:endParaRPr sz="1300" b="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6355080" y="3566160"/>
            <a:ext cx="5120640" cy="1143000"/>
          </a:xfrm>
          <a:prstGeom prst="roundRect">
            <a:avLst/>
          </a:prstGeom>
          <a:solidFill>
            <a:srgbClr val="273E5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14" name="TextBox 13"/>
          <p:cNvSpPr txBox="1"/>
          <p:nvPr/>
        </p:nvSpPr>
        <p:spPr>
          <a:xfrm>
            <a:off x="6583680" y="3749039"/>
            <a:ext cx="192024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800" b="1">
                <a:solidFill>
                  <a:srgbClr val="77DACD"/>
                </a:solidFill>
                <a:latin typeface="Aptos"/>
              </a:rPr>
              <a:t>Store visits</a:t>
            </a:r>
            <a:endParaRPr sz="1800" b="1">
              <a:solidFill>
                <a:srgbClr val="77DACD"/>
              </a:solidFill>
              <a:latin typeface="Aptos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366760" y="3749039"/>
            <a:ext cx="2834640" cy="5943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300" b="0">
                <a:solidFill>
                  <a:srgbClr val="FFFFFF"/>
                </a:solidFill>
                <a:latin typeface="Aptos"/>
              </a:rPr>
              <a:t>Ask customers how they heard about the shop</a:t>
            </a:r>
            <a:endParaRPr sz="1300" b="0">
              <a:solidFill>
                <a:srgbClr val="FFFFFF"/>
              </a:solidFill>
              <a:latin typeface="Aptos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77240" y="5623560"/>
            <a:ext cx="1051560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1700" b="1">
                <a:solidFill>
                  <a:srgbClr val="FFFFFF"/>
                </a:solidFill>
                <a:latin typeface="Aptos"/>
              </a:rPr>
              <a:t>Next step: repeat the post types that get the strongest response.</a:t>
            </a:r>
            <a:endParaRPr sz="1700" b="1">
              <a:solidFill>
                <a:srgbClr val="FFFFFF"/>
              </a:solidFill>
              <a:latin typeface="Aptos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502920" y="6510528"/>
            <a:ext cx="64008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900" b="1">
                <a:solidFill>
                  <a:srgbClr val="697582"/>
                </a:solidFill>
                <a:latin typeface="Aptos"/>
              </a:rPr>
              <a:t>SMALL BUSINESS PROMOTION PLAN  |  DIGITAL ARTEFACT</a:t>
            </a:r>
            <a:endParaRPr sz="900" b="1">
              <a:solidFill>
                <a:srgbClr val="697582"/>
              </a:solidFill>
              <a:latin typeface="Aptos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11064240" y="6473952"/>
            <a:ext cx="54864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sz="1000" b="1">
                <a:solidFill>
                  <a:srgbClr val="697582"/>
                </a:solidFill>
                <a:latin typeface="Aptos"/>
              </a:rPr>
              <a:t>05</a:t>
            </a:r>
            <a:endParaRPr sz="1000" b="1">
              <a:solidFill>
                <a:srgbClr val="697582"/>
              </a:solidFill>
              <a:latin typeface="Apto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1975</Words>
  <Application>WPS Presentation</Application>
  <PresentationFormat>On-screen Show (4:3)</PresentationFormat>
  <Paragraphs>138</Paragraphs>
  <Slides>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5</vt:i4>
      </vt:variant>
    </vt:vector>
  </HeadingPairs>
  <TitlesOfParts>
    <vt:vector size="15" baseType="lpstr">
      <vt:lpstr>Arial</vt:lpstr>
      <vt:lpstr>SimSun</vt:lpstr>
      <vt:lpstr>Wingdings</vt:lpstr>
      <vt:lpstr>Arial</vt:lpstr>
      <vt:lpstr>Aptos</vt:lpstr>
      <vt:lpstr>Segoe UI</vt:lpstr>
      <vt:lpstr>Calibri</vt:lpstr>
      <vt:lpstr>Microsoft YaHei</vt:lpstr>
      <vt:lpstr>Arial Unicode MS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dc:description>generated using python-pptx</dc:description>
  <cp:lastModifiedBy>sc</cp:lastModifiedBy>
  <cp:revision>2</cp:revision>
  <dcterms:created xsi:type="dcterms:W3CDTF">2013-01-27T09:14:00Z</dcterms:created>
  <dcterms:modified xsi:type="dcterms:W3CDTF">2026-10-13T09:24:58Z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078C284461BF40D793CE6B64405EC668_13</vt:lpwstr>
  </property>
  <property fmtid="{D5CDD505-2E9C-101B-9397-08002B2CF9AE}" pid="3" name="KSOProductBuildVer">
    <vt:lpwstr>1033-12.1.0.29162</vt:lpwstr>
  </property>
</Properties>
</file>