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1" r:id="rId3"/>
    <p:sldId id="273" r:id="rId4"/>
    <p:sldId id="272" r:id="rId5"/>
    <p:sldId id="270" r:id="rId6"/>
    <p:sldId id="269" r:id="rId7"/>
    <p:sldId id="267" r:id="rId8"/>
    <p:sldId id="268" r:id="rId9"/>
    <p:sldId id="260" r:id="rId10"/>
    <p:sldId id="262" r:id="rId11"/>
    <p:sldId id="257" r:id="rId12"/>
    <p:sldId id="258" r:id="rId13"/>
    <p:sldId id="274" r:id="rId14"/>
    <p:sldId id="263" r:id="rId15"/>
    <p:sldId id="264" r:id="rId16"/>
    <p:sldId id="266" r:id="rId17"/>
    <p:sldId id="265" r:id="rId18"/>
    <p:sldId id="261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94660"/>
  </p:normalViewPr>
  <p:slideViewPr>
    <p:cSldViewPr snapToGrid="0">
      <p:cViewPr>
        <p:scale>
          <a:sx n="75" d="100"/>
          <a:sy n="75" d="100"/>
        </p:scale>
        <p:origin x="63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0" d="100"/>
        <a:sy n="120" d="100"/>
      </p:scale>
      <p:origin x="0" y="-636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niJ6TIjygY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CSBE6002 Discourse Analysis - 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Heike Griffiths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043966" y="3953814"/>
            <a:ext cx="1996226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ja-JP" altLang="en-US" sz="6600" b="1" dirty="0"/>
              <a:t>你好</a:t>
            </a:r>
            <a:endParaRPr lang="en-GB" sz="6600" b="1" dirty="0"/>
          </a:p>
        </p:txBody>
      </p:sp>
    </p:spTree>
    <p:extLst>
      <p:ext uri="{BB962C8B-B14F-4D97-AF65-F5344CB8AC3E}">
        <p14:creationId xmlns:p14="http://schemas.microsoft.com/office/powerpoint/2010/main" val="14143971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discourse analysis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24437" y="2948781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008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 rotWithShape="1">
          <a:blip r:embed="rId2"/>
          <a:srcRect b="30188"/>
          <a:stretch/>
        </p:blipFill>
        <p:spPr>
          <a:xfrm>
            <a:off x="1079500" y="876300"/>
            <a:ext cx="10629900" cy="5016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852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Devices for Discourse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27200" y="2181224"/>
            <a:ext cx="6818399" cy="4384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470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0" indent="-2286000" hangingPunct="0">
              <a:spcBef>
                <a:spcPts val="1200"/>
              </a:spcBef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</a:rPr>
              <a:t>AIMS:</a:t>
            </a: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enable students to conceptualise and develop propositions and arguments in spoken and written discourse to a high academic level in English;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enable students to operate at a high level in culture-specific modalities relevant to English language contexts in the UK and elsewhere.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792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1192" y="2438400"/>
            <a:ext cx="11860505" cy="353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938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1 Presentation, 10mins (50%)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Consider the challenges faced by cross cultural discourse between a UK based consultant and a Chinese  business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sz="2400" dirty="0" smtClean="0"/>
              <a:t>Submission deadline: 7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of December 2017</a:t>
            </a:r>
          </a:p>
          <a:p>
            <a:r>
              <a:rPr lang="en-GB" sz="2400" dirty="0" smtClean="0"/>
              <a:t>Via </a:t>
            </a:r>
            <a:r>
              <a:rPr lang="en-GB" sz="2400" dirty="0" err="1" smtClean="0"/>
              <a:t>Turnitin</a:t>
            </a:r>
            <a:r>
              <a:rPr lang="en-GB" sz="2400" dirty="0" smtClean="0"/>
              <a:t> and in person with hard copy of your </a:t>
            </a:r>
            <a:r>
              <a:rPr lang="en-GB" sz="2400" dirty="0" err="1" smtClean="0"/>
              <a:t>Powerpoint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9357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2: Exam, 2 hours (50%)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Seen exam: 10.01.2018</a:t>
            </a:r>
          </a:p>
          <a:p>
            <a:r>
              <a:rPr lang="en-GB" sz="2800" dirty="0" smtClean="0"/>
              <a:t>Question to be revealed on the 30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of November 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9337" y="2089150"/>
            <a:ext cx="252412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71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can we analyse speech? (</a:t>
            </a:r>
            <a:r>
              <a:rPr lang="en-GB" dirty="0" err="1" smtClean="0"/>
              <a:t>Hyme</a:t>
            </a:r>
            <a:r>
              <a:rPr lang="en-GB" dirty="0" smtClean="0"/>
              <a:t>, 1974)</a:t>
            </a:r>
            <a:endParaRPr lang="en-GB" dirty="0"/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4670474" y="3439249"/>
            <a:ext cx="2433711" cy="153337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764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870" t="36314" r="3054" b="29648"/>
          <a:stretch/>
        </p:blipFill>
        <p:spPr>
          <a:xfrm>
            <a:off x="351692" y="2529551"/>
            <a:ext cx="5327541" cy="147710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262" t="33641" r="1018" b="21204"/>
          <a:stretch/>
        </p:blipFill>
        <p:spPr>
          <a:xfrm>
            <a:off x="351691" y="686683"/>
            <a:ext cx="5458265" cy="16599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3677" t="27346" r="3204" b="14227"/>
          <a:stretch/>
        </p:blipFill>
        <p:spPr>
          <a:xfrm>
            <a:off x="230059" y="4151886"/>
            <a:ext cx="5570806" cy="26215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3676" t="30322" r="1379" b="12603"/>
          <a:stretch/>
        </p:blipFill>
        <p:spPr>
          <a:xfrm>
            <a:off x="5679233" y="702156"/>
            <a:ext cx="6583680" cy="296828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/>
          <a:srcRect l="3271" t="32485" r="1175" b="11521"/>
          <a:stretch/>
        </p:blipFill>
        <p:spPr>
          <a:xfrm>
            <a:off x="5756606" y="3861429"/>
            <a:ext cx="6625883" cy="2912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235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3600" dirty="0" smtClean="0">
                <a:latin typeface="Times New Roman" panose="02020603050405020304" pitchFamily="18" charset="0"/>
              </a:rPr>
              <a:t>What does language convey?</a:t>
            </a:r>
            <a:endParaRPr lang="en-US" altLang="zh-TW" sz="3600" dirty="0">
              <a:latin typeface="Times New Roman" panose="02020603050405020304" pitchFamily="18" charset="0"/>
            </a:endParaRPr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30000"/>
              </a:lnSpc>
              <a:buClr>
                <a:schemeClr val="tx2"/>
              </a:buClr>
              <a:buFont typeface="Wingdings" panose="05000000000000000000" pitchFamily="2" charset="2"/>
              <a:buNone/>
            </a:pPr>
            <a:r>
              <a:rPr lang="en-US" altLang="zh-TW" sz="2800" dirty="0">
                <a:latin typeface="Times New Roman" panose="02020603050405020304" pitchFamily="18" charset="0"/>
              </a:rPr>
              <a:t>Wilkins’s notional syllabus</a:t>
            </a:r>
          </a:p>
          <a:p>
            <a:pPr>
              <a:buFontTx/>
              <a:buNone/>
            </a:pPr>
            <a:r>
              <a:rPr lang="en-US" altLang="zh-TW" sz="2800" dirty="0">
                <a:latin typeface="Times New Roman" panose="02020603050405020304" pitchFamily="18" charset="0"/>
              </a:rPr>
              <a:t>(a) </a:t>
            </a:r>
            <a:r>
              <a:rPr lang="en-US" altLang="zh-TW" sz="2800" dirty="0" err="1">
                <a:latin typeface="Times New Roman" panose="02020603050405020304" pitchFamily="18" charset="0"/>
              </a:rPr>
              <a:t>semantico</a:t>
            </a:r>
            <a:r>
              <a:rPr lang="en-US" altLang="zh-TW" sz="2800" dirty="0">
                <a:latin typeface="Times New Roman" panose="02020603050405020304" pitchFamily="18" charset="0"/>
              </a:rPr>
              <a:t>-grammatical meaning:</a:t>
            </a:r>
          </a:p>
          <a:p>
            <a:pPr>
              <a:buFontTx/>
              <a:buNone/>
            </a:pPr>
            <a:r>
              <a:rPr lang="en-US" altLang="zh-TW" sz="2800" dirty="0">
                <a:latin typeface="Times New Roman" panose="02020603050405020304" pitchFamily="18" charset="0"/>
              </a:rPr>
              <a:t>      e.g. point of time, duration, </a:t>
            </a:r>
            <a:r>
              <a:rPr lang="en-US" altLang="zh-TW" sz="2800" dirty="0" smtClean="0">
                <a:latin typeface="Times New Roman" panose="02020603050405020304" pitchFamily="18" charset="0"/>
              </a:rPr>
              <a:t>time </a:t>
            </a:r>
            <a:r>
              <a:rPr lang="en-US" altLang="zh-TW" sz="2800" dirty="0">
                <a:latin typeface="Times New Roman" panose="02020603050405020304" pitchFamily="18" charset="0"/>
              </a:rPr>
              <a:t>relations, </a:t>
            </a:r>
            <a:r>
              <a:rPr lang="en-US" altLang="zh-TW" sz="2800" dirty="0" smtClean="0">
                <a:latin typeface="Times New Roman" panose="02020603050405020304" pitchFamily="18" charset="0"/>
              </a:rPr>
              <a:t>frequency</a:t>
            </a:r>
            <a:r>
              <a:rPr lang="en-US" altLang="zh-TW" sz="2800" dirty="0">
                <a:latin typeface="Times New Roman" panose="02020603050405020304" pitchFamily="18" charset="0"/>
              </a:rPr>
              <a:t>, and sequence</a:t>
            </a:r>
          </a:p>
          <a:p>
            <a:pPr>
              <a:buFontTx/>
              <a:buNone/>
            </a:pPr>
            <a:r>
              <a:rPr lang="en-US" altLang="zh-TW" sz="2800" dirty="0">
                <a:latin typeface="Times New Roman" panose="02020603050405020304" pitchFamily="18" charset="0"/>
              </a:rPr>
              <a:t>(b) model meaning: modality, scale of certainty, scale of commitment</a:t>
            </a:r>
          </a:p>
          <a:p>
            <a:pPr>
              <a:buFontTx/>
              <a:buNone/>
            </a:pPr>
            <a:r>
              <a:rPr lang="en-US" altLang="zh-TW" sz="2800" dirty="0">
                <a:latin typeface="Times New Roman" panose="02020603050405020304" pitchFamily="18" charset="0"/>
              </a:rPr>
              <a:t>(c) communicative function: request, complaints, apologies, suggestion</a:t>
            </a:r>
          </a:p>
          <a:p>
            <a:pPr>
              <a:buFontTx/>
              <a:buNone/>
            </a:pPr>
            <a:endParaRPr lang="en-US" altLang="zh-TW" sz="2800" dirty="0">
              <a:latin typeface="Times New Roman" panose="02020603050405020304" pitchFamily="18" charset="0"/>
            </a:endParaRPr>
          </a:p>
          <a:p>
            <a:endParaRPr lang="en-US" altLang="zh-TW" sz="28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7476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>
                <a:latin typeface="Times New Roman" panose="02020603050405020304" pitchFamily="18" charset="0"/>
              </a:rPr>
              <a:t>Discourse variables</a:t>
            </a:r>
            <a:endParaRPr lang="en-US" altLang="zh-TW" dirty="0">
              <a:latin typeface="Times New Roman" panose="02020603050405020304" pitchFamily="18" charset="0"/>
            </a:endParaRPr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1192" y="2180496"/>
            <a:ext cx="11029615" cy="391550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  <a:buFontTx/>
              <a:buNone/>
            </a:pPr>
            <a:endParaRPr lang="en-US" altLang="zh-TW" sz="2000" dirty="0">
              <a:latin typeface="Times New Roman" panose="02020603050405020304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 smtClean="0">
                <a:latin typeface="Times New Roman" panose="02020603050405020304" pitchFamily="18" charset="0"/>
              </a:rPr>
              <a:t>Example: </a:t>
            </a:r>
            <a:r>
              <a:rPr lang="en-US" altLang="zh-TW" sz="2000" dirty="0">
                <a:latin typeface="Times New Roman" panose="02020603050405020304" pitchFamily="18" charset="0"/>
              </a:rPr>
              <a:t>waiter/waitress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altLang="zh-TW" sz="2000" dirty="0">
              <a:latin typeface="Times New Roman" panose="02020603050405020304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 smtClean="0">
                <a:latin typeface="Times New Roman" panose="02020603050405020304" pitchFamily="18" charset="0"/>
              </a:rPr>
              <a:t>1. Personal</a:t>
            </a:r>
            <a:r>
              <a:rPr lang="en-US" altLang="zh-TW" sz="2000" dirty="0">
                <a:latin typeface="Times New Roman" panose="02020603050405020304" pitchFamily="18" charset="0"/>
              </a:rPr>
              <a:t>: who the employees are, their ages , education; background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 smtClean="0">
                <a:latin typeface="Times New Roman" panose="02020603050405020304" pitchFamily="18" charset="0"/>
              </a:rPr>
              <a:t>2. Purpose</a:t>
            </a:r>
            <a:r>
              <a:rPr lang="en-US" altLang="zh-TW" sz="2000" dirty="0">
                <a:latin typeface="Times New Roman" panose="02020603050405020304" pitchFamily="18" charset="0"/>
              </a:rPr>
              <a:t>: the types of communicative skills the clients need to </a:t>
            </a:r>
            <a:r>
              <a:rPr lang="en-US" altLang="zh-TW" sz="2000" dirty="0" smtClean="0">
                <a:latin typeface="Times New Roman" panose="02020603050405020304" pitchFamily="18" charset="0"/>
              </a:rPr>
              <a:t>develop</a:t>
            </a:r>
            <a:endParaRPr lang="en-US" altLang="zh-TW" sz="2000" dirty="0">
              <a:latin typeface="Times New Roman" panose="02020603050405020304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 smtClean="0">
                <a:latin typeface="Times New Roman" panose="02020603050405020304" pitchFamily="18" charset="0"/>
              </a:rPr>
              <a:t>3. Setting</a:t>
            </a:r>
            <a:r>
              <a:rPr lang="en-US" altLang="zh-TW" sz="2000" dirty="0">
                <a:latin typeface="Times New Roman" panose="02020603050405020304" pitchFamily="18" charset="0"/>
              </a:rPr>
              <a:t>: restaurant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>
                <a:latin typeface="Times New Roman" panose="02020603050405020304" pitchFamily="18" charset="0"/>
              </a:rPr>
              <a:t>4</a:t>
            </a:r>
            <a:r>
              <a:rPr lang="en-US" altLang="zh-TW" sz="2000" dirty="0" smtClean="0">
                <a:latin typeface="Times New Roman" panose="02020603050405020304" pitchFamily="18" charset="0"/>
              </a:rPr>
              <a:t>. Interactional </a:t>
            </a:r>
            <a:r>
              <a:rPr lang="en-US" altLang="zh-TW" sz="2000" dirty="0">
                <a:latin typeface="Times New Roman" panose="02020603050405020304" pitchFamily="18" charset="0"/>
              </a:rPr>
              <a:t>variables: waiter/waitress to customer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>
                <a:latin typeface="Times New Roman" panose="02020603050405020304" pitchFamily="18" charset="0"/>
              </a:rPr>
              <a:t>5. Medium</a:t>
            </a:r>
            <a:r>
              <a:rPr lang="en-US" altLang="zh-TW" sz="2000" dirty="0" smtClean="0">
                <a:latin typeface="Times New Roman" panose="02020603050405020304" pitchFamily="18" charset="0"/>
              </a:rPr>
              <a:t>, mode, and </a:t>
            </a:r>
            <a:r>
              <a:rPr lang="en-US" altLang="zh-TW" sz="2000" dirty="0">
                <a:latin typeface="Times New Roman" panose="02020603050405020304" pitchFamily="18" charset="0"/>
              </a:rPr>
              <a:t>channel: whether spoken or written; face to face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 smtClean="0">
                <a:latin typeface="Times New Roman" panose="02020603050405020304" pitchFamily="18" charset="0"/>
              </a:rPr>
              <a:t>6. Dialects: formal </a:t>
            </a:r>
            <a:r>
              <a:rPr lang="en-US" altLang="zh-TW" sz="2000" dirty="0">
                <a:latin typeface="Times New Roman" panose="02020603050405020304" pitchFamily="18" charset="0"/>
              </a:rPr>
              <a:t>or casual styles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>
                <a:latin typeface="Times New Roman" panose="02020603050405020304" pitchFamily="18" charset="0"/>
              </a:rPr>
              <a:t>7</a:t>
            </a:r>
            <a:r>
              <a:rPr lang="en-US" altLang="zh-TW" sz="2000" dirty="0" smtClean="0">
                <a:latin typeface="Times New Roman" panose="02020603050405020304" pitchFamily="18" charset="0"/>
              </a:rPr>
              <a:t>. </a:t>
            </a:r>
            <a:r>
              <a:rPr lang="en-US" altLang="zh-TW" sz="2000" dirty="0">
                <a:latin typeface="Times New Roman" panose="02020603050405020304" pitchFamily="18" charset="0"/>
              </a:rPr>
              <a:t>L</a:t>
            </a:r>
            <a:r>
              <a:rPr lang="en-US" altLang="zh-TW" sz="2000" dirty="0" smtClean="0">
                <a:latin typeface="Times New Roman" panose="02020603050405020304" pitchFamily="18" charset="0"/>
              </a:rPr>
              <a:t>evel</a:t>
            </a:r>
            <a:r>
              <a:rPr lang="en-US" altLang="zh-TW" sz="2000" dirty="0">
                <a:latin typeface="Times New Roman" panose="02020603050405020304" pitchFamily="18" charset="0"/>
              </a:rPr>
              <a:t>: basic, intermediate, advanced level.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>
                <a:latin typeface="Times New Roman" panose="02020603050405020304" pitchFamily="18" charset="0"/>
              </a:rPr>
              <a:t>8</a:t>
            </a:r>
            <a:r>
              <a:rPr lang="en-US" altLang="zh-TW" sz="2000" dirty="0" smtClean="0">
                <a:latin typeface="Times New Roman" panose="02020603050405020304" pitchFamily="18" charset="0"/>
              </a:rPr>
              <a:t>. Anticipated </a:t>
            </a:r>
            <a:r>
              <a:rPr lang="en-US" altLang="zh-TW" sz="2000" dirty="0">
                <a:latin typeface="Times New Roman" panose="02020603050405020304" pitchFamily="18" charset="0"/>
              </a:rPr>
              <a:t>communicated events: greeting</a:t>
            </a:r>
            <a:r>
              <a:rPr lang="en-US" altLang="zh-TW" sz="2000" dirty="0" smtClean="0">
                <a:latin typeface="Times New Roman" panose="02020603050405020304" pitchFamily="18" charset="0"/>
              </a:rPr>
              <a:t>, taking </a:t>
            </a:r>
            <a:r>
              <a:rPr lang="en-US" altLang="zh-TW" sz="2000" dirty="0">
                <a:latin typeface="Times New Roman" panose="02020603050405020304" pitchFamily="18" charset="0"/>
              </a:rPr>
              <a:t>picture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 smtClean="0">
                <a:latin typeface="Times New Roman" panose="02020603050405020304" pitchFamily="18" charset="0"/>
              </a:rPr>
              <a:t>9. Key</a:t>
            </a:r>
            <a:r>
              <a:rPr lang="en-US" altLang="zh-TW" sz="2000" dirty="0">
                <a:latin typeface="Times New Roman" panose="02020603050405020304" pitchFamily="18" charset="0"/>
              </a:rPr>
              <a:t>: politely, quietly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zh-TW" sz="2000" dirty="0">
                <a:latin typeface="Times New Roman" panose="02020603050405020304" pitchFamily="18" charset="0"/>
              </a:rPr>
              <a:t>  </a:t>
            </a:r>
            <a:br>
              <a:rPr lang="en-US" altLang="zh-TW" sz="2000" dirty="0">
                <a:latin typeface="Times New Roman" panose="02020603050405020304" pitchFamily="18" charset="0"/>
              </a:rPr>
            </a:br>
            <a:r>
              <a:rPr lang="en-US" altLang="zh-TW" sz="2000" dirty="0"/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7556500" y="3276600"/>
            <a:ext cx="3784600" cy="2019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/>
              <a:t>Example: Student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28205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1192" y="2400300"/>
            <a:ext cx="11860505" cy="353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090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demonstrate </a:t>
            </a:r>
            <a:r>
              <a:rPr lang="en-GB" dirty="0"/>
              <a:t>a coherent and detailed understanding disputed concepts and theories in culture-specific ways;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218596"/>
            <a:ext cx="11029615" cy="36783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For you, t</a:t>
            </a:r>
            <a:r>
              <a:rPr lang="en-GB" sz="2400" dirty="0" smtClean="0"/>
              <a:t>his learning outcome will require ‘intercultural competence’:</a:t>
            </a:r>
          </a:p>
          <a:p>
            <a:r>
              <a:rPr lang="en-GB" sz="2400" dirty="0" smtClean="0"/>
              <a:t>Intercultural </a:t>
            </a:r>
            <a:r>
              <a:rPr lang="en-GB" sz="2400" dirty="0"/>
              <a:t>competence is </a:t>
            </a:r>
            <a:r>
              <a:rPr lang="en-GB" sz="2400" dirty="0" smtClean="0"/>
              <a:t>‘the </a:t>
            </a:r>
            <a:r>
              <a:rPr lang="en-GB" sz="2400" dirty="0"/>
              <a:t>ability to think and act </a:t>
            </a:r>
            <a:r>
              <a:rPr lang="en-GB" sz="2400" dirty="0" smtClean="0"/>
              <a:t>in </a:t>
            </a:r>
            <a:r>
              <a:rPr lang="en-GB" sz="2400" dirty="0" err="1" smtClean="0"/>
              <a:t>interculturally</a:t>
            </a:r>
            <a:r>
              <a:rPr lang="en-GB" sz="2400" dirty="0" smtClean="0"/>
              <a:t> </a:t>
            </a:r>
            <a:r>
              <a:rPr lang="en-GB" sz="2400" dirty="0"/>
              <a:t>appropriate </a:t>
            </a:r>
            <a:r>
              <a:rPr lang="en-GB" sz="2400" dirty="0" smtClean="0"/>
              <a:t>ways’ </a:t>
            </a:r>
            <a:r>
              <a:rPr lang="en-GB" sz="2400" dirty="0"/>
              <a:t>(Hammer, Bennett, </a:t>
            </a:r>
            <a:r>
              <a:rPr lang="en-GB" sz="2400" dirty="0" smtClean="0"/>
              <a:t>&amp;</a:t>
            </a:r>
            <a:r>
              <a:rPr lang="en-GB" sz="2400" dirty="0" smtClean="0"/>
              <a:t>Wiseman</a:t>
            </a:r>
            <a:r>
              <a:rPr lang="en-GB" sz="2400" dirty="0"/>
              <a:t>, 2003, p. 422).</a:t>
            </a:r>
          </a:p>
          <a:p>
            <a:r>
              <a:rPr lang="en-GB" sz="2400" dirty="0"/>
              <a:t>It has been highlighted that the foundations </a:t>
            </a:r>
            <a:r>
              <a:rPr lang="en-GB" sz="2400" dirty="0" smtClean="0"/>
              <a:t>of intercultural </a:t>
            </a:r>
            <a:r>
              <a:rPr lang="en-GB" sz="2400" dirty="0"/>
              <a:t>competence are based on the attitudes </a:t>
            </a:r>
            <a:r>
              <a:rPr lang="en-GB" sz="2400" dirty="0" smtClean="0"/>
              <a:t>of the </a:t>
            </a:r>
            <a:r>
              <a:rPr lang="en-GB" sz="2400" dirty="0"/>
              <a:t>learner or speaker in relation to other cultures, in </a:t>
            </a:r>
            <a:r>
              <a:rPr lang="en-GB" sz="2400" dirty="0" smtClean="0"/>
              <a:t>how they </a:t>
            </a:r>
            <a:r>
              <a:rPr lang="en-GB" sz="2400" dirty="0"/>
              <a:t>approach other groups, and in relativizing </a:t>
            </a:r>
            <a:r>
              <a:rPr lang="en-GB" sz="2400" dirty="0" smtClean="0"/>
              <a:t>their worldviews </a:t>
            </a:r>
            <a:r>
              <a:rPr lang="en-GB" sz="2400" dirty="0"/>
              <a:t>in relation to those of others.</a:t>
            </a:r>
          </a:p>
        </p:txBody>
      </p:sp>
    </p:spTree>
    <p:extLst>
      <p:ext uri="{BB962C8B-B14F-4D97-AF65-F5344CB8AC3E}">
        <p14:creationId xmlns:p14="http://schemas.microsoft.com/office/powerpoint/2010/main" val="336722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gain intercultural competence?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Attitudes: </a:t>
            </a:r>
            <a:endParaRPr lang="en-GB" dirty="0" smtClean="0"/>
          </a:p>
          <a:p>
            <a:r>
              <a:rPr lang="en-GB" dirty="0" smtClean="0"/>
              <a:t>(</a:t>
            </a:r>
            <a:r>
              <a:rPr lang="en-GB" dirty="0"/>
              <a:t>a) General openness toward intercultural learning and people from other cultures, </a:t>
            </a:r>
            <a:endParaRPr lang="en-GB" dirty="0" smtClean="0"/>
          </a:p>
          <a:p>
            <a:r>
              <a:rPr lang="en-GB" dirty="0" smtClean="0"/>
              <a:t>(</a:t>
            </a:r>
            <a:r>
              <a:rPr lang="en-GB" dirty="0"/>
              <a:t>b) curiosity and discovery, and </a:t>
            </a:r>
            <a:endParaRPr lang="en-GB" dirty="0" smtClean="0"/>
          </a:p>
          <a:p>
            <a:r>
              <a:rPr lang="en-GB" dirty="0" smtClean="0"/>
              <a:t>(</a:t>
            </a:r>
            <a:r>
              <a:rPr lang="en-GB" dirty="0"/>
              <a:t>c) respect for other cultures. </a:t>
            </a:r>
            <a:r>
              <a:rPr lang="en-GB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235411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we do as foreigners in the UK?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Desired Internal Outcomes: </a:t>
            </a:r>
            <a:endParaRPr lang="en-GB" sz="2400" dirty="0" smtClean="0"/>
          </a:p>
          <a:p>
            <a:r>
              <a:rPr lang="en-GB" sz="2400" dirty="0" smtClean="0"/>
              <a:t>(</a:t>
            </a:r>
            <a:r>
              <a:rPr lang="en-GB" sz="2400" dirty="0" smtClean="0"/>
              <a:t>h) </a:t>
            </a:r>
            <a:r>
              <a:rPr lang="en-GB" sz="2400" dirty="0"/>
              <a:t>Empathy, </a:t>
            </a:r>
            <a:endParaRPr lang="en-GB" sz="2400" dirty="0" smtClean="0"/>
          </a:p>
          <a:p>
            <a:r>
              <a:rPr lang="en-GB" sz="2400" dirty="0" smtClean="0"/>
              <a:t>(</a:t>
            </a:r>
            <a:r>
              <a:rPr lang="en-GB" sz="2400" dirty="0" err="1"/>
              <a:t>i</a:t>
            </a:r>
            <a:r>
              <a:rPr lang="en-GB" sz="2400" dirty="0"/>
              <a:t>) </a:t>
            </a:r>
            <a:r>
              <a:rPr lang="en-GB" sz="2400" dirty="0" smtClean="0"/>
              <a:t>Ability </a:t>
            </a:r>
            <a:r>
              <a:rPr lang="en-GB" sz="2400" dirty="0"/>
              <a:t>to adapt to varying intercultural communication and learning styles, and </a:t>
            </a:r>
            <a:endParaRPr lang="en-GB" sz="2400" dirty="0" smtClean="0"/>
          </a:p>
          <a:p>
            <a:r>
              <a:rPr lang="en-GB" sz="2400" dirty="0" smtClean="0"/>
              <a:t>(</a:t>
            </a:r>
            <a:r>
              <a:rPr lang="en-GB" sz="2400" dirty="0"/>
              <a:t>j) </a:t>
            </a:r>
            <a:r>
              <a:rPr lang="en-GB" sz="2400" dirty="0" smtClean="0"/>
              <a:t>Adaptability </a:t>
            </a:r>
            <a:r>
              <a:rPr lang="en-GB" sz="2400" dirty="0"/>
              <a:t>and adjustment to new cultural environments</a:t>
            </a:r>
            <a:r>
              <a:rPr lang="en-GB" sz="2400" dirty="0" smtClean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309558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we need to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Knowledge and Comprehension: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/>
              <a:t>d) Understanding others’ worldviews,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/>
              <a:t>e) </a:t>
            </a:r>
            <a:r>
              <a:rPr lang="en-GB" dirty="0" smtClean="0"/>
              <a:t>Cultural </a:t>
            </a:r>
            <a:r>
              <a:rPr lang="en-GB" dirty="0"/>
              <a:t>self-awareness, and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/>
              <a:t>f) </a:t>
            </a:r>
            <a:r>
              <a:rPr lang="en-GB" dirty="0" smtClean="0"/>
              <a:t>Capacity </a:t>
            </a:r>
            <a:r>
              <a:rPr lang="en-GB" dirty="0"/>
              <a:t>of self-assessment. •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Skills</a:t>
            </a:r>
            <a:r>
              <a:rPr lang="en-GB" dirty="0"/>
              <a:t>: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/>
              <a:t>g) Listen, observe, and evaluate.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097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429292" y="3795753"/>
            <a:ext cx="2803653" cy="138758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-8887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9600" b="0" i="0" u="none" strike="noStrike" cap="none" normalizeH="0" baseline="0" dirty="0" smtClean="0">
                <a:ln>
                  <a:noFill/>
                </a:ln>
                <a:solidFill>
                  <a:srgbClr val="212121"/>
                </a:solidFill>
                <a:effectLst/>
                <a:latin typeface="inherit"/>
              </a:rPr>
              <a:t>谢谢</a:t>
            </a:r>
            <a:r>
              <a:rPr kumimoji="0" lang="zh-CN" altLang="en-US" sz="9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zh-CN" altLang="en-US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7675" y="3179762"/>
            <a:ext cx="2076450" cy="220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21279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338</TotalTime>
  <Words>545</Words>
  <Application>Microsoft Office PowerPoint</Application>
  <PresentationFormat>Widescreen</PresentationFormat>
  <Paragraphs>63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30" baseType="lpstr">
      <vt:lpstr>Microsoft JhengHei</vt:lpstr>
      <vt:lpstr>Arial</vt:lpstr>
      <vt:lpstr>Calibri</vt:lpstr>
      <vt:lpstr>Gill Sans MT</vt:lpstr>
      <vt:lpstr>HGｺﾞｼｯｸE</vt:lpstr>
      <vt:lpstr>inherit</vt:lpstr>
      <vt:lpstr>华文中宋</vt:lpstr>
      <vt:lpstr>Symbol</vt:lpstr>
      <vt:lpstr>Times New Roman</vt:lpstr>
      <vt:lpstr>Wingdings</vt:lpstr>
      <vt:lpstr>Wingdings 2</vt:lpstr>
      <vt:lpstr>Dividend</vt:lpstr>
      <vt:lpstr>CSBE6002 Discourse Analysis - Introduction</vt:lpstr>
      <vt:lpstr>What is discourse analysis</vt:lpstr>
      <vt:lpstr>PowerPoint Presentation</vt:lpstr>
      <vt:lpstr>Devices for Discourse</vt:lpstr>
      <vt:lpstr>Module aims</vt:lpstr>
      <vt:lpstr>Specific learning outcomes</vt:lpstr>
      <vt:lpstr>Assessment 1 Presentation, 10mins (50%)</vt:lpstr>
      <vt:lpstr>Assessment 2: Exam, 2 hours (50%)</vt:lpstr>
      <vt:lpstr>How can we analyse speech? (Hyme, 1974)</vt:lpstr>
      <vt:lpstr>PowerPoint Presentation</vt:lpstr>
      <vt:lpstr>What does language convey?</vt:lpstr>
      <vt:lpstr>Discourse variables</vt:lpstr>
      <vt:lpstr>Specific learning outcomes</vt:lpstr>
      <vt:lpstr>demonstrate a coherent and detailed understanding disputed concepts and theories in culture-specific ways;</vt:lpstr>
      <vt:lpstr>How do we gain intercultural competence?</vt:lpstr>
      <vt:lpstr>What will we do as foreigners in the UK?</vt:lpstr>
      <vt:lpstr>What do we need to do?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Heike Griffiths</dc:creator>
  <cp:lastModifiedBy>Heike Griffiths</cp:lastModifiedBy>
  <cp:revision>12</cp:revision>
  <dcterms:created xsi:type="dcterms:W3CDTF">2017-09-29T15:24:57Z</dcterms:created>
  <dcterms:modified xsi:type="dcterms:W3CDTF">2017-10-04T21:39:18Z</dcterms:modified>
</cp:coreProperties>
</file>