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94" r:id="rId3"/>
    <p:sldId id="281" r:id="rId4"/>
    <p:sldId id="259" r:id="rId5"/>
    <p:sldId id="288" r:id="rId6"/>
    <p:sldId id="289" r:id="rId7"/>
    <p:sldId id="283" r:id="rId8"/>
    <p:sldId id="290" r:id="rId9"/>
    <p:sldId id="291" r:id="rId10"/>
    <p:sldId id="292" r:id="rId11"/>
    <p:sldId id="286" r:id="rId12"/>
    <p:sldId id="29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56"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9BF64"/>
    <a:srgbClr val="52CAB8"/>
    <a:srgbClr val="5B9BD5"/>
    <a:srgbClr val="E8DCFC"/>
    <a:srgbClr val="B51BA6"/>
    <a:srgbClr val="CACD47"/>
    <a:srgbClr val="FFAC15"/>
    <a:srgbClr val="8FAAD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316E65-7E71-47A4-990E-82FD9DF6C019}" v="2" dt="2025-06-09T10:41:44.382"/>
    <p1510:client id="{C87168EA-BBA1-39D9-66A8-80A8592302D5}" v="7" dt="2025-06-09T12:40:47.464"/>
    <p1510:client id="{CCE0B1C3-7A7E-F49B-3F37-1CA28669A2CE}" v="25" dt="2025-06-09T11:57:02.108"/>
  </p1510:revLst>
</p1510:revInfo>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6342" autoAdjust="0"/>
  </p:normalViewPr>
  <p:slideViewPr>
    <p:cSldViewPr snapToGrid="0" showGuides="1">
      <p:cViewPr>
        <p:scale>
          <a:sx n="50" d="100"/>
          <a:sy n="50" d="100"/>
        </p:scale>
        <p:origin x="1284" y="-168"/>
      </p:cViewPr>
      <p:guideLst>
        <p:guide orient="horz" pos="2256"/>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5A4B83-0CCE-4F98-8966-388B8FFABD07}" type="doc">
      <dgm:prSet loTypeId="urn:microsoft.com/office/officeart/2005/8/layout/arrow2" loCatId="process" qsTypeId="urn:microsoft.com/office/officeart/2005/8/quickstyle/simple1" qsCatId="simple" csTypeId="urn:microsoft.com/office/officeart/2005/8/colors/colorful5" csCatId="colorful" phldr="1"/>
      <dgm:spPr/>
      <dgm:t>
        <a:bodyPr/>
        <a:lstStyle/>
        <a:p>
          <a:endParaRPr lang="en-US"/>
        </a:p>
      </dgm:t>
    </dgm:pt>
    <dgm:pt modelId="{9019FDCE-DC40-40ED-899A-D42394F21E9B}">
      <dgm:prSet phldrT="[Text]" custT="1"/>
      <dgm:spPr/>
      <dgm:t>
        <a:bodyPr/>
        <a:lstStyle/>
        <a:p>
          <a:r>
            <a:rPr lang="en-US" sz="2400" dirty="0">
              <a:solidFill>
                <a:srgbClr val="5B9BD5"/>
              </a:solidFill>
              <a:latin typeface="Bell MT" panose="02020503060305020303" pitchFamily="18" charset="0"/>
            </a:rPr>
            <a:t>Research Question</a:t>
          </a:r>
        </a:p>
      </dgm:t>
    </dgm:pt>
    <dgm:pt modelId="{06D7FC0F-91AB-4A5F-89B6-BE93B3B246C6}" type="parTrans" cxnId="{CC5EB8EE-2C0A-4BC6-B670-BB853DB59248}">
      <dgm:prSet/>
      <dgm:spPr/>
      <dgm:t>
        <a:bodyPr/>
        <a:lstStyle/>
        <a:p>
          <a:endParaRPr lang="en-US"/>
        </a:p>
      </dgm:t>
    </dgm:pt>
    <dgm:pt modelId="{6DF7BA67-50C5-40A0-8528-F6AB97ED6823}" type="sibTrans" cxnId="{CC5EB8EE-2C0A-4BC6-B670-BB853DB59248}">
      <dgm:prSet/>
      <dgm:spPr/>
      <dgm:t>
        <a:bodyPr/>
        <a:lstStyle/>
        <a:p>
          <a:endParaRPr lang="en-US"/>
        </a:p>
      </dgm:t>
    </dgm:pt>
    <dgm:pt modelId="{F1A587BA-9D36-4EE7-8F2B-1380CC266FB1}">
      <dgm:prSet phldrT="[Text]" custT="1"/>
      <dgm:spPr/>
      <dgm:t>
        <a:bodyPr/>
        <a:lstStyle/>
        <a:p>
          <a:r>
            <a:rPr lang="en-US" sz="2400" dirty="0">
              <a:solidFill>
                <a:srgbClr val="52CAB8"/>
              </a:solidFill>
              <a:latin typeface="Bell MT" panose="02020503060305020303" pitchFamily="18" charset="0"/>
            </a:rPr>
            <a:t>Inclusion Strategy</a:t>
          </a:r>
        </a:p>
      </dgm:t>
    </dgm:pt>
    <dgm:pt modelId="{DBBA5E8A-0309-4140-92C4-617DF0EC6EA1}" type="parTrans" cxnId="{4AF913E4-41B3-4273-B595-AE249040493E}">
      <dgm:prSet/>
      <dgm:spPr/>
      <dgm:t>
        <a:bodyPr/>
        <a:lstStyle/>
        <a:p>
          <a:endParaRPr lang="en-US"/>
        </a:p>
      </dgm:t>
    </dgm:pt>
    <dgm:pt modelId="{A0725C37-E763-4279-B6C9-CA8A58A31D1F}" type="sibTrans" cxnId="{4AF913E4-41B3-4273-B595-AE249040493E}">
      <dgm:prSet/>
      <dgm:spPr/>
      <dgm:t>
        <a:bodyPr/>
        <a:lstStyle/>
        <a:p>
          <a:endParaRPr lang="en-US"/>
        </a:p>
      </dgm:t>
    </dgm:pt>
    <dgm:pt modelId="{5935A906-479E-4F9A-99A2-CEC4FA13355D}">
      <dgm:prSet phldrT="[Text]" custT="1"/>
      <dgm:spPr/>
      <dgm:t>
        <a:bodyPr/>
        <a:lstStyle/>
        <a:p>
          <a:r>
            <a:rPr lang="en-US" sz="2400" dirty="0">
              <a:solidFill>
                <a:srgbClr val="49BF64"/>
              </a:solidFill>
              <a:latin typeface="Bell MT" panose="02020503060305020303" pitchFamily="18" charset="0"/>
            </a:rPr>
            <a:t>Database</a:t>
          </a:r>
        </a:p>
      </dgm:t>
    </dgm:pt>
    <dgm:pt modelId="{7586E81A-3F03-4988-B629-8002FD027143}" type="parTrans" cxnId="{2F2BC555-2DA4-46ED-BA59-33E632260692}">
      <dgm:prSet/>
      <dgm:spPr/>
      <dgm:t>
        <a:bodyPr/>
        <a:lstStyle/>
        <a:p>
          <a:endParaRPr lang="en-US"/>
        </a:p>
      </dgm:t>
    </dgm:pt>
    <dgm:pt modelId="{3FB27B76-065C-4E33-AF83-CC0D949321AB}" type="sibTrans" cxnId="{2F2BC555-2DA4-46ED-BA59-33E632260692}">
      <dgm:prSet/>
      <dgm:spPr/>
      <dgm:t>
        <a:bodyPr/>
        <a:lstStyle/>
        <a:p>
          <a:endParaRPr lang="en-US"/>
        </a:p>
      </dgm:t>
    </dgm:pt>
    <dgm:pt modelId="{E81CD122-D9B6-4F36-9DB8-301228E2CBF2}">
      <dgm:prSet phldrT="[Text]" custT="1"/>
      <dgm:spPr/>
      <dgm:t>
        <a:bodyPr/>
        <a:lstStyle/>
        <a:p>
          <a:r>
            <a:rPr lang="en-US" sz="2400" dirty="0">
              <a:latin typeface="Bell MT" panose="02020503060305020303" pitchFamily="18" charset="0"/>
            </a:rPr>
            <a:t>Search</a:t>
          </a:r>
        </a:p>
      </dgm:t>
    </dgm:pt>
    <dgm:pt modelId="{A1DC1B37-1318-424A-ABDB-863CBB23BD80}" type="parTrans" cxnId="{EEFD97A5-E2D1-423F-AD01-C20DD78EFBD7}">
      <dgm:prSet/>
      <dgm:spPr/>
      <dgm:t>
        <a:bodyPr/>
        <a:lstStyle/>
        <a:p>
          <a:endParaRPr lang="en-US"/>
        </a:p>
      </dgm:t>
    </dgm:pt>
    <dgm:pt modelId="{77EF0F4A-530A-4ED4-A185-D7E5EC4E7EED}" type="sibTrans" cxnId="{EEFD97A5-E2D1-423F-AD01-C20DD78EFBD7}">
      <dgm:prSet/>
      <dgm:spPr/>
      <dgm:t>
        <a:bodyPr/>
        <a:lstStyle/>
        <a:p>
          <a:endParaRPr lang="en-US"/>
        </a:p>
      </dgm:t>
    </dgm:pt>
    <dgm:pt modelId="{5DE4272C-883F-4DEE-AB22-5DE1AEBA7D74}">
      <dgm:prSet phldrT="[Text]" custT="1"/>
      <dgm:spPr/>
      <dgm:t>
        <a:bodyPr/>
        <a:lstStyle/>
        <a:p>
          <a:r>
            <a:rPr lang="en-US" sz="2000" dirty="0">
              <a:latin typeface="Bell MT" panose="02020503060305020303" pitchFamily="18" charset="0"/>
            </a:rPr>
            <a:t>Using PEST analysis, what are the factors affecting Premier Inn hotels in the UK?</a:t>
          </a:r>
        </a:p>
      </dgm:t>
    </dgm:pt>
    <dgm:pt modelId="{B19CE0BF-6E23-43B5-9184-1041F00E38C0}" type="parTrans" cxnId="{3FE40E16-81CD-4170-8542-2A21B308357E}">
      <dgm:prSet/>
      <dgm:spPr/>
      <dgm:t>
        <a:bodyPr/>
        <a:lstStyle/>
        <a:p>
          <a:endParaRPr lang="en-US"/>
        </a:p>
      </dgm:t>
    </dgm:pt>
    <dgm:pt modelId="{90FAC671-263F-46DE-92DF-ECA0630872F2}" type="sibTrans" cxnId="{3FE40E16-81CD-4170-8542-2A21B308357E}">
      <dgm:prSet/>
      <dgm:spPr/>
      <dgm:t>
        <a:bodyPr/>
        <a:lstStyle/>
        <a:p>
          <a:endParaRPr lang="en-US"/>
        </a:p>
      </dgm:t>
    </dgm:pt>
    <dgm:pt modelId="{D12A1163-EBB0-46F8-9FC5-EA9061BE3274}">
      <dgm:prSet phldrT="[Text]" custT="1"/>
      <dgm:spPr/>
      <dgm:t>
        <a:bodyPr/>
        <a:lstStyle/>
        <a:p>
          <a:r>
            <a:rPr lang="en-US" sz="2000" dirty="0">
              <a:latin typeface="Bell MT" panose="02020503060305020303" pitchFamily="18" charset="0"/>
            </a:rPr>
            <a:t>Scholarly journals, industry documents, and company reports </a:t>
          </a:r>
        </a:p>
      </dgm:t>
    </dgm:pt>
    <dgm:pt modelId="{C64F4745-15CD-451E-A321-03C542E54DCC}" type="parTrans" cxnId="{6409D513-2D42-4F9F-9414-B7E0CCEE3600}">
      <dgm:prSet/>
      <dgm:spPr/>
      <dgm:t>
        <a:bodyPr/>
        <a:lstStyle/>
        <a:p>
          <a:endParaRPr lang="en-US"/>
        </a:p>
      </dgm:t>
    </dgm:pt>
    <dgm:pt modelId="{6CAAFF48-EB49-4748-A47D-822EE949CBAD}" type="sibTrans" cxnId="{6409D513-2D42-4F9F-9414-B7E0CCEE3600}">
      <dgm:prSet/>
      <dgm:spPr/>
      <dgm:t>
        <a:bodyPr/>
        <a:lstStyle/>
        <a:p>
          <a:endParaRPr lang="en-US"/>
        </a:p>
      </dgm:t>
    </dgm:pt>
    <dgm:pt modelId="{D4CA39F2-C168-4145-8B44-226E0268B1F4}">
      <dgm:prSet phldrT="[Text]" custT="1"/>
      <dgm:spPr/>
      <dgm:t>
        <a:bodyPr/>
        <a:lstStyle/>
        <a:p>
          <a:r>
            <a:rPr lang="en-US" sz="2000" dirty="0">
              <a:latin typeface="Bell MT" panose="02020503060305020303" pitchFamily="18" charset="0"/>
            </a:rPr>
            <a:t>UK location</a:t>
          </a:r>
        </a:p>
      </dgm:t>
    </dgm:pt>
    <dgm:pt modelId="{1D013B83-69E0-44FC-A55C-2FACA3FB970A}" type="parTrans" cxnId="{D3858C67-509F-4C5F-A0B1-12209C8CB2C1}">
      <dgm:prSet/>
      <dgm:spPr/>
      <dgm:t>
        <a:bodyPr/>
        <a:lstStyle/>
        <a:p>
          <a:endParaRPr lang="en-US"/>
        </a:p>
      </dgm:t>
    </dgm:pt>
    <dgm:pt modelId="{CE33FA4C-A65D-4A05-8AE8-B9F59D47C4A6}" type="sibTrans" cxnId="{D3858C67-509F-4C5F-A0B1-12209C8CB2C1}">
      <dgm:prSet/>
      <dgm:spPr/>
      <dgm:t>
        <a:bodyPr/>
        <a:lstStyle/>
        <a:p>
          <a:endParaRPr lang="en-US"/>
        </a:p>
      </dgm:t>
    </dgm:pt>
    <dgm:pt modelId="{84FEB89D-EABF-4C57-A0C5-979B9BE41008}">
      <dgm:prSet phldrT="[Text]" custT="1"/>
      <dgm:spPr/>
      <dgm:t>
        <a:bodyPr/>
        <a:lstStyle/>
        <a:p>
          <a:r>
            <a:rPr lang="en-US" sz="2000" dirty="0">
              <a:latin typeface="Bell MT" panose="02020503060305020303" pitchFamily="18" charset="0"/>
            </a:rPr>
            <a:t>Last 5 years</a:t>
          </a:r>
        </a:p>
      </dgm:t>
    </dgm:pt>
    <dgm:pt modelId="{04CA7C75-6CE7-4BA7-A0B0-6B90334D2A24}" type="parTrans" cxnId="{9E662F46-3834-4F16-B7C8-BEB86695F43F}">
      <dgm:prSet/>
      <dgm:spPr/>
      <dgm:t>
        <a:bodyPr/>
        <a:lstStyle/>
        <a:p>
          <a:endParaRPr lang="en-US"/>
        </a:p>
      </dgm:t>
    </dgm:pt>
    <dgm:pt modelId="{A2CB1A9E-34FC-488F-A831-8E12C0C5D5C8}" type="sibTrans" cxnId="{9E662F46-3834-4F16-B7C8-BEB86695F43F}">
      <dgm:prSet/>
      <dgm:spPr/>
      <dgm:t>
        <a:bodyPr/>
        <a:lstStyle/>
        <a:p>
          <a:endParaRPr lang="en-US"/>
        </a:p>
      </dgm:t>
    </dgm:pt>
    <dgm:pt modelId="{E75D2309-A7F3-4C60-AEE6-B5CA43855B9A}">
      <dgm:prSet phldrT="[Text]" custT="1"/>
      <dgm:spPr/>
      <dgm:t>
        <a:bodyPr/>
        <a:lstStyle/>
        <a:p>
          <a:r>
            <a:rPr lang="en-US" sz="2000" dirty="0">
              <a:latin typeface="Bell MT" panose="02020503060305020303" pitchFamily="18" charset="0"/>
            </a:rPr>
            <a:t>Academic Search Complete database</a:t>
          </a:r>
        </a:p>
      </dgm:t>
    </dgm:pt>
    <dgm:pt modelId="{F796B301-1D6C-4B0D-8E3D-2E055714BBE1}" type="parTrans" cxnId="{A0DDFF1C-B9A7-4027-814D-5E34BADBD313}">
      <dgm:prSet/>
      <dgm:spPr/>
      <dgm:t>
        <a:bodyPr/>
        <a:lstStyle/>
        <a:p>
          <a:endParaRPr lang="en-US"/>
        </a:p>
      </dgm:t>
    </dgm:pt>
    <dgm:pt modelId="{9AD659AB-453F-47D4-9AE6-6396085CAF84}" type="sibTrans" cxnId="{A0DDFF1C-B9A7-4027-814D-5E34BADBD313}">
      <dgm:prSet/>
      <dgm:spPr/>
      <dgm:t>
        <a:bodyPr/>
        <a:lstStyle/>
        <a:p>
          <a:endParaRPr lang="en-US"/>
        </a:p>
      </dgm:t>
    </dgm:pt>
    <dgm:pt modelId="{7855A07A-A96F-4F2D-A79B-74EBC3EE045E}">
      <dgm:prSet phldrT="[Text]" custT="1"/>
      <dgm:spPr/>
      <dgm:t>
        <a:bodyPr/>
        <a:lstStyle/>
        <a:p>
          <a:r>
            <a:rPr lang="en-US" sz="2000" dirty="0">
              <a:latin typeface="Bell MT" panose="02020503060305020303" pitchFamily="18" charset="0"/>
            </a:rPr>
            <a:t>Google Scholar</a:t>
          </a:r>
        </a:p>
      </dgm:t>
    </dgm:pt>
    <dgm:pt modelId="{754EF95A-AC79-4ECE-887D-FEDBFD64B3F2}" type="parTrans" cxnId="{30A9A017-2367-416E-A079-A3A27AF68EB5}">
      <dgm:prSet/>
      <dgm:spPr/>
      <dgm:t>
        <a:bodyPr/>
        <a:lstStyle/>
        <a:p>
          <a:endParaRPr lang="en-US"/>
        </a:p>
      </dgm:t>
    </dgm:pt>
    <dgm:pt modelId="{1098FFDB-D061-478F-91F1-B836AD683C60}" type="sibTrans" cxnId="{30A9A017-2367-416E-A079-A3A27AF68EB5}">
      <dgm:prSet/>
      <dgm:spPr/>
      <dgm:t>
        <a:bodyPr/>
        <a:lstStyle/>
        <a:p>
          <a:endParaRPr lang="en-US"/>
        </a:p>
      </dgm:t>
    </dgm:pt>
    <dgm:pt modelId="{10565AC6-B5B3-43C7-9BD1-62EEA4ECFFCC}" type="pres">
      <dgm:prSet presAssocID="{135A4B83-0CCE-4F98-8966-388B8FFABD07}" presName="arrowDiagram" presStyleCnt="0">
        <dgm:presLayoutVars>
          <dgm:chMax val="5"/>
          <dgm:dir/>
          <dgm:resizeHandles val="exact"/>
        </dgm:presLayoutVars>
      </dgm:prSet>
      <dgm:spPr/>
    </dgm:pt>
    <dgm:pt modelId="{F45FAA4B-12FE-413A-8AA6-0029908A624D}" type="pres">
      <dgm:prSet presAssocID="{135A4B83-0CCE-4F98-8966-388B8FFABD07}" presName="arrow" presStyleLbl="bgShp" presStyleIdx="0" presStyleCnt="1"/>
      <dgm:spPr/>
    </dgm:pt>
    <dgm:pt modelId="{C4CA0CDD-AAE2-4D61-AAB8-7EA5519295F5}" type="pres">
      <dgm:prSet presAssocID="{135A4B83-0CCE-4F98-8966-388B8FFABD07}" presName="arrowDiagram4" presStyleCnt="0"/>
      <dgm:spPr/>
    </dgm:pt>
    <dgm:pt modelId="{96295A7C-B514-4E3C-A312-23E0B8C09872}" type="pres">
      <dgm:prSet presAssocID="{9019FDCE-DC40-40ED-899A-D42394F21E9B}" presName="bullet4a" presStyleLbl="node1" presStyleIdx="0" presStyleCnt="4"/>
      <dgm:spPr/>
    </dgm:pt>
    <dgm:pt modelId="{D283C88E-2E26-4E70-AA2B-DCE1C68C7538}" type="pres">
      <dgm:prSet presAssocID="{9019FDCE-DC40-40ED-899A-D42394F21E9B}" presName="textBox4a" presStyleLbl="revTx" presStyleIdx="0" presStyleCnt="4" custScaleX="229071" custLinFactNeighborX="3302" custLinFactNeighborY="18104">
        <dgm:presLayoutVars>
          <dgm:bulletEnabled val="1"/>
        </dgm:presLayoutVars>
      </dgm:prSet>
      <dgm:spPr/>
    </dgm:pt>
    <dgm:pt modelId="{8DC84E23-AF0E-45CE-9F61-F03C47DF044E}" type="pres">
      <dgm:prSet presAssocID="{F1A587BA-9D36-4EE7-8F2B-1380CC266FB1}" presName="bullet4b" presStyleLbl="node1" presStyleIdx="1" presStyleCnt="4" custLinFactX="9689" custLinFactNeighborX="100000" custLinFactNeighborY="-67187"/>
      <dgm:spPr/>
    </dgm:pt>
    <dgm:pt modelId="{3AD48156-D1A2-49D4-89D9-BCB28F1051A5}" type="pres">
      <dgm:prSet presAssocID="{F1A587BA-9D36-4EE7-8F2B-1380CC266FB1}" presName="textBox4b" presStyleLbl="revTx" presStyleIdx="1" presStyleCnt="4" custScaleX="149466" custLinFactNeighborX="36102" custLinFactNeighborY="-2142">
        <dgm:presLayoutVars>
          <dgm:bulletEnabled val="1"/>
        </dgm:presLayoutVars>
      </dgm:prSet>
      <dgm:spPr/>
    </dgm:pt>
    <dgm:pt modelId="{E25553BA-8C64-4461-9B3C-8A3BD406814C}" type="pres">
      <dgm:prSet presAssocID="{5935A906-479E-4F9A-99A2-CEC4FA13355D}" presName="bullet4c" presStyleLbl="node1" presStyleIdx="2" presStyleCnt="4" custLinFactX="93372" custLinFactNeighborX="100000" custLinFactNeighborY="-54837"/>
      <dgm:spPr/>
    </dgm:pt>
    <dgm:pt modelId="{ACA0446B-0C1B-4A17-BE1D-56015D4878E6}" type="pres">
      <dgm:prSet presAssocID="{5935A906-479E-4F9A-99A2-CEC4FA13355D}" presName="textBox4c" presStyleLbl="revTx" presStyleIdx="2" presStyleCnt="4" custScaleX="149600" custLinFactNeighborX="76055" custLinFactNeighborY="-396">
        <dgm:presLayoutVars>
          <dgm:bulletEnabled val="1"/>
        </dgm:presLayoutVars>
      </dgm:prSet>
      <dgm:spPr/>
    </dgm:pt>
    <dgm:pt modelId="{A89316DA-95FD-4272-8330-F2B9D2C1C775}" type="pres">
      <dgm:prSet presAssocID="{E81CD122-D9B6-4F36-9DB8-301228E2CBF2}" presName="bullet4d" presStyleLbl="node1" presStyleIdx="3" presStyleCnt="4" custLinFactX="100000" custLinFactNeighborX="119754" custLinFactNeighborY="-60487"/>
      <dgm:spPr/>
    </dgm:pt>
    <dgm:pt modelId="{F91B35AE-F445-4871-BBA4-9732CB4FFBD0}" type="pres">
      <dgm:prSet presAssocID="{E81CD122-D9B6-4F36-9DB8-301228E2CBF2}" presName="textBox4d" presStyleLbl="revTx" presStyleIdx="3" presStyleCnt="4" custLinFactNeighborX="77211" custLinFactNeighborY="683">
        <dgm:presLayoutVars>
          <dgm:bulletEnabled val="1"/>
        </dgm:presLayoutVars>
      </dgm:prSet>
      <dgm:spPr/>
    </dgm:pt>
  </dgm:ptLst>
  <dgm:cxnLst>
    <dgm:cxn modelId="{694EB707-3E7B-4A79-8F26-5ADCE8AB6C09}" type="presOf" srcId="{E75D2309-A7F3-4C60-AEE6-B5CA43855B9A}" destId="{ACA0446B-0C1B-4A17-BE1D-56015D4878E6}" srcOrd="0" destOrd="1" presId="urn:microsoft.com/office/officeart/2005/8/layout/arrow2"/>
    <dgm:cxn modelId="{6409D513-2D42-4F9F-9414-B7E0CCEE3600}" srcId="{F1A587BA-9D36-4EE7-8F2B-1380CC266FB1}" destId="{D12A1163-EBB0-46F8-9FC5-EA9061BE3274}" srcOrd="0" destOrd="0" parTransId="{C64F4745-15CD-451E-A321-03C542E54DCC}" sibTransId="{6CAAFF48-EB49-4748-A47D-822EE949CBAD}"/>
    <dgm:cxn modelId="{3FE40E16-81CD-4170-8542-2A21B308357E}" srcId="{9019FDCE-DC40-40ED-899A-D42394F21E9B}" destId="{5DE4272C-883F-4DEE-AB22-5DE1AEBA7D74}" srcOrd="0" destOrd="0" parTransId="{B19CE0BF-6E23-43B5-9184-1041F00E38C0}" sibTransId="{90FAC671-263F-46DE-92DF-ECA0630872F2}"/>
    <dgm:cxn modelId="{30A9A017-2367-416E-A079-A3A27AF68EB5}" srcId="{5935A906-479E-4F9A-99A2-CEC4FA13355D}" destId="{7855A07A-A96F-4F2D-A79B-74EBC3EE045E}" srcOrd="1" destOrd="0" parTransId="{754EF95A-AC79-4ECE-887D-FEDBFD64B3F2}" sibTransId="{1098FFDB-D061-478F-91F1-B836AD683C60}"/>
    <dgm:cxn modelId="{A0DDFF1C-B9A7-4027-814D-5E34BADBD313}" srcId="{5935A906-479E-4F9A-99A2-CEC4FA13355D}" destId="{E75D2309-A7F3-4C60-AEE6-B5CA43855B9A}" srcOrd="0" destOrd="0" parTransId="{F796B301-1D6C-4B0D-8E3D-2E055714BBE1}" sibTransId="{9AD659AB-453F-47D4-9AE6-6396085CAF84}"/>
    <dgm:cxn modelId="{3CDB4F33-C8E4-4A80-B48C-EAED0DD5A278}" type="presOf" srcId="{9019FDCE-DC40-40ED-899A-D42394F21E9B}" destId="{D283C88E-2E26-4E70-AA2B-DCE1C68C7538}" srcOrd="0" destOrd="0" presId="urn:microsoft.com/office/officeart/2005/8/layout/arrow2"/>
    <dgm:cxn modelId="{A0120037-422E-4B9C-827B-75A8C6538BE8}" type="presOf" srcId="{7855A07A-A96F-4F2D-A79B-74EBC3EE045E}" destId="{ACA0446B-0C1B-4A17-BE1D-56015D4878E6}" srcOrd="0" destOrd="2" presId="urn:microsoft.com/office/officeart/2005/8/layout/arrow2"/>
    <dgm:cxn modelId="{76CA7F5B-8752-4680-B80D-B4ECBF526168}" type="presOf" srcId="{5935A906-479E-4F9A-99A2-CEC4FA13355D}" destId="{ACA0446B-0C1B-4A17-BE1D-56015D4878E6}" srcOrd="0" destOrd="0" presId="urn:microsoft.com/office/officeart/2005/8/layout/arrow2"/>
    <dgm:cxn modelId="{9E662F46-3834-4F16-B7C8-BEB86695F43F}" srcId="{F1A587BA-9D36-4EE7-8F2B-1380CC266FB1}" destId="{84FEB89D-EABF-4C57-A0C5-979B9BE41008}" srcOrd="2" destOrd="0" parTransId="{04CA7C75-6CE7-4BA7-A0B0-6B90334D2A24}" sibTransId="{A2CB1A9E-34FC-488F-A831-8E12C0C5D5C8}"/>
    <dgm:cxn modelId="{D3858C67-509F-4C5F-A0B1-12209C8CB2C1}" srcId="{F1A587BA-9D36-4EE7-8F2B-1380CC266FB1}" destId="{D4CA39F2-C168-4145-8B44-226E0268B1F4}" srcOrd="1" destOrd="0" parTransId="{1D013B83-69E0-44FC-A55C-2FACA3FB970A}" sibTransId="{CE33FA4C-A65D-4A05-8AE8-B9F59D47C4A6}"/>
    <dgm:cxn modelId="{5679F26E-B84E-4189-B119-8E275D32BE31}" type="presOf" srcId="{84FEB89D-EABF-4C57-A0C5-979B9BE41008}" destId="{3AD48156-D1A2-49D4-89D9-BCB28F1051A5}" srcOrd="0" destOrd="3" presId="urn:microsoft.com/office/officeart/2005/8/layout/arrow2"/>
    <dgm:cxn modelId="{87190571-3C33-4B4E-A123-73319472A994}" type="presOf" srcId="{F1A587BA-9D36-4EE7-8F2B-1380CC266FB1}" destId="{3AD48156-D1A2-49D4-89D9-BCB28F1051A5}" srcOrd="0" destOrd="0" presId="urn:microsoft.com/office/officeart/2005/8/layout/arrow2"/>
    <dgm:cxn modelId="{2F2BC555-2DA4-46ED-BA59-33E632260692}" srcId="{135A4B83-0CCE-4F98-8966-388B8FFABD07}" destId="{5935A906-479E-4F9A-99A2-CEC4FA13355D}" srcOrd="2" destOrd="0" parTransId="{7586E81A-3F03-4988-B629-8002FD027143}" sibTransId="{3FB27B76-065C-4E33-AF83-CC0D949321AB}"/>
    <dgm:cxn modelId="{44235F7F-0F42-4A17-8CC2-7E5DC7739174}" type="presOf" srcId="{D12A1163-EBB0-46F8-9FC5-EA9061BE3274}" destId="{3AD48156-D1A2-49D4-89D9-BCB28F1051A5}" srcOrd="0" destOrd="1" presId="urn:microsoft.com/office/officeart/2005/8/layout/arrow2"/>
    <dgm:cxn modelId="{B3827495-28DD-4531-9295-5BD02AAAACA7}" type="presOf" srcId="{5DE4272C-883F-4DEE-AB22-5DE1AEBA7D74}" destId="{D283C88E-2E26-4E70-AA2B-DCE1C68C7538}" srcOrd="0" destOrd="1" presId="urn:microsoft.com/office/officeart/2005/8/layout/arrow2"/>
    <dgm:cxn modelId="{EEFD97A5-E2D1-423F-AD01-C20DD78EFBD7}" srcId="{135A4B83-0CCE-4F98-8966-388B8FFABD07}" destId="{E81CD122-D9B6-4F36-9DB8-301228E2CBF2}" srcOrd="3" destOrd="0" parTransId="{A1DC1B37-1318-424A-ABDB-863CBB23BD80}" sibTransId="{77EF0F4A-530A-4ED4-A185-D7E5EC4E7EED}"/>
    <dgm:cxn modelId="{7535B9A6-67E1-4A9F-A9B0-CE67EB54445C}" type="presOf" srcId="{D4CA39F2-C168-4145-8B44-226E0268B1F4}" destId="{3AD48156-D1A2-49D4-89D9-BCB28F1051A5}" srcOrd="0" destOrd="2" presId="urn:microsoft.com/office/officeart/2005/8/layout/arrow2"/>
    <dgm:cxn modelId="{0E04E2AF-D372-4F26-86A5-28F4CCDF6B3C}" type="presOf" srcId="{E81CD122-D9B6-4F36-9DB8-301228E2CBF2}" destId="{F91B35AE-F445-4871-BBA4-9732CB4FFBD0}" srcOrd="0" destOrd="0" presId="urn:microsoft.com/office/officeart/2005/8/layout/arrow2"/>
    <dgm:cxn modelId="{4AF913E4-41B3-4273-B595-AE249040493E}" srcId="{135A4B83-0CCE-4F98-8966-388B8FFABD07}" destId="{F1A587BA-9D36-4EE7-8F2B-1380CC266FB1}" srcOrd="1" destOrd="0" parTransId="{DBBA5E8A-0309-4140-92C4-617DF0EC6EA1}" sibTransId="{A0725C37-E763-4279-B6C9-CA8A58A31D1F}"/>
    <dgm:cxn modelId="{3E9D31E7-74D7-4098-BEE8-946D854961F7}" type="presOf" srcId="{135A4B83-0CCE-4F98-8966-388B8FFABD07}" destId="{10565AC6-B5B3-43C7-9BD1-62EEA4ECFFCC}" srcOrd="0" destOrd="0" presId="urn:microsoft.com/office/officeart/2005/8/layout/arrow2"/>
    <dgm:cxn modelId="{CC5EB8EE-2C0A-4BC6-B670-BB853DB59248}" srcId="{135A4B83-0CCE-4F98-8966-388B8FFABD07}" destId="{9019FDCE-DC40-40ED-899A-D42394F21E9B}" srcOrd="0" destOrd="0" parTransId="{06D7FC0F-91AB-4A5F-89B6-BE93B3B246C6}" sibTransId="{6DF7BA67-50C5-40A0-8528-F6AB97ED6823}"/>
    <dgm:cxn modelId="{43B40894-4C55-4EB2-B5D7-3E29B022033E}" type="presParOf" srcId="{10565AC6-B5B3-43C7-9BD1-62EEA4ECFFCC}" destId="{F45FAA4B-12FE-413A-8AA6-0029908A624D}" srcOrd="0" destOrd="0" presId="urn:microsoft.com/office/officeart/2005/8/layout/arrow2"/>
    <dgm:cxn modelId="{E849D5D4-6418-469E-82A2-7D7C7C883CE8}" type="presParOf" srcId="{10565AC6-B5B3-43C7-9BD1-62EEA4ECFFCC}" destId="{C4CA0CDD-AAE2-4D61-AAB8-7EA5519295F5}" srcOrd="1" destOrd="0" presId="urn:microsoft.com/office/officeart/2005/8/layout/arrow2"/>
    <dgm:cxn modelId="{D6AC04A8-6D59-4276-8C1D-08AACB996138}" type="presParOf" srcId="{C4CA0CDD-AAE2-4D61-AAB8-7EA5519295F5}" destId="{96295A7C-B514-4E3C-A312-23E0B8C09872}" srcOrd="0" destOrd="0" presId="urn:microsoft.com/office/officeart/2005/8/layout/arrow2"/>
    <dgm:cxn modelId="{8F9F9DBD-1339-4B7C-B03D-9CE031954A20}" type="presParOf" srcId="{C4CA0CDD-AAE2-4D61-AAB8-7EA5519295F5}" destId="{D283C88E-2E26-4E70-AA2B-DCE1C68C7538}" srcOrd="1" destOrd="0" presId="urn:microsoft.com/office/officeart/2005/8/layout/arrow2"/>
    <dgm:cxn modelId="{F5BDB727-F0D5-4E40-8B8C-A2E142D51D9F}" type="presParOf" srcId="{C4CA0CDD-AAE2-4D61-AAB8-7EA5519295F5}" destId="{8DC84E23-AF0E-45CE-9F61-F03C47DF044E}" srcOrd="2" destOrd="0" presId="urn:microsoft.com/office/officeart/2005/8/layout/arrow2"/>
    <dgm:cxn modelId="{8B9B7BF4-44FE-49FC-8FEC-2594AE8203D2}" type="presParOf" srcId="{C4CA0CDD-AAE2-4D61-AAB8-7EA5519295F5}" destId="{3AD48156-D1A2-49D4-89D9-BCB28F1051A5}" srcOrd="3" destOrd="0" presId="urn:microsoft.com/office/officeart/2005/8/layout/arrow2"/>
    <dgm:cxn modelId="{873B4D49-60DF-4C0D-ACBF-4BE4BFE6A2FB}" type="presParOf" srcId="{C4CA0CDD-AAE2-4D61-AAB8-7EA5519295F5}" destId="{E25553BA-8C64-4461-9B3C-8A3BD406814C}" srcOrd="4" destOrd="0" presId="urn:microsoft.com/office/officeart/2005/8/layout/arrow2"/>
    <dgm:cxn modelId="{5DAA7985-F035-4EE1-83FC-858871C0C140}" type="presParOf" srcId="{C4CA0CDD-AAE2-4D61-AAB8-7EA5519295F5}" destId="{ACA0446B-0C1B-4A17-BE1D-56015D4878E6}" srcOrd="5" destOrd="0" presId="urn:microsoft.com/office/officeart/2005/8/layout/arrow2"/>
    <dgm:cxn modelId="{B9FAC96F-C20F-4978-A509-D622137F100B}" type="presParOf" srcId="{C4CA0CDD-AAE2-4D61-AAB8-7EA5519295F5}" destId="{A89316DA-95FD-4272-8330-F2B9D2C1C775}" srcOrd="6" destOrd="0" presId="urn:microsoft.com/office/officeart/2005/8/layout/arrow2"/>
    <dgm:cxn modelId="{5DBABDC4-E80B-43DD-BBEB-1A0EF445D9B0}" type="presParOf" srcId="{C4CA0CDD-AAE2-4D61-AAB8-7EA5519295F5}" destId="{F91B35AE-F445-4871-BBA4-9732CB4FFBD0}" srcOrd="7" destOrd="0" presId="urn:microsoft.com/office/officeart/2005/8/layout/arrow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5FAA4B-12FE-413A-8AA6-0029908A624D}">
      <dsp:nvSpPr>
        <dsp:cNvPr id="0" name=""/>
        <dsp:cNvSpPr/>
      </dsp:nvSpPr>
      <dsp:spPr>
        <a:xfrm>
          <a:off x="1276908" y="0"/>
          <a:ext cx="9641612" cy="6026008"/>
        </a:xfrm>
        <a:prstGeom prst="swooshArrow">
          <a:avLst>
            <a:gd name="adj1" fmla="val 25000"/>
            <a:gd name="adj2" fmla="val 2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95A7C-B514-4E3C-A312-23E0B8C09872}">
      <dsp:nvSpPr>
        <dsp:cNvPr id="0" name=""/>
        <dsp:cNvSpPr/>
      </dsp:nvSpPr>
      <dsp:spPr>
        <a:xfrm>
          <a:off x="2226607" y="4480939"/>
          <a:ext cx="221757" cy="22175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83C88E-2E26-4E70-AA2B-DCE1C68C7538}">
      <dsp:nvSpPr>
        <dsp:cNvPr id="0" name=""/>
        <dsp:cNvSpPr/>
      </dsp:nvSpPr>
      <dsp:spPr>
        <a:xfrm>
          <a:off x="1327919" y="4591818"/>
          <a:ext cx="3776729" cy="1434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04" tIns="0"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rgbClr val="5B9BD5"/>
              </a:solidFill>
              <a:latin typeface="Bell MT" panose="02020503060305020303" pitchFamily="18" charset="0"/>
            </a:rPr>
            <a:t>Research Question</a:t>
          </a:r>
        </a:p>
        <a:p>
          <a:pPr marL="228600" lvl="1" indent="-228600" algn="l" defTabSz="889000">
            <a:lnSpc>
              <a:spcPct val="90000"/>
            </a:lnSpc>
            <a:spcBef>
              <a:spcPct val="0"/>
            </a:spcBef>
            <a:spcAft>
              <a:spcPct val="15000"/>
            </a:spcAft>
            <a:buChar char="•"/>
          </a:pPr>
          <a:r>
            <a:rPr lang="en-US" sz="2000" kern="1200" dirty="0">
              <a:latin typeface="Bell MT" panose="02020503060305020303" pitchFamily="18" charset="0"/>
            </a:rPr>
            <a:t>Using PEST analysis, what are the factors affecting Premier Inn hotels in the UK?</a:t>
          </a:r>
        </a:p>
      </dsp:txBody>
      <dsp:txXfrm>
        <a:off x="1327919" y="4591818"/>
        <a:ext cx="3776729" cy="1434189"/>
      </dsp:txXfrm>
    </dsp:sp>
    <dsp:sp modelId="{8DC84E23-AF0E-45CE-9F61-F03C47DF044E}">
      <dsp:nvSpPr>
        <dsp:cNvPr id="0" name=""/>
        <dsp:cNvSpPr/>
      </dsp:nvSpPr>
      <dsp:spPr>
        <a:xfrm>
          <a:off x="4216400" y="2820173"/>
          <a:ext cx="385664" cy="385664"/>
        </a:xfrm>
        <a:prstGeom prst="ellips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D48156-D1A2-49D4-89D9-BCB28F1051A5}">
      <dsp:nvSpPr>
        <dsp:cNvPr id="0" name=""/>
        <dsp:cNvSpPr/>
      </dsp:nvSpPr>
      <dsp:spPr>
        <a:xfrm>
          <a:off x="4216394" y="3213134"/>
          <a:ext cx="3026295" cy="2753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4356" tIns="0"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rgbClr val="52CAB8"/>
              </a:solidFill>
              <a:latin typeface="Bell MT" panose="02020503060305020303" pitchFamily="18" charset="0"/>
            </a:rPr>
            <a:t>Inclusion Strategy</a:t>
          </a:r>
        </a:p>
        <a:p>
          <a:pPr marL="228600" lvl="1" indent="-228600" algn="l" defTabSz="889000">
            <a:lnSpc>
              <a:spcPct val="90000"/>
            </a:lnSpc>
            <a:spcBef>
              <a:spcPct val="0"/>
            </a:spcBef>
            <a:spcAft>
              <a:spcPct val="15000"/>
            </a:spcAft>
            <a:buChar char="•"/>
          </a:pPr>
          <a:r>
            <a:rPr lang="en-US" sz="2000" kern="1200" dirty="0">
              <a:latin typeface="Bell MT" panose="02020503060305020303" pitchFamily="18" charset="0"/>
            </a:rPr>
            <a:t>Scholarly journals, industry documents, and company reports </a:t>
          </a:r>
        </a:p>
        <a:p>
          <a:pPr marL="228600" lvl="1" indent="-228600" algn="l" defTabSz="889000">
            <a:lnSpc>
              <a:spcPct val="90000"/>
            </a:lnSpc>
            <a:spcBef>
              <a:spcPct val="0"/>
            </a:spcBef>
            <a:spcAft>
              <a:spcPct val="15000"/>
            </a:spcAft>
            <a:buChar char="•"/>
          </a:pPr>
          <a:r>
            <a:rPr lang="en-US" sz="2000" kern="1200" dirty="0">
              <a:latin typeface="Bell MT" panose="02020503060305020303" pitchFamily="18" charset="0"/>
            </a:rPr>
            <a:t>UK location</a:t>
          </a:r>
        </a:p>
        <a:p>
          <a:pPr marL="228600" lvl="1" indent="-228600" algn="l" defTabSz="889000">
            <a:lnSpc>
              <a:spcPct val="90000"/>
            </a:lnSpc>
            <a:spcBef>
              <a:spcPct val="0"/>
            </a:spcBef>
            <a:spcAft>
              <a:spcPct val="15000"/>
            </a:spcAft>
            <a:buChar char="•"/>
          </a:pPr>
          <a:r>
            <a:rPr lang="en-US" sz="2000" kern="1200" dirty="0">
              <a:latin typeface="Bell MT" panose="02020503060305020303" pitchFamily="18" charset="0"/>
            </a:rPr>
            <a:t>Last 5 years</a:t>
          </a:r>
        </a:p>
      </dsp:txBody>
      <dsp:txXfrm>
        <a:off x="4216394" y="3213134"/>
        <a:ext cx="3026295" cy="2753885"/>
      </dsp:txXfrm>
    </dsp:sp>
    <dsp:sp modelId="{E25553BA-8C64-4461-9B3C-8A3BD406814C}">
      <dsp:nvSpPr>
        <dsp:cNvPr id="0" name=""/>
        <dsp:cNvSpPr/>
      </dsp:nvSpPr>
      <dsp:spPr>
        <a:xfrm>
          <a:off x="6782145" y="1766212"/>
          <a:ext cx="511005" cy="511005"/>
        </a:xfrm>
        <a:prstGeom prst="ellipse">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A0446B-0C1B-4A17-BE1D-56015D4878E6}">
      <dsp:nvSpPr>
        <dsp:cNvPr id="0" name=""/>
        <dsp:cNvSpPr/>
      </dsp:nvSpPr>
      <dsp:spPr>
        <a:xfrm>
          <a:off x="7087286" y="2287187"/>
          <a:ext cx="3029009" cy="3724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0771" tIns="0"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rgbClr val="49BF64"/>
              </a:solidFill>
              <a:latin typeface="Bell MT" panose="02020503060305020303" pitchFamily="18" charset="0"/>
            </a:rPr>
            <a:t>Database</a:t>
          </a:r>
        </a:p>
        <a:p>
          <a:pPr marL="228600" lvl="1" indent="-228600" algn="l" defTabSz="889000">
            <a:lnSpc>
              <a:spcPct val="90000"/>
            </a:lnSpc>
            <a:spcBef>
              <a:spcPct val="0"/>
            </a:spcBef>
            <a:spcAft>
              <a:spcPct val="15000"/>
            </a:spcAft>
            <a:buChar char="•"/>
          </a:pPr>
          <a:r>
            <a:rPr lang="en-US" sz="2000" kern="1200" dirty="0">
              <a:latin typeface="Bell MT" panose="02020503060305020303" pitchFamily="18" charset="0"/>
            </a:rPr>
            <a:t>Academic Search Complete database</a:t>
          </a:r>
        </a:p>
        <a:p>
          <a:pPr marL="228600" lvl="1" indent="-228600" algn="l" defTabSz="889000">
            <a:lnSpc>
              <a:spcPct val="90000"/>
            </a:lnSpc>
            <a:spcBef>
              <a:spcPct val="0"/>
            </a:spcBef>
            <a:spcAft>
              <a:spcPct val="15000"/>
            </a:spcAft>
            <a:buChar char="•"/>
          </a:pPr>
          <a:r>
            <a:rPr lang="en-US" sz="2000" kern="1200" dirty="0">
              <a:latin typeface="Bell MT" panose="02020503060305020303" pitchFamily="18" charset="0"/>
            </a:rPr>
            <a:t>Google Scholar</a:t>
          </a:r>
        </a:p>
      </dsp:txBody>
      <dsp:txXfrm>
        <a:off x="7087286" y="2287187"/>
        <a:ext cx="3029009" cy="3724072"/>
      </dsp:txXfrm>
    </dsp:sp>
    <dsp:sp modelId="{A89316DA-95FD-4272-8330-F2B9D2C1C775}">
      <dsp:nvSpPr>
        <dsp:cNvPr id="0" name=""/>
        <dsp:cNvSpPr/>
      </dsp:nvSpPr>
      <dsp:spPr>
        <a:xfrm>
          <a:off x="9477344" y="949016"/>
          <a:ext cx="684554" cy="684554"/>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1B35AE-F445-4871-BBA4-9732CB4FFBD0}">
      <dsp:nvSpPr>
        <dsp:cNvPr id="0" name=""/>
        <dsp:cNvSpPr/>
      </dsp:nvSpPr>
      <dsp:spPr>
        <a:xfrm>
          <a:off x="9878606" y="1705360"/>
          <a:ext cx="2024738" cy="4320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2731" tIns="0" rIns="0" bIns="0" numCol="1" spcCol="1270" anchor="t" anchorCtr="0">
          <a:noAutofit/>
        </a:bodyPr>
        <a:lstStyle/>
        <a:p>
          <a:pPr marL="0" lvl="0" indent="0" algn="l" defTabSz="1066800">
            <a:lnSpc>
              <a:spcPct val="90000"/>
            </a:lnSpc>
            <a:spcBef>
              <a:spcPct val="0"/>
            </a:spcBef>
            <a:spcAft>
              <a:spcPct val="35000"/>
            </a:spcAft>
            <a:buNone/>
          </a:pPr>
          <a:r>
            <a:rPr lang="en-US" sz="2400" kern="1200" dirty="0">
              <a:latin typeface="Bell MT" panose="02020503060305020303" pitchFamily="18" charset="0"/>
            </a:rPr>
            <a:t>Search</a:t>
          </a:r>
        </a:p>
      </dsp:txBody>
      <dsp:txXfrm>
        <a:off x="9878606" y="1705360"/>
        <a:ext cx="2024738" cy="4320647"/>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09714-0AC7-45B0-9B14-0BF7F970DE9C}" type="datetimeFigureOut">
              <a:rPr lang="en-US" smtClean="0"/>
              <a:t>6/9/2025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4D1A6A-3B96-4036-9D7C-CF33D0EFB55D}" type="slidenum">
              <a:rPr lang="en-US" smtClean="0"/>
              <a:t>‹#›</a:t>
            </a:fld>
            <a:endParaRPr lang="en-US"/>
          </a:p>
        </p:txBody>
      </p:sp>
    </p:spTree>
    <p:extLst>
      <p:ext uri="{BB962C8B-B14F-4D97-AF65-F5344CB8AC3E}">
        <p14:creationId xmlns:p14="http://schemas.microsoft.com/office/powerpoint/2010/main" val="3487550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nSpc>
                <a:spcPct val="115000"/>
              </a:lnSpc>
              <a:spcAft>
                <a:spcPts val="1000"/>
              </a:spcAft>
              <a:buFont typeface="Wingdings" panose="05000000000000000000" pitchFamily="2" charset="2"/>
              <a:buChar char=""/>
              <a:tabLst>
                <a:tab pos="4572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In this slide, we begin by introducing sustainability concept and the hotel in focus Premier Inn. </a:t>
            </a:r>
          </a:p>
          <a:p>
            <a:pPr marL="342900" marR="0" lvl="0" indent="-342900">
              <a:lnSpc>
                <a:spcPct val="115000"/>
              </a:lnSpc>
              <a:spcAft>
                <a:spcPts val="1000"/>
              </a:spcAft>
              <a:buFont typeface="Wingdings" panose="05000000000000000000" pitchFamily="2" charset="2"/>
              <a:buChar char=""/>
              <a:tabLst>
                <a:tab pos="4572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Premier Inn is a subsidiary of Whitbread Plc with over 850 hotels across the UK with 86,000 rooms, and it is known for providing high-quality and great value hotel rooms.</a:t>
            </a:r>
          </a:p>
          <a:p>
            <a:pPr marL="342900" marR="0" lvl="0" indent="-342900">
              <a:lnSpc>
                <a:spcPct val="115000"/>
              </a:lnSpc>
              <a:spcAft>
                <a:spcPts val="1000"/>
              </a:spcAft>
              <a:buFont typeface="Wingdings" panose="05000000000000000000" pitchFamily="2" charset="2"/>
              <a:buChar char=""/>
              <a:tabLst>
                <a:tab pos="4572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 Sustainability has three principles: economic, social, and environmental spheres (Blanco-Moreno et al., 2025). First, environmental sustainability relates to the appropriate </a:t>
            </a:r>
            <a:r>
              <a:rPr lang="en-US" sz="1100" kern="100" dirty="0" err="1">
                <a:effectLst/>
                <a:latin typeface="Calibri" panose="020F0502020204030204" pitchFamily="34" charset="0"/>
                <a:ea typeface="Calibri" panose="020F0502020204030204" pitchFamily="34" charset="0"/>
                <a:cs typeface="Times New Roman" panose="02020603050405020304" pitchFamily="18" charset="0"/>
              </a:rPr>
              <a:t>utilisation</a:t>
            </a: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 of resources to reduce the hotel's overall carbon footprint, reduce waste, and improve the environment. Secondly, economic sustainability relates to progress which often stems from sustainability practices that enhance the </a:t>
            </a:r>
            <a:r>
              <a:rPr lang="en-US" sz="1100" kern="1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 efficiency and legitimacy. Finally, social sustainability relates to hotel </a:t>
            </a:r>
            <a:r>
              <a:rPr lang="en-US" sz="1100" kern="100" dirty="0" err="1">
                <a:effectLst/>
                <a:latin typeface="Calibri" panose="020F0502020204030204" pitchFamily="34" charset="0"/>
                <a:ea typeface="Calibri" panose="020F0502020204030204" pitchFamily="34" charset="0"/>
                <a:cs typeface="Times New Roman" panose="02020603050405020304" pitchFamily="18" charset="0"/>
              </a:rPr>
              <a:t>careig</a:t>
            </a: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 for people, in this case, employees and customers and it communities.</a:t>
            </a:r>
          </a:p>
          <a:p>
            <a:pPr marL="342900" marR="0" lvl="0" indent="-342900">
              <a:lnSpc>
                <a:spcPct val="115000"/>
              </a:lnSpc>
              <a:spcAft>
                <a:spcPts val="1000"/>
              </a:spcAft>
              <a:buFont typeface="Wingdings" panose="05000000000000000000" pitchFamily="2" charset="2"/>
              <a:buChar char=""/>
              <a:tabLst>
                <a:tab pos="4572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Benefits of Sustainability in hotels:</a:t>
            </a:r>
          </a:p>
          <a:p>
            <a:pPr marL="742950" marR="0" lvl="1" indent="-285750">
              <a:lnSpc>
                <a:spcPct val="115000"/>
              </a:lnSpc>
              <a:spcAft>
                <a:spcPts val="1000"/>
              </a:spcAft>
              <a:buFont typeface="Wingdings" panose="05000000000000000000" pitchFamily="2" charset="2"/>
              <a:buChar char=""/>
              <a:tabLst>
                <a:tab pos="914400" algn="l"/>
              </a:tabLst>
            </a:pPr>
            <a:r>
              <a:rPr lang="en-US" sz="1100" kern="1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 efficiency and legitimacy </a:t>
            </a:r>
          </a:p>
          <a:p>
            <a:pPr marL="742950" marR="0" lvl="1" indent="-285750">
              <a:lnSpc>
                <a:spcPct val="115000"/>
              </a:lnSpc>
              <a:spcAft>
                <a:spcPts val="1000"/>
              </a:spcAft>
              <a:buFont typeface="Wingdings" panose="05000000000000000000" pitchFamily="2" charset="2"/>
              <a:buChar char=""/>
              <a:tabLst>
                <a:tab pos="9144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reduce carbon footprint and reduce waste.</a:t>
            </a:r>
          </a:p>
          <a:p>
            <a:pPr marL="742950" marR="0" lvl="1" indent="-285750">
              <a:lnSpc>
                <a:spcPct val="115000"/>
              </a:lnSpc>
              <a:spcAft>
                <a:spcPts val="1000"/>
              </a:spcAft>
              <a:buFont typeface="Wingdings" panose="05000000000000000000" pitchFamily="2" charset="2"/>
              <a:buChar char=""/>
              <a:tabLst>
                <a:tab pos="9144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strategic decision important for competitive advantage</a:t>
            </a:r>
          </a:p>
          <a:p>
            <a:pPr marL="342900" marR="0" lvl="0" indent="-342900">
              <a:lnSpc>
                <a:spcPct val="115000"/>
              </a:lnSpc>
              <a:spcAft>
                <a:spcPts val="1000"/>
              </a:spcAft>
              <a:buFont typeface="Wingdings" panose="05000000000000000000" pitchFamily="2" charset="2"/>
              <a:buChar char=""/>
              <a:tabLst>
                <a:tab pos="4572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Premier Sustainability efforts:</a:t>
            </a:r>
          </a:p>
          <a:p>
            <a:pPr marL="742950" marR="0" lvl="1" indent="-285750">
              <a:lnSpc>
                <a:spcPct val="115000"/>
              </a:lnSpc>
              <a:spcAft>
                <a:spcPts val="1000"/>
              </a:spcAft>
              <a:buFont typeface="Wingdings" panose="05000000000000000000" pitchFamily="2" charset="2"/>
              <a:buChar char=""/>
              <a:tabLst>
                <a:tab pos="9144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CSR initiative- Force For Good (WhiteBread Plc, 2024). It has several programs across the governance, social, and environmental spheres.</a:t>
            </a:r>
          </a:p>
        </p:txBody>
      </p:sp>
      <p:sp>
        <p:nvSpPr>
          <p:cNvPr id="4" name="Slide Number Placeholder 3"/>
          <p:cNvSpPr>
            <a:spLocks noGrp="1"/>
          </p:cNvSpPr>
          <p:nvPr>
            <p:ph type="sldNum" sz="quarter" idx="5"/>
          </p:nvPr>
        </p:nvSpPr>
        <p:spPr/>
        <p:txBody>
          <a:bodyPr/>
          <a:lstStyle/>
          <a:p>
            <a:fld id="{5A4D1A6A-3B96-4036-9D7C-CF33D0EFB55D}" type="slidenum">
              <a:rPr lang="en-US" smtClean="0"/>
              <a:t>3</a:t>
            </a:fld>
            <a:endParaRPr lang="en-US"/>
          </a:p>
        </p:txBody>
      </p:sp>
    </p:spTree>
    <p:extLst>
      <p:ext uri="{BB962C8B-B14F-4D97-AF65-F5344CB8AC3E}">
        <p14:creationId xmlns:p14="http://schemas.microsoft.com/office/powerpoint/2010/main" val="4256220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 this slide, we will focus on environmental and social sustainability. We will continue with environmental aspect before we move to social.</a:t>
            </a:r>
          </a:p>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Let’s continue to Energy Efficiency as a core aspect of environmental sustainability.</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Excessive energy use in hotels is prominent today thus the need to adopt energy savings schemes and initiatives (Singh et al., 2024). There are some key areas hotels use more energy such as heating, ventilation, air conditioning (HVAC), lighting, laundry services, and food and beverage operations thus more efforts need to focus on these areas.</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Several studies demonstrated that some of the common Strategies in hospitality are: Adopting smart building technologies, renewable energy systems, reduce energy consumption, smart HVAC systems, and LED lights, </a:t>
            </a:r>
          </a:p>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 Social Sustainability, we know that it is the</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Hotels efforts towards healthy and conducive work environment (Pereira et al., 2021). Studies show that hotels do two things here: </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Employee happiness- salaries, training</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Community well-being- cultural preservation, charities</a:t>
            </a:r>
          </a:p>
        </p:txBody>
      </p:sp>
      <p:sp>
        <p:nvSpPr>
          <p:cNvPr id="4" name="Slide Number Placeholder 3"/>
          <p:cNvSpPr>
            <a:spLocks noGrp="1"/>
          </p:cNvSpPr>
          <p:nvPr>
            <p:ph type="sldNum" sz="quarter" idx="5"/>
          </p:nvPr>
        </p:nvSpPr>
        <p:spPr/>
        <p:txBody>
          <a:bodyPr/>
          <a:lstStyle/>
          <a:p>
            <a:fld id="{5A4D1A6A-3B96-4036-9D7C-CF33D0EFB55D}" type="slidenum">
              <a:rPr lang="en-US" smtClean="0"/>
              <a:t>4</a:t>
            </a:fld>
            <a:endParaRPr lang="en-US"/>
          </a:p>
        </p:txBody>
      </p:sp>
    </p:spTree>
    <p:extLst>
      <p:ext uri="{BB962C8B-B14F-4D97-AF65-F5344CB8AC3E}">
        <p14:creationId xmlns:p14="http://schemas.microsoft.com/office/powerpoint/2010/main" val="2198856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8487E-9DE2-94B4-7917-727E2EFA10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79A4F4-AB9B-C51D-454E-2C5F201B51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F102D7-A54D-B10F-7FE8-A0845136A221}"/>
              </a:ext>
            </a:extLst>
          </p:cNvPr>
          <p:cNvSpPr>
            <a:spLocks noGrp="1"/>
          </p:cNvSpPr>
          <p:nvPr>
            <p:ph type="body" idx="1"/>
          </p:nvPr>
        </p:nvSpPr>
        <p:spPr/>
        <p:txBody>
          <a:bodyPr/>
          <a:lstStyle/>
          <a:p>
            <a:pPr marL="342900" marR="0" lvl="0" indent="-342900">
              <a:lnSpc>
                <a:spcPct val="115000"/>
              </a:lnSpc>
              <a:buFont typeface="Wingdings" panose="05000000000000000000" pitchFamily="2" charset="2"/>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Let’s begin to understand sustainability from environmental sustainability. We will talks about Water Management Practices in hotels. The most waste of water in hotels comes from the guests and the hotel’s consumption.</a:t>
            </a:r>
          </a:p>
          <a:p>
            <a:pPr marL="342900" marR="0" lvl="0" indent="-342900">
              <a:lnSpc>
                <a:spcPct val="115000"/>
              </a:lnSpc>
              <a:buFont typeface="Wingdings" panose="05000000000000000000" pitchFamily="2" charset="2"/>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To conserve water there are many strategies and the studies show that installing water-savings systems in taps and showers, water recycling systems, water-saving for garden irrigation, wastewater reuse, harvesting rainwater and growing plants that consume little water can be environmentally friendly.</a:t>
            </a:r>
          </a:p>
          <a:p>
            <a:pPr marL="342900" marR="0" lvl="0" indent="-342900">
              <a:lnSpc>
                <a:spcPct val="115000"/>
              </a:lnSpc>
              <a:buFont typeface="Wingdings" panose="05000000000000000000" pitchFamily="2" charset="2"/>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To address guest consumption, we need to have guest conservation through guest’s awareness programs such as green nudges.</a:t>
            </a:r>
          </a:p>
          <a:p>
            <a:pPr marL="342900" marR="0" lvl="0" indent="-342900">
              <a:lnSpc>
                <a:spcPct val="115000"/>
              </a:lnSpc>
              <a:buFont typeface="Wingdings" panose="05000000000000000000" pitchFamily="2" charset="2"/>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Secondly, hotels produce some much food waste, thus food waste management is required as an environmental conservation efforts.</a:t>
            </a:r>
          </a:p>
          <a:p>
            <a:pPr marL="342900" marR="0" lvl="0" indent="-342900">
              <a:lnSpc>
                <a:spcPct val="115000"/>
              </a:lnSpc>
              <a:buFont typeface="Wingdings" panose="05000000000000000000" pitchFamily="2" charset="2"/>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These solid waste management practices include: waste recycling, waste prevention, composition, and disposal programs</a:t>
            </a:r>
          </a:p>
          <a:p>
            <a:pPr marL="342900" marR="0" lvl="0" indent="-342900">
              <a:lnSpc>
                <a:spcPct val="115000"/>
              </a:lnSpc>
              <a:buFont typeface="Wingdings" panose="05000000000000000000" pitchFamily="2" charset="2"/>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Other techniques are: better menu design to avoid food waste, employee training, efficient food storage, and reuse of food.</a:t>
            </a:r>
          </a:p>
          <a:p>
            <a:pPr marL="342900" marR="0" lvl="0" indent="-342900">
              <a:lnSpc>
                <a:spcPct val="115000"/>
              </a:lnSpc>
              <a:spcAft>
                <a:spcPts val="1000"/>
              </a:spcAft>
              <a:buFont typeface="Wingdings" panose="05000000000000000000" pitchFamily="2" charset="2"/>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Also, Staff training for waste management and waste management during preparation is one of the most important aspects of this process.</a:t>
            </a:r>
          </a:p>
        </p:txBody>
      </p:sp>
      <p:sp>
        <p:nvSpPr>
          <p:cNvPr id="4" name="Slide Number Placeholder 3">
            <a:extLst>
              <a:ext uri="{FF2B5EF4-FFF2-40B4-BE49-F238E27FC236}">
                <a16:creationId xmlns:a16="http://schemas.microsoft.com/office/drawing/2014/main" id="{9CD46719-7478-0990-2183-C9C08D14F575}"/>
              </a:ext>
            </a:extLst>
          </p:cNvPr>
          <p:cNvSpPr>
            <a:spLocks noGrp="1"/>
          </p:cNvSpPr>
          <p:nvPr>
            <p:ph type="sldNum" sz="quarter" idx="5"/>
          </p:nvPr>
        </p:nvSpPr>
        <p:spPr/>
        <p:txBody>
          <a:bodyPr/>
          <a:lstStyle/>
          <a:p>
            <a:fld id="{5A4D1A6A-3B96-4036-9D7C-CF33D0EFB55D}" type="slidenum">
              <a:rPr lang="en-US" smtClean="0"/>
              <a:t>5</a:t>
            </a:fld>
            <a:endParaRPr lang="en-US"/>
          </a:p>
        </p:txBody>
      </p:sp>
    </p:spTree>
    <p:extLst>
      <p:ext uri="{BB962C8B-B14F-4D97-AF65-F5344CB8AC3E}">
        <p14:creationId xmlns:p14="http://schemas.microsoft.com/office/powerpoint/2010/main" val="40678602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9DAF53-BB20-D9D2-D28B-B4DFB77BAE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7785BE-ACA8-C838-F727-DBBE52ED66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0818CD-483B-1D83-525E-E64DD94C6C37}"/>
              </a:ext>
            </a:extLst>
          </p:cNvPr>
          <p:cNvSpPr>
            <a:spLocks noGrp="1"/>
          </p:cNvSpPr>
          <p:nvPr>
            <p:ph type="body" idx="1"/>
          </p:nvPr>
        </p:nvSpPr>
        <p:spPr/>
        <p:txBody>
          <a:bodyPr/>
          <a:lstStyle/>
          <a:p>
            <a:pPr marL="0" marR="0">
              <a:lnSpc>
                <a:spcPct val="115000"/>
              </a:lnSpc>
              <a:spcAft>
                <a:spcPts val="10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research methodology for my report is qualitative secondary data analysis. This method is effective because it can investigate a larger geopolitical issue or social issue in the case of insufficient time and budget.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report is a school report taking place over a short period which limits first-hand data collection to secondary data collection.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Aft>
                <a:spcPts val="10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first step is formulating a research question. The one I developed was: Using PEST analysis, what are the factors affecting Premier Inn hotels in the UK?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Aft>
                <a:spcPts val="10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second step is to design my research parameters which entail having an inclusion strategy. These were the things I considered: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15000"/>
              </a:lnSpc>
              <a:spcAft>
                <a:spcPts val="1000"/>
              </a:spcAft>
              <a:buFont typeface="Times New Roman" panose="02020603050405020304" pitchFamily="18"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Scholarly journals, industry documents, and company reports </a:t>
            </a:r>
          </a:p>
          <a:p>
            <a:pPr marL="342900" marR="0" lvl="0" indent="-342900">
              <a:lnSpc>
                <a:spcPct val="115000"/>
              </a:lnSpc>
              <a:spcAft>
                <a:spcPts val="1000"/>
              </a:spcAft>
              <a:buFont typeface="Times New Roman" panose="02020603050405020304" pitchFamily="18"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UK location</a:t>
            </a:r>
          </a:p>
          <a:p>
            <a:pPr marL="342900" marR="0" lvl="0" indent="-342900">
              <a:lnSpc>
                <a:spcPct val="115000"/>
              </a:lnSpc>
              <a:spcAft>
                <a:spcPts val="1000"/>
              </a:spcAft>
              <a:buFont typeface="Times New Roman" panose="02020603050405020304" pitchFamily="18"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Last 5 years</a:t>
            </a:r>
          </a:p>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Finally, identified two databases I could use. These were:</a:t>
            </a:r>
          </a:p>
          <a:p>
            <a:pPr marL="342900" marR="0" lvl="0" indent="-342900">
              <a:lnSpc>
                <a:spcPct val="115000"/>
              </a:lnSpc>
              <a:spcAft>
                <a:spcPts val="1000"/>
              </a:spcAft>
              <a:buFont typeface="Times New Roman" panose="02020603050405020304" pitchFamily="18"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Academic Search Complete database</a:t>
            </a:r>
          </a:p>
          <a:p>
            <a:pPr marL="342900" marR="0" lvl="0" indent="-342900">
              <a:lnSpc>
                <a:spcPct val="115000"/>
              </a:lnSpc>
              <a:spcAft>
                <a:spcPts val="1000"/>
              </a:spcAft>
              <a:buFont typeface="Times New Roman" panose="02020603050405020304" pitchFamily="18"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Google Scholar</a:t>
            </a: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So I used a combination of keywords that I developed from the research question. I also used google to study industry reports.</a:t>
            </a:r>
          </a:p>
        </p:txBody>
      </p:sp>
      <p:sp>
        <p:nvSpPr>
          <p:cNvPr id="4" name="Slide Number Placeholder 3">
            <a:extLst>
              <a:ext uri="{FF2B5EF4-FFF2-40B4-BE49-F238E27FC236}">
                <a16:creationId xmlns:a16="http://schemas.microsoft.com/office/drawing/2014/main" id="{788B9F68-16EB-D21A-6588-F00667A5E876}"/>
              </a:ext>
            </a:extLst>
          </p:cNvPr>
          <p:cNvSpPr>
            <a:spLocks noGrp="1"/>
          </p:cNvSpPr>
          <p:nvPr>
            <p:ph type="sldNum" sz="quarter" idx="5"/>
          </p:nvPr>
        </p:nvSpPr>
        <p:spPr/>
        <p:txBody>
          <a:bodyPr/>
          <a:lstStyle/>
          <a:p>
            <a:fld id="{5A4D1A6A-3B96-4036-9D7C-CF33D0EFB55D}" type="slidenum">
              <a:rPr lang="en-US" smtClean="0"/>
              <a:t>6</a:t>
            </a:fld>
            <a:endParaRPr lang="en-US"/>
          </a:p>
        </p:txBody>
      </p:sp>
    </p:spTree>
    <p:extLst>
      <p:ext uri="{BB962C8B-B14F-4D97-AF65-F5344CB8AC3E}">
        <p14:creationId xmlns:p14="http://schemas.microsoft.com/office/powerpoint/2010/main" val="2962619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nSpc>
                <a:spcPct val="115000"/>
              </a:lnSpc>
              <a:spcAft>
                <a:spcPts val="1000"/>
              </a:spcAft>
              <a:buFont typeface="Wingdings" panose="05000000000000000000" pitchFamily="2" charset="2"/>
              <a:buChar char=""/>
              <a:tabLst>
                <a:tab pos="4572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The first step in Pest Analysis is the investigation of political issues. For political issues, we focus on government initiatives. </a:t>
            </a:r>
          </a:p>
          <a:p>
            <a:pPr marL="742950" marR="0" lvl="1" indent="-285750">
              <a:lnSpc>
                <a:spcPct val="115000"/>
              </a:lnSpc>
              <a:spcAft>
                <a:spcPts val="1000"/>
              </a:spcAft>
              <a:buFont typeface="Wingdings" panose="05000000000000000000" pitchFamily="2" charset="2"/>
              <a:buChar char=""/>
              <a:tabLst>
                <a:tab pos="9144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Government committed to Net Zero Target by 2050- This political commitment aligns with the global commitments in the Paris Agreement where the UK is expected to reduce its greenhouse gas emissions by 2050.</a:t>
            </a:r>
          </a:p>
          <a:p>
            <a:pPr marL="742950" marR="0" lvl="1" indent="-285750">
              <a:lnSpc>
                <a:spcPct val="115000"/>
              </a:lnSpc>
              <a:spcAft>
                <a:spcPts val="1000"/>
              </a:spcAft>
              <a:buFont typeface="Wingdings" panose="05000000000000000000" pitchFamily="2" charset="2"/>
              <a:buChar char=""/>
              <a:tabLst>
                <a:tab pos="9144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Premier Inn hotels have similar objectives that align with government objectives. The way they do this is  by switching to renewable sources of energy, energy savings technologies.</a:t>
            </a:r>
          </a:p>
          <a:p>
            <a:pPr marL="342900" marR="0" lvl="0" indent="-342900">
              <a:lnSpc>
                <a:spcPct val="115000"/>
              </a:lnSpc>
              <a:spcAft>
                <a:spcPts val="1000"/>
              </a:spcAft>
              <a:buFont typeface="Wingdings" panose="05000000000000000000" pitchFamily="2" charset="2"/>
              <a:buChar char=""/>
              <a:tabLst>
                <a:tab pos="4572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The second step is economic issues, For this, we review some of the major issues in the UK:</a:t>
            </a:r>
          </a:p>
          <a:p>
            <a:pPr marL="742950" marR="0" lvl="1" indent="-285750">
              <a:lnSpc>
                <a:spcPct val="115000"/>
              </a:lnSpc>
              <a:spcAft>
                <a:spcPts val="1000"/>
              </a:spcAft>
              <a:buFont typeface="Wingdings" panose="05000000000000000000" pitchFamily="2" charset="2"/>
              <a:buChar char=""/>
              <a:tabLst>
                <a:tab pos="9144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In the UK, the Inflation rates are at 3.5% record-highest in last one year.</a:t>
            </a:r>
          </a:p>
          <a:p>
            <a:pPr marL="742950" marR="0" lvl="1" indent="-285750">
              <a:lnSpc>
                <a:spcPct val="115000"/>
              </a:lnSpc>
              <a:spcAft>
                <a:spcPts val="1000"/>
              </a:spcAft>
              <a:buFont typeface="Wingdings" panose="05000000000000000000" pitchFamily="2" charset="2"/>
              <a:buChar char=""/>
              <a:tabLst>
                <a:tab pos="9144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This means that people had low purchasing power which means that people have no money for extra expenses. This applies to business including Premier Inn hotels.</a:t>
            </a:r>
          </a:p>
          <a:p>
            <a:pPr marL="742950" marR="0" lvl="1" indent="-285750">
              <a:lnSpc>
                <a:spcPct val="115000"/>
              </a:lnSpc>
              <a:spcAft>
                <a:spcPts val="1000"/>
              </a:spcAft>
              <a:buFont typeface="Wingdings" panose="05000000000000000000" pitchFamily="2" charset="2"/>
              <a:buChar char=""/>
              <a:tabLst>
                <a:tab pos="914400" algn="l"/>
              </a:tabLst>
            </a:pPr>
            <a:r>
              <a:rPr lang="en-US" sz="1100" kern="100" dirty="0">
                <a:effectLst/>
                <a:latin typeface="Calibri" panose="020F0502020204030204" pitchFamily="34" charset="0"/>
                <a:ea typeface="Calibri" panose="020F0502020204030204" pitchFamily="34" charset="0"/>
                <a:cs typeface="Times New Roman" panose="02020603050405020304" pitchFamily="18" charset="0"/>
              </a:rPr>
              <a:t>Due to the inflation rates, Premier Inn is unable to invest substantial in environmentally-efficient technologies</a:t>
            </a:r>
          </a:p>
        </p:txBody>
      </p:sp>
      <p:sp>
        <p:nvSpPr>
          <p:cNvPr id="4" name="Slide Number Placeholder 3"/>
          <p:cNvSpPr>
            <a:spLocks noGrp="1"/>
          </p:cNvSpPr>
          <p:nvPr>
            <p:ph type="sldNum" sz="quarter" idx="5"/>
          </p:nvPr>
        </p:nvSpPr>
        <p:spPr/>
        <p:txBody>
          <a:bodyPr/>
          <a:lstStyle/>
          <a:p>
            <a:fld id="{5A4D1A6A-3B96-4036-9D7C-CF33D0EFB55D}" type="slidenum">
              <a:rPr lang="en-US" smtClean="0"/>
              <a:t>7</a:t>
            </a:fld>
            <a:endParaRPr lang="en-US"/>
          </a:p>
        </p:txBody>
      </p:sp>
    </p:spTree>
    <p:extLst>
      <p:ext uri="{BB962C8B-B14F-4D97-AF65-F5344CB8AC3E}">
        <p14:creationId xmlns:p14="http://schemas.microsoft.com/office/powerpoint/2010/main" val="1311164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4374F-D9CF-29DB-500D-82AFBB55E9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BC63BF-9CAF-404C-9478-35210CC6E1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80D108-8493-52CB-184C-5A8CA22C3948}"/>
              </a:ext>
            </a:extLst>
          </p:cNvPr>
          <p:cNvSpPr>
            <a:spLocks noGrp="1"/>
          </p:cNvSpPr>
          <p:nvPr>
            <p:ph type="body" idx="1"/>
          </p:nvPr>
        </p:nvSpPr>
        <p:spPr/>
        <p:txBody>
          <a:bodyPr/>
          <a:lstStyle/>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 this slide, I will continue with the PEST analysis. I will be discussing social issues.</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One of the emerging trends among customers is the shift to customer behavior towards eco-friendly hotels. Today’s customer attitudes are changing as they are demonstrating a liking for ecofriendly hotels. Premier Inn attracts eco-conscious guests because of its “Force for Good” CSR strategy that ensures hotels environmentally friendly (Eid et al., 2020). These CSR initiatives make customer attracted to the hotel.</a:t>
            </a:r>
          </a:p>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Secondly, we look a technological issues in UK that might affect Premier Inn are AI technologies in hospitality in sustainable development. </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hotels today are smart hotels which use AI technologies for climate control, intelligent room management, and adaptive lighting schemes. </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Premier Inn has not adopted any of the smart AI-powered technology this means that it is lagging behind in this sector which calls for improvement in this sector.</a:t>
            </a:r>
          </a:p>
        </p:txBody>
      </p:sp>
      <p:sp>
        <p:nvSpPr>
          <p:cNvPr id="4" name="Slide Number Placeholder 3">
            <a:extLst>
              <a:ext uri="{FF2B5EF4-FFF2-40B4-BE49-F238E27FC236}">
                <a16:creationId xmlns:a16="http://schemas.microsoft.com/office/drawing/2014/main" id="{48A06EEA-57F7-EACF-288F-568D59F64089}"/>
              </a:ext>
            </a:extLst>
          </p:cNvPr>
          <p:cNvSpPr>
            <a:spLocks noGrp="1"/>
          </p:cNvSpPr>
          <p:nvPr>
            <p:ph type="sldNum" sz="quarter" idx="5"/>
          </p:nvPr>
        </p:nvSpPr>
        <p:spPr/>
        <p:txBody>
          <a:bodyPr/>
          <a:lstStyle/>
          <a:p>
            <a:fld id="{5A4D1A6A-3B96-4036-9D7C-CF33D0EFB55D}" type="slidenum">
              <a:rPr lang="en-US" smtClean="0"/>
              <a:t>8</a:t>
            </a:fld>
            <a:endParaRPr lang="en-US"/>
          </a:p>
        </p:txBody>
      </p:sp>
    </p:spTree>
    <p:extLst>
      <p:ext uri="{BB962C8B-B14F-4D97-AF65-F5344CB8AC3E}">
        <p14:creationId xmlns:p14="http://schemas.microsoft.com/office/powerpoint/2010/main" val="1890147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D1829-5243-6418-6CED-7932819C99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1FF754-7E9F-C5E4-BED6-13EAFAA965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341368-C89B-034D-2E32-8EDEFBDB6275}"/>
              </a:ext>
            </a:extLst>
          </p:cNvPr>
          <p:cNvSpPr>
            <a:spLocks noGrp="1"/>
          </p:cNvSpPr>
          <p:nvPr>
            <p:ph type="body" idx="1"/>
          </p:nvPr>
        </p:nvSpPr>
        <p:spPr/>
        <p:txBody>
          <a:bodyPr/>
          <a:lstStyle/>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 this slide, I will talking about recommendations on Premier Inn to make it more sustainable. </a:t>
            </a:r>
          </a:p>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first approach is improving its existing Energy efficiency since the:</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Hotel still needs to meet higher efficiency standards (few of its hotels met the standards)</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It can do this by Installing efficient modern HVAC systems, replacing old lighting with LED lighting and occupancy sensors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Thongmun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2024).</a:t>
            </a:r>
          </a:p>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second approach is advancing AI-Technologies to improve Premier Inn’s Sustainability efforts. My findings was unfortunate because;</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None of Premier Inn hotels had a Smart AI powered technology for climate change or any other AI advancements (Salami et al., 2024).</a:t>
            </a:r>
          </a:p>
          <a:p>
            <a:pPr marL="342900" marR="0" lvl="0" indent="-342900">
              <a:lnSpc>
                <a:spcPct val="115000"/>
              </a:lnSpc>
              <a:spcAft>
                <a:spcPts val="1000"/>
              </a:spcAft>
              <a:buFont typeface="Wingdings" panose="05000000000000000000" pitchFamily="2"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Premier can improve by investing in AI technologies that regulate and control climate conditions and adaptive lighting schemes thus ensuring environmental conservation</a:t>
            </a:r>
          </a:p>
        </p:txBody>
      </p:sp>
      <p:sp>
        <p:nvSpPr>
          <p:cNvPr id="4" name="Slide Number Placeholder 3">
            <a:extLst>
              <a:ext uri="{FF2B5EF4-FFF2-40B4-BE49-F238E27FC236}">
                <a16:creationId xmlns:a16="http://schemas.microsoft.com/office/drawing/2014/main" id="{40CDD80E-8DCE-92EC-53FB-076660AD37A4}"/>
              </a:ext>
            </a:extLst>
          </p:cNvPr>
          <p:cNvSpPr>
            <a:spLocks noGrp="1"/>
          </p:cNvSpPr>
          <p:nvPr>
            <p:ph type="sldNum" sz="quarter" idx="5"/>
          </p:nvPr>
        </p:nvSpPr>
        <p:spPr/>
        <p:txBody>
          <a:bodyPr/>
          <a:lstStyle/>
          <a:p>
            <a:fld id="{5A4D1A6A-3B96-4036-9D7C-CF33D0EFB55D}" type="slidenum">
              <a:rPr lang="en-US" smtClean="0"/>
              <a:t>9</a:t>
            </a:fld>
            <a:endParaRPr lang="en-US"/>
          </a:p>
        </p:txBody>
      </p:sp>
    </p:spTree>
    <p:extLst>
      <p:ext uri="{BB962C8B-B14F-4D97-AF65-F5344CB8AC3E}">
        <p14:creationId xmlns:p14="http://schemas.microsoft.com/office/powerpoint/2010/main" val="2713075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1E806-AD0A-9845-950E-3EEA3EFAAD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F0DB5D-64B9-E9C3-6073-250F02E4E5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A95869-A026-DC40-F874-C258E4B942D3}"/>
              </a:ext>
            </a:extLst>
          </p:cNvPr>
          <p:cNvSpPr>
            <a:spLocks noGrp="1"/>
          </p:cNvSpPr>
          <p:nvPr>
            <p:ph type="body" idx="1"/>
          </p:nvPr>
        </p:nvSpPr>
        <p:spPr/>
        <p:txBody>
          <a:bodyPr/>
          <a:lstStyle/>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Finally, I will be concluding my presentation by recapping what the essay was about.</a:t>
            </a:r>
          </a:p>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First, Sustainability has three pillars: economic, social and environmental. Just a reminder, social issue relate to the thing the hotel does for the community and the people, which are its employees and the staff. Also, environmental sustainability relates to this that make the environment cleaner to reduce carbon and greenhouse gas emissions.</a:t>
            </a:r>
          </a:p>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From our presentation, we see that Premier Inn hotel has the “Force for Good” CSR initiate where it does immense good for its communities, to the environment, energy efficiency, charity contributions, employee training and waste reduction.</a:t>
            </a:r>
          </a:p>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These Programs are focused on three major areas of:</a:t>
            </a:r>
          </a:p>
          <a:p>
            <a:pPr marL="342900" marR="0" lvl="0" indent="-342900">
              <a:lnSpc>
                <a:spcPct val="115000"/>
              </a:lnSpc>
              <a:spcAft>
                <a:spcPts val="1000"/>
              </a:spcAft>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Carbon footprint, minimizing waste and enhancing resource utilization.</a:t>
            </a:r>
          </a:p>
          <a:p>
            <a:pPr marL="342900" marR="0" lvl="0" indent="-342900">
              <a:lnSpc>
                <a:spcPct val="115000"/>
              </a:lnSpc>
              <a:spcAft>
                <a:spcPts val="1000"/>
              </a:spcAft>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Improving efficiency across its supply chain and operations.</a:t>
            </a:r>
          </a:p>
          <a:p>
            <a:pPr marL="342900" marR="0" lvl="0" indent="-342900">
              <a:lnSpc>
                <a:spcPct val="115000"/>
              </a:lnSpc>
              <a:spcAft>
                <a:spcPts val="1000"/>
              </a:spcAft>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Improving the conditions for its workforce and its local communities</a:t>
            </a:r>
          </a:p>
          <a:p>
            <a:pPr marL="0" marR="0">
              <a:lnSpc>
                <a:spcPct val="115000"/>
              </a:lnSpc>
              <a:spcAft>
                <a:spcPts val="10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 identified two Key Areas of Improvement for Premier inn hotels to make it more sustainable. These are:</a:t>
            </a:r>
          </a:p>
          <a:p>
            <a:pPr marL="342900" marR="0" lvl="0" indent="-342900">
              <a:lnSpc>
                <a:spcPct val="115000"/>
              </a:lnSpc>
              <a:spcAft>
                <a:spcPts val="1000"/>
              </a:spcAft>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Integrating smart AI technologies in its rooms</a:t>
            </a:r>
          </a:p>
          <a:p>
            <a:pPr marL="342900" marR="0" lvl="0" indent="-342900">
              <a:lnSpc>
                <a:spcPct val="115000"/>
              </a:lnSpc>
              <a:spcAft>
                <a:spcPts val="1000"/>
              </a:spcAft>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Working towards ultimate energy efficiency</a:t>
            </a: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Does anyone have any questions for me?</a:t>
            </a:r>
          </a:p>
        </p:txBody>
      </p:sp>
      <p:sp>
        <p:nvSpPr>
          <p:cNvPr id="4" name="Slide Number Placeholder 3">
            <a:extLst>
              <a:ext uri="{FF2B5EF4-FFF2-40B4-BE49-F238E27FC236}">
                <a16:creationId xmlns:a16="http://schemas.microsoft.com/office/drawing/2014/main" id="{EBEEA9CD-8E05-3EB5-E0BD-A26003630FC0}"/>
              </a:ext>
            </a:extLst>
          </p:cNvPr>
          <p:cNvSpPr>
            <a:spLocks noGrp="1"/>
          </p:cNvSpPr>
          <p:nvPr>
            <p:ph type="sldNum" sz="quarter" idx="5"/>
          </p:nvPr>
        </p:nvSpPr>
        <p:spPr/>
        <p:txBody>
          <a:bodyPr/>
          <a:lstStyle/>
          <a:p>
            <a:fld id="{5A4D1A6A-3B96-4036-9D7C-CF33D0EFB55D}" type="slidenum">
              <a:rPr lang="en-US" smtClean="0"/>
              <a:t>10</a:t>
            </a:fld>
            <a:endParaRPr lang="en-US"/>
          </a:p>
        </p:txBody>
      </p:sp>
    </p:spTree>
    <p:extLst>
      <p:ext uri="{BB962C8B-B14F-4D97-AF65-F5344CB8AC3E}">
        <p14:creationId xmlns:p14="http://schemas.microsoft.com/office/powerpoint/2010/main" val="1055067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latin typeface="Calibri"/>
                <a:ea typeface="Calibri"/>
                <a:cs typeface="Calibri"/>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A4D1A6A-3B96-4036-9D7C-CF33D0EFB55D}" type="slidenum">
              <a:rPr lang="en-US" smtClean="0"/>
              <a:t>11</a:t>
            </a:fld>
            <a:endParaRPr lang="en-US"/>
          </a:p>
        </p:txBody>
      </p:sp>
    </p:spTree>
    <p:extLst>
      <p:ext uri="{BB962C8B-B14F-4D97-AF65-F5344CB8AC3E}">
        <p14:creationId xmlns:p14="http://schemas.microsoft.com/office/powerpoint/2010/main" val="19603091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0AEC6-1AAE-A79D-F13F-1652D8D615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98D324-A618-8662-D4EB-669AA09029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5433C5-99FD-BED9-452F-EE8166B144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220BCD59-45CD-17EE-2587-985793B92FB8}"/>
              </a:ext>
            </a:extLst>
          </p:cNvPr>
          <p:cNvSpPr>
            <a:spLocks noGrp="1"/>
          </p:cNvSpPr>
          <p:nvPr>
            <p:ph type="sldNum" sz="quarter" idx="5"/>
          </p:nvPr>
        </p:nvSpPr>
        <p:spPr/>
        <p:txBody>
          <a:bodyPr/>
          <a:lstStyle/>
          <a:p>
            <a:fld id="{5A4D1A6A-3B96-4036-9D7C-CF33D0EFB55D}" type="slidenum">
              <a:rPr lang="en-US" smtClean="0"/>
              <a:t>12</a:t>
            </a:fld>
            <a:endParaRPr lang="en-US"/>
          </a:p>
        </p:txBody>
      </p:sp>
    </p:spTree>
    <p:extLst>
      <p:ext uri="{BB962C8B-B14F-4D97-AF65-F5344CB8AC3E}">
        <p14:creationId xmlns:p14="http://schemas.microsoft.com/office/powerpoint/2010/main" val="2430676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17CF2-3F39-514C-9343-0D781988EB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467537-1776-D9BD-9AD1-2DB9A2DB14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8D1D030-8AA8-7B2E-D9CD-9F35B3965B83}"/>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5" name="Footer Placeholder 4">
            <a:extLst>
              <a:ext uri="{FF2B5EF4-FFF2-40B4-BE49-F238E27FC236}">
                <a16:creationId xmlns:a16="http://schemas.microsoft.com/office/drawing/2014/main" id="{D58684D4-58CE-7173-1790-2AE0746602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9E50DD-7703-F340-C5AC-0F8B4CA8C35B}"/>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3059518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4988F-9730-1344-6647-73F35678F2A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6D79959-5155-1EFE-277D-444A76F8A2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7C3E7D-EE0B-C2BB-141C-E8D0CA12DA5E}"/>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5" name="Footer Placeholder 4">
            <a:extLst>
              <a:ext uri="{FF2B5EF4-FFF2-40B4-BE49-F238E27FC236}">
                <a16:creationId xmlns:a16="http://schemas.microsoft.com/office/drawing/2014/main" id="{57ED9B16-6C8C-413E-1859-C4D0BE6319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B0025D-60F8-ADFE-7220-9E540C2ED7CC}"/>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2858383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57E3-F34B-840A-3D04-9AACFFD3B4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DA5A9A3-F10B-BCDB-2744-B0D33B10DD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FA53FC-D8CD-0251-295C-44290675956F}"/>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5" name="Footer Placeholder 4">
            <a:extLst>
              <a:ext uri="{FF2B5EF4-FFF2-40B4-BE49-F238E27FC236}">
                <a16:creationId xmlns:a16="http://schemas.microsoft.com/office/drawing/2014/main" id="{076D7A99-4927-1F10-B13E-4292EB20E3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DDEB7-3CB6-3252-15C0-9D14CEA57518}"/>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246937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0C74E-D7DC-4960-38D2-9E623C45590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95E6B68-C471-52A8-D0EE-B0B5A6BE54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A91F609-F0A9-B576-8994-38237692349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334856C-1C15-3473-93CC-1A9A0E61F591}"/>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6" name="Footer Placeholder 5">
            <a:extLst>
              <a:ext uri="{FF2B5EF4-FFF2-40B4-BE49-F238E27FC236}">
                <a16:creationId xmlns:a16="http://schemas.microsoft.com/office/drawing/2014/main" id="{B9D86AA0-3734-C5D3-22A9-AF4822F10A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C86FAF-DA26-E8E5-E425-5676EAE4E101}"/>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112039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47315-4D6F-3EF6-8A98-9FD82F7F7EE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A89429-EAF9-FD40-43B7-5B6309DF55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1A7F7C-7EC8-12B6-2800-864EFBF6F5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43EB011-4D2E-1C82-9A53-015D55A079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BDCDFD-83E5-283D-6E00-1BD4559CAF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3BF53E0-98A5-E27E-0688-E8772BA58E64}"/>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8" name="Footer Placeholder 7">
            <a:extLst>
              <a:ext uri="{FF2B5EF4-FFF2-40B4-BE49-F238E27FC236}">
                <a16:creationId xmlns:a16="http://schemas.microsoft.com/office/drawing/2014/main" id="{E8EA17E7-D37D-AC68-C968-C8DADA0112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734E8B-CBF1-3B7B-C98E-168D30EC77AC}"/>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3320668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D1BE1-7656-DFD9-9414-ECE758402AD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18A0614-E351-6903-234F-7541F0CCA165}"/>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4" name="Footer Placeholder 3">
            <a:extLst>
              <a:ext uri="{FF2B5EF4-FFF2-40B4-BE49-F238E27FC236}">
                <a16:creationId xmlns:a16="http://schemas.microsoft.com/office/drawing/2014/main" id="{CB605AFE-4351-87B5-87FE-2EDAE08CEE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B47630-A8FD-5EBD-A01B-C1625C656FF2}"/>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2677375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7C4BB-AF90-4BA2-C326-8B5E44602CC5}"/>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3" name="Footer Placeholder 2">
            <a:extLst>
              <a:ext uri="{FF2B5EF4-FFF2-40B4-BE49-F238E27FC236}">
                <a16:creationId xmlns:a16="http://schemas.microsoft.com/office/drawing/2014/main" id="{87D9113A-9ACD-2A57-DFD1-4480DC09249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E07D0-AFF9-4197-4566-6B44CF6ACADD}"/>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49293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A50AD-D868-AD05-9ADC-F443F82597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AFADED9-6969-32D5-7CE2-4C053D96C2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8C4A26D-56D2-D056-1A0C-187DBA9400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EDE956-680B-D3BA-9D08-AE33D8A63B11}"/>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6" name="Footer Placeholder 5">
            <a:extLst>
              <a:ext uri="{FF2B5EF4-FFF2-40B4-BE49-F238E27FC236}">
                <a16:creationId xmlns:a16="http://schemas.microsoft.com/office/drawing/2014/main" id="{86A476C2-B7EB-5069-9F3C-D8C65CD0FB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EE57B1-FEA6-8F54-0B85-9724F1CCF7B0}"/>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4289110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F142E-1E17-221A-678F-9057DCFAB2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E20328B-BC81-12C1-6F01-41C2657155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A84CA74-3F8E-551F-3BA1-2CD1634900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E96736-E2D6-5B61-D74B-F4DFD3B9721D}"/>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6" name="Footer Placeholder 5">
            <a:extLst>
              <a:ext uri="{FF2B5EF4-FFF2-40B4-BE49-F238E27FC236}">
                <a16:creationId xmlns:a16="http://schemas.microsoft.com/office/drawing/2014/main" id="{368368D9-657A-BD42-1A7C-BA128AA03E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235FF0-3522-F4AE-F845-DE42E87BDC1F}"/>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778298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07975-2FEB-AF9A-005E-C3ACD73FAA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394D684-0D6E-386C-3153-A68DBAE648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8A6D06-B5C2-F1A7-9A52-63BAAA6A68A9}"/>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5" name="Footer Placeholder 4">
            <a:extLst>
              <a:ext uri="{FF2B5EF4-FFF2-40B4-BE49-F238E27FC236}">
                <a16:creationId xmlns:a16="http://schemas.microsoft.com/office/drawing/2014/main" id="{D3517956-1D56-00B5-F68D-08D5769CD4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649480-B845-BE7C-2211-58871B132BE0}"/>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893462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4B679B-B262-368F-F609-51103AE3EE1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6081D93-1158-50CA-4B3A-FC77A61234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F9BDF7-1CC4-B6C1-8DDB-6AA9DF21517E}"/>
              </a:ext>
            </a:extLst>
          </p:cNvPr>
          <p:cNvSpPr>
            <a:spLocks noGrp="1"/>
          </p:cNvSpPr>
          <p:nvPr>
            <p:ph type="dt" sz="half" idx="10"/>
          </p:nvPr>
        </p:nvSpPr>
        <p:spPr/>
        <p:txBody>
          <a:bodyPr/>
          <a:lstStyle/>
          <a:p>
            <a:fld id="{ABD6A7BE-14C2-4E9F-90CA-5290813A9A7D}" type="datetimeFigureOut">
              <a:rPr lang="en-US" smtClean="0"/>
              <a:t>6/9/2025</a:t>
            </a:fld>
            <a:endParaRPr lang="en-US"/>
          </a:p>
        </p:txBody>
      </p:sp>
      <p:sp>
        <p:nvSpPr>
          <p:cNvPr id="5" name="Footer Placeholder 4">
            <a:extLst>
              <a:ext uri="{FF2B5EF4-FFF2-40B4-BE49-F238E27FC236}">
                <a16:creationId xmlns:a16="http://schemas.microsoft.com/office/drawing/2014/main" id="{91E7FAC5-5D2B-2FE4-7143-E0D0550F70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826231-C211-A200-99D2-6C83BEB13DD3}"/>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538058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l="-7000" r="-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C743E9-CF3E-DB11-B5C4-499F8DD258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6132322-A383-2760-D839-398383C710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62BF05-8DBB-6407-401D-F59FA41743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D6A7BE-14C2-4E9F-90CA-5290813A9A7D}" type="datetimeFigureOut">
              <a:rPr lang="en-US" smtClean="0"/>
              <a:t>6/9/2025</a:t>
            </a:fld>
            <a:endParaRPr lang="en-US"/>
          </a:p>
        </p:txBody>
      </p:sp>
      <p:sp>
        <p:nvSpPr>
          <p:cNvPr id="5" name="Footer Placeholder 4">
            <a:extLst>
              <a:ext uri="{FF2B5EF4-FFF2-40B4-BE49-F238E27FC236}">
                <a16:creationId xmlns:a16="http://schemas.microsoft.com/office/drawing/2014/main" id="{DA53B87F-5290-AAAD-9596-8454252646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1533045-455B-B1C4-64E5-91BF44FB40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3A50FF-D7B1-4270-97E6-026A2EBB823D}" type="slidenum">
              <a:rPr lang="en-US" smtClean="0"/>
              <a:t>‹#›</a:t>
            </a:fld>
            <a:endParaRPr lang="en-US"/>
          </a:p>
        </p:txBody>
      </p:sp>
    </p:spTree>
    <p:extLst>
      <p:ext uri="{BB962C8B-B14F-4D97-AF65-F5344CB8AC3E}">
        <p14:creationId xmlns:p14="http://schemas.microsoft.com/office/powerpoint/2010/main" val="4149855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16/j.annale.2022.100083" TargetMode="External"/><Relationship Id="rId3" Type="http://schemas.openxmlformats.org/officeDocument/2006/relationships/hyperlink" Target="https://doi.org/10.3390/su14138171" TargetMode="External"/><Relationship Id="rId7" Type="http://schemas.openxmlformats.org/officeDocument/2006/relationships/hyperlink" Target="https://doi.org/10.1177/16094069231180160"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researchbriefings.files.parliament.uk/documents/CBP-9888/CBP-9888.pdf" TargetMode="External"/><Relationship Id="rId5" Type="http://schemas.openxmlformats.org/officeDocument/2006/relationships/hyperlink" Target="https://doi.org/10.1016/j.iedeen.2025.100272" TargetMode="External"/><Relationship Id="rId4" Type="http://schemas.openxmlformats.org/officeDocument/2006/relationships/hyperlink" Target="https://doi.org/10.4018/979-8-3693-7898-4.ch005" TargetMode="External"/><Relationship Id="rId9" Type="http://schemas.openxmlformats.org/officeDocument/2006/relationships/hyperlink" Target="https://doi.org/10.1177/1096348020947800"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80/13683500.2024.2329279" TargetMode="External"/><Relationship Id="rId3" Type="http://schemas.openxmlformats.org/officeDocument/2006/relationships/hyperlink" Target="https://doi.org/10.36713/epra7024" TargetMode="External"/><Relationship Id="rId7" Type="http://schemas.openxmlformats.org/officeDocument/2006/relationships/hyperlink" Target="https://doi.org/10.2174/0118722121239293230926034213"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doi.org/10.62154/mrc8sg85" TargetMode="External"/><Relationship Id="rId5" Type="http://schemas.openxmlformats.org/officeDocument/2006/relationships/hyperlink" Target="https://doi.org/10.3390/su13063164" TargetMode="External"/><Relationship Id="rId10" Type="http://schemas.openxmlformats.org/officeDocument/2006/relationships/hyperlink" Target="https://cdn.whitbread.co.uk/media/2025/05/Whitbread-PLC-Annual-Report-and-Accounts-2024-25.pdf" TargetMode="External"/><Relationship Id="rId4" Type="http://schemas.openxmlformats.org/officeDocument/2006/relationships/hyperlink" Target="https://www.ons.gov.uk/economy/inflationandpriceindices" TargetMode="External"/><Relationship Id="rId9" Type="http://schemas.openxmlformats.org/officeDocument/2006/relationships/hyperlink" Target="https://doi.org/10.1080/13032917.2025.24588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l="-7000" r="-7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0D0320-4C96-F3E6-5053-70B923427353}"/>
              </a:ext>
            </a:extLst>
          </p:cNvPr>
          <p:cNvSpPr txBox="1"/>
          <p:nvPr/>
        </p:nvSpPr>
        <p:spPr>
          <a:xfrm>
            <a:off x="0" y="1979780"/>
            <a:ext cx="7857066" cy="4524315"/>
          </a:xfrm>
          <a:prstGeom prst="rect">
            <a:avLst/>
          </a:prstGeom>
          <a:solidFill>
            <a:schemeClr val="bg1">
              <a:lumMod val="95000"/>
              <a:alpha val="75000"/>
            </a:schemeClr>
          </a:solidFill>
          <a:effectLst>
            <a:softEdge rad="127000"/>
          </a:effectLst>
        </p:spPr>
        <p:txBody>
          <a:bodyPr wrap="square" lIns="91440" tIns="45720" rIns="91440" bIns="45720" rtlCol="0" anchor="t">
            <a:spAutoFit/>
          </a:bodyPr>
          <a:lstStyle/>
          <a:p>
            <a:pPr algn="ctr"/>
            <a:r>
              <a:rPr lang="en-US" sz="4800" b="1" dirty="0">
                <a:latin typeface="Bell MT" panose="02020503060305020303" pitchFamily="18" charset="0"/>
              </a:rPr>
              <a:t>Premier Inn Hotels and Sustainability</a:t>
            </a:r>
          </a:p>
          <a:p>
            <a:pPr algn="ctr"/>
            <a:endParaRPr lang="en-US" sz="3200" b="1" dirty="0">
              <a:latin typeface="Bell MT" panose="02020503060305020303" pitchFamily="18" charset="0"/>
            </a:endParaRPr>
          </a:p>
          <a:p>
            <a:pPr algn="ctr"/>
            <a:endParaRPr lang="en-US" sz="3200" b="1" dirty="0">
              <a:latin typeface="Bell MT" panose="02020503060305020303" pitchFamily="18" charset="0"/>
            </a:endParaRPr>
          </a:p>
          <a:p>
            <a:pPr algn="ctr"/>
            <a:endParaRPr lang="en-US" sz="3200" b="1" dirty="0">
              <a:latin typeface="Bell MT" panose="02020503060305020303" pitchFamily="18" charset="0"/>
            </a:endParaRPr>
          </a:p>
          <a:p>
            <a:pPr algn="ctr"/>
            <a:r>
              <a:rPr lang="en-US" sz="3200" b="1" dirty="0">
                <a:latin typeface="Bell MT" panose="02020503060305020303" pitchFamily="18" charset="0"/>
              </a:rPr>
              <a:t>Luminita G Marinescu    </a:t>
            </a:r>
            <a:r>
              <a:rPr lang="en-US" sz="3200" b="1" dirty="0" err="1">
                <a:latin typeface="Bell MT" panose="02020503060305020303" pitchFamily="18" charset="0"/>
              </a:rPr>
              <a:t>st</a:t>
            </a:r>
            <a:r>
              <a:rPr lang="en-US" sz="3200" b="1" dirty="0">
                <a:latin typeface="Bell MT" panose="02020503060305020303" pitchFamily="18" charset="0"/>
              </a:rPr>
              <a:t> nr 2212680</a:t>
            </a:r>
          </a:p>
          <a:p>
            <a:pPr algn="ctr"/>
            <a:endParaRPr lang="en-US" sz="3200" b="1">
              <a:latin typeface="Bell MT" panose="02020503060305020303" pitchFamily="18" charset="0"/>
            </a:endParaRPr>
          </a:p>
          <a:p>
            <a:pPr algn="ctr"/>
            <a:endParaRPr lang="en-US" sz="3200" b="1" dirty="0">
              <a:latin typeface="Bell MT" panose="02020503060305020303" pitchFamily="18" charset="0"/>
            </a:endParaRPr>
          </a:p>
        </p:txBody>
      </p:sp>
    </p:spTree>
    <p:extLst>
      <p:ext uri="{BB962C8B-B14F-4D97-AF65-F5344CB8AC3E}">
        <p14:creationId xmlns:p14="http://schemas.microsoft.com/office/powerpoint/2010/main" val="30906239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6D5107-E7EC-A8F2-6239-951AA4F66899}"/>
              </a:ext>
            </a:extLst>
          </p:cNvPr>
          <p:cNvSpPr txBox="1"/>
          <p:nvPr/>
        </p:nvSpPr>
        <p:spPr>
          <a:xfrm>
            <a:off x="436345" y="1001028"/>
            <a:ext cx="11319309" cy="1938992"/>
          </a:xfrm>
          <a:prstGeom prst="rect">
            <a:avLst/>
          </a:prstGeom>
          <a:noFill/>
        </p:spPr>
        <p:txBody>
          <a:bodyPr wrap="square">
            <a:spAutoFit/>
          </a:bodyPr>
          <a:lstStyle/>
          <a:p>
            <a:r>
              <a:rPr lang="en-GB" sz="2400" b="1" dirty="0">
                <a:latin typeface="Bell MT" panose="02020503060305020303" pitchFamily="18" charset="0"/>
              </a:rPr>
              <a:t>I confirm that I have not used any AI tools in the research and creation of this assignment.</a:t>
            </a:r>
          </a:p>
          <a:p>
            <a:r>
              <a:rPr lang="en-GB" sz="2400" b="1" dirty="0">
                <a:latin typeface="Bell MT" panose="02020503060305020303" pitchFamily="18" charset="0"/>
              </a:rPr>
              <a:t> I confirm that I have not presented any AI generated materials as my own work. </a:t>
            </a:r>
          </a:p>
          <a:p>
            <a:r>
              <a:rPr lang="en-GB" sz="2400" b="1" dirty="0">
                <a:latin typeface="Bell MT" panose="02020503060305020303" pitchFamily="18" charset="0"/>
              </a:rPr>
              <a:t>I confirm I have copies of my drafts, notes, and other resources I used, which I may be asked to provide in evidence.</a:t>
            </a:r>
          </a:p>
        </p:txBody>
      </p:sp>
    </p:spTree>
    <p:extLst>
      <p:ext uri="{BB962C8B-B14F-4D97-AF65-F5344CB8AC3E}">
        <p14:creationId xmlns:p14="http://schemas.microsoft.com/office/powerpoint/2010/main" val="2294626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0D0320-4C96-F3E6-5053-70B923427353}"/>
              </a:ext>
            </a:extLst>
          </p:cNvPr>
          <p:cNvSpPr txBox="1"/>
          <p:nvPr/>
        </p:nvSpPr>
        <p:spPr>
          <a:xfrm>
            <a:off x="-1" y="1213851"/>
            <a:ext cx="9533468" cy="5747151"/>
          </a:xfrm>
          <a:prstGeom prst="rect">
            <a:avLst/>
          </a:prstGeom>
          <a:solidFill>
            <a:schemeClr val="bg2">
              <a:alpha val="83000"/>
            </a:schemeClr>
          </a:solidFill>
          <a:effectLst>
            <a:softEdge rad="127000"/>
          </a:effectLst>
        </p:spPr>
        <p:txBody>
          <a:bodyPr wrap="square" rtlCol="0">
            <a:spAutoFit/>
          </a:bodyPr>
          <a:lstStyle/>
          <a:p>
            <a:pPr marL="457200" marR="0" indent="-457200">
              <a:lnSpc>
                <a:spcPct val="150000"/>
              </a:lnSpc>
              <a:spcBef>
                <a:spcPts val="0"/>
              </a:spcBef>
              <a:spcAft>
                <a:spcPts val="800"/>
              </a:spcAft>
              <a:buFont typeface="Wingdings" panose="05000000000000000000" pitchFamily="2" charset="2"/>
              <a:buChar char="ü"/>
            </a:pPr>
            <a:r>
              <a:rPr lang="en-US" sz="2400" kern="100" dirty="0">
                <a:effectLst/>
                <a:latin typeface="Bell MT" pitchFamily="18" charset="0"/>
                <a:ea typeface="Calibri" panose="020F0502020204030204" pitchFamily="34" charset="0"/>
                <a:cs typeface="Times New Roman" panose="02020603050405020304" pitchFamily="18" charset="0"/>
              </a:rPr>
              <a:t>Premier Inn has </a:t>
            </a:r>
            <a:r>
              <a:rPr lang="en-US" sz="2400" dirty="0">
                <a:latin typeface="Bell MT" pitchFamily="18" charset="0"/>
              </a:rPr>
              <a:t>850 hotels across the UK with 86,000 rooms.</a:t>
            </a:r>
          </a:p>
          <a:p>
            <a:pPr marL="457200" marR="0" indent="-457200">
              <a:lnSpc>
                <a:spcPct val="150000"/>
              </a:lnSpc>
              <a:spcBef>
                <a:spcPts val="0"/>
              </a:spcBef>
              <a:spcAft>
                <a:spcPts val="800"/>
              </a:spcAft>
              <a:buFont typeface="Wingdings" panose="05000000000000000000"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 Sustainability has three principles: economic, social, and environmental spheres (Blanco-Moreno et al., 2025).</a:t>
            </a:r>
          </a:p>
          <a:p>
            <a:pPr marL="457200" marR="0" indent="-457200">
              <a:lnSpc>
                <a:spcPct val="150000"/>
              </a:lnSpc>
              <a:spcBef>
                <a:spcPts val="0"/>
              </a:spcBef>
              <a:spcAft>
                <a:spcPts val="800"/>
              </a:spcAft>
              <a:buFont typeface="Wingdings" panose="05000000000000000000" pitchFamily="2" charset="2"/>
              <a:buChar char="ü"/>
            </a:pPr>
            <a:r>
              <a:rPr lang="en-US" sz="2400" kern="100" dirty="0">
                <a:effectLst/>
                <a:latin typeface="Bell MT" panose="02020503060305020303" pitchFamily="18" charset="0"/>
                <a:ea typeface="Calibri" panose="020F0502020204030204" pitchFamily="34" charset="0"/>
                <a:cs typeface="Times New Roman" panose="02020603050405020304" pitchFamily="18" charset="0"/>
              </a:rPr>
              <a:t>Benefits of Sustainability in hotels:</a:t>
            </a:r>
          </a:p>
          <a:p>
            <a:pPr marL="914400" lvl="1" indent="-457200">
              <a:lnSpc>
                <a:spcPct val="150000"/>
              </a:lnSpc>
              <a:spcAft>
                <a:spcPts val="800"/>
              </a:spcAft>
              <a:buFont typeface="Wingdings" panose="05000000000000000000" pitchFamily="2" charset="2"/>
              <a:buChar char="ü"/>
            </a:pPr>
            <a:r>
              <a:rPr lang="en-US" sz="2400" kern="100" dirty="0" err="1">
                <a:latin typeface="Bell MT" panose="02020503060305020303" pitchFamily="18" charset="0"/>
                <a:ea typeface="Calibri" panose="020F0502020204030204" pitchFamily="34" charset="0"/>
                <a:cs typeface="Times New Roman" panose="02020603050405020304" pitchFamily="18" charset="0"/>
              </a:rPr>
              <a:t>organisational</a:t>
            </a:r>
            <a:r>
              <a:rPr lang="en-US" sz="2400" kern="100" dirty="0">
                <a:latin typeface="Bell MT" panose="02020503060305020303" pitchFamily="18" charset="0"/>
                <a:ea typeface="Calibri" panose="020F0502020204030204" pitchFamily="34" charset="0"/>
                <a:cs typeface="Times New Roman" panose="02020603050405020304" pitchFamily="18" charset="0"/>
              </a:rPr>
              <a:t> efficiency and legitimacy </a:t>
            </a:r>
          </a:p>
          <a:p>
            <a:pPr marL="914400" lvl="1" indent="-457200">
              <a:lnSpc>
                <a:spcPct val="150000"/>
              </a:lnSpc>
              <a:spcAft>
                <a:spcPts val="800"/>
              </a:spcAft>
              <a:buFont typeface="Wingdings" panose="05000000000000000000"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reduce carbon footprint and reduce waste.</a:t>
            </a:r>
          </a:p>
          <a:p>
            <a:pPr marL="914400" lvl="1" indent="-457200">
              <a:lnSpc>
                <a:spcPct val="150000"/>
              </a:lnSpc>
              <a:spcAft>
                <a:spcPts val="800"/>
              </a:spcAft>
              <a:buFont typeface="Wingdings" panose="05000000000000000000"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strategic decision important for competitive advantage</a:t>
            </a:r>
          </a:p>
          <a:p>
            <a:pPr marL="457200" marR="0" indent="-457200">
              <a:lnSpc>
                <a:spcPct val="150000"/>
              </a:lnSpc>
              <a:spcBef>
                <a:spcPts val="0"/>
              </a:spcBef>
              <a:spcAft>
                <a:spcPts val="800"/>
              </a:spcAft>
              <a:buFont typeface="Wingdings" panose="05000000000000000000" pitchFamily="2" charset="2"/>
              <a:buChar char="ü"/>
            </a:pPr>
            <a:r>
              <a:rPr lang="en-US" sz="2400" kern="100" dirty="0">
                <a:effectLst/>
                <a:latin typeface="Bell MT" panose="02020503060305020303" pitchFamily="18" charset="0"/>
                <a:ea typeface="Calibri" panose="020F0502020204030204" pitchFamily="34" charset="0"/>
                <a:cs typeface="Times New Roman" panose="02020603050405020304" pitchFamily="18" charset="0"/>
              </a:rPr>
              <a:t>Premier Sustainability efforts:</a:t>
            </a:r>
          </a:p>
          <a:p>
            <a:pPr marL="914400" lvl="1" indent="-457200">
              <a:lnSpc>
                <a:spcPct val="150000"/>
              </a:lnSpc>
              <a:spcAft>
                <a:spcPts val="800"/>
              </a:spcAft>
              <a:buFont typeface="Wingdings" panose="05000000000000000000"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CSR initiative- Force For Good (</a:t>
            </a:r>
            <a:r>
              <a:rPr lang="en-US" sz="2400" kern="100" dirty="0" err="1">
                <a:latin typeface="Bell MT" panose="02020503060305020303" pitchFamily="18" charset="0"/>
                <a:ea typeface="Calibri" panose="020F0502020204030204" pitchFamily="34" charset="0"/>
                <a:cs typeface="Times New Roman" panose="02020603050405020304" pitchFamily="18" charset="0"/>
              </a:rPr>
              <a:t>WhiteBread</a:t>
            </a:r>
            <a:r>
              <a:rPr lang="en-US" sz="2400" kern="100" dirty="0">
                <a:latin typeface="Bell MT" panose="02020503060305020303" pitchFamily="18" charset="0"/>
                <a:ea typeface="Calibri" panose="020F0502020204030204" pitchFamily="34" charset="0"/>
                <a:cs typeface="Times New Roman" panose="02020603050405020304" pitchFamily="18" charset="0"/>
              </a:rPr>
              <a:t> </a:t>
            </a:r>
            <a:r>
              <a:rPr lang="en-US" sz="2400" kern="100" dirty="0" err="1">
                <a:latin typeface="Bell MT" panose="02020503060305020303" pitchFamily="18" charset="0"/>
                <a:ea typeface="Calibri" panose="020F0502020204030204" pitchFamily="34" charset="0"/>
                <a:cs typeface="Times New Roman" panose="02020603050405020304" pitchFamily="18" charset="0"/>
              </a:rPr>
              <a:t>Plc</a:t>
            </a:r>
            <a:r>
              <a:rPr lang="en-US" sz="2400" kern="100" dirty="0">
                <a:latin typeface="Bell MT" panose="02020503060305020303" pitchFamily="18" charset="0"/>
                <a:ea typeface="Calibri" panose="020F0502020204030204" pitchFamily="34" charset="0"/>
                <a:cs typeface="Times New Roman" panose="02020603050405020304" pitchFamily="18" charset="0"/>
              </a:rPr>
              <a:t>, 2024)</a:t>
            </a:r>
            <a:endParaRPr lang="en-US" sz="2400" kern="100" dirty="0">
              <a:effectLst/>
              <a:latin typeface="Bell MT" panose="02020503060305020303" pitchFamily="18"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94682FCD-5B3C-CF6B-D898-81C044980E04}"/>
              </a:ext>
            </a:extLst>
          </p:cNvPr>
          <p:cNvSpPr txBox="1"/>
          <p:nvPr/>
        </p:nvSpPr>
        <p:spPr>
          <a:xfrm>
            <a:off x="0" y="529420"/>
            <a:ext cx="2906486"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70AD47">
                    <a:lumMod val="50000"/>
                  </a:srgbClr>
                </a:solidFill>
                <a:effectLst/>
                <a:uLnTx/>
                <a:uFillTx/>
                <a:latin typeface="Bell MT" panose="02020503060305020303" pitchFamily="18" charset="0"/>
                <a:ea typeface="+mn-ea"/>
                <a:cs typeface="+mn-cs"/>
              </a:rPr>
              <a:t>Introduction</a:t>
            </a:r>
          </a:p>
        </p:txBody>
      </p:sp>
      <p:cxnSp>
        <p:nvCxnSpPr>
          <p:cNvPr id="6" name="Straight Connector 5">
            <a:extLst>
              <a:ext uri="{FF2B5EF4-FFF2-40B4-BE49-F238E27FC236}">
                <a16:creationId xmlns:a16="http://schemas.microsoft.com/office/drawing/2014/main" id="{2723A102-056B-7338-1BDF-F63A0B46B54C}"/>
              </a:ext>
            </a:extLst>
          </p:cNvPr>
          <p:cNvCxnSpPr>
            <a:cxnSpLocks/>
          </p:cNvCxnSpPr>
          <p:nvPr/>
        </p:nvCxnSpPr>
        <p:spPr>
          <a:xfrm>
            <a:off x="185057" y="1175751"/>
            <a:ext cx="2930676" cy="0"/>
          </a:xfrm>
          <a:prstGeom prst="line">
            <a:avLst/>
          </a:prstGeom>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738822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682FCD-5B3C-CF6B-D898-81C044980E04}"/>
              </a:ext>
            </a:extLst>
          </p:cNvPr>
          <p:cNvSpPr txBox="1"/>
          <p:nvPr/>
        </p:nvSpPr>
        <p:spPr>
          <a:xfrm>
            <a:off x="4046218" y="0"/>
            <a:ext cx="43688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70AD47">
                    <a:lumMod val="50000"/>
                  </a:srgbClr>
                </a:solidFill>
                <a:effectLst/>
                <a:uLnTx/>
                <a:uFillTx/>
                <a:latin typeface="Bell MT" panose="02020503060305020303" pitchFamily="18" charset="0"/>
                <a:ea typeface="+mn-ea"/>
                <a:cs typeface="+mn-cs"/>
              </a:rPr>
              <a:t>Literature Review</a:t>
            </a:r>
          </a:p>
        </p:txBody>
      </p:sp>
      <p:cxnSp>
        <p:nvCxnSpPr>
          <p:cNvPr id="6" name="Straight Connector 5">
            <a:extLst>
              <a:ext uri="{FF2B5EF4-FFF2-40B4-BE49-F238E27FC236}">
                <a16:creationId xmlns:a16="http://schemas.microsoft.com/office/drawing/2014/main" id="{2723A102-056B-7338-1BDF-F63A0B46B54C}"/>
              </a:ext>
            </a:extLst>
          </p:cNvPr>
          <p:cNvCxnSpPr>
            <a:cxnSpLocks/>
          </p:cNvCxnSpPr>
          <p:nvPr/>
        </p:nvCxnSpPr>
        <p:spPr>
          <a:xfrm>
            <a:off x="4644659" y="646331"/>
            <a:ext cx="3770359" cy="0"/>
          </a:xfrm>
          <a:prstGeom prst="line">
            <a:avLst/>
          </a:prstGeom>
          <a:ln w="38100"/>
        </p:spPr>
        <p:style>
          <a:lnRef idx="3">
            <a:schemeClr val="accent6"/>
          </a:lnRef>
          <a:fillRef idx="0">
            <a:schemeClr val="accent6"/>
          </a:fillRef>
          <a:effectRef idx="2">
            <a:schemeClr val="accent6"/>
          </a:effectRef>
          <a:fontRef idx="minor">
            <a:schemeClr val="tx1"/>
          </a:fontRef>
        </p:style>
      </p:cxnSp>
      <p:sp>
        <p:nvSpPr>
          <p:cNvPr id="2" name="Rectangle 1"/>
          <p:cNvSpPr/>
          <p:nvPr/>
        </p:nvSpPr>
        <p:spPr>
          <a:xfrm>
            <a:off x="0" y="679896"/>
            <a:ext cx="8268198" cy="6186309"/>
          </a:xfrm>
          <a:prstGeom prst="rect">
            <a:avLst/>
          </a:prstGeom>
          <a:solidFill>
            <a:schemeClr val="bg1">
              <a:lumMod val="95000"/>
              <a:alpha val="66000"/>
            </a:schemeClr>
          </a:solidFill>
        </p:spPr>
        <p:txBody>
          <a:bodyPr wrap="square">
            <a:spAutoFit/>
          </a:bodyPr>
          <a:lstStyle/>
          <a:p>
            <a:pPr>
              <a:lnSpc>
                <a:spcPct val="150000"/>
              </a:lnSpc>
            </a:pPr>
            <a:r>
              <a:rPr lang="en-US" sz="2400" b="1" kern="100" dirty="0">
                <a:solidFill>
                  <a:prstClr val="black"/>
                </a:solidFill>
                <a:latin typeface="Bell MT" panose="02020503060305020303" pitchFamily="18" charset="0"/>
                <a:ea typeface="Calibri" panose="020F0502020204030204" pitchFamily="34" charset="0"/>
                <a:cs typeface="Times New Roman" panose="02020603050405020304" pitchFamily="18" charset="0"/>
              </a:rPr>
              <a:t>Energy Efficiency</a:t>
            </a:r>
          </a:p>
          <a:p>
            <a:pPr marL="457200" indent="-457200">
              <a:lnSpc>
                <a:spcPct val="150000"/>
              </a:lnSpc>
              <a:buFont typeface="Wingdings" pitchFamily="2" charset="2"/>
              <a:buChar char="ü"/>
            </a:pPr>
            <a:r>
              <a:rPr lang="en-US" sz="2400" kern="100" dirty="0">
                <a:solidFill>
                  <a:prstClr val="black"/>
                </a:solidFill>
                <a:latin typeface="Bell MT" panose="02020503060305020303" pitchFamily="18" charset="0"/>
                <a:ea typeface="Calibri" panose="020F0502020204030204" pitchFamily="34" charset="0"/>
                <a:cs typeface="Times New Roman" panose="02020603050405020304" pitchFamily="18" charset="0"/>
              </a:rPr>
              <a:t>Excessive energy use in hotels thus adopting energy savings schemes and initiatives (Singh et al., 2024).</a:t>
            </a:r>
          </a:p>
          <a:p>
            <a:pPr marL="457200" indent="-457200">
              <a:lnSpc>
                <a:spcPct val="150000"/>
              </a:lnSpc>
              <a:buFont typeface="Wingdings" pitchFamily="2" charset="2"/>
              <a:buChar char="ü"/>
            </a:pPr>
            <a:r>
              <a:rPr lang="en-US" sz="2400" kern="100" dirty="0">
                <a:solidFill>
                  <a:prstClr val="black"/>
                </a:solidFill>
                <a:latin typeface="Bell MT" panose="02020503060305020303" pitchFamily="18" charset="0"/>
                <a:ea typeface="Calibri" panose="020F0502020204030204" pitchFamily="34" charset="0"/>
                <a:cs typeface="Times New Roman" panose="02020603050405020304" pitchFamily="18" charset="0"/>
              </a:rPr>
              <a:t>Strategies: Adopting smart building technologies, renewable energy systems, reduce energy consumption, smart HVAC systems, and LED lights, </a:t>
            </a:r>
          </a:p>
          <a:p>
            <a:pPr>
              <a:lnSpc>
                <a:spcPct val="150000"/>
              </a:lnSpc>
            </a:pPr>
            <a:r>
              <a:rPr lang="en-US" sz="2400" b="1" kern="100" dirty="0">
                <a:solidFill>
                  <a:prstClr val="black"/>
                </a:solidFill>
                <a:latin typeface="Bell MT" panose="02020503060305020303" pitchFamily="18" charset="0"/>
                <a:ea typeface="Calibri" panose="020F0502020204030204" pitchFamily="34" charset="0"/>
                <a:cs typeface="Times New Roman" panose="02020603050405020304" pitchFamily="18" charset="0"/>
              </a:rPr>
              <a:t>Social Sustainability</a:t>
            </a:r>
          </a:p>
          <a:p>
            <a:pPr marL="342900" indent="-342900">
              <a:lnSpc>
                <a:spcPct val="150000"/>
              </a:lnSpc>
              <a:buFont typeface="Wingdings" pitchFamily="2" charset="2"/>
              <a:buChar char="ü"/>
            </a:pPr>
            <a:r>
              <a:rPr lang="en-US" sz="2400" kern="100" dirty="0">
                <a:solidFill>
                  <a:prstClr val="black"/>
                </a:solidFill>
                <a:latin typeface="Bell MT" panose="02020503060305020303" pitchFamily="18" charset="0"/>
                <a:ea typeface="Calibri" panose="020F0502020204030204" pitchFamily="34" charset="0"/>
                <a:cs typeface="Times New Roman" panose="02020603050405020304" pitchFamily="18" charset="0"/>
              </a:rPr>
              <a:t>Hotels efforts towards healthy and conducive work environment (Pereira et al., 2021).</a:t>
            </a:r>
          </a:p>
          <a:p>
            <a:pPr marL="342900" indent="-342900">
              <a:lnSpc>
                <a:spcPct val="150000"/>
              </a:lnSpc>
              <a:buFont typeface="Wingdings" pitchFamily="2" charset="2"/>
              <a:buChar char="ü"/>
            </a:pPr>
            <a:r>
              <a:rPr lang="en-US" sz="2400" kern="100" dirty="0">
                <a:solidFill>
                  <a:prstClr val="black"/>
                </a:solidFill>
                <a:latin typeface="Bell MT" panose="02020503060305020303" pitchFamily="18" charset="0"/>
                <a:ea typeface="Calibri" panose="020F0502020204030204" pitchFamily="34" charset="0"/>
                <a:cs typeface="Times New Roman" panose="02020603050405020304" pitchFamily="18" charset="0"/>
              </a:rPr>
              <a:t>Employee happiness- salaries, training</a:t>
            </a:r>
          </a:p>
          <a:p>
            <a:pPr marL="342900" indent="-342900">
              <a:lnSpc>
                <a:spcPct val="150000"/>
              </a:lnSpc>
              <a:buFont typeface="Wingdings" pitchFamily="2" charset="2"/>
              <a:buChar char="ü"/>
            </a:pPr>
            <a:r>
              <a:rPr lang="en-US" sz="2400" kern="100" dirty="0">
                <a:solidFill>
                  <a:prstClr val="black"/>
                </a:solidFill>
                <a:latin typeface="Bell MT" panose="02020503060305020303" pitchFamily="18" charset="0"/>
                <a:ea typeface="Calibri" panose="020F0502020204030204" pitchFamily="34" charset="0"/>
                <a:cs typeface="Times New Roman" panose="02020603050405020304" pitchFamily="18" charset="0"/>
              </a:rPr>
              <a:t>Community weel0being- cultural preservation, charities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6874509" y="1540510"/>
            <a:ext cx="6858000" cy="37769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8575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4000"/>
            <a:lum/>
          </a:blip>
          <a:srcRect/>
          <a:stretch>
            <a:fillRect l="34000" t="-1000" r="-22000" b="-2000"/>
          </a:stretch>
        </a:blipFill>
        <a:effectLst/>
      </p:bgPr>
    </p:bg>
    <p:spTree>
      <p:nvGrpSpPr>
        <p:cNvPr id="1" name="">
          <a:extLst>
            <a:ext uri="{FF2B5EF4-FFF2-40B4-BE49-F238E27FC236}">
              <a16:creationId xmlns:a16="http://schemas.microsoft.com/office/drawing/2014/main" id="{D02D8476-A101-C33C-43EB-F0939457D4ED}"/>
            </a:ext>
          </a:extLst>
        </p:cNvPr>
        <p:cNvGrpSpPr/>
        <p:nvPr/>
      </p:nvGrpSpPr>
      <p:grpSpPr>
        <a:xfrm>
          <a:off x="0" y="0"/>
          <a:ext cx="0" cy="0"/>
          <a:chOff x="0" y="0"/>
          <a:chExt cx="0" cy="0"/>
        </a:xfrm>
      </p:grpSpPr>
      <p:sp>
        <p:nvSpPr>
          <p:cNvPr id="2" name="Rectangle 1"/>
          <p:cNvSpPr/>
          <p:nvPr/>
        </p:nvSpPr>
        <p:spPr>
          <a:xfrm>
            <a:off x="0" y="260723"/>
            <a:ext cx="9706708" cy="6186309"/>
          </a:xfrm>
          <a:prstGeom prst="rect">
            <a:avLst/>
          </a:prstGeom>
          <a:solidFill>
            <a:schemeClr val="bg1">
              <a:lumMod val="95000"/>
            </a:schemeClr>
          </a:solidFill>
          <a:effectLst>
            <a:softEdge rad="635000"/>
          </a:effectLst>
        </p:spPr>
        <p:txBody>
          <a:bodyPr wrap="square" lIns="91440" tIns="45720" rIns="91440" bIns="45720" anchor="t">
            <a:spAutoFit/>
          </a:bodyPr>
          <a:lstStyle/>
          <a:p>
            <a:pPr>
              <a:lnSpc>
                <a:spcPct val="150000"/>
              </a:lnSpc>
            </a:pPr>
            <a:r>
              <a:rPr lang="en-US" sz="2400" b="1" kern="100" dirty="0">
                <a:latin typeface="Bell MT" panose="02020503060305020303" pitchFamily="18" charset="0"/>
                <a:ea typeface="Calibri" panose="020F0502020204030204" pitchFamily="34" charset="0"/>
                <a:cs typeface="Times New Roman" panose="02020603050405020304" pitchFamily="18" charset="0"/>
              </a:rPr>
              <a:t>Water Management Practices</a:t>
            </a:r>
          </a:p>
          <a:p>
            <a:pPr marL="342900" indent="-342900">
              <a:lnSpc>
                <a:spcPct val="150000"/>
              </a:lnSpc>
              <a:buFont typeface="Wingdings"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installing water-savings systems in taps and showers, water recycling systems, water-saving for garden irrigation, wastewater reuse, harvesting rainwater and growing plants that consume little water.</a:t>
            </a:r>
          </a:p>
          <a:p>
            <a:pPr marL="342900" indent="-342900">
              <a:lnSpc>
                <a:spcPct val="150000"/>
              </a:lnSpc>
              <a:buFont typeface="Wingdings" pitchFamily="2" charset="2"/>
              <a:buChar char="ü"/>
            </a:pPr>
            <a:r>
              <a:rPr lang="en-US" sz="2400" kern="100" dirty="0">
                <a:latin typeface="Bell MT"/>
                <a:ea typeface="Calibri"/>
                <a:cs typeface="Times New Roman"/>
              </a:rPr>
              <a:t>Guest conservation through guest awareness programs.</a:t>
            </a:r>
          </a:p>
          <a:p>
            <a:pPr>
              <a:lnSpc>
                <a:spcPct val="150000"/>
              </a:lnSpc>
            </a:pPr>
            <a:r>
              <a:rPr lang="en-US" sz="2400" b="1" kern="100" dirty="0">
                <a:latin typeface="Bell MT" panose="02020503060305020303" pitchFamily="18" charset="0"/>
                <a:ea typeface="Calibri" panose="020F0502020204030204" pitchFamily="34" charset="0"/>
                <a:cs typeface="Times New Roman" panose="02020603050405020304" pitchFamily="18" charset="0"/>
              </a:rPr>
              <a:t>Food Waste Management</a:t>
            </a:r>
          </a:p>
          <a:p>
            <a:pPr marL="342900" indent="-342900">
              <a:lnSpc>
                <a:spcPct val="150000"/>
              </a:lnSpc>
              <a:buFont typeface="Wingdings"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solid waste management practices- waste recycling, waste prevention, composition, and disposal programs</a:t>
            </a:r>
          </a:p>
          <a:p>
            <a:pPr marL="342900" indent="-342900">
              <a:lnSpc>
                <a:spcPct val="150000"/>
              </a:lnSpc>
              <a:buFont typeface="Wingdings"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better menu design, employee training, efficient food storage, and reuse</a:t>
            </a:r>
          </a:p>
          <a:p>
            <a:pPr marL="342900" indent="-342900">
              <a:lnSpc>
                <a:spcPct val="150000"/>
              </a:lnSpc>
              <a:buFont typeface="Wingdings"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Staff training for waste management and waste management during preparation.</a:t>
            </a:r>
          </a:p>
        </p:txBody>
      </p:sp>
      <p:sp>
        <p:nvSpPr>
          <p:cNvPr id="3" name="TextBox 2">
            <a:extLst>
              <a:ext uri="{FF2B5EF4-FFF2-40B4-BE49-F238E27FC236}">
                <a16:creationId xmlns:a16="http://schemas.microsoft.com/office/drawing/2014/main" id="{B1914129-8F18-953E-F4CA-04F7256B412A}"/>
              </a:ext>
            </a:extLst>
          </p:cNvPr>
          <p:cNvSpPr txBox="1"/>
          <p:nvPr/>
        </p:nvSpPr>
        <p:spPr>
          <a:xfrm>
            <a:off x="6626941" y="-31221"/>
            <a:ext cx="5565059" cy="70788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70AD47">
                    <a:lumMod val="50000"/>
                  </a:srgbClr>
                </a:solidFill>
                <a:effectLst/>
                <a:uLnTx/>
                <a:uFillTx/>
                <a:latin typeface="Bell MT" panose="02020503060305020303" pitchFamily="18" charset="0"/>
                <a:ea typeface="+mn-ea"/>
                <a:cs typeface="+mn-cs"/>
              </a:rPr>
              <a:t>Literature Review Cont.</a:t>
            </a:r>
          </a:p>
        </p:txBody>
      </p:sp>
      <p:cxnSp>
        <p:nvCxnSpPr>
          <p:cNvPr id="6" name="Straight Connector 5">
            <a:extLst>
              <a:ext uri="{FF2B5EF4-FFF2-40B4-BE49-F238E27FC236}">
                <a16:creationId xmlns:a16="http://schemas.microsoft.com/office/drawing/2014/main" id="{D586D594-0F05-D14E-13AD-52AA0A863A14}"/>
              </a:ext>
            </a:extLst>
          </p:cNvPr>
          <p:cNvCxnSpPr>
            <a:cxnSpLocks/>
          </p:cNvCxnSpPr>
          <p:nvPr/>
        </p:nvCxnSpPr>
        <p:spPr>
          <a:xfrm>
            <a:off x="6424246" y="615110"/>
            <a:ext cx="5531024" cy="0"/>
          </a:xfrm>
          <a:prstGeom prst="line">
            <a:avLst/>
          </a:prstGeom>
          <a:ln w="38100"/>
        </p:spPr>
        <p:style>
          <a:lnRef idx="3">
            <a:schemeClr val="accent6"/>
          </a:lnRef>
          <a:fillRef idx="0">
            <a:schemeClr val="accent6"/>
          </a:fillRef>
          <a:effectRef idx="2">
            <a:schemeClr val="accent6"/>
          </a:effectRef>
          <a:fontRef idx="minor">
            <a:schemeClr val="tx1"/>
          </a:fontRef>
        </p:style>
      </p:cxnSp>
      <p:sp>
        <p:nvSpPr>
          <p:cNvPr id="4" name="Rectangle 3"/>
          <p:cNvSpPr/>
          <p:nvPr/>
        </p:nvSpPr>
        <p:spPr>
          <a:xfrm>
            <a:off x="0" y="6491517"/>
            <a:ext cx="8635313" cy="369332"/>
          </a:xfrm>
          <a:prstGeom prst="rect">
            <a:avLst/>
          </a:prstGeom>
        </p:spPr>
        <p:txBody>
          <a:bodyPr wrap="none">
            <a:spAutoFit/>
          </a:bodyPr>
          <a:lstStyle/>
          <a:p>
            <a:r>
              <a:rPr lang="it-IT" dirty="0">
                <a:latin typeface="Bell MT" pitchFamily="18" charset="0"/>
              </a:rPr>
              <a:t>(Giri, 2021; Diaz-Farina et al., 2023;</a:t>
            </a:r>
            <a:r>
              <a:rPr lang="en-US" kern="100" dirty="0">
                <a:latin typeface="Bell MT" panose="02020503060305020303" pitchFamily="18" charset="0"/>
                <a:ea typeface="Calibri" panose="020F0502020204030204" pitchFamily="34" charset="0"/>
                <a:cs typeface="Times New Roman" panose="02020603050405020304" pitchFamily="18" charset="0"/>
              </a:rPr>
              <a:t> </a:t>
            </a:r>
            <a:r>
              <a:rPr lang="en-US" kern="100" dirty="0" err="1">
                <a:latin typeface="Bell MT" panose="02020503060305020303" pitchFamily="18" charset="0"/>
                <a:ea typeface="Calibri" panose="020F0502020204030204" pitchFamily="34" charset="0"/>
                <a:cs typeface="Times New Roman" panose="02020603050405020304" pitchFamily="18" charset="0"/>
              </a:rPr>
              <a:t>Suárez-Fernández</a:t>
            </a:r>
            <a:r>
              <a:rPr lang="en-US" kern="100" dirty="0">
                <a:latin typeface="Bell MT" panose="02020503060305020303" pitchFamily="18" charset="0"/>
                <a:ea typeface="Calibri" panose="020F0502020204030204" pitchFamily="34" charset="0"/>
                <a:cs typeface="Times New Roman" panose="02020603050405020304" pitchFamily="18" charset="0"/>
              </a:rPr>
              <a:t> et al., 2025; </a:t>
            </a:r>
            <a:r>
              <a:rPr lang="en-US" kern="100" dirty="0" err="1">
                <a:latin typeface="Bell MT" panose="02020503060305020303" pitchFamily="18" charset="0"/>
                <a:ea typeface="Calibri" panose="020F0502020204030204" pitchFamily="34" charset="0"/>
                <a:cs typeface="Times New Roman" panose="02020603050405020304" pitchFamily="18" charset="0"/>
              </a:rPr>
              <a:t>Antonova</a:t>
            </a:r>
            <a:r>
              <a:rPr lang="en-US" kern="100" dirty="0">
                <a:latin typeface="Bell MT" panose="02020503060305020303" pitchFamily="18" charset="0"/>
                <a:ea typeface="Calibri" panose="020F0502020204030204" pitchFamily="34" charset="0"/>
                <a:cs typeface="Times New Roman" panose="02020603050405020304" pitchFamily="18" charset="0"/>
              </a:rPr>
              <a:t> et al., 2022)</a:t>
            </a:r>
            <a:endParaRPr lang="en-US" dirty="0">
              <a:latin typeface="Bell MT" pitchFamily="18" charset="0"/>
            </a:endParaRPr>
          </a:p>
        </p:txBody>
      </p:sp>
    </p:spTree>
    <p:extLst>
      <p:ext uri="{BB962C8B-B14F-4D97-AF65-F5344CB8AC3E}">
        <p14:creationId xmlns:p14="http://schemas.microsoft.com/office/powerpoint/2010/main" val="1480929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
            <a:lum/>
          </a:blip>
          <a:srcRect/>
          <a:stretch>
            <a:fillRect l="-7000" r="-7000"/>
          </a:stretch>
        </a:blipFill>
        <a:effectLst/>
      </p:bgPr>
    </p:bg>
    <p:spTree>
      <p:nvGrpSpPr>
        <p:cNvPr id="1" name="">
          <a:extLst>
            <a:ext uri="{FF2B5EF4-FFF2-40B4-BE49-F238E27FC236}">
              <a16:creationId xmlns:a16="http://schemas.microsoft.com/office/drawing/2014/main" id="{32A0A52D-E51D-F4DF-3F83-618317BB0DC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A646039-731C-B28E-7464-E45FC3958164}"/>
              </a:ext>
            </a:extLst>
          </p:cNvPr>
          <p:cNvSpPr txBox="1"/>
          <p:nvPr/>
        </p:nvSpPr>
        <p:spPr>
          <a:xfrm>
            <a:off x="-152401" y="156348"/>
            <a:ext cx="43688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70AD47">
                    <a:lumMod val="50000"/>
                  </a:srgbClr>
                </a:solidFill>
                <a:effectLst/>
                <a:uLnTx/>
                <a:uFillTx/>
                <a:latin typeface="Bell MT" panose="02020503060305020303" pitchFamily="18" charset="0"/>
                <a:ea typeface="+mn-ea"/>
                <a:cs typeface="+mn-cs"/>
              </a:rPr>
              <a:t>Methodology</a:t>
            </a:r>
          </a:p>
        </p:txBody>
      </p:sp>
      <p:cxnSp>
        <p:nvCxnSpPr>
          <p:cNvPr id="6" name="Straight Connector 5">
            <a:extLst>
              <a:ext uri="{FF2B5EF4-FFF2-40B4-BE49-F238E27FC236}">
                <a16:creationId xmlns:a16="http://schemas.microsoft.com/office/drawing/2014/main" id="{0A2C0F06-58E9-E97A-9F1B-4EC597DAB04D}"/>
              </a:ext>
            </a:extLst>
          </p:cNvPr>
          <p:cNvCxnSpPr>
            <a:cxnSpLocks/>
          </p:cNvCxnSpPr>
          <p:nvPr/>
        </p:nvCxnSpPr>
        <p:spPr>
          <a:xfrm>
            <a:off x="146819" y="794197"/>
            <a:ext cx="3770359" cy="0"/>
          </a:xfrm>
          <a:prstGeom prst="line">
            <a:avLst/>
          </a:prstGeom>
          <a:ln w="38100"/>
        </p:spPr>
        <p:style>
          <a:lnRef idx="3">
            <a:schemeClr val="accent6"/>
          </a:lnRef>
          <a:fillRef idx="0">
            <a:schemeClr val="accent6"/>
          </a:fillRef>
          <a:effectRef idx="2">
            <a:schemeClr val="accent6"/>
          </a:effectRef>
          <a:fontRef idx="minor">
            <a:schemeClr val="tx1"/>
          </a:fontRef>
        </p:style>
      </p:cxnSp>
      <p:sp>
        <p:nvSpPr>
          <p:cNvPr id="2" name="Rectangle 1"/>
          <p:cNvSpPr/>
          <p:nvPr/>
        </p:nvSpPr>
        <p:spPr>
          <a:xfrm>
            <a:off x="146819" y="1134179"/>
            <a:ext cx="9165033" cy="461665"/>
          </a:xfrm>
          <a:prstGeom prst="rect">
            <a:avLst/>
          </a:prstGeom>
        </p:spPr>
        <p:txBody>
          <a:bodyPr wrap="square">
            <a:spAutoFit/>
          </a:bodyPr>
          <a:lstStyle/>
          <a:p>
            <a:r>
              <a:rPr lang="en-US" sz="2400" b="1" kern="100" dirty="0">
                <a:latin typeface="Bell MT" panose="02020503060305020303" pitchFamily="18" charset="0"/>
                <a:ea typeface="Calibri" panose="020F0502020204030204" pitchFamily="34" charset="0"/>
                <a:cs typeface="Times New Roman" panose="02020603050405020304" pitchFamily="18" charset="0"/>
              </a:rPr>
              <a:t>Qualitative secondary data analysis</a:t>
            </a:r>
          </a:p>
        </p:txBody>
      </p:sp>
      <p:graphicFrame>
        <p:nvGraphicFramePr>
          <p:cNvPr id="4" name="Diagram 3"/>
          <p:cNvGraphicFramePr/>
          <p:nvPr>
            <p:extLst>
              <p:ext uri="{D42A27DB-BD31-4B8C-83A1-F6EECF244321}">
                <p14:modId xmlns:p14="http://schemas.microsoft.com/office/powerpoint/2010/main" val="959768178"/>
              </p:ext>
            </p:extLst>
          </p:nvPr>
        </p:nvGraphicFramePr>
        <p:xfrm>
          <a:off x="0" y="415996"/>
          <a:ext cx="12192000" cy="60260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E3A6748A-2FFB-80CE-639F-90CC053D252D}"/>
              </a:ext>
            </a:extLst>
          </p:cNvPr>
          <p:cNvSpPr txBox="1"/>
          <p:nvPr/>
        </p:nvSpPr>
        <p:spPr>
          <a:xfrm>
            <a:off x="6019800" y="6072672"/>
            <a:ext cx="6172200" cy="461665"/>
          </a:xfrm>
          <a:prstGeom prst="rect">
            <a:avLst/>
          </a:prstGeom>
          <a:noFill/>
        </p:spPr>
        <p:txBody>
          <a:bodyPr wrap="square">
            <a:spAutoFit/>
          </a:bodyPr>
          <a:lstStyle/>
          <a:p>
            <a:r>
              <a:rPr lang="en-US" sz="2400" dirty="0">
                <a:latin typeface="Bell MT" panose="02020503060305020303" pitchFamily="18" charset="0"/>
              </a:rPr>
              <a:t>(Cheong et al., 2023)</a:t>
            </a:r>
          </a:p>
        </p:txBody>
      </p:sp>
    </p:spTree>
    <p:extLst>
      <p:ext uri="{BB962C8B-B14F-4D97-AF65-F5344CB8AC3E}">
        <p14:creationId xmlns:p14="http://schemas.microsoft.com/office/powerpoint/2010/main" val="1956527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682FCD-5B3C-CF6B-D898-81C044980E04}"/>
              </a:ext>
            </a:extLst>
          </p:cNvPr>
          <p:cNvSpPr txBox="1"/>
          <p:nvPr/>
        </p:nvSpPr>
        <p:spPr>
          <a:xfrm>
            <a:off x="117987" y="190889"/>
            <a:ext cx="7079227" cy="1200329"/>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70AD47">
                    <a:lumMod val="50000"/>
                  </a:srgbClr>
                </a:solidFill>
                <a:effectLst/>
                <a:uLnTx/>
                <a:uFillTx/>
                <a:latin typeface="Bell MT" panose="02020503060305020303" pitchFamily="18" charset="0"/>
                <a:ea typeface="+mn-ea"/>
                <a:cs typeface="+mn-cs"/>
              </a:rPr>
              <a:t>PEST Analysis of Premier Inn:</a:t>
            </a:r>
          </a:p>
          <a:p>
            <a:pPr marL="0" marR="0" lvl="0" indent="0" defTabSz="914400" rtl="0" eaLnBrk="1" fontAlgn="auto" latinLnBrk="0" hangingPunct="1">
              <a:lnSpc>
                <a:spcPct val="100000"/>
              </a:lnSpc>
              <a:spcBef>
                <a:spcPts val="0"/>
              </a:spcBef>
              <a:spcAft>
                <a:spcPts val="0"/>
              </a:spcAft>
              <a:buClrTx/>
              <a:buSzTx/>
              <a:buFontTx/>
              <a:buNone/>
              <a:tabLst/>
              <a:defRPr/>
            </a:pPr>
            <a:r>
              <a:rPr lang="en-US" sz="3600" b="1" dirty="0">
                <a:solidFill>
                  <a:srgbClr val="70AD47">
                    <a:lumMod val="50000"/>
                  </a:srgbClr>
                </a:solidFill>
                <a:latin typeface="Bell MT" panose="02020503060305020303" pitchFamily="18" charset="0"/>
              </a:rPr>
              <a:t>Political and Economic</a:t>
            </a:r>
            <a:endParaRPr kumimoji="0" lang="en-US" sz="3600" b="1" i="0" u="none" strike="noStrike" kern="1200" cap="none" spc="0" normalizeH="0" baseline="0" noProof="0" dirty="0">
              <a:ln>
                <a:noFill/>
              </a:ln>
              <a:solidFill>
                <a:srgbClr val="70AD47">
                  <a:lumMod val="50000"/>
                </a:srgbClr>
              </a:solidFill>
              <a:effectLst/>
              <a:uLnTx/>
              <a:uFillTx/>
              <a:latin typeface="Bell MT" panose="02020503060305020303" pitchFamily="18" charset="0"/>
              <a:ea typeface="+mn-ea"/>
              <a:cs typeface="+mn-cs"/>
            </a:endParaRPr>
          </a:p>
        </p:txBody>
      </p:sp>
      <p:cxnSp>
        <p:nvCxnSpPr>
          <p:cNvPr id="6" name="Straight Connector 5">
            <a:extLst>
              <a:ext uri="{FF2B5EF4-FFF2-40B4-BE49-F238E27FC236}">
                <a16:creationId xmlns:a16="http://schemas.microsoft.com/office/drawing/2014/main" id="{2723A102-056B-7338-1BDF-F63A0B46B54C}"/>
              </a:ext>
            </a:extLst>
          </p:cNvPr>
          <p:cNvCxnSpPr>
            <a:cxnSpLocks/>
          </p:cNvCxnSpPr>
          <p:nvPr/>
        </p:nvCxnSpPr>
        <p:spPr>
          <a:xfrm>
            <a:off x="283029" y="1340386"/>
            <a:ext cx="6250506" cy="0"/>
          </a:xfrm>
          <a:prstGeom prst="line">
            <a:avLst/>
          </a:prstGeom>
          <a:ln w="38100"/>
        </p:spPr>
        <p:style>
          <a:lnRef idx="3">
            <a:schemeClr val="accent6"/>
          </a:lnRef>
          <a:fillRef idx="0">
            <a:schemeClr val="accent6"/>
          </a:fillRef>
          <a:effectRef idx="2">
            <a:schemeClr val="accent6"/>
          </a:effectRef>
          <a:fontRef idx="minor">
            <a:schemeClr val="tx1"/>
          </a:fontRef>
        </p:style>
      </p:cxnSp>
      <p:sp>
        <p:nvSpPr>
          <p:cNvPr id="2" name="Rectangle 1"/>
          <p:cNvSpPr/>
          <p:nvPr/>
        </p:nvSpPr>
        <p:spPr>
          <a:xfrm>
            <a:off x="0" y="1411207"/>
            <a:ext cx="7477876" cy="2259016"/>
          </a:xfrm>
          <a:prstGeom prst="rect">
            <a:avLst/>
          </a:prstGeom>
        </p:spPr>
        <p:txBody>
          <a:bodyPr wrap="square">
            <a:spAutoFit/>
          </a:bodyPr>
          <a:lstStyle/>
          <a:p>
            <a:pPr marL="342900" indent="-342900">
              <a:lnSpc>
                <a:spcPct val="150000"/>
              </a:lnSpc>
              <a:buFont typeface="Wingdings" panose="05000000000000000000"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Government committed to Net Zero Target by 2050</a:t>
            </a:r>
          </a:p>
          <a:p>
            <a:pPr marL="342900" indent="-342900">
              <a:lnSpc>
                <a:spcPct val="150000"/>
              </a:lnSpc>
              <a:buFont typeface="Wingdings" panose="05000000000000000000"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Premier Inn hotels have similar objectives that align with government objectives- switching to renewable sources of energy, energy savings technologies.</a:t>
            </a:r>
          </a:p>
        </p:txBody>
      </p:sp>
      <p:pic>
        <p:nvPicPr>
          <p:cNvPr id="5" name="Picture 4">
            <a:extLst>
              <a:ext uri="{FF2B5EF4-FFF2-40B4-BE49-F238E27FC236}">
                <a16:creationId xmlns:a16="http://schemas.microsoft.com/office/drawing/2014/main" id="{670571FC-C559-5BD6-D3E8-1F95E13AFB70}"/>
              </a:ext>
            </a:extLst>
          </p:cNvPr>
          <p:cNvPicPr>
            <a:picLocks noChangeAspect="1"/>
          </p:cNvPicPr>
          <p:nvPr/>
        </p:nvPicPr>
        <p:blipFill>
          <a:blip r:embed="rId3"/>
          <a:stretch>
            <a:fillRect/>
          </a:stretch>
        </p:blipFill>
        <p:spPr>
          <a:xfrm>
            <a:off x="6993708" y="1535400"/>
            <a:ext cx="5080306" cy="2848695"/>
          </a:xfrm>
          <a:prstGeom prst="rect">
            <a:avLst/>
          </a:prstGeom>
        </p:spPr>
      </p:pic>
      <p:pic>
        <p:nvPicPr>
          <p:cNvPr id="8" name="Picture 7">
            <a:extLst>
              <a:ext uri="{FF2B5EF4-FFF2-40B4-BE49-F238E27FC236}">
                <a16:creationId xmlns:a16="http://schemas.microsoft.com/office/drawing/2014/main" id="{CA4C6486-BA15-525E-5812-7F5BCCDEA1B9}"/>
              </a:ext>
            </a:extLst>
          </p:cNvPr>
          <p:cNvPicPr>
            <a:picLocks noChangeAspect="1"/>
          </p:cNvPicPr>
          <p:nvPr/>
        </p:nvPicPr>
        <p:blipFill>
          <a:blip r:embed="rId4"/>
          <a:stretch>
            <a:fillRect/>
          </a:stretch>
        </p:blipFill>
        <p:spPr>
          <a:xfrm>
            <a:off x="196532" y="3670223"/>
            <a:ext cx="5080306" cy="3167787"/>
          </a:xfrm>
          <a:prstGeom prst="rect">
            <a:avLst/>
          </a:prstGeom>
        </p:spPr>
      </p:pic>
      <p:sp>
        <p:nvSpPr>
          <p:cNvPr id="10" name="TextBox 9">
            <a:extLst>
              <a:ext uri="{FF2B5EF4-FFF2-40B4-BE49-F238E27FC236}">
                <a16:creationId xmlns:a16="http://schemas.microsoft.com/office/drawing/2014/main" id="{75F37946-90B5-865D-687B-6B6040A0761C}"/>
              </a:ext>
            </a:extLst>
          </p:cNvPr>
          <p:cNvSpPr txBox="1"/>
          <p:nvPr/>
        </p:nvSpPr>
        <p:spPr>
          <a:xfrm>
            <a:off x="5276838" y="4408095"/>
            <a:ext cx="6915162" cy="2259016"/>
          </a:xfrm>
          <a:prstGeom prst="rect">
            <a:avLst/>
          </a:prstGeom>
          <a:noFill/>
        </p:spPr>
        <p:txBody>
          <a:bodyPr wrap="square">
            <a:spAutoFit/>
          </a:bodyPr>
          <a:lstStyle/>
          <a:p>
            <a:pPr marL="342900" indent="-342900">
              <a:lnSpc>
                <a:spcPct val="150000"/>
              </a:lnSpc>
              <a:buFont typeface="Wingdings" panose="05000000000000000000" pitchFamily="2" charset="2"/>
              <a:buChar char="ü"/>
            </a:pPr>
            <a:r>
              <a:rPr lang="en-US" sz="2400" dirty="0">
                <a:latin typeface="Bell MT" panose="02020503060305020303" pitchFamily="18" charset="0"/>
              </a:rPr>
              <a:t>Inflation is at 3.5% record-highest in last one year.</a:t>
            </a:r>
          </a:p>
          <a:p>
            <a:pPr marL="342900" indent="-342900">
              <a:lnSpc>
                <a:spcPct val="150000"/>
              </a:lnSpc>
              <a:buFont typeface="Wingdings" panose="05000000000000000000" pitchFamily="2" charset="2"/>
              <a:buChar char="ü"/>
            </a:pPr>
            <a:r>
              <a:rPr lang="en-US" sz="2400" dirty="0">
                <a:latin typeface="Bell MT" panose="02020503060305020303" pitchFamily="18" charset="0"/>
              </a:rPr>
              <a:t>Low purchasing power</a:t>
            </a:r>
          </a:p>
          <a:p>
            <a:pPr marL="342900" indent="-342900">
              <a:lnSpc>
                <a:spcPct val="150000"/>
              </a:lnSpc>
              <a:buFont typeface="Wingdings" panose="05000000000000000000" pitchFamily="2" charset="2"/>
              <a:buChar char="ü"/>
            </a:pPr>
            <a:r>
              <a:rPr lang="en-US" sz="2400" dirty="0">
                <a:latin typeface="Bell MT" panose="02020503060305020303" pitchFamily="18" charset="0"/>
              </a:rPr>
              <a:t>Premier Inn unable to invest substantial in environmentally-efficient technologies</a:t>
            </a:r>
          </a:p>
        </p:txBody>
      </p:sp>
      <p:sp>
        <p:nvSpPr>
          <p:cNvPr id="12" name="TextBox 11">
            <a:extLst>
              <a:ext uri="{FF2B5EF4-FFF2-40B4-BE49-F238E27FC236}">
                <a16:creationId xmlns:a16="http://schemas.microsoft.com/office/drawing/2014/main" id="{A7CA5EBA-F82B-95CE-560B-633CA5641773}"/>
              </a:ext>
            </a:extLst>
          </p:cNvPr>
          <p:cNvSpPr txBox="1"/>
          <p:nvPr/>
        </p:nvSpPr>
        <p:spPr>
          <a:xfrm>
            <a:off x="5668198" y="6550223"/>
            <a:ext cx="6132442" cy="307777"/>
          </a:xfrm>
          <a:prstGeom prst="rect">
            <a:avLst/>
          </a:prstGeom>
          <a:noFill/>
        </p:spPr>
        <p:txBody>
          <a:bodyPr wrap="square">
            <a:spAutoFit/>
          </a:bodyPr>
          <a:lstStyle/>
          <a:p>
            <a:r>
              <a:rPr lang="en-US" sz="1400" dirty="0">
                <a:latin typeface="Bell MT" panose="02020503060305020303" pitchFamily="18" charset="0"/>
              </a:rPr>
              <a:t>(Burnett et al., 2024; Whitbread plc, 2025; Office of National Statistics, 2025)) </a:t>
            </a:r>
          </a:p>
        </p:txBody>
      </p:sp>
    </p:spTree>
    <p:extLst>
      <p:ext uri="{BB962C8B-B14F-4D97-AF65-F5344CB8AC3E}">
        <p14:creationId xmlns:p14="http://schemas.microsoft.com/office/powerpoint/2010/main" val="3104249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FD96C-65E5-8EA2-ABD4-65B0E498681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4CC2FDF-2676-1D37-2E69-D3805EB39556}"/>
              </a:ext>
            </a:extLst>
          </p:cNvPr>
          <p:cNvSpPr txBox="1"/>
          <p:nvPr/>
        </p:nvSpPr>
        <p:spPr>
          <a:xfrm>
            <a:off x="117987" y="190889"/>
            <a:ext cx="7079227" cy="1200329"/>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70AD47">
                    <a:lumMod val="50000"/>
                  </a:srgbClr>
                </a:solidFill>
                <a:effectLst/>
                <a:uLnTx/>
                <a:uFillTx/>
                <a:latin typeface="Bell MT" panose="02020503060305020303" pitchFamily="18" charset="0"/>
                <a:ea typeface="+mn-ea"/>
                <a:cs typeface="+mn-cs"/>
              </a:rPr>
              <a:t>PEST Analysis of Premier Inn:</a:t>
            </a:r>
          </a:p>
          <a:p>
            <a:pPr marL="0" marR="0" lvl="0" indent="0" defTabSz="914400" rtl="0" eaLnBrk="1" fontAlgn="auto" latinLnBrk="0" hangingPunct="1">
              <a:lnSpc>
                <a:spcPct val="100000"/>
              </a:lnSpc>
              <a:spcBef>
                <a:spcPts val="0"/>
              </a:spcBef>
              <a:spcAft>
                <a:spcPts val="0"/>
              </a:spcAft>
              <a:buClrTx/>
              <a:buSzTx/>
              <a:buFontTx/>
              <a:buNone/>
              <a:tabLst/>
              <a:defRPr/>
            </a:pPr>
            <a:r>
              <a:rPr lang="en-US" sz="3600" b="1" dirty="0">
                <a:solidFill>
                  <a:srgbClr val="70AD47">
                    <a:lumMod val="50000"/>
                  </a:srgbClr>
                </a:solidFill>
                <a:latin typeface="Bell MT" panose="02020503060305020303" pitchFamily="18" charset="0"/>
              </a:rPr>
              <a:t>Social and Technological</a:t>
            </a:r>
            <a:endParaRPr kumimoji="0" lang="en-US" sz="3600" b="1" i="0" u="none" strike="noStrike" kern="1200" cap="none" spc="0" normalizeH="0" baseline="0" noProof="0" dirty="0">
              <a:ln>
                <a:noFill/>
              </a:ln>
              <a:solidFill>
                <a:srgbClr val="70AD47">
                  <a:lumMod val="50000"/>
                </a:srgbClr>
              </a:solidFill>
              <a:effectLst/>
              <a:uLnTx/>
              <a:uFillTx/>
              <a:latin typeface="Bell MT" panose="02020503060305020303" pitchFamily="18" charset="0"/>
              <a:ea typeface="+mn-ea"/>
              <a:cs typeface="+mn-cs"/>
            </a:endParaRPr>
          </a:p>
        </p:txBody>
      </p:sp>
      <p:cxnSp>
        <p:nvCxnSpPr>
          <p:cNvPr id="6" name="Straight Connector 5">
            <a:extLst>
              <a:ext uri="{FF2B5EF4-FFF2-40B4-BE49-F238E27FC236}">
                <a16:creationId xmlns:a16="http://schemas.microsoft.com/office/drawing/2014/main" id="{81049879-F35D-395B-7508-1DB298D1F791}"/>
              </a:ext>
            </a:extLst>
          </p:cNvPr>
          <p:cNvCxnSpPr>
            <a:cxnSpLocks/>
          </p:cNvCxnSpPr>
          <p:nvPr/>
        </p:nvCxnSpPr>
        <p:spPr>
          <a:xfrm>
            <a:off x="283029" y="1340386"/>
            <a:ext cx="6280003" cy="0"/>
          </a:xfrm>
          <a:prstGeom prst="line">
            <a:avLst/>
          </a:prstGeom>
          <a:ln w="38100"/>
        </p:spPr>
        <p:style>
          <a:lnRef idx="3">
            <a:schemeClr val="accent6"/>
          </a:lnRef>
          <a:fillRef idx="0">
            <a:schemeClr val="accent6"/>
          </a:fillRef>
          <a:effectRef idx="2">
            <a:schemeClr val="accent6"/>
          </a:effectRef>
          <a:fontRef idx="minor">
            <a:schemeClr val="tx1"/>
          </a:fontRef>
        </p:style>
      </p:cxnSp>
      <p:sp>
        <p:nvSpPr>
          <p:cNvPr id="2" name="Rectangle 1"/>
          <p:cNvSpPr/>
          <p:nvPr/>
        </p:nvSpPr>
        <p:spPr>
          <a:xfrm>
            <a:off x="1" y="4114800"/>
            <a:ext cx="8246580" cy="2813014"/>
          </a:xfrm>
          <a:prstGeom prst="rect">
            <a:avLst/>
          </a:prstGeom>
        </p:spPr>
        <p:txBody>
          <a:bodyPr wrap="square">
            <a:spAutoFit/>
          </a:bodyPr>
          <a:lstStyle/>
          <a:p>
            <a:pPr marL="342900" indent="-342900">
              <a:lnSpc>
                <a:spcPct val="150000"/>
              </a:lnSpc>
              <a:buFont typeface="Wingdings" panose="05000000000000000000" pitchFamily="2" charset="2"/>
              <a:buChar char="ü"/>
            </a:pPr>
            <a:r>
              <a:rPr lang="en-US" sz="2400" dirty="0">
                <a:effectLst/>
                <a:latin typeface="Bell MT" panose="02020503060305020303" pitchFamily="18" charset="0"/>
                <a:ea typeface="Calibri" panose="020F0502020204030204" pitchFamily="34" charset="0"/>
              </a:rPr>
              <a:t>AI technologies in hospitality in sustainable development.</a:t>
            </a:r>
          </a:p>
          <a:p>
            <a:pPr marL="342900" indent="-342900">
              <a:lnSpc>
                <a:spcPct val="150000"/>
              </a:lnSpc>
              <a:buFont typeface="Wingdings" panose="05000000000000000000" pitchFamily="2" charset="2"/>
              <a:buChar char="ü"/>
            </a:pPr>
            <a:r>
              <a:rPr lang="en-US" sz="2400" dirty="0">
                <a:latin typeface="Bell MT" panose="02020503060305020303" pitchFamily="18" charset="0"/>
              </a:rPr>
              <a:t>Smart hotels use AI technologies for climate control, intelligent room management, and adaptive lighting schemes</a:t>
            </a:r>
          </a:p>
          <a:p>
            <a:pPr marL="342900" indent="-342900">
              <a:lnSpc>
                <a:spcPct val="150000"/>
              </a:lnSpc>
              <a:buFont typeface="Wingdings" panose="05000000000000000000" pitchFamily="2" charset="2"/>
              <a:buChar char="ü"/>
            </a:pPr>
            <a:r>
              <a:rPr lang="en-US" sz="2400" dirty="0">
                <a:latin typeface="Bell MT" panose="02020503060305020303" pitchFamily="18" charset="0"/>
              </a:rPr>
              <a:t>Premier Inn has not adopted any of the smart AI-powered technology (Bakshi and Singh, 2024).</a:t>
            </a:r>
          </a:p>
        </p:txBody>
      </p:sp>
      <p:pic>
        <p:nvPicPr>
          <p:cNvPr id="4" name="Picture 3">
            <a:extLst>
              <a:ext uri="{FF2B5EF4-FFF2-40B4-BE49-F238E27FC236}">
                <a16:creationId xmlns:a16="http://schemas.microsoft.com/office/drawing/2014/main" id="{1AFAAC14-E345-CE9A-33AF-CDA0AFEED2A4}"/>
              </a:ext>
            </a:extLst>
          </p:cNvPr>
          <p:cNvPicPr>
            <a:picLocks noChangeAspect="1"/>
          </p:cNvPicPr>
          <p:nvPr/>
        </p:nvPicPr>
        <p:blipFill>
          <a:blip r:embed="rId3"/>
          <a:stretch>
            <a:fillRect/>
          </a:stretch>
        </p:blipFill>
        <p:spPr>
          <a:xfrm>
            <a:off x="665093" y="1482665"/>
            <a:ext cx="3945420" cy="2632135"/>
          </a:xfrm>
          <a:prstGeom prst="rect">
            <a:avLst/>
          </a:prstGeom>
        </p:spPr>
      </p:pic>
      <p:sp>
        <p:nvSpPr>
          <p:cNvPr id="9" name="TextBox 8">
            <a:extLst>
              <a:ext uri="{FF2B5EF4-FFF2-40B4-BE49-F238E27FC236}">
                <a16:creationId xmlns:a16="http://schemas.microsoft.com/office/drawing/2014/main" id="{146ED660-6902-67BF-9397-A6B57ECE11A1}"/>
              </a:ext>
            </a:extLst>
          </p:cNvPr>
          <p:cNvSpPr txBox="1"/>
          <p:nvPr/>
        </p:nvSpPr>
        <p:spPr>
          <a:xfrm>
            <a:off x="4610513" y="1482665"/>
            <a:ext cx="7581487" cy="2259016"/>
          </a:xfrm>
          <a:prstGeom prst="rect">
            <a:avLst/>
          </a:prstGeom>
          <a:noFill/>
        </p:spPr>
        <p:txBody>
          <a:bodyPr wrap="square">
            <a:spAutoFit/>
          </a:bodyPr>
          <a:lstStyle/>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2400" b="0" i="0" u="none" strike="noStrike" kern="100" cap="none" spc="0" normalizeH="0" baseline="0" noProof="0" dirty="0">
                <a:ln>
                  <a:noFill/>
                </a:ln>
                <a:solidFill>
                  <a:prstClr val="black"/>
                </a:solidFill>
                <a:effectLst/>
                <a:uLnTx/>
                <a:uFillTx/>
                <a:latin typeface="Bell MT" panose="02020503060305020303" pitchFamily="18" charset="0"/>
                <a:ea typeface="Calibri" panose="020F0502020204030204" pitchFamily="34" charset="0"/>
                <a:cs typeface="Times New Roman" panose="02020603050405020304" pitchFamily="18" charset="0"/>
              </a:rPr>
              <a:t>Shift to customer behavior towards eco-friendly hotels</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2400" b="0" i="0" u="none" strike="noStrike" kern="1200" cap="none" spc="0" normalizeH="0" baseline="0" noProof="0" dirty="0">
                <a:ln>
                  <a:noFill/>
                </a:ln>
                <a:solidFill>
                  <a:prstClr val="black"/>
                </a:solidFill>
                <a:effectLst/>
                <a:uLnTx/>
                <a:uFillTx/>
                <a:latin typeface="Bell MT" panose="02020503060305020303" pitchFamily="18" charset="0"/>
                <a:ea typeface="+mn-ea"/>
                <a:cs typeface="+mn-cs"/>
              </a:rPr>
              <a:t>Premier Inn attracts eco-conscious guests</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2400" b="0" i="0" u="none" strike="noStrike" kern="1200" cap="none" spc="0" normalizeH="0" baseline="0" noProof="0" dirty="0">
                <a:ln>
                  <a:noFill/>
                </a:ln>
                <a:solidFill>
                  <a:prstClr val="black"/>
                </a:solidFill>
                <a:effectLst/>
                <a:uLnTx/>
                <a:uFillTx/>
                <a:latin typeface="Bell MT" panose="02020503060305020303" pitchFamily="18" charset="0"/>
                <a:ea typeface="+mn-ea"/>
                <a:cs typeface="+mn-cs"/>
              </a:rPr>
              <a:t>Premier has Force for Good CSR strategy that ensures hotels environmentally friendly (Eid et al., 2020).</a:t>
            </a:r>
          </a:p>
        </p:txBody>
      </p:sp>
      <p:pic>
        <p:nvPicPr>
          <p:cNvPr id="10" name="Picture 9">
            <a:extLst>
              <a:ext uri="{FF2B5EF4-FFF2-40B4-BE49-F238E27FC236}">
                <a16:creationId xmlns:a16="http://schemas.microsoft.com/office/drawing/2014/main" id="{50ED6643-5097-FC9A-B4AF-DB576CC66ECF}"/>
              </a:ext>
            </a:extLst>
          </p:cNvPr>
          <p:cNvPicPr>
            <a:picLocks noChangeAspect="1"/>
          </p:cNvPicPr>
          <p:nvPr/>
        </p:nvPicPr>
        <p:blipFill>
          <a:blip r:embed="rId4"/>
          <a:stretch>
            <a:fillRect/>
          </a:stretch>
        </p:blipFill>
        <p:spPr>
          <a:xfrm>
            <a:off x="8246580" y="3780035"/>
            <a:ext cx="3945420" cy="2620006"/>
          </a:xfrm>
          <a:prstGeom prst="rect">
            <a:avLst/>
          </a:prstGeom>
        </p:spPr>
      </p:pic>
    </p:spTree>
    <p:extLst>
      <p:ext uri="{BB962C8B-B14F-4D97-AF65-F5344CB8AC3E}">
        <p14:creationId xmlns:p14="http://schemas.microsoft.com/office/powerpoint/2010/main" val="993132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D49B40-008A-8CFF-9BFF-384EB934E5A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9BA5D94-26A4-38A6-C3BA-307130A18E09}"/>
              </a:ext>
            </a:extLst>
          </p:cNvPr>
          <p:cNvSpPr txBox="1"/>
          <p:nvPr/>
        </p:nvSpPr>
        <p:spPr>
          <a:xfrm>
            <a:off x="283029" y="694055"/>
            <a:ext cx="7079227" cy="646331"/>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70AD47">
                    <a:lumMod val="50000"/>
                  </a:srgbClr>
                </a:solidFill>
                <a:effectLst/>
                <a:uLnTx/>
                <a:uFillTx/>
                <a:latin typeface="Bell MT" panose="02020503060305020303" pitchFamily="18" charset="0"/>
                <a:ea typeface="+mn-ea"/>
                <a:cs typeface="+mn-cs"/>
              </a:rPr>
              <a:t>Recommendations</a:t>
            </a:r>
          </a:p>
        </p:txBody>
      </p:sp>
      <p:cxnSp>
        <p:nvCxnSpPr>
          <p:cNvPr id="6" name="Straight Connector 5">
            <a:extLst>
              <a:ext uri="{FF2B5EF4-FFF2-40B4-BE49-F238E27FC236}">
                <a16:creationId xmlns:a16="http://schemas.microsoft.com/office/drawing/2014/main" id="{2F795C25-B36D-9CA7-77F2-5BCF4F288E8A}"/>
              </a:ext>
            </a:extLst>
          </p:cNvPr>
          <p:cNvCxnSpPr>
            <a:cxnSpLocks/>
          </p:cNvCxnSpPr>
          <p:nvPr/>
        </p:nvCxnSpPr>
        <p:spPr>
          <a:xfrm>
            <a:off x="283029" y="1340386"/>
            <a:ext cx="3772777" cy="0"/>
          </a:xfrm>
          <a:prstGeom prst="line">
            <a:avLst/>
          </a:prstGeom>
          <a:ln w="38100"/>
        </p:spPr>
        <p:style>
          <a:lnRef idx="3">
            <a:schemeClr val="accent6"/>
          </a:lnRef>
          <a:fillRef idx="0">
            <a:schemeClr val="accent6"/>
          </a:fillRef>
          <a:effectRef idx="2">
            <a:schemeClr val="accent6"/>
          </a:effectRef>
          <a:fontRef idx="minor">
            <a:schemeClr val="tx1"/>
          </a:fontRef>
        </p:style>
      </p:cxnSp>
      <p:sp>
        <p:nvSpPr>
          <p:cNvPr id="2" name="Rectangle 1"/>
          <p:cNvSpPr/>
          <p:nvPr/>
        </p:nvSpPr>
        <p:spPr>
          <a:xfrm>
            <a:off x="112753" y="1340386"/>
            <a:ext cx="11966494" cy="5116209"/>
          </a:xfrm>
          <a:prstGeom prst="rect">
            <a:avLst/>
          </a:prstGeom>
          <a:solidFill>
            <a:schemeClr val="bg1">
              <a:lumMod val="95000"/>
            </a:schemeClr>
          </a:solidFill>
          <a:effectLst>
            <a:softEdge rad="635000"/>
          </a:effectLst>
        </p:spPr>
        <p:txBody>
          <a:bodyPr wrap="square">
            <a:spAutoFit/>
          </a:bodyPr>
          <a:lstStyle/>
          <a:p>
            <a:pPr marL="0" marR="0" algn="just">
              <a:lnSpc>
                <a:spcPct val="150000"/>
              </a:lnSpc>
              <a:spcAft>
                <a:spcPts val="1000"/>
              </a:spcAft>
              <a:buNone/>
            </a:pPr>
            <a:r>
              <a:rPr lang="en-US" sz="2400" b="1" kern="100" dirty="0">
                <a:solidFill>
                  <a:schemeClr val="accent1"/>
                </a:solidFill>
                <a:effectLst/>
                <a:latin typeface="Bell MT" panose="02020503060305020303" pitchFamily="18" charset="0"/>
                <a:ea typeface="Calibri" panose="020F0502020204030204" pitchFamily="34" charset="0"/>
                <a:cs typeface="Times New Roman" panose="02020603050405020304" pitchFamily="18" charset="0"/>
              </a:rPr>
              <a:t>Improving its existing Energy efficiency</a:t>
            </a:r>
          </a:p>
          <a:p>
            <a:pPr marL="342900" marR="0" indent="-342900" algn="just">
              <a:lnSpc>
                <a:spcPct val="150000"/>
              </a:lnSpc>
              <a:spcAft>
                <a:spcPts val="1000"/>
              </a:spcAft>
              <a:buFont typeface="Wingdings" panose="05000000000000000000"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Hotel still needs to meet higher efficiency standards (few of its hotels met the standards)</a:t>
            </a:r>
          </a:p>
          <a:p>
            <a:pPr marL="342900" marR="0" indent="-342900" algn="just">
              <a:lnSpc>
                <a:spcPct val="150000"/>
              </a:lnSpc>
              <a:spcAft>
                <a:spcPts val="1000"/>
              </a:spcAft>
              <a:buFont typeface="Wingdings" panose="05000000000000000000" pitchFamily="2" charset="2"/>
              <a:buChar char="ü"/>
            </a:pPr>
            <a:r>
              <a:rPr lang="en-US" sz="2400" kern="100" dirty="0">
                <a:effectLst/>
                <a:latin typeface="Bell MT" panose="02020503060305020303" pitchFamily="18" charset="0"/>
                <a:ea typeface="Calibri" panose="020F0502020204030204" pitchFamily="34" charset="0"/>
                <a:cs typeface="Times New Roman" panose="02020603050405020304" pitchFamily="18" charset="0"/>
              </a:rPr>
              <a:t>Install efficient modern HVAC systems, replace old lighting with LED lighting and occupancy sensors (</a:t>
            </a:r>
            <a:r>
              <a:rPr lang="en-US" sz="2400" kern="100" dirty="0" err="1">
                <a:effectLst/>
                <a:latin typeface="Bell MT" panose="02020503060305020303" pitchFamily="18" charset="0"/>
                <a:ea typeface="Calibri" panose="020F0502020204030204" pitchFamily="34" charset="0"/>
                <a:cs typeface="Times New Roman" panose="02020603050405020304" pitchFamily="18" charset="0"/>
              </a:rPr>
              <a:t>Thongmun</a:t>
            </a:r>
            <a:r>
              <a:rPr lang="en-US" sz="2400" kern="100" dirty="0">
                <a:effectLst/>
                <a:latin typeface="Bell MT" panose="02020503060305020303" pitchFamily="18" charset="0"/>
                <a:ea typeface="Calibri" panose="020F0502020204030204" pitchFamily="34" charset="0"/>
                <a:cs typeface="Times New Roman" panose="02020603050405020304" pitchFamily="18" charset="0"/>
              </a:rPr>
              <a:t> et al., 2024).</a:t>
            </a:r>
          </a:p>
          <a:p>
            <a:pPr marL="0" marR="0" algn="just">
              <a:lnSpc>
                <a:spcPct val="150000"/>
              </a:lnSpc>
              <a:spcAft>
                <a:spcPts val="1000"/>
              </a:spcAft>
            </a:pPr>
            <a:r>
              <a:rPr lang="en-US" sz="2400" b="1" kern="100" dirty="0">
                <a:solidFill>
                  <a:schemeClr val="accent1"/>
                </a:solidFill>
                <a:effectLst/>
                <a:latin typeface="Bell MT" panose="02020503060305020303" pitchFamily="18" charset="0"/>
                <a:ea typeface="Calibri" panose="020F0502020204030204" pitchFamily="34" charset="0"/>
                <a:cs typeface="Times New Roman" panose="02020603050405020304" pitchFamily="18" charset="0"/>
              </a:rPr>
              <a:t>AI-Technologies to Improve Premier Inn’s Sustainability Efforts</a:t>
            </a:r>
          </a:p>
          <a:p>
            <a:pPr marL="342900" marR="0" indent="-342900" algn="just">
              <a:lnSpc>
                <a:spcPct val="150000"/>
              </a:lnSpc>
              <a:spcAft>
                <a:spcPts val="1000"/>
              </a:spcAft>
              <a:buFont typeface="Wingdings" panose="05000000000000000000"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None of Premier Inn has Smart AI powered technology (Salami et al., 2024).</a:t>
            </a:r>
          </a:p>
          <a:p>
            <a:pPr marL="342900" marR="0" indent="-342900" algn="just">
              <a:lnSpc>
                <a:spcPct val="150000"/>
              </a:lnSpc>
              <a:spcAft>
                <a:spcPts val="1000"/>
              </a:spcAft>
              <a:buFont typeface="Wingdings" panose="05000000000000000000" pitchFamily="2" charset="2"/>
              <a:buChar char="ü"/>
            </a:pPr>
            <a:r>
              <a:rPr lang="en-US" sz="2400" kern="100" dirty="0">
                <a:latin typeface="Bell MT" panose="02020503060305020303" pitchFamily="18" charset="0"/>
                <a:ea typeface="Calibri" panose="020F0502020204030204" pitchFamily="34" charset="0"/>
                <a:cs typeface="Times New Roman" panose="02020603050405020304" pitchFamily="18" charset="0"/>
              </a:rPr>
              <a:t>I</a:t>
            </a:r>
            <a:r>
              <a:rPr lang="en-US" sz="2400" kern="100" dirty="0">
                <a:effectLst/>
                <a:latin typeface="Bell MT" panose="02020503060305020303" pitchFamily="18" charset="0"/>
                <a:ea typeface="Calibri" panose="020F0502020204030204" pitchFamily="34" charset="0"/>
                <a:cs typeface="Times New Roman" panose="02020603050405020304" pitchFamily="18" charset="0"/>
              </a:rPr>
              <a:t>nvest in AI technologies that regulate and control climate conditions and adaptive lighting schemes thus ensuring environmental conservation</a:t>
            </a:r>
          </a:p>
        </p:txBody>
      </p:sp>
    </p:spTree>
    <p:extLst>
      <p:ext uri="{BB962C8B-B14F-4D97-AF65-F5344CB8AC3E}">
        <p14:creationId xmlns:p14="http://schemas.microsoft.com/office/powerpoint/2010/main" val="557023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215DA-F26A-612B-EF87-FDED2289E98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36F2281-4DB1-D7AC-1B70-9B8248DD5F97}"/>
              </a:ext>
            </a:extLst>
          </p:cNvPr>
          <p:cNvSpPr txBox="1"/>
          <p:nvPr/>
        </p:nvSpPr>
        <p:spPr>
          <a:xfrm>
            <a:off x="42028" y="0"/>
            <a:ext cx="7079227" cy="646331"/>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70AD47">
                    <a:lumMod val="50000"/>
                  </a:srgbClr>
                </a:solidFill>
                <a:effectLst/>
                <a:uLnTx/>
                <a:uFillTx/>
                <a:latin typeface="Bell MT" panose="02020503060305020303" pitchFamily="18" charset="0"/>
                <a:ea typeface="+mn-ea"/>
                <a:cs typeface="+mn-cs"/>
              </a:rPr>
              <a:t>Conclusion</a:t>
            </a:r>
          </a:p>
        </p:txBody>
      </p:sp>
      <p:cxnSp>
        <p:nvCxnSpPr>
          <p:cNvPr id="6" name="Straight Connector 5">
            <a:extLst>
              <a:ext uri="{FF2B5EF4-FFF2-40B4-BE49-F238E27FC236}">
                <a16:creationId xmlns:a16="http://schemas.microsoft.com/office/drawing/2014/main" id="{6B291DA0-31CB-441D-0292-A5A36EBAF165}"/>
              </a:ext>
            </a:extLst>
          </p:cNvPr>
          <p:cNvCxnSpPr>
            <a:cxnSpLocks/>
          </p:cNvCxnSpPr>
          <p:nvPr/>
        </p:nvCxnSpPr>
        <p:spPr>
          <a:xfrm>
            <a:off x="49864" y="646331"/>
            <a:ext cx="2633701" cy="0"/>
          </a:xfrm>
          <a:prstGeom prst="line">
            <a:avLst/>
          </a:prstGeom>
          <a:ln w="38100"/>
        </p:spPr>
        <p:style>
          <a:lnRef idx="3">
            <a:schemeClr val="accent6"/>
          </a:lnRef>
          <a:fillRef idx="0">
            <a:schemeClr val="accent6"/>
          </a:fillRef>
          <a:effectRef idx="2">
            <a:schemeClr val="accent6"/>
          </a:effectRef>
          <a:fontRef idx="minor">
            <a:schemeClr val="tx1"/>
          </a:fontRef>
        </p:style>
      </p:cxnSp>
      <p:sp>
        <p:nvSpPr>
          <p:cNvPr id="2" name="Rectangle 1"/>
          <p:cNvSpPr/>
          <p:nvPr/>
        </p:nvSpPr>
        <p:spPr>
          <a:xfrm>
            <a:off x="1" y="646331"/>
            <a:ext cx="8984974" cy="6137001"/>
          </a:xfrm>
          <a:prstGeom prst="rect">
            <a:avLst/>
          </a:prstGeom>
        </p:spPr>
        <p:txBody>
          <a:bodyPr wrap="square">
            <a:spAutoFit/>
          </a:bodyPr>
          <a:lstStyle/>
          <a:p>
            <a:pPr marL="342900" indent="-342900">
              <a:lnSpc>
                <a:spcPct val="150000"/>
              </a:lnSpc>
              <a:buFont typeface="Wingdings" panose="05000000000000000000" pitchFamily="2" charset="2"/>
              <a:buChar char="ü"/>
            </a:pPr>
            <a:r>
              <a:rPr lang="en-US" sz="2400" dirty="0">
                <a:latin typeface="Bell MT" panose="02020503060305020303" pitchFamily="18" charset="0"/>
                <a:ea typeface="Calibri" panose="020F0502020204030204" pitchFamily="34" charset="0"/>
              </a:rPr>
              <a:t>Sustainability has three pillars: economic, social and environmental</a:t>
            </a:r>
          </a:p>
          <a:p>
            <a:pPr marL="342900" indent="-342900">
              <a:lnSpc>
                <a:spcPct val="150000"/>
              </a:lnSpc>
              <a:buFont typeface="Wingdings" panose="05000000000000000000" pitchFamily="2" charset="2"/>
              <a:buChar char="ü"/>
            </a:pPr>
            <a:r>
              <a:rPr lang="en-US" sz="2400" dirty="0">
                <a:latin typeface="Bell MT" panose="02020503060305020303" pitchFamily="18" charset="0"/>
                <a:ea typeface="Calibri" panose="020F0502020204030204" pitchFamily="34" charset="0"/>
              </a:rPr>
              <a:t>Premier Inn has the “Force for Good” CSR</a:t>
            </a:r>
          </a:p>
          <a:p>
            <a:pPr>
              <a:lnSpc>
                <a:spcPct val="150000"/>
              </a:lnSpc>
            </a:pPr>
            <a:r>
              <a:rPr lang="en-US" sz="2400" b="1" dirty="0">
                <a:latin typeface="Bell MT" panose="02020503060305020303" pitchFamily="18" charset="0"/>
              </a:rPr>
              <a:t>Programs towards:</a:t>
            </a:r>
          </a:p>
          <a:p>
            <a:pPr marL="800100" lvl="1" indent="-342900">
              <a:lnSpc>
                <a:spcPct val="150000"/>
              </a:lnSpc>
              <a:buFont typeface="Wingdings" panose="05000000000000000000" pitchFamily="2" charset="2"/>
              <a:buChar char="ü"/>
            </a:pPr>
            <a:r>
              <a:rPr lang="en-US" sz="2400" dirty="0">
                <a:latin typeface="Bell MT" panose="02020503060305020303" pitchFamily="18" charset="0"/>
              </a:rPr>
              <a:t>Carbon footprint, </a:t>
            </a:r>
            <a:r>
              <a:rPr lang="en-US" sz="2400" dirty="0" err="1">
                <a:latin typeface="Bell MT" panose="02020503060305020303" pitchFamily="18" charset="0"/>
              </a:rPr>
              <a:t>minimise</a:t>
            </a:r>
            <a:r>
              <a:rPr lang="en-US" sz="2400" dirty="0">
                <a:latin typeface="Bell MT" panose="02020503060305020303" pitchFamily="18" charset="0"/>
              </a:rPr>
              <a:t> waste and enhance resource utilization.</a:t>
            </a:r>
          </a:p>
          <a:p>
            <a:pPr marL="800100" lvl="1" indent="-342900">
              <a:lnSpc>
                <a:spcPct val="150000"/>
              </a:lnSpc>
              <a:buFont typeface="Wingdings" panose="05000000000000000000" pitchFamily="2" charset="2"/>
              <a:buChar char="ü"/>
            </a:pPr>
            <a:r>
              <a:rPr lang="en-US" sz="2400" dirty="0">
                <a:latin typeface="Bell MT" panose="02020503060305020303" pitchFamily="18" charset="0"/>
              </a:rPr>
              <a:t>Improve efficiency across its supply chain and operations.</a:t>
            </a:r>
          </a:p>
          <a:p>
            <a:pPr marL="800100" lvl="1" indent="-342900">
              <a:lnSpc>
                <a:spcPct val="150000"/>
              </a:lnSpc>
              <a:buFont typeface="Wingdings" panose="05000000000000000000" pitchFamily="2" charset="2"/>
              <a:buChar char="ü"/>
            </a:pPr>
            <a:r>
              <a:rPr lang="en-US" sz="2400" dirty="0">
                <a:latin typeface="Bell MT" panose="02020503060305020303" pitchFamily="18" charset="0"/>
              </a:rPr>
              <a:t>Improve the conditions for its workforce and its local communities</a:t>
            </a:r>
          </a:p>
          <a:p>
            <a:pPr>
              <a:lnSpc>
                <a:spcPct val="150000"/>
              </a:lnSpc>
            </a:pPr>
            <a:r>
              <a:rPr lang="en-US" sz="2400" b="1" dirty="0">
                <a:latin typeface="Bell MT" panose="02020503060305020303" pitchFamily="18" charset="0"/>
              </a:rPr>
              <a:t>Key Areas of Improvement</a:t>
            </a:r>
          </a:p>
          <a:p>
            <a:pPr marL="800100" lvl="1" indent="-342900">
              <a:lnSpc>
                <a:spcPct val="150000"/>
              </a:lnSpc>
              <a:buFont typeface="Wingdings" panose="05000000000000000000" pitchFamily="2" charset="2"/>
              <a:buChar char="ü"/>
            </a:pPr>
            <a:r>
              <a:rPr lang="en-US" sz="2400" dirty="0">
                <a:latin typeface="Bell MT" panose="02020503060305020303" pitchFamily="18" charset="0"/>
              </a:rPr>
              <a:t>Integrate smart AI technologies in its rooms</a:t>
            </a:r>
          </a:p>
          <a:p>
            <a:pPr marL="800100" lvl="1" indent="-342900">
              <a:lnSpc>
                <a:spcPct val="150000"/>
              </a:lnSpc>
              <a:buFont typeface="Wingdings" panose="05000000000000000000" pitchFamily="2" charset="2"/>
              <a:buChar char="ü"/>
            </a:pPr>
            <a:r>
              <a:rPr lang="en-US" sz="2400" dirty="0">
                <a:latin typeface="Bell MT" panose="02020503060305020303" pitchFamily="18" charset="0"/>
              </a:rPr>
              <a:t>Work towards ultimate energy efficiency</a:t>
            </a:r>
          </a:p>
        </p:txBody>
      </p:sp>
      <p:pic>
        <p:nvPicPr>
          <p:cNvPr id="4" name="Picture 3">
            <a:extLst>
              <a:ext uri="{FF2B5EF4-FFF2-40B4-BE49-F238E27FC236}">
                <a16:creationId xmlns:a16="http://schemas.microsoft.com/office/drawing/2014/main" id="{2DFA7A6C-36E1-B202-F9CE-799D6A4C74DD}"/>
              </a:ext>
            </a:extLst>
          </p:cNvPr>
          <p:cNvPicPr>
            <a:picLocks noChangeAspect="1"/>
          </p:cNvPicPr>
          <p:nvPr/>
        </p:nvPicPr>
        <p:blipFill>
          <a:blip r:embed="rId3"/>
          <a:stretch>
            <a:fillRect/>
          </a:stretch>
        </p:blipFill>
        <p:spPr>
          <a:xfrm>
            <a:off x="8763000" y="1108089"/>
            <a:ext cx="3429000" cy="3429000"/>
          </a:xfrm>
          <a:prstGeom prst="rect">
            <a:avLst/>
          </a:prstGeom>
        </p:spPr>
      </p:pic>
      <p:pic>
        <p:nvPicPr>
          <p:cNvPr id="7" name="Picture 6">
            <a:extLst>
              <a:ext uri="{FF2B5EF4-FFF2-40B4-BE49-F238E27FC236}">
                <a16:creationId xmlns:a16="http://schemas.microsoft.com/office/drawing/2014/main" id="{0BA6D054-BFA0-BC47-E2B2-89ED3367D0F0}"/>
              </a:ext>
            </a:extLst>
          </p:cNvPr>
          <p:cNvPicPr>
            <a:picLocks noChangeAspect="1"/>
          </p:cNvPicPr>
          <p:nvPr/>
        </p:nvPicPr>
        <p:blipFill>
          <a:blip r:embed="rId4"/>
          <a:srcRect t="26956" b="33842"/>
          <a:stretch/>
        </p:blipFill>
        <p:spPr>
          <a:xfrm>
            <a:off x="7404853" y="5407378"/>
            <a:ext cx="4787147" cy="1450622"/>
          </a:xfrm>
          <a:prstGeom prst="rect">
            <a:avLst/>
          </a:prstGeom>
        </p:spPr>
      </p:pic>
    </p:spTree>
    <p:extLst>
      <p:ext uri="{BB962C8B-B14F-4D97-AF65-F5344CB8AC3E}">
        <p14:creationId xmlns:p14="http://schemas.microsoft.com/office/powerpoint/2010/main" val="4081365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682FCD-5B3C-CF6B-D898-81C044980E04}"/>
              </a:ext>
            </a:extLst>
          </p:cNvPr>
          <p:cNvSpPr txBox="1"/>
          <p:nvPr/>
        </p:nvSpPr>
        <p:spPr>
          <a:xfrm>
            <a:off x="222558" y="0"/>
            <a:ext cx="2351966"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70AD47">
                    <a:lumMod val="50000"/>
                  </a:srgbClr>
                </a:solidFill>
                <a:effectLst/>
                <a:uLnTx/>
                <a:uFillTx/>
                <a:latin typeface="Bell MT" panose="02020503060305020303" pitchFamily="18" charset="0"/>
              </a:rPr>
              <a:t>References</a:t>
            </a:r>
          </a:p>
        </p:txBody>
      </p:sp>
      <p:cxnSp>
        <p:nvCxnSpPr>
          <p:cNvPr id="6" name="Straight Connector 5">
            <a:extLst>
              <a:ext uri="{FF2B5EF4-FFF2-40B4-BE49-F238E27FC236}">
                <a16:creationId xmlns:a16="http://schemas.microsoft.com/office/drawing/2014/main" id="{2723A102-056B-7338-1BDF-F63A0B46B54C}"/>
              </a:ext>
            </a:extLst>
          </p:cNvPr>
          <p:cNvCxnSpPr>
            <a:cxnSpLocks/>
          </p:cNvCxnSpPr>
          <p:nvPr/>
        </p:nvCxnSpPr>
        <p:spPr>
          <a:xfrm>
            <a:off x="528674" y="523220"/>
            <a:ext cx="2045850" cy="0"/>
          </a:xfrm>
          <a:prstGeom prst="line">
            <a:avLst/>
          </a:prstGeom>
          <a:ln w="28575"/>
        </p:spPr>
        <p:style>
          <a:lnRef idx="3">
            <a:schemeClr val="accent6"/>
          </a:lnRef>
          <a:fillRef idx="0">
            <a:schemeClr val="accent6"/>
          </a:fillRef>
          <a:effectRef idx="2">
            <a:schemeClr val="accent6"/>
          </a:effectRef>
          <a:fontRef idx="minor">
            <a:schemeClr val="tx1"/>
          </a:fontRef>
        </p:style>
      </p:cxnSp>
      <p:sp>
        <p:nvSpPr>
          <p:cNvPr id="5" name="TextBox 4">
            <a:extLst>
              <a:ext uri="{FF2B5EF4-FFF2-40B4-BE49-F238E27FC236}">
                <a16:creationId xmlns:a16="http://schemas.microsoft.com/office/drawing/2014/main" id="{F239BC7A-3ACF-0D36-F6B1-06065CC06CD7}"/>
              </a:ext>
            </a:extLst>
          </p:cNvPr>
          <p:cNvSpPr txBox="1"/>
          <p:nvPr/>
        </p:nvSpPr>
        <p:spPr>
          <a:xfrm>
            <a:off x="0" y="523220"/>
            <a:ext cx="12192000" cy="5993757"/>
          </a:xfrm>
          <a:prstGeom prst="rect">
            <a:avLst/>
          </a:prstGeom>
          <a:noFill/>
        </p:spPr>
        <p:txBody>
          <a:bodyPr wrap="square">
            <a:spAutoFit/>
          </a:bodyPr>
          <a:lstStyle/>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Antonova, N., Ruiz-Rosa, I. and Mendoza-Jimenez, J. (2022). ‘Water Resource Management in Hotels Using a Sustainable Balanced Scorecard,’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(13), p.8171.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https://doi.org/10.3390/su14138171</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(Accessed: 23 May 2025).</a:t>
            </a:r>
          </a:p>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Bakshi, N. and Singh, A.K. (2024). ‘AI-Enabled Smart Buildings Reducing the Carbon Footprint and Enhancing Guest Experiences in Eco-Friendly Hotels,’ In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Hotel and Travel Management in the AI Era</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(pp. 79-98). IGI Global.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https://doi.org/10.4018/979-8-3693-7898-4.ch005</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(Accessed: 23 May 2025).</a:t>
            </a:r>
          </a:p>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Blanco-Moreno, S., Aydemir-Dev, M., Santos, C. R., and Bayram-</a:t>
            </a: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Arlı</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N. (2025). ‘Emerging sustainability themes in the hospitality sector: A bibliometric analysis,’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European Research on Management and Business Economics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31</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(1), p. 100272.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https://doi.org/10.1016/j.iedeen.2025.100272</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(Accessed: 23 May 2025).</a:t>
            </a:r>
          </a:p>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Burnett, N., Hinson, S., and Stewart, I. (2024). ‘The UK's plans and progress to reach net zero by 2050,’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House of Commons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https://researchbriefings.files.parliament.uk/documents/CBP-9888/CBP-9888.pdf</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(Accessed: 23 May 2025).</a:t>
            </a:r>
          </a:p>
          <a:p>
            <a:pPr marL="457200" marR="0" indent="-457200">
              <a:lnSpc>
                <a:spcPct val="150000"/>
              </a:lnSpc>
              <a:spcAft>
                <a:spcPts val="1000"/>
              </a:spcAft>
              <a:buFont typeface="+mj-lt"/>
              <a:buAutoNum type="arabicPeriod"/>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Cheong, H.I., Lyons, A., Houghton, R. and Majumdar, A. (2023). ‘Secondary qualitative research methodology using online data within the context of social sciences,’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Qualitative Methods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22</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p.16094069231180160.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https://doi.org/10.1177/16094069231180160</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(Accessed: 23 May 2025).</a:t>
            </a:r>
          </a:p>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Diaz-Farina, E., Díaz-Hernández, J.J. and Padrón-Fumero, N. (2023). ‘Analysis of hospitality waste generation: Impacts of services and mitigation strategies,’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Annals of Tourism Research Empirical Insights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4</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(1), p.100083.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https://doi.org/10.1016/j.annale.2022.100083</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(Accessed: 23 May 2025).</a:t>
            </a:r>
          </a:p>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Eid, R., Agag, G. and </a:t>
            </a: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Shehawy</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Y.M. (2021). ‘Understanding guests’ intention to visit green hotels,’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&amp; tourism research</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45</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(3), pp.494-528.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https://doi.org/10.1177/1096348020947800</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(Accessed: 23 May 2025).</a:t>
            </a:r>
          </a:p>
        </p:txBody>
      </p:sp>
    </p:spTree>
    <p:extLst>
      <p:ext uri="{BB962C8B-B14F-4D97-AF65-F5344CB8AC3E}">
        <p14:creationId xmlns:p14="http://schemas.microsoft.com/office/powerpoint/2010/main" val="3070478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31DD4-A3F4-6515-4AD1-66BCEFA29C5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27A4D65-AAFE-275F-8673-2FAA5C9557A1}"/>
              </a:ext>
            </a:extLst>
          </p:cNvPr>
          <p:cNvSpPr txBox="1"/>
          <p:nvPr/>
        </p:nvSpPr>
        <p:spPr>
          <a:xfrm>
            <a:off x="222557" y="0"/>
            <a:ext cx="3832607"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70AD47">
                    <a:lumMod val="50000"/>
                  </a:srgbClr>
                </a:solidFill>
                <a:effectLst/>
                <a:uLnTx/>
                <a:uFillTx/>
                <a:latin typeface="Bell MT" panose="02020503060305020303" pitchFamily="18" charset="0"/>
              </a:rPr>
              <a:t>References Cont.</a:t>
            </a:r>
          </a:p>
        </p:txBody>
      </p:sp>
      <p:cxnSp>
        <p:nvCxnSpPr>
          <p:cNvPr id="6" name="Straight Connector 5">
            <a:extLst>
              <a:ext uri="{FF2B5EF4-FFF2-40B4-BE49-F238E27FC236}">
                <a16:creationId xmlns:a16="http://schemas.microsoft.com/office/drawing/2014/main" id="{205CEA7E-C235-03A9-292E-6C341723A43C}"/>
              </a:ext>
            </a:extLst>
          </p:cNvPr>
          <p:cNvCxnSpPr>
            <a:cxnSpLocks/>
          </p:cNvCxnSpPr>
          <p:nvPr/>
        </p:nvCxnSpPr>
        <p:spPr>
          <a:xfrm>
            <a:off x="528674" y="523220"/>
            <a:ext cx="2045850" cy="0"/>
          </a:xfrm>
          <a:prstGeom prst="line">
            <a:avLst/>
          </a:prstGeom>
          <a:ln w="28575"/>
        </p:spPr>
        <p:style>
          <a:lnRef idx="3">
            <a:schemeClr val="accent6"/>
          </a:lnRef>
          <a:fillRef idx="0">
            <a:schemeClr val="accent6"/>
          </a:fillRef>
          <a:effectRef idx="2">
            <a:schemeClr val="accent6"/>
          </a:effectRef>
          <a:fontRef idx="minor">
            <a:schemeClr val="tx1"/>
          </a:fontRef>
        </p:style>
      </p:cxnSp>
      <p:sp>
        <p:nvSpPr>
          <p:cNvPr id="5" name="TextBox 4">
            <a:extLst>
              <a:ext uri="{FF2B5EF4-FFF2-40B4-BE49-F238E27FC236}">
                <a16:creationId xmlns:a16="http://schemas.microsoft.com/office/drawing/2014/main" id="{E50379BC-7509-B95A-54DC-8F0656574003}"/>
              </a:ext>
            </a:extLst>
          </p:cNvPr>
          <p:cNvSpPr txBox="1"/>
          <p:nvPr/>
        </p:nvSpPr>
        <p:spPr>
          <a:xfrm>
            <a:off x="0" y="628997"/>
            <a:ext cx="12192000" cy="6445162"/>
          </a:xfrm>
          <a:prstGeom prst="rect">
            <a:avLst/>
          </a:prstGeom>
          <a:noFill/>
        </p:spPr>
        <p:txBody>
          <a:bodyPr wrap="square">
            <a:spAutoFit/>
          </a:bodyPr>
          <a:lstStyle/>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Giri, S. (2021). ‘Integrated solid waste management: A case study of a hotel in Kathmandu, Nepal,’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EPRA Int J </a:t>
            </a:r>
            <a:r>
              <a:rPr lang="en-US" sz="1400" i="1" kern="100" dirty="0" err="1">
                <a:effectLst/>
                <a:latin typeface="Times New Roman" panose="02020603050405020304" pitchFamily="18" charset="0"/>
                <a:ea typeface="Calibri" panose="020F0502020204030204" pitchFamily="34" charset="0"/>
                <a:cs typeface="Times New Roman" panose="02020603050405020304" pitchFamily="18" charset="0"/>
              </a:rPr>
              <a:t>Multidiscip</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 Res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7</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(5), pp.264-268.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https://doi.org/10.36713/epra7024</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(Accessed: 23 May 2025).</a:t>
            </a:r>
          </a:p>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Office for National Statistics. (2025).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Inflation and price indices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https://www.ons.gov.uk/economy/inflationandpriceindices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(Accessed: 23 May 2025).</a:t>
            </a:r>
          </a:p>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Pereira, V., Silva, G.M. and Dias, Á. (2021). ‘Sustainability practices in hospitality: Case study of a luxury hotel in </a:t>
            </a: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Arrábida</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Natural Park,’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(6), p.3164.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https://doi.org/10.3390/su13063164</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(Accessed: 23 May 2025).</a:t>
            </a:r>
          </a:p>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Salami, O., Taiwo, A.A., </a:t>
            </a: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Ibem</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E.O. and Ajayi, O.O. (2024). ‘Integrating Energy-Efficient Systems and Technologies in Hotel Design Strategies in Lagos: Assessing Cost Implications,’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African Journal of Environmental Sciences and Renewable Energy</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15</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(1), pp.69-87.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https://doi.org/10.62154/mrc8sg85</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(Accessed: 23 May 2025).</a:t>
            </a:r>
          </a:p>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Singh, B. A., Gaurav, G., Sarkar, P., Sharan </a:t>
            </a: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Dangayach</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G. and Lal Meena, M. (2024). ‘Current understanding, motivations, and barriers towards implementing sustainable initiatives in the hospitality industry in the age of automation and artificial intelligence.’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Recent Patents on Engineering</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18</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(7), pp.2-25.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https://doi.org/10.2174/0118722121239293230926034213</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(Accessed: 23 May 2025).</a:t>
            </a:r>
          </a:p>
          <a:p>
            <a:pPr marL="457200" marR="0" indent="-457200">
              <a:lnSpc>
                <a:spcPct val="150000"/>
              </a:lnSpc>
              <a:spcAft>
                <a:spcPts val="1000"/>
              </a:spcAft>
              <a:buNone/>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Suárez-Fernández, S., Zapico, E. and Boto-García, D. (2025). ‘Water-saving strategies at hotels: which are more effective?’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Current Issues in Tourism</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28</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(7), pp.1135-1154.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https://doi.org/10.1080/13683500.2024.2329279</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(Accessed: 23 May 2025).</a:t>
            </a:r>
          </a:p>
          <a:p>
            <a:pPr marL="457200" marR="0" indent="-457200">
              <a:lnSpc>
                <a:spcPct val="150000"/>
              </a:lnSpc>
              <a:spcAft>
                <a:spcPts val="1000"/>
              </a:spcAft>
              <a:buNone/>
            </a:pP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Thongmun</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Soonsan</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N. and Thai, N.T. (2025). ‘The best of both worlds: can smart hotels promote guests’ sustainable </a:t>
            </a: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Anatolia</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pp.1-16.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https://doi.org/10.1080/13032917.2025.2458837</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(Accessed: 23 May 2025).</a:t>
            </a:r>
          </a:p>
          <a:p>
            <a:pPr marL="457200" marR="0" indent="-457200">
              <a:lnSpc>
                <a:spcPct val="150000"/>
              </a:lnSpc>
              <a:spcAft>
                <a:spcPts val="1000"/>
              </a:spcAft>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Whitbread PLC. (2025). ‘Annual Report and Accounts 2024/25.’ Available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https://cdn.whitbread.co.uk/media/2025/05/Whitbread-PLC-Annual-Report-and-Accounts-2024-25.pdf</a:t>
            </a:r>
            <a:r>
              <a:rPr lang="en-US" sz="1400" u="sng"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(Accessed: 23 May 2025).</a:t>
            </a:r>
          </a:p>
        </p:txBody>
      </p:sp>
    </p:spTree>
    <p:extLst>
      <p:ext uri="{BB962C8B-B14F-4D97-AF65-F5344CB8AC3E}">
        <p14:creationId xmlns:p14="http://schemas.microsoft.com/office/powerpoint/2010/main" val="25924011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Post_stroke[1]</Template>
  <TotalTime>1234</TotalTime>
  <Words>3224</Words>
  <Application>Microsoft Office PowerPoint</Application>
  <PresentationFormat>Widescreen</PresentationFormat>
  <Paragraphs>173</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Gordon Owaka</dc:creator>
  <cp:lastModifiedBy>Luminita Geanina Marinescu</cp:lastModifiedBy>
  <cp:revision>60</cp:revision>
  <dcterms:created xsi:type="dcterms:W3CDTF">2025-05-28T07:35:53Z</dcterms:created>
  <dcterms:modified xsi:type="dcterms:W3CDTF">2025-06-09T12:47:03Z</dcterms:modified>
</cp:coreProperties>
</file>