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7" r:id="rId6"/>
    <p:sldId id="264" r:id="rId7"/>
    <p:sldId id="260" r:id="rId8"/>
    <p:sldId id="266" r:id="rId9"/>
    <p:sldId id="261" r:id="rId10"/>
    <p:sldId id="265"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04E"/>
    <a:srgbClr val="006F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6" autoAdjust="0"/>
    <p:restoredTop sz="94660"/>
  </p:normalViewPr>
  <p:slideViewPr>
    <p:cSldViewPr snapToGrid="0">
      <p:cViewPr varScale="1">
        <p:scale>
          <a:sx n="110" d="100"/>
          <a:sy n="110" d="100"/>
        </p:scale>
        <p:origin x="31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3BA5A-354A-4E42-9963-C12690CAD1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C75895-0ED3-47A9-AD6B-32A8AED1F2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D20DEB-9ADE-4E40-8F36-04A5EF1EFFE4}"/>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7F854D70-9E6B-47F3-9E0E-5E42887C6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98B08-6060-4DD8-9D3E-2E38608BD74F}"/>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1611263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590B8-9705-4C70-BCDE-777168C724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7F9DBD-FA48-48C3-9500-40BE31EB3D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54C38C-1B7F-423C-8457-25BA431229FA}"/>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FBE13FE2-660A-4C07-8918-F743784511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6515DD-7A93-4535-8BC0-ED6847904A07}"/>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456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C5A9-034F-40A5-9162-E172FB7329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390830-175F-46FE-83ED-B4077AE920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C57665-FFB5-4A0E-9087-C2ACB037291A}"/>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DB5C3A4F-8082-42C8-95D2-F40566113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9AD9E-BA91-4C15-9E24-CC535C79C420}"/>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3757589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7A33D-C1BE-4EDF-999D-2A3A872D9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755256-2384-49BC-83A8-255A6E1844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1D36B0-F3DF-40E3-8489-538AA51148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DE862A-33EA-41D2-A3D3-ABCBC4A245EF}"/>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6" name="Footer Placeholder 5">
            <a:extLst>
              <a:ext uri="{FF2B5EF4-FFF2-40B4-BE49-F238E27FC236}">
                <a16:creationId xmlns:a16="http://schemas.microsoft.com/office/drawing/2014/main" id="{975AA889-9648-48ED-BABC-D049236731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90CB2-0A1A-428B-9600-CD340B0946F1}"/>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122410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987BF-924D-41E7-805A-75DC701006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173430-A706-4985-AA64-CFE17DB129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F09315-737E-4554-91A8-38390015FC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E891BB-13B2-4FA7-8AA4-CA0B6B723A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8795FD-12DE-4AA5-8203-D90224DDE8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62C834-B8BB-45B3-98A3-5755A172C4AA}"/>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8" name="Footer Placeholder 7">
            <a:extLst>
              <a:ext uri="{FF2B5EF4-FFF2-40B4-BE49-F238E27FC236}">
                <a16:creationId xmlns:a16="http://schemas.microsoft.com/office/drawing/2014/main" id="{4A569C1E-E484-49B1-A397-576E9D12AB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81C148-C555-4B10-837D-D122DAAA029C}"/>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306465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6777-B97E-4798-AF9C-42FECFD28A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C5036-EF0A-4D9D-BDF1-5D56362C8BD8}"/>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4" name="Footer Placeholder 3">
            <a:extLst>
              <a:ext uri="{FF2B5EF4-FFF2-40B4-BE49-F238E27FC236}">
                <a16:creationId xmlns:a16="http://schemas.microsoft.com/office/drawing/2014/main" id="{C24FB987-2908-48AB-8693-D6E21CA89F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5C1D33-88CD-4DFF-888D-3DA5917B1358}"/>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1980072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8EF807-0F98-4F03-BB77-075A76D23E5A}"/>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3" name="Footer Placeholder 2">
            <a:extLst>
              <a:ext uri="{FF2B5EF4-FFF2-40B4-BE49-F238E27FC236}">
                <a16:creationId xmlns:a16="http://schemas.microsoft.com/office/drawing/2014/main" id="{A142A235-8CFB-40AD-8E3A-8BAD8C4FA7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48B74D-0252-4756-BED0-421D683D4E31}"/>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1586436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784A-25EF-4A59-809E-9CB51E41DB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37FB4B-3B6C-4B1A-A38A-278EF4D4B6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48BCEC-0FEA-40BE-AF01-E4E261C1BD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AAF6C7-EEED-465F-A509-5EEF76AB9F2E}"/>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6" name="Footer Placeholder 5">
            <a:extLst>
              <a:ext uri="{FF2B5EF4-FFF2-40B4-BE49-F238E27FC236}">
                <a16:creationId xmlns:a16="http://schemas.microsoft.com/office/drawing/2014/main" id="{99AD97F9-193C-459E-B79A-F0694775B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A69756-BC54-4765-97AE-7FE5E1C4DA20}"/>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1641310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F53C-C704-4189-8BAD-04CC2B1CEA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A6157F-D608-4484-B763-6B76AB8524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1B6F73-6781-4854-9288-DA4D399154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4F5FC9-9782-4AA8-91B8-85DD12DED105}"/>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6" name="Footer Placeholder 5">
            <a:extLst>
              <a:ext uri="{FF2B5EF4-FFF2-40B4-BE49-F238E27FC236}">
                <a16:creationId xmlns:a16="http://schemas.microsoft.com/office/drawing/2014/main" id="{186AE58D-78EA-47B5-8B22-AC98FAE919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DB801D-0FC1-4445-B43E-1F6C4C5E9658}"/>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261086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87C4-3F81-4B5B-9C17-BEC28CD032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C105A0-B930-48E7-A3E9-194D07E8BE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83979-9043-4FDD-9DCF-864F574A0D44}"/>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50A657F2-A639-47EE-8092-2E8585F0B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EF89D-E295-427C-BB2F-843A328C02D3}"/>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2835732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B6B313-2C8F-4501-8332-08875D097B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0035C8-E27C-4173-97AF-2EB279CF41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70E190-58D7-4F73-905D-F3532678129A}"/>
              </a:ext>
            </a:extLst>
          </p:cNvPr>
          <p:cNvSpPr>
            <a:spLocks noGrp="1"/>
          </p:cNvSpPr>
          <p:nvPr>
            <p:ph type="dt" sz="half" idx="10"/>
          </p:nvPr>
        </p:nvSpPr>
        <p:spPr/>
        <p:txBody>
          <a:body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30041292-FF65-4C8E-AFDC-3D2981FF5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3799E3-59CA-4DF0-9A34-24C8561AA1C0}"/>
              </a:ext>
            </a:extLst>
          </p:cNvPr>
          <p:cNvSpPr>
            <a:spLocks noGrp="1"/>
          </p:cNvSpPr>
          <p:nvPr>
            <p:ph type="sldNum" sz="quarter" idx="12"/>
          </p:nvPr>
        </p:nvSpPr>
        <p:spPr/>
        <p:txBody>
          <a:bodyPr/>
          <a:lstStyle/>
          <a:p>
            <a:fld id="{49CFAF5A-1D18-414F-9FD7-174D934FAF63}" type="slidenum">
              <a:rPr lang="en-GB" smtClean="0"/>
              <a:t>‹#›</a:t>
            </a:fld>
            <a:endParaRPr lang="en-GB"/>
          </a:p>
        </p:txBody>
      </p:sp>
    </p:spTree>
    <p:extLst>
      <p:ext uri="{BB962C8B-B14F-4D97-AF65-F5344CB8AC3E}">
        <p14:creationId xmlns:p14="http://schemas.microsoft.com/office/powerpoint/2010/main" val="3394199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504E"/>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5A31D-F4F4-4EAB-89BE-E3B74362CA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346223-8DC3-4116-A16F-BC488457D9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D3D8A-BE1A-440D-B6A0-BD70E6F988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3FBFFC-F397-41EE-B95E-C9F41FFBC81C}" type="datetimeFigureOut">
              <a:rPr lang="en-GB" smtClean="0"/>
              <a:t>26/10/2020</a:t>
            </a:fld>
            <a:endParaRPr lang="en-GB"/>
          </a:p>
        </p:txBody>
      </p:sp>
      <p:sp>
        <p:nvSpPr>
          <p:cNvPr id="5" name="Footer Placeholder 4">
            <a:extLst>
              <a:ext uri="{FF2B5EF4-FFF2-40B4-BE49-F238E27FC236}">
                <a16:creationId xmlns:a16="http://schemas.microsoft.com/office/drawing/2014/main" id="{59CC5349-4384-44FB-AE6C-B6C03F7302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AEEBAB-811B-4536-8EFE-04D12133B8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CFAF5A-1D18-414F-9FD7-174D934FAF63}" type="slidenum">
              <a:rPr lang="en-GB" smtClean="0"/>
              <a:t>‹#›</a:t>
            </a:fld>
            <a:endParaRPr lang="en-GB"/>
          </a:p>
        </p:txBody>
      </p:sp>
    </p:spTree>
    <p:extLst>
      <p:ext uri="{BB962C8B-B14F-4D97-AF65-F5344CB8AC3E}">
        <p14:creationId xmlns:p14="http://schemas.microsoft.com/office/powerpoint/2010/main" val="2984242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4C059-B4F9-4BD5-8852-70021F33BD81}"/>
              </a:ext>
            </a:extLst>
          </p:cNvPr>
          <p:cNvSpPr>
            <a:spLocks noGrp="1"/>
          </p:cNvSpPr>
          <p:nvPr>
            <p:ph type="ctrTitle"/>
          </p:nvPr>
        </p:nvSpPr>
        <p:spPr>
          <a:xfrm>
            <a:off x="5278285" y="451415"/>
            <a:ext cx="6206706" cy="1715779"/>
          </a:xfrm>
          <a:ln>
            <a:solidFill>
              <a:srgbClr val="00504E"/>
            </a:solidFill>
          </a:ln>
        </p:spPr>
        <p:txBody>
          <a:bodyPr>
            <a:normAutofit fontScale="90000"/>
          </a:bodyPr>
          <a:lstStyle/>
          <a:p>
            <a:pPr algn="l"/>
            <a:br>
              <a:rPr lang="en-GB" sz="4000" dirty="0">
                <a:solidFill>
                  <a:schemeClr val="bg1"/>
                </a:solidFill>
                <a:latin typeface="Perpetua" panose="02020502060401020303" pitchFamily="18" charset="0"/>
                <a:cs typeface="Times New Roman" panose="02020603050405020304" pitchFamily="18" charset="0"/>
              </a:rPr>
            </a:br>
            <a:r>
              <a:rPr lang="en-GB" sz="5300" dirty="0">
                <a:solidFill>
                  <a:srgbClr val="00B0F0"/>
                </a:solidFill>
                <a:effectLst>
                  <a:outerShdw blurRad="38100" dist="38100" dir="2700000" algn="tl">
                    <a:srgbClr val="000000">
                      <a:alpha val="43137"/>
                    </a:srgbClr>
                  </a:outerShdw>
                </a:effectLst>
                <a:latin typeface="Blackadder ITC" panose="04020505051007020D02" pitchFamily="82" charset="0"/>
              </a:rPr>
              <a:t>WRITING PLACE: </a:t>
            </a:r>
            <a:r>
              <a:rPr lang="en-GB" sz="7200" dirty="0">
                <a:solidFill>
                  <a:srgbClr val="00B0F0"/>
                </a:solidFill>
                <a:effectLst>
                  <a:outerShdw blurRad="38100" dist="38100" dir="2700000" algn="tl">
                    <a:srgbClr val="000000">
                      <a:alpha val="43137"/>
                    </a:srgbClr>
                  </a:outerShdw>
                </a:effectLst>
                <a:latin typeface="Blackadder ITC" panose="04020505051007020D02" pitchFamily="82" charset="0"/>
              </a:rPr>
              <a:t>Dangerous Spaces</a:t>
            </a:r>
            <a:endParaRPr lang="en-GB" sz="4800" dirty="0">
              <a:solidFill>
                <a:srgbClr val="00B0F0"/>
              </a:solidFill>
              <a:effectLst>
                <a:outerShdw blurRad="38100" dist="38100" dir="2700000" algn="tl">
                  <a:srgbClr val="000000">
                    <a:alpha val="43137"/>
                  </a:srgbClr>
                </a:outerShdw>
              </a:effectLst>
              <a:latin typeface="Blackadder ITC" panose="04020505051007020D02" pitchFamily="82" charset="0"/>
            </a:endParaRPr>
          </a:p>
        </p:txBody>
      </p:sp>
      <p:sp>
        <p:nvSpPr>
          <p:cNvPr id="3" name="Subtitle 2">
            <a:extLst>
              <a:ext uri="{FF2B5EF4-FFF2-40B4-BE49-F238E27FC236}">
                <a16:creationId xmlns:a16="http://schemas.microsoft.com/office/drawing/2014/main" id="{83EA2FA3-242E-44B1-95E9-64322BEE9254}"/>
              </a:ext>
            </a:extLst>
          </p:cNvPr>
          <p:cNvSpPr>
            <a:spLocks noGrp="1"/>
          </p:cNvSpPr>
          <p:nvPr>
            <p:ph type="subTitle" idx="1"/>
          </p:nvPr>
        </p:nvSpPr>
        <p:spPr>
          <a:xfrm>
            <a:off x="5746955" y="4867836"/>
            <a:ext cx="3126658" cy="1379590"/>
          </a:xfrm>
        </p:spPr>
        <p:txBody>
          <a:bodyPr/>
          <a:lstStyle/>
          <a:p>
            <a:pPr algn="l"/>
            <a:r>
              <a:rPr lang="en-GB" altLang="en-US" sz="2800" dirty="0">
                <a:solidFill>
                  <a:schemeClr val="bg1"/>
                </a:solidFill>
                <a:latin typeface="Perpetua" panose="02020502060401020303" pitchFamily="18" charset="0"/>
                <a:cs typeface="Times New Roman" panose="02020603050405020304" pitchFamily="18" charset="0"/>
              </a:rPr>
              <a:t>RESPONDING </a:t>
            </a:r>
            <a:r>
              <a:rPr lang="en-GB" altLang="en-US" sz="2800" dirty="0">
                <a:solidFill>
                  <a:schemeClr val="bg1"/>
                </a:solidFill>
                <a:latin typeface="Perpetua" panose="02020502060401020303" pitchFamily="18" charset="0"/>
                <a:ea typeface="Perpetua" panose="02020502060401020303" pitchFamily="18" charset="0"/>
                <a:cs typeface="Times New Roman" panose="02020603050405020304" pitchFamily="18" charset="0"/>
              </a:rPr>
              <a:t>TO ABANDONED, EMPTY PLACES </a:t>
            </a:r>
            <a:endParaRPr kumimoji="0" lang="en-GB" altLang="en-US" sz="1400" b="0" i="0" u="none" strike="noStrike" cap="none" normalizeH="0" baseline="0" dirty="0">
              <a:ln>
                <a:noFill/>
              </a:ln>
              <a:solidFill>
                <a:schemeClr val="bg1"/>
              </a:solidFill>
              <a:effectLst/>
            </a:endParaRPr>
          </a:p>
          <a:p>
            <a:pPr algn="l"/>
            <a:endParaRPr lang="en-GB" dirty="0"/>
          </a:p>
        </p:txBody>
      </p:sp>
      <p:sp>
        <p:nvSpPr>
          <p:cNvPr id="4" name="Rectangle 3">
            <a:extLst>
              <a:ext uri="{FF2B5EF4-FFF2-40B4-BE49-F238E27FC236}">
                <a16:creationId xmlns:a16="http://schemas.microsoft.com/office/drawing/2014/main" id="{3EDE53CF-C5EE-4809-9B2A-E97BD58C3945}"/>
              </a:ext>
            </a:extLst>
          </p:cNvPr>
          <p:cNvSpPr/>
          <p:nvPr/>
        </p:nvSpPr>
        <p:spPr>
          <a:xfrm>
            <a:off x="2296604" y="6247426"/>
            <a:ext cx="237566" cy="369332"/>
          </a:xfrm>
          <a:prstGeom prst="rect">
            <a:avLst/>
          </a:prstGeom>
        </p:spPr>
        <p:txBody>
          <a:bodyPr wrap="none">
            <a:spAutoFit/>
          </a:bodyPr>
          <a:lstStyle/>
          <a:p>
            <a:r>
              <a:rPr lang="en-GB" dirty="0"/>
              <a:t> </a:t>
            </a:r>
          </a:p>
        </p:txBody>
      </p:sp>
      <p:pic>
        <p:nvPicPr>
          <p:cNvPr id="6" name="Picture 5" descr="A dirty old room&#10;&#10;Description automatically generated">
            <a:extLst>
              <a:ext uri="{FF2B5EF4-FFF2-40B4-BE49-F238E27FC236}">
                <a16:creationId xmlns:a16="http://schemas.microsoft.com/office/drawing/2014/main" id="{85D6F26B-F8F1-4743-8D13-8C15CE7C91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0" y="255923"/>
            <a:ext cx="4365520" cy="5991503"/>
          </a:xfrm>
          <a:prstGeom prst="rect">
            <a:avLst/>
          </a:prstGeom>
          <a:ln>
            <a:solidFill>
              <a:srgbClr val="00B0F0"/>
            </a:solidFill>
          </a:ln>
        </p:spPr>
      </p:pic>
      <p:sp>
        <p:nvSpPr>
          <p:cNvPr id="7" name="Rectangle 6">
            <a:extLst>
              <a:ext uri="{FF2B5EF4-FFF2-40B4-BE49-F238E27FC236}">
                <a16:creationId xmlns:a16="http://schemas.microsoft.com/office/drawing/2014/main" id="{E8971D1F-9144-4C52-B28B-CB0C40F50462}"/>
              </a:ext>
            </a:extLst>
          </p:cNvPr>
          <p:cNvSpPr/>
          <p:nvPr/>
        </p:nvSpPr>
        <p:spPr>
          <a:xfrm>
            <a:off x="351410" y="6316818"/>
            <a:ext cx="3059940" cy="400110"/>
          </a:xfrm>
          <a:prstGeom prst="rect">
            <a:avLst/>
          </a:prstGeom>
        </p:spPr>
        <p:txBody>
          <a:bodyPr wrap="none">
            <a:spAutoFit/>
          </a:bodyPr>
          <a:lstStyle/>
          <a:p>
            <a:r>
              <a:rPr lang="en-GB" sz="2000" dirty="0">
                <a:solidFill>
                  <a:srgbClr val="00B0F0"/>
                </a:solidFill>
                <a:effectLst>
                  <a:outerShdw blurRad="38100" dist="38100" dir="2700000" algn="tl">
                    <a:srgbClr val="000000">
                      <a:alpha val="43137"/>
                    </a:srgbClr>
                  </a:outerShdw>
                </a:effectLst>
                <a:latin typeface="Perpetua" panose="02020502060401020303" pitchFamily="18" charset="0"/>
                <a:cs typeface="Times New Roman" panose="02020603050405020304" pitchFamily="18" charset="0"/>
              </a:rPr>
              <a:t>Abandoned apartment, Detroit</a:t>
            </a:r>
            <a:endParaRPr lang="en-GB" sz="2000" dirty="0">
              <a:solidFill>
                <a:srgbClr val="00B0F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35107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E06C7E7-6CA6-4460-A5CC-20275B77C2F1}"/>
              </a:ext>
            </a:extLst>
          </p:cNvPr>
          <p:cNvSpPr/>
          <p:nvPr/>
        </p:nvSpPr>
        <p:spPr>
          <a:xfrm>
            <a:off x="7354699" y="790912"/>
            <a:ext cx="4291781" cy="5570756"/>
          </a:xfrm>
          <a:prstGeom prst="rect">
            <a:avLst/>
          </a:prstGeom>
        </p:spPr>
        <p:txBody>
          <a:bodyPr wrap="square">
            <a:spAutoFit/>
          </a:bodyPr>
          <a:lstStyle/>
          <a:p>
            <a:pPr lvl="0" eaLnBrk="0" fontAlgn="base" hangingPunct="0">
              <a:spcBef>
                <a:spcPct val="0"/>
              </a:spcBef>
              <a:spcAft>
                <a:spcPct val="0"/>
              </a:spcAft>
            </a:pPr>
            <a:r>
              <a:rPr lang="en-GB" altLang="en-US" sz="2400" dirty="0">
                <a:solidFill>
                  <a:schemeClr val="bg1"/>
                </a:solidFill>
                <a:latin typeface="Perpetua" panose="02020502060401020303" pitchFamily="18" charset="0"/>
                <a:ea typeface="Perpetua" panose="02020502060401020303" pitchFamily="18" charset="0"/>
                <a:cs typeface="Times New Roman" panose="02020603050405020304" pitchFamily="18" charset="0"/>
              </a:rPr>
              <a:t>Whereas confined places threaten and endanger through imprisonment, the places we are looking at today have had people </a:t>
            </a:r>
            <a:r>
              <a:rPr lang="en-GB" altLang="en-US" sz="2400" i="1" dirty="0">
                <a:solidFill>
                  <a:schemeClr val="bg1"/>
                </a:solidFill>
                <a:latin typeface="Perpetua" panose="02020502060401020303" pitchFamily="18" charset="0"/>
                <a:ea typeface="Perpetua" panose="02020502060401020303" pitchFamily="18" charset="0"/>
                <a:cs typeface="Times New Roman" panose="02020603050405020304" pitchFamily="18" charset="0"/>
              </a:rPr>
              <a:t>removed from them </a:t>
            </a:r>
            <a:r>
              <a:rPr lang="en-GB" altLang="en-US" sz="2400" dirty="0">
                <a:solidFill>
                  <a:schemeClr val="bg1"/>
                </a:solidFill>
                <a:latin typeface="Perpetua" panose="02020502060401020303" pitchFamily="18" charset="0"/>
                <a:ea typeface="Perpetua" panose="02020502060401020303" pitchFamily="18" charset="0"/>
                <a:cs typeface="Times New Roman" panose="02020603050405020304" pitchFamily="18" charset="0"/>
              </a:rPr>
              <a:t>they are inhabited by ghosts – of the past (the faded glories of the Soviet Sanatoria; the busy factories and culture of Detroit; the dead forgotten in abandoned mausolea) or just of past  ‘normality’ (empty places).  All such places are saturated with images and memories of the past, reminding us of our own impermanence</a:t>
            </a:r>
            <a:endParaRPr kumimoji="0" lang="en-GB" altLang="en-US" sz="1400" b="0" i="0" u="none" strike="noStrike" cap="none" normalizeH="0" baseline="0" dirty="0">
              <a:ln>
                <a:noFill/>
              </a:ln>
              <a:solidFill>
                <a:schemeClr val="bg1"/>
              </a:solidFill>
              <a:effectLst/>
              <a:latin typeface="Perpetua" panose="02020502060401020303" pitchFamily="18" charset="0"/>
            </a:endParaRPr>
          </a:p>
          <a:p>
            <a:pPr lvl="0" eaLnBrk="0" fontAlgn="base" hangingPunct="0">
              <a:spcBef>
                <a:spcPct val="0"/>
              </a:spcBef>
              <a:spcAft>
                <a:spcPct val="0"/>
              </a:spcAft>
            </a:pPr>
            <a:endParaRPr lang="en-GB" altLang="en-US" sz="2000" b="1" dirty="0">
              <a:latin typeface="Perpetua" panose="02020502060401020303" pitchFamily="18" charset="0"/>
              <a:ea typeface="Perpetua" panose="02020502060401020303" pitchFamily="18" charset="0"/>
              <a:cs typeface="Times New Roman" panose="02020603050405020304" pitchFamily="18" charset="0"/>
            </a:endParaRPr>
          </a:p>
        </p:txBody>
      </p:sp>
      <p:pic>
        <p:nvPicPr>
          <p:cNvPr id="1031" name="Picture 7" descr="An empty M8 in Glasgow. Picture: John Devlin">
            <a:extLst>
              <a:ext uri="{FF2B5EF4-FFF2-40B4-BE49-F238E27FC236}">
                <a16:creationId xmlns:a16="http://schemas.microsoft.com/office/drawing/2014/main" id="{73D8FC42-372D-4870-8DE0-7636727FAE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939" y="924334"/>
            <a:ext cx="6792314" cy="5009332"/>
          </a:xfrm>
          <a:prstGeom prst="rect">
            <a:avLst/>
          </a:prstGeom>
          <a:noFill/>
          <a:ln w="19050">
            <a:solidFill>
              <a:srgbClr val="00B0F0"/>
            </a:solidFill>
          </a:ln>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E41AA43-0C51-4B8F-9BFB-219730C57ECD}"/>
              </a:ext>
            </a:extLst>
          </p:cNvPr>
          <p:cNvSpPr/>
          <p:nvPr/>
        </p:nvSpPr>
        <p:spPr>
          <a:xfrm>
            <a:off x="296962" y="5992336"/>
            <a:ext cx="5677479" cy="738664"/>
          </a:xfrm>
          <a:prstGeom prst="rect">
            <a:avLst/>
          </a:prstGeom>
        </p:spPr>
        <p:txBody>
          <a:bodyPr wrap="square">
            <a:spAutoFit/>
          </a:bodyPr>
          <a:lstStyle/>
          <a:p>
            <a:r>
              <a:rPr lang="en-GB" dirty="0">
                <a:solidFill>
                  <a:srgbClr val="00B0F0"/>
                </a:solidFill>
                <a:effectLst>
                  <a:outerShdw blurRad="38100" dist="38100" dir="2700000" algn="tl">
                    <a:srgbClr val="000000">
                      <a:alpha val="43137"/>
                    </a:srgbClr>
                  </a:outerShdw>
                </a:effectLst>
                <a:latin typeface="Felix Titling" panose="04060505060202020A04" pitchFamily="82" charset="0"/>
              </a:rPr>
              <a:t>Glasgow: </a:t>
            </a:r>
            <a:r>
              <a:rPr lang="en-GB" b="0" i="0" dirty="0">
                <a:solidFill>
                  <a:srgbClr val="00B0F0"/>
                </a:solidFill>
                <a:effectLst>
                  <a:outerShdw blurRad="38100" dist="38100" dir="2700000" algn="tl">
                    <a:srgbClr val="000000">
                      <a:alpha val="43137"/>
                    </a:srgbClr>
                  </a:outerShdw>
                </a:effectLst>
                <a:latin typeface="Felix Titling" panose="04060505060202020A04" pitchFamily="82" charset="0"/>
              </a:rPr>
              <a:t>An empty M8 </a:t>
            </a:r>
          </a:p>
          <a:p>
            <a:r>
              <a:rPr lang="en-GB" sz="2400" b="0" i="1" dirty="0">
                <a:solidFill>
                  <a:schemeClr val="bg1"/>
                </a:solidFill>
                <a:effectLst/>
                <a:latin typeface="Perpetua" panose="02020502060401020303" pitchFamily="18" charset="0"/>
              </a:rPr>
              <a:t>Picture: John Devlin</a:t>
            </a:r>
            <a:endParaRPr lang="en-GB" i="1" dirty="0">
              <a:solidFill>
                <a:schemeClr val="bg1"/>
              </a:solidFill>
              <a:latin typeface="Perpetua" panose="02020502060401020303" pitchFamily="18" charset="0"/>
            </a:endParaRPr>
          </a:p>
        </p:txBody>
      </p:sp>
    </p:spTree>
    <p:extLst>
      <p:ext uri="{BB962C8B-B14F-4D97-AF65-F5344CB8AC3E}">
        <p14:creationId xmlns:p14="http://schemas.microsoft.com/office/powerpoint/2010/main" val="368332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D88-E57B-4B8A-9AD4-D4AB848E0DAA}"/>
              </a:ext>
            </a:extLst>
          </p:cNvPr>
          <p:cNvSpPr>
            <a:spLocks noGrp="1"/>
          </p:cNvSpPr>
          <p:nvPr>
            <p:ph type="title"/>
          </p:nvPr>
        </p:nvSpPr>
        <p:spPr>
          <a:xfrm>
            <a:off x="5515897" y="145793"/>
            <a:ext cx="6449961" cy="1229032"/>
          </a:xfrm>
        </p:spPr>
        <p:txBody>
          <a:bodyPr>
            <a:noAutofit/>
          </a:bodyPr>
          <a:lstStyle/>
          <a:p>
            <a:r>
              <a:rPr lang="en-GB" altLang="en-US" sz="30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DESERTED SOVIET SANATORIUM 1</a:t>
            </a:r>
            <a:r>
              <a:rPr lang="en-GB" altLang="en-US" sz="3200" dirty="0">
                <a:solidFill>
                  <a:srgbClr val="00B0F0"/>
                </a:solidFill>
                <a:effectLst>
                  <a:outerShdw blurRad="38100" dist="38100" dir="2700000" algn="tl">
                    <a:srgbClr val="000000">
                      <a:alpha val="43137"/>
                    </a:srgbClr>
                  </a:outerShdw>
                </a:effectLst>
                <a:latin typeface="Perpetua" panose="02020502060401020303" pitchFamily="18" charset="0"/>
                <a:ea typeface="Perpetua" panose="02020502060401020303" pitchFamily="18" charset="0"/>
                <a:cs typeface="Times New Roman" panose="02020603050405020304" pitchFamily="18" charset="0"/>
              </a:rPr>
              <a:t>: </a:t>
            </a:r>
            <a:r>
              <a:rPr lang="en-GB" altLang="en-US" sz="3200" dirty="0">
                <a:solidFill>
                  <a:schemeClr val="bg1"/>
                </a:solidFill>
                <a:latin typeface="Perpetua" panose="02020502060401020303" pitchFamily="18" charset="0"/>
                <a:ea typeface="Perpetua" panose="02020502060401020303" pitchFamily="18" charset="0"/>
                <a:cs typeface="Times New Roman" panose="02020603050405020304" pitchFamily="18" charset="0"/>
              </a:rPr>
              <a:t>interiors &amp; stairs going nowhere</a:t>
            </a:r>
            <a:endParaRPr lang="en-GB" sz="3200" dirty="0">
              <a:solidFill>
                <a:schemeClr val="bg1"/>
              </a:solidFill>
            </a:endParaRPr>
          </a:p>
        </p:txBody>
      </p:sp>
      <p:pic>
        <p:nvPicPr>
          <p:cNvPr id="4098" name="Picture 2">
            <a:extLst>
              <a:ext uri="{FF2B5EF4-FFF2-40B4-BE49-F238E27FC236}">
                <a16:creationId xmlns:a16="http://schemas.microsoft.com/office/drawing/2014/main" id="{8D21EC88-7FC4-4DD8-A1CD-0BEDAA6C58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747" y="200716"/>
            <a:ext cx="4637000" cy="3093090"/>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13ACBEDD-35CE-4B02-99CC-7B2DEE6AA0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748" y="3429000"/>
            <a:ext cx="4637000" cy="3182542"/>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0084A8E6-F757-4ED0-ABE3-4E9538C7A5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143403" y="1494504"/>
            <a:ext cx="3554093" cy="5240593"/>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5683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8EF98D65-72CB-4094-9230-2F85A441B4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510" y="741567"/>
            <a:ext cx="8133735" cy="5425571"/>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2218A0A7-5453-4841-85A0-967A432BC15F}"/>
              </a:ext>
            </a:extLst>
          </p:cNvPr>
          <p:cNvSpPr/>
          <p:nvPr/>
        </p:nvSpPr>
        <p:spPr>
          <a:xfrm>
            <a:off x="8645013" y="741567"/>
            <a:ext cx="3254477" cy="3046988"/>
          </a:xfrm>
          <a:prstGeom prst="rect">
            <a:avLst/>
          </a:prstGeom>
        </p:spPr>
        <p:txBody>
          <a:bodyPr wrap="square">
            <a:spAutoFit/>
          </a:bodyPr>
          <a:lstStyle/>
          <a:p>
            <a:r>
              <a:rPr lang="en-GB" altLang="en-US" sz="30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DESERTED SOVIET SANATORIUM </a:t>
            </a:r>
            <a:r>
              <a:rPr lang="en-GB" altLang="en-US" sz="3200" dirty="0">
                <a:solidFill>
                  <a:srgbClr val="00B0F0"/>
                </a:solidFill>
                <a:effectLst>
                  <a:outerShdw blurRad="38100" dist="38100" dir="2700000" algn="tl">
                    <a:srgbClr val="000000">
                      <a:alpha val="43137"/>
                    </a:srgbClr>
                  </a:outerShdw>
                </a:effectLst>
                <a:latin typeface="Perpetua" panose="02020502060401020303" pitchFamily="18" charset="0"/>
                <a:ea typeface="Perpetua" panose="02020502060401020303" pitchFamily="18" charset="0"/>
                <a:cs typeface="Times New Roman" panose="02020603050405020304" pitchFamily="18" charset="0"/>
              </a:rPr>
              <a:t>2: </a:t>
            </a:r>
            <a:r>
              <a:rPr lang="en-GB" altLang="en-US" sz="3200" dirty="0">
                <a:solidFill>
                  <a:schemeClr val="bg1"/>
                </a:solidFill>
                <a:latin typeface="Perpetua" panose="02020502060401020303" pitchFamily="18" charset="0"/>
                <a:ea typeface="Perpetua" panose="02020502060401020303" pitchFamily="18" charset="0"/>
                <a:cs typeface="Times New Roman" panose="02020603050405020304" pitchFamily="18" charset="0"/>
              </a:rPr>
              <a:t>exteriors &amp; entrances leading nowhere</a:t>
            </a:r>
            <a:endParaRPr lang="en-GB" sz="3200" dirty="0">
              <a:solidFill>
                <a:schemeClr val="bg1"/>
              </a:solidFill>
            </a:endParaRPr>
          </a:p>
        </p:txBody>
      </p:sp>
    </p:spTree>
    <p:extLst>
      <p:ext uri="{BB962C8B-B14F-4D97-AF65-F5344CB8AC3E}">
        <p14:creationId xmlns:p14="http://schemas.microsoft.com/office/powerpoint/2010/main" val="502243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CFFD58F-9901-4177-8DD9-8FF591DCE4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000" y="374445"/>
            <a:ext cx="8084820" cy="5392942"/>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7F99F6D-AA1D-4677-9474-53422F9FEB65}"/>
              </a:ext>
            </a:extLst>
          </p:cNvPr>
          <p:cNvSpPr txBox="1"/>
          <p:nvPr/>
        </p:nvSpPr>
        <p:spPr>
          <a:xfrm flipH="1">
            <a:off x="8661398" y="254356"/>
            <a:ext cx="3276601" cy="6247864"/>
          </a:xfrm>
          <a:prstGeom prst="rect">
            <a:avLst/>
          </a:prstGeom>
          <a:noFill/>
        </p:spPr>
        <p:txBody>
          <a:bodyPr wrap="square">
            <a:spAutoFit/>
          </a:bodyPr>
          <a:lstStyle/>
          <a:p>
            <a:pPr fontAlgn="base"/>
            <a:r>
              <a:rPr lang="en-GB" sz="3200" dirty="0">
                <a:solidFill>
                  <a:schemeClr val="bg1"/>
                </a:solidFill>
                <a:effectLst>
                  <a:outerShdw blurRad="38100" dist="38100" dir="2700000" algn="tl">
                    <a:srgbClr val="000000">
                      <a:alpha val="43137"/>
                    </a:srgbClr>
                  </a:outerShdw>
                </a:effectLst>
                <a:latin typeface="Perpetua" panose="02020502060401020303" pitchFamily="18" charset="0"/>
              </a:rPr>
              <a:t>Almost 10,000 people from the breakaway Georgian region of Abkhazia have lived in derelict abandoned sanatoria for the past 25 </a:t>
            </a:r>
            <a:r>
              <a:rPr lang="en-GB" sz="3200" dirty="0">
                <a:solidFill>
                  <a:schemeClr val="bg1"/>
                </a:solidFill>
                <a:latin typeface="Perpetua" panose="02020502060401020303" pitchFamily="18" charset="0"/>
              </a:rPr>
              <a:t>years. </a:t>
            </a:r>
          </a:p>
          <a:p>
            <a:pPr fontAlgn="base"/>
            <a:endParaRPr lang="en-GB" sz="1000" dirty="0">
              <a:solidFill>
                <a:schemeClr val="bg1"/>
              </a:solidFill>
              <a:latin typeface="Perpetua" panose="02020502060401020303" pitchFamily="18" charset="0"/>
            </a:endParaRPr>
          </a:p>
          <a:p>
            <a:pPr fontAlgn="base"/>
            <a:r>
              <a:rPr lang="en-GB" sz="2600" dirty="0">
                <a:solidFill>
                  <a:schemeClr val="bg1"/>
                </a:solidFill>
                <a:latin typeface="Perpetua" panose="02020502060401020303" pitchFamily="18" charset="0"/>
              </a:rPr>
              <a:t>The government offered these buildings as temporary housing to people fleeing the 1992-93 war.  </a:t>
            </a:r>
          </a:p>
          <a:p>
            <a:pPr fontAlgn="base"/>
            <a:endParaRPr lang="en-GB" sz="1000" dirty="0">
              <a:solidFill>
                <a:schemeClr val="bg1"/>
              </a:solidFill>
              <a:latin typeface="Perpetua" panose="02020502060401020303" pitchFamily="18" charset="0"/>
            </a:endParaRPr>
          </a:p>
          <a:p>
            <a:pPr fontAlgn="base"/>
            <a:r>
              <a:rPr lang="en-GB" sz="2600" dirty="0">
                <a:solidFill>
                  <a:schemeClr val="bg1"/>
                </a:solidFill>
                <a:latin typeface="Perpetua" panose="02020502060401020303" pitchFamily="18" charset="0"/>
              </a:rPr>
              <a:t>They are still there.</a:t>
            </a:r>
          </a:p>
        </p:txBody>
      </p:sp>
      <p:sp>
        <p:nvSpPr>
          <p:cNvPr id="8" name="TextBox 7">
            <a:extLst>
              <a:ext uri="{FF2B5EF4-FFF2-40B4-BE49-F238E27FC236}">
                <a16:creationId xmlns:a16="http://schemas.microsoft.com/office/drawing/2014/main" id="{08D09517-79BC-4C71-A94B-EAA8780D753B}"/>
              </a:ext>
            </a:extLst>
          </p:cNvPr>
          <p:cNvSpPr txBox="1"/>
          <p:nvPr/>
        </p:nvSpPr>
        <p:spPr>
          <a:xfrm>
            <a:off x="254000" y="5939690"/>
            <a:ext cx="6332219" cy="830997"/>
          </a:xfrm>
          <a:prstGeom prst="rect">
            <a:avLst/>
          </a:prstGeom>
          <a:noFill/>
        </p:spPr>
        <p:txBody>
          <a:bodyPr wrap="square">
            <a:spAutoFit/>
          </a:bodyPr>
          <a:lstStyle/>
          <a:p>
            <a:pPr algn="just" fontAlgn="base"/>
            <a:r>
              <a:rPr lang="en-GB" sz="2400" b="0" i="0" dirty="0">
                <a:solidFill>
                  <a:schemeClr val="bg1"/>
                </a:solidFill>
                <a:effectLst/>
                <a:latin typeface="Perpetua" panose="02020502060401020303" pitchFamily="18" charset="0"/>
              </a:rPr>
              <a:t>Facade of a sanatorium building: hundreds of </a:t>
            </a:r>
            <a:r>
              <a:rPr lang="en-GB" sz="2400" dirty="0">
                <a:solidFill>
                  <a:schemeClr val="bg1"/>
                </a:solidFill>
                <a:latin typeface="Perpetua" panose="02020502060401020303" pitchFamily="18" charset="0"/>
              </a:rPr>
              <a:t>displaced Abkhazia </a:t>
            </a:r>
            <a:r>
              <a:rPr lang="en-GB" sz="2400" b="0" i="0" dirty="0">
                <a:solidFill>
                  <a:schemeClr val="bg1"/>
                </a:solidFill>
                <a:effectLst/>
                <a:latin typeface="Perpetua" panose="02020502060401020303" pitchFamily="18" charset="0"/>
              </a:rPr>
              <a:t>people living in makeshift shelters.</a:t>
            </a:r>
          </a:p>
        </p:txBody>
      </p:sp>
    </p:spTree>
    <p:extLst>
      <p:ext uri="{BB962C8B-B14F-4D97-AF65-F5344CB8AC3E}">
        <p14:creationId xmlns:p14="http://schemas.microsoft.com/office/powerpoint/2010/main" val="257369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D89C-B804-49E6-B22A-76E66AA8A990}"/>
              </a:ext>
            </a:extLst>
          </p:cNvPr>
          <p:cNvSpPr>
            <a:spLocks noGrp="1"/>
          </p:cNvSpPr>
          <p:nvPr>
            <p:ph type="title"/>
          </p:nvPr>
        </p:nvSpPr>
        <p:spPr>
          <a:xfrm>
            <a:off x="217774" y="442786"/>
            <a:ext cx="5569533" cy="1261123"/>
          </a:xfrm>
        </p:spPr>
        <p:txBody>
          <a:bodyPr>
            <a:noAutofit/>
          </a:bodyPr>
          <a:lstStyle/>
          <a:p>
            <a:r>
              <a:rPr lang="en-GB" altLang="en-US" sz="32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Abandoned buildings in Detroit 1: </a:t>
            </a:r>
            <a:r>
              <a:rPr lang="en-GB" altLang="en-US" dirty="0">
                <a:solidFill>
                  <a:schemeClr val="bg1"/>
                </a:solidFill>
                <a:effectLst>
                  <a:outerShdw blurRad="38100" dist="38100" dir="2700000" algn="tl">
                    <a:srgbClr val="000000">
                      <a:alpha val="43137"/>
                    </a:srgbClr>
                  </a:outerShdw>
                </a:effectLst>
                <a:latin typeface="Perpetua" panose="02020502060401020303" pitchFamily="18" charset="0"/>
                <a:ea typeface="Perpetua" panose="02020502060401020303" pitchFamily="18" charset="0"/>
                <a:cs typeface="Times New Roman" panose="02020603050405020304" pitchFamily="18" charset="0"/>
              </a:rPr>
              <a:t> </a:t>
            </a: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exteriors</a:t>
            </a:r>
            <a:endParaRPr lang="en-GB" dirty="0">
              <a:solidFill>
                <a:schemeClr val="bg1"/>
              </a:solidFill>
            </a:endParaRPr>
          </a:p>
        </p:txBody>
      </p:sp>
      <p:pic>
        <p:nvPicPr>
          <p:cNvPr id="6146" name="Picture 2" descr="Image result for abandoned buildings in detroit photos">
            <a:extLst>
              <a:ext uri="{FF2B5EF4-FFF2-40B4-BE49-F238E27FC236}">
                <a16:creationId xmlns:a16="http://schemas.microsoft.com/office/drawing/2014/main" id="{71520ED9-FC5E-4B45-93BE-AF64979A7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6800" y="328486"/>
            <a:ext cx="5950532" cy="4049667"/>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73C6809-F131-45CD-8F71-A9C2CBC0E0DE}"/>
              </a:ext>
            </a:extLst>
          </p:cNvPr>
          <p:cNvSpPr/>
          <p:nvPr/>
        </p:nvSpPr>
        <p:spPr>
          <a:xfrm>
            <a:off x="6972300" y="4533301"/>
            <a:ext cx="4902200" cy="461665"/>
          </a:xfrm>
          <a:prstGeom prst="rect">
            <a:avLst/>
          </a:prstGeom>
        </p:spPr>
        <p:txBody>
          <a:bodyPr wrap="square">
            <a:spAutoFit/>
          </a:bodyPr>
          <a:lstStyle/>
          <a:p>
            <a:r>
              <a:rPr lang="en-GB" sz="2400" dirty="0">
                <a:solidFill>
                  <a:schemeClr val="bg1"/>
                </a:solidFill>
                <a:latin typeface="Palatino Linotype" panose="02040502050505030304" pitchFamily="18" charset="0"/>
              </a:rPr>
              <a:t>Factories, offices and homes</a:t>
            </a:r>
          </a:p>
        </p:txBody>
      </p:sp>
      <p:pic>
        <p:nvPicPr>
          <p:cNvPr id="7" name="Picture 6" descr="A house with trees in the background&#10;&#10;Description automatically generated">
            <a:extLst>
              <a:ext uri="{FF2B5EF4-FFF2-40B4-BE49-F238E27FC236}">
                <a16:creationId xmlns:a16="http://schemas.microsoft.com/office/drawing/2014/main" id="{C9DEC962-702C-447D-97DB-4690D5C38726}"/>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07368" y="2808333"/>
            <a:ext cx="5936193" cy="3911600"/>
          </a:xfrm>
          <a:prstGeom prst="rect">
            <a:avLst/>
          </a:prstGeom>
          <a:ln>
            <a:solidFill>
              <a:srgbClr val="00B0F0"/>
            </a:solidFill>
          </a:ln>
        </p:spPr>
      </p:pic>
    </p:spTree>
    <p:extLst>
      <p:ext uri="{BB962C8B-B14F-4D97-AF65-F5344CB8AC3E}">
        <p14:creationId xmlns:p14="http://schemas.microsoft.com/office/powerpoint/2010/main" val="3837185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6ECAE-3356-4CBB-A16F-DAED0FDB0B6F}"/>
              </a:ext>
            </a:extLst>
          </p:cNvPr>
          <p:cNvSpPr>
            <a:spLocks noGrp="1"/>
          </p:cNvSpPr>
          <p:nvPr>
            <p:ph type="title"/>
          </p:nvPr>
        </p:nvSpPr>
        <p:spPr>
          <a:xfrm>
            <a:off x="317442" y="108787"/>
            <a:ext cx="9070397" cy="1325563"/>
          </a:xfrm>
        </p:spPr>
        <p:txBody>
          <a:bodyPr>
            <a:normAutofit/>
          </a:bodyPr>
          <a:lstStyle/>
          <a:p>
            <a:r>
              <a:rPr lang="en-GB" altLang="en-US" sz="36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Abandoned buildings in Detroit 2:</a:t>
            </a:r>
            <a:r>
              <a:rPr lang="en-GB" altLang="en-US" sz="3600" dirty="0">
                <a:solidFill>
                  <a:srgbClr val="00B0F0"/>
                </a:solidFill>
                <a:latin typeface="Felix Titling" panose="04060505060202020A04" pitchFamily="82" charset="0"/>
                <a:ea typeface="Perpetua" panose="02020502060401020303" pitchFamily="18" charset="0"/>
                <a:cs typeface="Times New Roman" panose="02020603050405020304" pitchFamily="18" charset="0"/>
              </a:rPr>
              <a:t> </a:t>
            </a:r>
            <a:r>
              <a:rPr lang="en-GB" altLang="en-US" sz="4000" dirty="0">
                <a:solidFill>
                  <a:schemeClr val="bg1"/>
                </a:solidFill>
                <a:latin typeface="Perpetua" panose="02020502060401020303" pitchFamily="18" charset="0"/>
                <a:cs typeface="Times New Roman" panose="02020603050405020304" pitchFamily="18" charset="0"/>
              </a:rPr>
              <a:t>interiors</a:t>
            </a:r>
            <a:endParaRPr lang="en-GB" sz="4000" dirty="0">
              <a:solidFill>
                <a:schemeClr val="bg1"/>
              </a:solidFill>
              <a:latin typeface="Perpetua" panose="02020502060401020303" pitchFamily="18" charset="0"/>
              <a:cs typeface="Times New Roman" panose="02020603050405020304" pitchFamily="18" charset="0"/>
            </a:endParaRPr>
          </a:p>
        </p:txBody>
      </p:sp>
      <p:pic>
        <p:nvPicPr>
          <p:cNvPr id="12" name="Picture 11" descr="A view of a stone building&#10;&#10;Description automatically generated">
            <a:extLst>
              <a:ext uri="{FF2B5EF4-FFF2-40B4-BE49-F238E27FC236}">
                <a16:creationId xmlns:a16="http://schemas.microsoft.com/office/drawing/2014/main" id="{2E7925D1-912A-413D-8AE1-B1F625B0613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39363" y="1669482"/>
            <a:ext cx="6045200" cy="3889344"/>
          </a:xfrm>
          <a:prstGeom prst="rect">
            <a:avLst/>
          </a:prstGeom>
          <a:ln>
            <a:solidFill>
              <a:srgbClr val="00B0F0"/>
            </a:solidFill>
          </a:ln>
        </p:spPr>
      </p:pic>
      <p:sp>
        <p:nvSpPr>
          <p:cNvPr id="14" name="Rectangle 13">
            <a:extLst>
              <a:ext uri="{FF2B5EF4-FFF2-40B4-BE49-F238E27FC236}">
                <a16:creationId xmlns:a16="http://schemas.microsoft.com/office/drawing/2014/main" id="{F12EB531-F05C-40C7-A265-9298527AAC00}"/>
              </a:ext>
            </a:extLst>
          </p:cNvPr>
          <p:cNvSpPr/>
          <p:nvPr/>
        </p:nvSpPr>
        <p:spPr>
          <a:xfrm>
            <a:off x="4675776" y="5793958"/>
            <a:ext cx="2491055" cy="830997"/>
          </a:xfrm>
          <a:prstGeom prst="rect">
            <a:avLst/>
          </a:prstGeom>
        </p:spPr>
        <p:txBody>
          <a:bodyPr wrap="square">
            <a:spAutoFit/>
          </a:bodyPr>
          <a:lstStyle/>
          <a:p>
            <a:pPr algn="r"/>
            <a:r>
              <a:rPr lang="en-GB" sz="2400" dirty="0">
                <a:solidFill>
                  <a:schemeClr val="bg1"/>
                </a:solidFill>
                <a:latin typeface="Palatino Linotype" panose="02040502050505030304" pitchFamily="18" charset="0"/>
              </a:rPr>
              <a:t>Public Library and Theatre</a:t>
            </a:r>
          </a:p>
        </p:txBody>
      </p:sp>
      <p:pic>
        <p:nvPicPr>
          <p:cNvPr id="3" name="Picture 2">
            <a:extLst>
              <a:ext uri="{FF2B5EF4-FFF2-40B4-BE49-F238E27FC236}">
                <a16:creationId xmlns:a16="http://schemas.microsoft.com/office/drawing/2014/main" id="{07C4E252-06DE-4BA4-92CF-0E07C5749B0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632653" y="1172222"/>
            <a:ext cx="3510371" cy="5226050"/>
          </a:xfrm>
          <a:prstGeom prst="rect">
            <a:avLst/>
          </a:prstGeom>
          <a:ln>
            <a:solidFill>
              <a:srgbClr val="00B0F0"/>
            </a:solidFill>
          </a:ln>
        </p:spPr>
      </p:pic>
    </p:spTree>
    <p:extLst>
      <p:ext uri="{BB962C8B-B14F-4D97-AF65-F5344CB8AC3E}">
        <p14:creationId xmlns:p14="http://schemas.microsoft.com/office/powerpoint/2010/main" val="40298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rty old room&#10;&#10;Description automatically generated">
            <a:extLst>
              <a:ext uri="{FF2B5EF4-FFF2-40B4-BE49-F238E27FC236}">
                <a16:creationId xmlns:a16="http://schemas.microsoft.com/office/drawing/2014/main" id="{4854E7FB-2664-451C-B2F0-2F0B33412A3A}"/>
              </a:ext>
            </a:extLst>
          </p:cNvPr>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8600" y="1143000"/>
            <a:ext cx="7254240" cy="4876799"/>
          </a:xfrm>
          <a:prstGeom prst="rect">
            <a:avLst/>
          </a:prstGeom>
          <a:ln>
            <a:solidFill>
              <a:srgbClr val="00B0F0"/>
            </a:solidFill>
          </a:ln>
        </p:spPr>
      </p:pic>
      <p:sp>
        <p:nvSpPr>
          <p:cNvPr id="8" name="TextBox 7">
            <a:extLst>
              <a:ext uri="{FF2B5EF4-FFF2-40B4-BE49-F238E27FC236}">
                <a16:creationId xmlns:a16="http://schemas.microsoft.com/office/drawing/2014/main" id="{338B69ED-3CDE-41C0-8015-DE9C5C99DBDE}"/>
              </a:ext>
            </a:extLst>
          </p:cNvPr>
          <p:cNvSpPr txBox="1"/>
          <p:nvPr/>
        </p:nvSpPr>
        <p:spPr>
          <a:xfrm>
            <a:off x="660400" y="299878"/>
            <a:ext cx="6629400" cy="646331"/>
          </a:xfrm>
          <a:prstGeom prst="rect">
            <a:avLst/>
          </a:prstGeom>
          <a:noFill/>
        </p:spPr>
        <p:txBody>
          <a:bodyPr wrap="square">
            <a:spAutoFit/>
          </a:bodyPr>
          <a:lstStyle/>
          <a:p>
            <a:pPr algn="just" fontAlgn="base"/>
            <a:r>
              <a:rPr lang="en-GB" sz="3600" b="0" i="0" dirty="0">
                <a:solidFill>
                  <a:srgbClr val="00B0F0"/>
                </a:solidFill>
                <a:effectLst>
                  <a:outerShdw blurRad="38100" dist="38100" dir="2700000" algn="tl">
                    <a:srgbClr val="000000">
                      <a:alpha val="43137"/>
                    </a:srgbClr>
                  </a:outerShdw>
                </a:effectLst>
                <a:latin typeface="Felix Titling" panose="04060505060202020A04" pitchFamily="82" charset="0"/>
              </a:rPr>
              <a:t>abandoning the dead </a:t>
            </a:r>
          </a:p>
        </p:txBody>
      </p:sp>
      <p:sp>
        <p:nvSpPr>
          <p:cNvPr id="10" name="TextBox 9">
            <a:extLst>
              <a:ext uri="{FF2B5EF4-FFF2-40B4-BE49-F238E27FC236}">
                <a16:creationId xmlns:a16="http://schemas.microsoft.com/office/drawing/2014/main" id="{EE6D5843-BF70-4DC5-8772-4BFA4AF31260}"/>
              </a:ext>
            </a:extLst>
          </p:cNvPr>
          <p:cNvSpPr txBox="1"/>
          <p:nvPr/>
        </p:nvSpPr>
        <p:spPr>
          <a:xfrm>
            <a:off x="495300" y="6165791"/>
            <a:ext cx="6261100" cy="461665"/>
          </a:xfrm>
          <a:prstGeom prst="rect">
            <a:avLst/>
          </a:prstGeom>
          <a:noFill/>
        </p:spPr>
        <p:txBody>
          <a:bodyPr wrap="square">
            <a:spAutoFit/>
          </a:bodyPr>
          <a:lstStyle/>
          <a:p>
            <a:r>
              <a:rPr lang="en-GB" sz="2400" b="0" i="0" dirty="0">
                <a:solidFill>
                  <a:srgbClr val="00B0F0"/>
                </a:solidFill>
                <a:effectLst/>
                <a:latin typeface="Perpetua" panose="02020502060401020303" pitchFamily="18" charset="0"/>
              </a:rPr>
              <a:t>Roger Williams Mausoleum, Cranston, near Boston </a:t>
            </a:r>
          </a:p>
        </p:txBody>
      </p:sp>
      <p:sp>
        <p:nvSpPr>
          <p:cNvPr id="12" name="TextBox 11">
            <a:extLst>
              <a:ext uri="{FF2B5EF4-FFF2-40B4-BE49-F238E27FC236}">
                <a16:creationId xmlns:a16="http://schemas.microsoft.com/office/drawing/2014/main" id="{41FA479B-F1C7-40E4-8064-965F9FD0F253}"/>
              </a:ext>
            </a:extLst>
          </p:cNvPr>
          <p:cNvSpPr txBox="1"/>
          <p:nvPr/>
        </p:nvSpPr>
        <p:spPr>
          <a:xfrm>
            <a:off x="7632700" y="164641"/>
            <a:ext cx="4330700" cy="6555641"/>
          </a:xfrm>
          <a:prstGeom prst="rect">
            <a:avLst/>
          </a:prstGeom>
          <a:noFill/>
        </p:spPr>
        <p:txBody>
          <a:bodyPr wrap="square">
            <a:spAutoFit/>
          </a:bodyPr>
          <a:lstStyle/>
          <a:p>
            <a:pPr algn="l"/>
            <a:r>
              <a:rPr lang="en-GB" sz="2000" b="0" i="0" dirty="0">
                <a:solidFill>
                  <a:schemeClr val="bg1"/>
                </a:solidFill>
                <a:effectLst/>
                <a:latin typeface="Perpetua" panose="02020502060401020303" pitchFamily="18" charset="0"/>
              </a:rPr>
              <a:t>The Roger Williams Park Mausoleum - a three-story stone building with compartmented walls in which to hold caskets. Although official interment records for the mausoleum no longer exist, it is estimated that over 500 bodies were placed within the structure.</a:t>
            </a:r>
          </a:p>
          <a:p>
            <a:pPr algn="l"/>
            <a:r>
              <a:rPr lang="en-GB" sz="2000" b="0" i="0" dirty="0">
                <a:solidFill>
                  <a:schemeClr val="bg1"/>
                </a:solidFill>
                <a:effectLst/>
                <a:latin typeface="Perpetua" panose="02020502060401020303" pitchFamily="18" charset="0"/>
              </a:rPr>
              <a:t>Condemned by the city of Cranston for being “dangerous and unsafe” in 2005, the structure was locked, fenced off and posted with “no trespassing” signs.</a:t>
            </a:r>
          </a:p>
          <a:p>
            <a:pPr algn="l"/>
            <a:r>
              <a:rPr lang="en-GB" sz="2000" b="0" i="0" dirty="0">
                <a:solidFill>
                  <a:schemeClr val="bg1"/>
                </a:solidFill>
                <a:effectLst/>
                <a:latin typeface="Perpetua" panose="02020502060401020303" pitchFamily="18" charset="0"/>
              </a:rPr>
              <a:t>Over the past 17 years, time has taken its toll</a:t>
            </a:r>
          </a:p>
          <a:p>
            <a:pPr algn="l"/>
            <a:r>
              <a:rPr lang="en-GB" sz="2000" b="0" i="0" dirty="0">
                <a:solidFill>
                  <a:schemeClr val="bg1"/>
                </a:solidFill>
                <a:effectLst/>
                <a:latin typeface="Perpetua" panose="02020502060401020303" pitchFamily="18" charset="0"/>
              </a:rPr>
              <a:t>Different estimates have been placed on the cost of removing bodies. Because the building is contaminated with asbestos and </a:t>
            </a:r>
            <a:r>
              <a:rPr lang="en-GB" sz="2000" b="0" i="0" dirty="0" err="1">
                <a:solidFill>
                  <a:schemeClr val="bg1"/>
                </a:solidFill>
                <a:effectLst/>
                <a:latin typeface="Perpetua" panose="02020502060401020303" pitchFamily="18" charset="0"/>
              </a:rPr>
              <a:t>mold</a:t>
            </a:r>
            <a:r>
              <a:rPr lang="en-GB" sz="2000" b="0" i="0" dirty="0">
                <a:solidFill>
                  <a:schemeClr val="bg1"/>
                </a:solidFill>
                <a:effectLst/>
                <a:latin typeface="Perpetua" panose="02020502060401020303" pitchFamily="18" charset="0"/>
              </a:rPr>
              <a:t>, and contains human remains, removal of a body necessitates Haz-Mat intervention. Some estimates state that the cost of removing one body is about $6,000, while others say the cost to remove them all would surpass $3 million.</a:t>
            </a:r>
          </a:p>
        </p:txBody>
      </p:sp>
    </p:spTree>
    <p:extLst>
      <p:ext uri="{BB962C8B-B14F-4D97-AF65-F5344CB8AC3E}">
        <p14:creationId xmlns:p14="http://schemas.microsoft.com/office/powerpoint/2010/main" val="1795846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71C91-9218-473E-9C33-263E81985959}"/>
              </a:ext>
            </a:extLst>
          </p:cNvPr>
          <p:cNvSpPr>
            <a:spLocks noGrp="1"/>
          </p:cNvSpPr>
          <p:nvPr>
            <p:ph type="title"/>
          </p:nvPr>
        </p:nvSpPr>
        <p:spPr>
          <a:xfrm>
            <a:off x="6419781" y="530686"/>
            <a:ext cx="4798310" cy="1600736"/>
          </a:xfrm>
        </p:spPr>
        <p:txBody>
          <a:bodyPr>
            <a:normAutofit fontScale="90000"/>
          </a:bodyPr>
          <a:lstStyle/>
          <a:p>
            <a:r>
              <a:rPr lang="en-GB" altLang="en-US" sz="40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Empty places 1: </a:t>
            </a: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interiors in the first lockdown</a:t>
            </a:r>
            <a:endParaRPr lang="en-GB" dirty="0">
              <a:solidFill>
                <a:schemeClr val="bg1"/>
              </a:solidFill>
            </a:endParaRPr>
          </a:p>
        </p:txBody>
      </p:sp>
      <p:pic>
        <p:nvPicPr>
          <p:cNvPr id="5" name="Picture 4" descr="A close up of a train station&#10;&#10;Description automatically generated">
            <a:extLst>
              <a:ext uri="{FF2B5EF4-FFF2-40B4-BE49-F238E27FC236}">
                <a16:creationId xmlns:a16="http://schemas.microsoft.com/office/drawing/2014/main" id="{3E13FDD2-05B3-4036-8266-F72F627C6E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93" y="497152"/>
            <a:ext cx="5810741" cy="3268541"/>
          </a:xfrm>
          <a:prstGeom prst="rect">
            <a:avLst/>
          </a:prstGeom>
          <a:ln>
            <a:solidFill>
              <a:srgbClr val="00B0F0"/>
            </a:solidFill>
          </a:ln>
        </p:spPr>
      </p:pic>
      <p:pic>
        <p:nvPicPr>
          <p:cNvPr id="7" name="Picture 6" descr="The inside of a building&#10;&#10;Description automatically generated">
            <a:extLst>
              <a:ext uri="{FF2B5EF4-FFF2-40B4-BE49-F238E27FC236}">
                <a16:creationId xmlns:a16="http://schemas.microsoft.com/office/drawing/2014/main" id="{47319E15-9DCB-4C85-8B17-78149DF51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369129"/>
            <a:ext cx="5810739" cy="3268541"/>
          </a:xfrm>
          <a:prstGeom prst="rect">
            <a:avLst/>
          </a:prstGeom>
          <a:ln>
            <a:solidFill>
              <a:srgbClr val="00B0F0"/>
            </a:solidFill>
          </a:ln>
        </p:spPr>
      </p:pic>
      <p:sp>
        <p:nvSpPr>
          <p:cNvPr id="8" name="Rectangle 7">
            <a:extLst>
              <a:ext uri="{FF2B5EF4-FFF2-40B4-BE49-F238E27FC236}">
                <a16:creationId xmlns:a16="http://schemas.microsoft.com/office/drawing/2014/main" id="{2A7846A0-99DF-4CA4-A28F-DCF0F94E315B}"/>
              </a:ext>
            </a:extLst>
          </p:cNvPr>
          <p:cNvSpPr/>
          <p:nvPr/>
        </p:nvSpPr>
        <p:spPr>
          <a:xfrm>
            <a:off x="2244997" y="4295513"/>
            <a:ext cx="3500846" cy="707886"/>
          </a:xfrm>
          <a:prstGeom prst="rect">
            <a:avLst/>
          </a:prstGeom>
        </p:spPr>
        <p:txBody>
          <a:bodyPr wrap="square">
            <a:spAutoFit/>
          </a:bodyPr>
          <a:lstStyle/>
          <a:p>
            <a:pPr algn="r"/>
            <a:r>
              <a:rPr lang="en-GB" sz="2000" dirty="0">
                <a:solidFill>
                  <a:schemeClr val="bg1"/>
                </a:solidFill>
                <a:latin typeface="Palatino Linotype" panose="02040502050505030304" pitchFamily="18" charset="0"/>
              </a:rPr>
              <a:t>Oxford Circus and Finsbury Park Shopping centre</a:t>
            </a:r>
          </a:p>
        </p:txBody>
      </p:sp>
    </p:spTree>
    <p:extLst>
      <p:ext uri="{BB962C8B-B14F-4D97-AF65-F5344CB8AC3E}">
        <p14:creationId xmlns:p14="http://schemas.microsoft.com/office/powerpoint/2010/main" val="3426235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990A-AFCF-4045-BD11-86CCE7B3624F}"/>
              </a:ext>
            </a:extLst>
          </p:cNvPr>
          <p:cNvSpPr>
            <a:spLocks noGrp="1"/>
          </p:cNvSpPr>
          <p:nvPr>
            <p:ph type="title"/>
          </p:nvPr>
        </p:nvSpPr>
        <p:spPr>
          <a:xfrm>
            <a:off x="8692868" y="487974"/>
            <a:ext cx="2986958" cy="2206788"/>
          </a:xfrm>
        </p:spPr>
        <p:txBody>
          <a:bodyPr>
            <a:normAutofit fontScale="90000"/>
          </a:bodyPr>
          <a:lstStyle/>
          <a:p>
            <a:r>
              <a:rPr lang="en-GB" altLang="en-US"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Empty places </a:t>
            </a:r>
            <a:r>
              <a:rPr lang="en-GB" altLang="en-US" dirty="0">
                <a:solidFill>
                  <a:srgbClr val="00B0F0"/>
                </a:solidFill>
                <a:effectLst>
                  <a:outerShdw blurRad="38100" dist="38100" dir="2700000" algn="tl">
                    <a:srgbClr val="000000">
                      <a:alpha val="43137"/>
                    </a:srgbClr>
                  </a:outerShdw>
                </a:effectLst>
                <a:latin typeface="Perpetua" panose="02020502060401020303" pitchFamily="18" charset="0"/>
                <a:ea typeface="Perpetua" panose="02020502060401020303" pitchFamily="18" charset="0"/>
                <a:cs typeface="Times New Roman" panose="02020603050405020304" pitchFamily="18" charset="0"/>
              </a:rPr>
              <a:t>2: </a:t>
            </a:r>
            <a:r>
              <a:rPr lang="en-GB" altLang="en-US" sz="4000" dirty="0">
                <a:solidFill>
                  <a:schemeClr val="bg2"/>
                </a:solidFill>
                <a:latin typeface="Perpetua" panose="02020502060401020303" pitchFamily="18" charset="0"/>
                <a:ea typeface="Perpetua" panose="02020502060401020303" pitchFamily="18" charset="0"/>
                <a:cs typeface="Times New Roman" panose="02020603050405020304" pitchFamily="18" charset="0"/>
              </a:rPr>
              <a:t>exterior in the first lockdown</a:t>
            </a:r>
            <a:endParaRPr lang="en-GB" dirty="0">
              <a:solidFill>
                <a:schemeClr val="bg2"/>
              </a:solidFill>
            </a:endParaRPr>
          </a:p>
        </p:txBody>
      </p:sp>
      <p:pic>
        <p:nvPicPr>
          <p:cNvPr id="7170" name="Picture 2">
            <a:extLst>
              <a:ext uri="{FF2B5EF4-FFF2-40B4-BE49-F238E27FC236}">
                <a16:creationId xmlns:a16="http://schemas.microsoft.com/office/drawing/2014/main" id="{35FA9761-D8B4-4579-8355-420276FC38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174" y="487974"/>
            <a:ext cx="7891597" cy="5261065"/>
          </a:xfrm>
          <a:prstGeom prst="rect">
            <a:avLst/>
          </a:prstGeom>
          <a:noFill/>
          <a:ln>
            <a:solidFill>
              <a:srgbClr val="00B0F0"/>
            </a:solidFill>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A836AA3-E600-4F3A-B783-AA608488DA31}"/>
              </a:ext>
            </a:extLst>
          </p:cNvPr>
          <p:cNvSpPr/>
          <p:nvPr/>
        </p:nvSpPr>
        <p:spPr>
          <a:xfrm>
            <a:off x="512174" y="5882011"/>
            <a:ext cx="7676786" cy="769441"/>
          </a:xfrm>
          <a:prstGeom prst="rect">
            <a:avLst/>
          </a:prstGeom>
        </p:spPr>
        <p:txBody>
          <a:bodyPr wrap="square">
            <a:spAutoFit/>
          </a:bodyPr>
          <a:lstStyle/>
          <a:p>
            <a:r>
              <a:rPr lang="en-GB" sz="2200" b="0" i="0" dirty="0">
                <a:solidFill>
                  <a:schemeClr val="bg1"/>
                </a:solidFill>
                <a:effectLst/>
                <a:latin typeface="Palatino Linotype" panose="02040502050505030304" pitchFamily="18" charset="0"/>
              </a:rPr>
              <a:t>Empty chairs at St. Peter's Square before the live broadcast of Pope Francis's Sunday Angelus prayer </a:t>
            </a:r>
            <a:endParaRPr lang="en-GB" sz="2200"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1113562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49DC-0B40-4C53-AEA2-7069B9F961E9}"/>
              </a:ext>
            </a:extLst>
          </p:cNvPr>
          <p:cNvSpPr>
            <a:spLocks noGrp="1"/>
          </p:cNvSpPr>
          <p:nvPr>
            <p:ph type="title"/>
          </p:nvPr>
        </p:nvSpPr>
        <p:spPr>
          <a:xfrm>
            <a:off x="299883" y="227473"/>
            <a:ext cx="11715136" cy="1050721"/>
          </a:xfrm>
        </p:spPr>
        <p:txBody>
          <a:bodyPr>
            <a:normAutofit/>
          </a:bodyPr>
          <a:lstStyle/>
          <a:p>
            <a:pPr algn="ctr"/>
            <a:r>
              <a:rPr lang="en-GB" altLang="en-US" sz="36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TASK: </a:t>
            </a:r>
            <a:r>
              <a:rPr lang="en-GB" altLang="en-US" sz="3600" dirty="0">
                <a:solidFill>
                  <a:srgbClr val="00B0F0"/>
                </a:solidFill>
                <a:effectLst>
                  <a:outerShdw blurRad="38100" dist="38100" dir="2700000" algn="tl">
                    <a:srgbClr val="000000">
                      <a:alpha val="43137"/>
                    </a:srgbClr>
                  </a:outerShdw>
                </a:effectLst>
                <a:latin typeface="Felix Titling" panose="04060505060202020A04" pitchFamily="82" charset="0"/>
                <a:cs typeface="Times New Roman" panose="02020603050405020304" pitchFamily="18" charset="0"/>
              </a:rPr>
              <a:t>RESPONSE </a:t>
            </a:r>
            <a:r>
              <a:rPr lang="en-GB" altLang="en-US" sz="3600" dirty="0">
                <a:solidFill>
                  <a:srgbClr val="00B0F0"/>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TO ABANDONED, EMPTY PLACES </a:t>
            </a:r>
            <a:endParaRPr lang="en-GB" sz="3600" dirty="0">
              <a:solidFill>
                <a:srgbClr val="00B0F0"/>
              </a:solidFill>
              <a:effectLst>
                <a:outerShdw blurRad="38100" dist="38100" dir="2700000" algn="tl">
                  <a:srgbClr val="000000">
                    <a:alpha val="43137"/>
                  </a:srgbClr>
                </a:outerShdw>
              </a:effectLst>
              <a:latin typeface="Felix Titling" panose="04060505060202020A04" pitchFamily="82" charset="0"/>
            </a:endParaRPr>
          </a:p>
        </p:txBody>
      </p:sp>
      <p:sp>
        <p:nvSpPr>
          <p:cNvPr id="3" name="Content Placeholder 2">
            <a:extLst>
              <a:ext uri="{FF2B5EF4-FFF2-40B4-BE49-F238E27FC236}">
                <a16:creationId xmlns:a16="http://schemas.microsoft.com/office/drawing/2014/main" id="{EB0B11F3-6DD1-430C-86B9-953B460DF4F4}"/>
              </a:ext>
            </a:extLst>
          </p:cNvPr>
          <p:cNvSpPr>
            <a:spLocks noGrp="1"/>
          </p:cNvSpPr>
          <p:nvPr>
            <p:ph idx="1"/>
          </p:nvPr>
        </p:nvSpPr>
        <p:spPr>
          <a:xfrm>
            <a:off x="622300" y="1724025"/>
            <a:ext cx="10515600" cy="4450352"/>
          </a:xfrm>
        </p:spPr>
        <p:txBody>
          <a:bodyPr>
            <a:normAutofit fontScale="92500" lnSpcReduction="10000"/>
          </a:bodyPr>
          <a:lstStyle/>
          <a:p>
            <a:pPr marL="0" indent="0" eaLnBrk="0" fontAlgn="base" hangingPunct="0">
              <a:spcBef>
                <a:spcPct val="0"/>
              </a:spcBef>
              <a:spcAft>
                <a:spcPct val="0"/>
              </a:spcAft>
              <a:buNone/>
            </a:pP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 Two characters: old and young; male and female; both looking for home</a:t>
            </a:r>
          </a:p>
          <a:p>
            <a:pPr marL="0" indent="0" eaLnBrk="0" fontAlgn="base" hangingPunct="0">
              <a:spcBef>
                <a:spcPct val="0"/>
              </a:spcBef>
              <a:spcAft>
                <a:spcPct val="0"/>
              </a:spcAft>
              <a:buNone/>
            </a:pP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 Draw on either </a:t>
            </a:r>
            <a:r>
              <a:rPr lang="en-GB" altLang="en-US" i="1" dirty="0">
                <a:solidFill>
                  <a:schemeClr val="bg1"/>
                </a:solidFill>
                <a:latin typeface="Perpetua" panose="02020502060401020303" pitchFamily="18" charset="0"/>
                <a:ea typeface="Perpetua" panose="02020502060401020303" pitchFamily="18" charset="0"/>
                <a:cs typeface="Times New Roman" panose="02020603050405020304" pitchFamily="18" charset="0"/>
              </a:rPr>
              <a:t>ONE</a:t>
            </a: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  or combine </a:t>
            </a:r>
            <a:r>
              <a:rPr lang="en-GB" altLang="en-US" i="1" dirty="0">
                <a:solidFill>
                  <a:schemeClr val="bg1"/>
                </a:solidFill>
                <a:latin typeface="Perpetua" panose="02020502060401020303" pitchFamily="18" charset="0"/>
                <a:ea typeface="Perpetua" panose="02020502060401020303" pitchFamily="18" charset="0"/>
                <a:cs typeface="Times New Roman" panose="02020603050405020304" pitchFamily="18" charset="0"/>
              </a:rPr>
              <a:t>TWO</a:t>
            </a: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 of the </a:t>
            </a:r>
            <a:r>
              <a:rPr lang="en-GB" altLang="en-US" dirty="0">
                <a:solidFill>
                  <a:schemeClr val="bg1"/>
                </a:solidFill>
                <a:latin typeface="Perpetua" panose="02020502060401020303" pitchFamily="18" charset="0"/>
                <a:cs typeface="Times New Roman" panose="02020603050405020304" pitchFamily="18" charset="0"/>
              </a:rPr>
              <a:t>images</a:t>
            </a: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 on this </a:t>
            </a:r>
            <a:r>
              <a:rPr lang="en-GB" altLang="en-US" dirty="0" err="1">
                <a:solidFill>
                  <a:schemeClr val="bg1"/>
                </a:solidFill>
                <a:latin typeface="Perpetua" panose="02020502060401020303" pitchFamily="18" charset="0"/>
                <a:ea typeface="Perpetua" panose="02020502060401020303" pitchFamily="18" charset="0"/>
                <a:cs typeface="Times New Roman" panose="02020603050405020304" pitchFamily="18" charset="0"/>
              </a:rPr>
              <a:t>p</a:t>
            </a:r>
            <a:r>
              <a:rPr lang="en-GB" altLang="en-US" dirty="0" err="1">
                <a:solidFill>
                  <a:schemeClr val="bg1"/>
                </a:solidFill>
                <a:latin typeface="Perpetua" panose="02020502060401020303" pitchFamily="18" charset="0"/>
                <a:cs typeface="Times New Roman" panose="02020603050405020304" pitchFamily="18" charset="0"/>
              </a:rPr>
              <a:t>owerpoint</a:t>
            </a:r>
            <a:r>
              <a:rPr lang="en-GB" altLang="en-US" dirty="0">
                <a:solidFill>
                  <a:schemeClr val="bg1"/>
                </a:solidFill>
                <a:latin typeface="Perpetua" panose="02020502060401020303" pitchFamily="18" charset="0"/>
                <a:cs typeface="Times New Roman" panose="02020603050405020304" pitchFamily="18" charset="0"/>
              </a:rPr>
              <a:t>:</a:t>
            </a:r>
          </a:p>
          <a:p>
            <a:pPr marL="0" indent="0" eaLnBrk="0" fontAlgn="base" hangingPunct="0">
              <a:spcBef>
                <a:spcPct val="0"/>
              </a:spcBef>
              <a:spcAft>
                <a:spcPct val="0"/>
              </a:spcAft>
              <a:buNone/>
            </a:pPr>
            <a:endParaRPr lang="en-GB" altLang="en-US" sz="1000" dirty="0">
              <a:solidFill>
                <a:schemeClr val="bg1"/>
              </a:solidFill>
              <a:latin typeface="Perpetua" panose="02020502060401020303" pitchFamily="18" charset="0"/>
              <a:cs typeface="Times New Roman" panose="02020603050405020304" pitchFamily="18" charset="0"/>
            </a:endParaRPr>
          </a:p>
          <a:p>
            <a:pPr marL="971550" lvl="1" indent="-514350" eaLnBrk="0" fontAlgn="base" hangingPunct="0">
              <a:lnSpc>
                <a:spcPct val="150000"/>
              </a:lnSpc>
              <a:spcBef>
                <a:spcPct val="0"/>
              </a:spcBef>
              <a:spcAft>
                <a:spcPct val="0"/>
              </a:spcAft>
              <a:buFont typeface="+mj-lt"/>
              <a:buAutoNum type="arabicPeriod"/>
            </a:pPr>
            <a:r>
              <a:rPr lang="en-GB" altLang="en-US" sz="2000" dirty="0">
                <a:solidFill>
                  <a:schemeClr val="bg1"/>
                </a:solidFill>
                <a:latin typeface="Felix Titling" panose="04060505060202020A04" pitchFamily="82" charset="0"/>
                <a:ea typeface="Perpetua" panose="02020502060401020303" pitchFamily="18" charset="0"/>
                <a:cs typeface="Times New Roman" panose="02020603050405020304" pitchFamily="18" charset="0"/>
              </a:rPr>
              <a:t>Deserted Sanatoria from the Soviet Era </a:t>
            </a:r>
            <a:endParaRPr kumimoji="0" lang="en-GB" altLang="en-US" sz="1100" b="0" i="0" u="none" strike="noStrike" cap="none" normalizeH="0" baseline="0" dirty="0">
              <a:ln>
                <a:noFill/>
              </a:ln>
              <a:solidFill>
                <a:schemeClr val="bg1"/>
              </a:solidFill>
              <a:effectLst/>
              <a:latin typeface="Felix Titling" panose="04060505060202020A04" pitchFamily="82" charset="0"/>
            </a:endParaRPr>
          </a:p>
          <a:p>
            <a:pPr marL="971550" lvl="1" indent="-514350" eaLnBrk="0" fontAlgn="base" hangingPunct="0">
              <a:lnSpc>
                <a:spcPct val="150000"/>
              </a:lnSpc>
              <a:spcBef>
                <a:spcPct val="0"/>
              </a:spcBef>
              <a:spcAft>
                <a:spcPct val="0"/>
              </a:spcAft>
              <a:buFont typeface="+mj-lt"/>
              <a:buAutoNum type="arabicPeriod"/>
            </a:pPr>
            <a:r>
              <a:rPr lang="en-GB" altLang="en-US" sz="2000" dirty="0">
                <a:solidFill>
                  <a:schemeClr val="bg1"/>
                </a:solidFill>
                <a:latin typeface="Felix Titling" panose="04060505060202020A04" pitchFamily="82" charset="0"/>
                <a:ea typeface="Perpetua" panose="02020502060401020303" pitchFamily="18" charset="0"/>
                <a:cs typeface="Times New Roman" panose="02020603050405020304" pitchFamily="18" charset="0"/>
              </a:rPr>
              <a:t>Abandoned buildings in </a:t>
            </a:r>
            <a:r>
              <a:rPr lang="en-GB" altLang="en-US" sz="2000" dirty="0" err="1">
                <a:solidFill>
                  <a:schemeClr val="bg1"/>
                </a:solidFill>
                <a:latin typeface="Felix Titling" panose="04060505060202020A04" pitchFamily="82" charset="0"/>
                <a:ea typeface="Perpetua" panose="02020502060401020303" pitchFamily="18" charset="0"/>
                <a:cs typeface="Times New Roman" panose="02020603050405020304" pitchFamily="18" charset="0"/>
              </a:rPr>
              <a:t>american</a:t>
            </a:r>
            <a:r>
              <a:rPr lang="en-GB" altLang="en-US" sz="2000" dirty="0">
                <a:solidFill>
                  <a:schemeClr val="bg1"/>
                </a:solidFill>
                <a:latin typeface="Felix Titling" panose="04060505060202020A04" pitchFamily="82" charset="0"/>
                <a:ea typeface="Perpetua" panose="02020502060401020303" pitchFamily="18" charset="0"/>
                <a:cs typeface="Times New Roman" panose="02020603050405020304" pitchFamily="18" charset="0"/>
              </a:rPr>
              <a:t> cities</a:t>
            </a:r>
            <a:endParaRPr kumimoji="0" lang="en-GB" altLang="en-US" sz="1100" b="0" i="0" u="none" strike="noStrike" cap="none" normalizeH="0" baseline="0" dirty="0">
              <a:ln>
                <a:noFill/>
              </a:ln>
              <a:solidFill>
                <a:schemeClr val="bg1"/>
              </a:solidFill>
              <a:effectLst/>
              <a:latin typeface="Felix Titling" panose="04060505060202020A04" pitchFamily="82" charset="0"/>
            </a:endParaRPr>
          </a:p>
          <a:p>
            <a:pPr marL="971550" lvl="1" indent="-514350" eaLnBrk="0" fontAlgn="base" hangingPunct="0">
              <a:lnSpc>
                <a:spcPct val="150000"/>
              </a:lnSpc>
              <a:spcBef>
                <a:spcPct val="0"/>
              </a:spcBef>
              <a:spcAft>
                <a:spcPct val="0"/>
              </a:spcAft>
              <a:buFont typeface="+mj-lt"/>
              <a:buAutoNum type="arabicPeriod"/>
            </a:pPr>
            <a:r>
              <a:rPr lang="en-GB" altLang="en-US" sz="2000" dirty="0">
                <a:solidFill>
                  <a:schemeClr val="bg1"/>
                </a:solidFill>
                <a:latin typeface="Felix Titling" panose="04060505060202020A04" pitchFamily="82" charset="0"/>
                <a:ea typeface="Perpetua" panose="02020502060401020303" pitchFamily="18" charset="0"/>
                <a:cs typeface="Times New Roman" panose="02020603050405020304" pitchFamily="18" charset="0"/>
              </a:rPr>
              <a:t>Empty places under the first covid-19 lockdown</a:t>
            </a:r>
            <a:endParaRPr kumimoji="0" lang="en-GB" altLang="en-US" sz="1100" b="0" i="0" u="none" strike="noStrike" cap="none" normalizeH="0" baseline="0" dirty="0">
              <a:ln>
                <a:noFill/>
              </a:ln>
              <a:solidFill>
                <a:schemeClr val="bg1"/>
              </a:solidFill>
              <a:effectLst/>
              <a:latin typeface="Felix Titling" panose="04060505060202020A04" pitchFamily="82" charset="0"/>
            </a:endParaRPr>
          </a:p>
          <a:p>
            <a:pPr marL="0" lvl="0" indent="0" eaLnBrk="0" fontAlgn="base" hangingPunct="0">
              <a:spcBef>
                <a:spcPct val="0"/>
              </a:spcBef>
              <a:spcAft>
                <a:spcPct val="0"/>
              </a:spcAft>
              <a:buNone/>
            </a:pPr>
            <a:endParaRPr lang="en-GB" altLang="en-US" sz="3200" b="1" dirty="0">
              <a:solidFill>
                <a:schemeClr val="bg1"/>
              </a:solidFill>
              <a:latin typeface="Perpetua" panose="02020502060401020303" pitchFamily="18" charset="0"/>
              <a:ea typeface="Perpetua" panose="02020502060401020303" pitchFamily="18" charset="0"/>
              <a:cs typeface="Times New Roman" panose="02020603050405020304" pitchFamily="18" charset="0"/>
            </a:endParaRPr>
          </a:p>
          <a:p>
            <a:pPr lvl="0" eaLnBrk="0" fontAlgn="base" hangingPunct="0">
              <a:spcBef>
                <a:spcPct val="0"/>
              </a:spcBef>
              <a:spcAft>
                <a:spcPct val="0"/>
              </a:spcAft>
              <a:buFontTx/>
              <a:buChar char="-"/>
            </a:pP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Start with a conflict and a sense of danger</a:t>
            </a:r>
          </a:p>
          <a:p>
            <a:pPr lvl="0" eaLnBrk="0" fontAlgn="base" hangingPunct="0">
              <a:spcBef>
                <a:spcPct val="0"/>
              </a:spcBef>
              <a:spcAft>
                <a:spcPct val="0"/>
              </a:spcAft>
              <a:buFontTx/>
              <a:buChar char="-"/>
            </a:pP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You may include a dog</a:t>
            </a:r>
          </a:p>
          <a:p>
            <a:pPr lvl="0" eaLnBrk="0" fontAlgn="base" hangingPunct="0">
              <a:spcBef>
                <a:spcPct val="0"/>
              </a:spcBef>
              <a:spcAft>
                <a:spcPct val="0"/>
              </a:spcAft>
              <a:buFontTx/>
              <a:buChar char="-"/>
            </a:pPr>
            <a:r>
              <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rPr>
              <a:t>What happens?</a:t>
            </a:r>
          </a:p>
          <a:p>
            <a:pPr lvl="0" eaLnBrk="0" fontAlgn="base" hangingPunct="0">
              <a:spcBef>
                <a:spcPct val="0"/>
              </a:spcBef>
              <a:spcAft>
                <a:spcPct val="0"/>
              </a:spcAft>
              <a:buFontTx/>
              <a:buChar char="-"/>
            </a:pPr>
            <a:endPar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endParaRPr>
          </a:p>
          <a:p>
            <a:pPr lvl="0" eaLnBrk="0" fontAlgn="base" hangingPunct="0">
              <a:spcBef>
                <a:spcPct val="0"/>
              </a:spcBef>
              <a:spcAft>
                <a:spcPct val="0"/>
              </a:spcAft>
              <a:buFontTx/>
              <a:buChar char="-"/>
            </a:pPr>
            <a:endParaRPr lang="en-GB" altLang="en-US" dirty="0">
              <a:solidFill>
                <a:schemeClr val="bg1"/>
              </a:solidFill>
              <a:latin typeface="Perpetua" panose="02020502060401020303" pitchFamily="18" charset="0"/>
              <a:ea typeface="Perpetua" panose="02020502060401020303" pitchFamily="18" charset="0"/>
              <a:cs typeface="Times New Roman" panose="02020603050405020304" pitchFamily="18" charset="0"/>
            </a:endParaRPr>
          </a:p>
          <a:p>
            <a:pPr marL="0" lvl="0" indent="0" algn="ctr" eaLnBrk="0" fontAlgn="base" hangingPunct="0">
              <a:spcBef>
                <a:spcPct val="0"/>
              </a:spcBef>
              <a:spcAft>
                <a:spcPct val="0"/>
              </a:spcAft>
              <a:buNone/>
            </a:pPr>
            <a:r>
              <a:rPr lang="en-GB" dirty="0">
                <a:solidFill>
                  <a:srgbClr val="00B0F0"/>
                </a:solidFill>
                <a:effectLst>
                  <a:outerShdw blurRad="38100" dist="38100" dir="2700000" algn="tl">
                    <a:srgbClr val="000000">
                      <a:alpha val="43137"/>
                    </a:srgbClr>
                  </a:outerShdw>
                </a:effectLst>
                <a:latin typeface="Perpetua" panose="02020502060401020303" pitchFamily="18" charset="0"/>
                <a:cs typeface="Times New Roman" panose="02020603050405020304" pitchFamily="18" charset="0"/>
              </a:rPr>
              <a:t>Aim for 500 words </a:t>
            </a:r>
            <a:endParaRPr lang="en-GB" dirty="0">
              <a:solidFill>
                <a:srgbClr val="00B0F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856436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238</TotalTime>
  <Words>494</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Blackadder ITC</vt:lpstr>
      <vt:lpstr>Calibri</vt:lpstr>
      <vt:lpstr>Calibri Light</vt:lpstr>
      <vt:lpstr>Felix Titling</vt:lpstr>
      <vt:lpstr>Palatino Linotype</vt:lpstr>
      <vt:lpstr>Perpetua</vt:lpstr>
      <vt:lpstr>Office Theme</vt:lpstr>
      <vt:lpstr> WRITING PLACE: Dangerous Spaces</vt:lpstr>
      <vt:lpstr>PowerPoint Presentation</vt:lpstr>
      <vt:lpstr>DESERTED SOVIET SANATORIUM 1: interiors &amp; stairs going nowhere</vt:lpstr>
      <vt:lpstr>PowerPoint Presentation</vt:lpstr>
      <vt:lpstr>PowerPoint Presentation</vt:lpstr>
      <vt:lpstr>Abandoned buildings in Detroit 1:  exteriors</vt:lpstr>
      <vt:lpstr>Abandoned buildings in Detroit 2: interiors</vt:lpstr>
      <vt:lpstr>PowerPoint Presentation</vt:lpstr>
      <vt:lpstr>Empty places 1: interiors in the first lockdown</vt:lpstr>
      <vt:lpstr>Empty places 2: exterior in the first lockdown</vt:lpstr>
      <vt:lpstr>TASK: RESPONSE TO ABANDONED, EMPTY PLACES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place</dc:title>
  <dc:creator>Jeni Williams</dc:creator>
  <cp:lastModifiedBy>Jeni Williams</cp:lastModifiedBy>
  <cp:revision>10</cp:revision>
  <dcterms:created xsi:type="dcterms:W3CDTF">2020-03-24T20:43:28Z</dcterms:created>
  <dcterms:modified xsi:type="dcterms:W3CDTF">2020-10-26T20:47:01Z</dcterms:modified>
</cp:coreProperties>
</file>