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41"/>
  </p:notesMasterIdLst>
  <p:handoutMasterIdLst>
    <p:handoutMasterId r:id="rId42"/>
  </p:handoutMasterIdLst>
  <p:sldIdLst>
    <p:sldId id="277" r:id="rId2"/>
    <p:sldId id="467" r:id="rId3"/>
    <p:sldId id="507" r:id="rId4"/>
    <p:sldId id="468" r:id="rId5"/>
    <p:sldId id="469" r:id="rId6"/>
    <p:sldId id="470" r:id="rId7"/>
    <p:sldId id="471" r:id="rId8"/>
    <p:sldId id="472" r:id="rId9"/>
    <p:sldId id="473" r:id="rId10"/>
    <p:sldId id="475" r:id="rId11"/>
    <p:sldId id="477" r:id="rId12"/>
    <p:sldId id="508" r:id="rId13"/>
    <p:sldId id="478" r:id="rId14"/>
    <p:sldId id="479" r:id="rId15"/>
    <p:sldId id="480" r:id="rId16"/>
    <p:sldId id="481" r:id="rId17"/>
    <p:sldId id="482" r:id="rId18"/>
    <p:sldId id="483" r:id="rId19"/>
    <p:sldId id="484" r:id="rId20"/>
    <p:sldId id="485" r:id="rId21"/>
    <p:sldId id="486" r:id="rId22"/>
    <p:sldId id="487" r:id="rId23"/>
    <p:sldId id="488" r:id="rId24"/>
    <p:sldId id="489" r:id="rId25"/>
    <p:sldId id="491" r:id="rId26"/>
    <p:sldId id="492" r:id="rId27"/>
    <p:sldId id="493" r:id="rId28"/>
    <p:sldId id="494" r:id="rId29"/>
    <p:sldId id="496" r:id="rId30"/>
    <p:sldId id="497" r:id="rId31"/>
    <p:sldId id="498" r:id="rId32"/>
    <p:sldId id="500" r:id="rId33"/>
    <p:sldId id="501" r:id="rId34"/>
    <p:sldId id="502" r:id="rId35"/>
    <p:sldId id="503" r:id="rId36"/>
    <p:sldId id="504" r:id="rId37"/>
    <p:sldId id="505" r:id="rId38"/>
    <p:sldId id="506" r:id="rId39"/>
    <p:sldId id="352" r:id="rId40"/>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855" autoAdjust="0"/>
    <p:restoredTop sz="93433" autoAdjust="0"/>
  </p:normalViewPr>
  <p:slideViewPr>
    <p:cSldViewPr>
      <p:cViewPr varScale="1">
        <p:scale>
          <a:sx n="68" d="100"/>
          <a:sy n="68" d="100"/>
        </p:scale>
        <p:origin x="1350"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handoutMaster" Target="handoutMasters/handout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31226578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271324776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ChangeArrowheads="1" noTextEdit="1"/>
          </p:cNvSpPr>
          <p:nvPr>
            <p:ph type="sldImg"/>
          </p:nvPr>
        </p:nvSpPr>
        <p:spPr>
          <a:xfrm>
            <a:off x="1150938" y="692150"/>
            <a:ext cx="4556125" cy="3416300"/>
          </a:xfrm>
          <a:ln cap="flat"/>
        </p:spPr>
      </p:sp>
      <p:sp>
        <p:nvSpPr>
          <p:cNvPr id="11267" name="Rectangle 3"/>
          <p:cNvSpPr>
            <a:spLocks noGrp="1" noChangeArrowheads="1"/>
          </p:cNvSpPr>
          <p:nvPr>
            <p:ph type="body" idx="1"/>
          </p:nvPr>
        </p:nvSpPr>
        <p:spPr>
          <a:ln/>
        </p:spPr>
        <p:txBody>
          <a:bodyPr/>
          <a:lstStyle/>
          <a:p>
            <a:endParaRPr lang="en-US" altLang="en-US"/>
          </a:p>
        </p:txBody>
      </p:sp>
    </p:spTree>
    <p:extLst>
      <p:ext uri="{BB962C8B-B14F-4D97-AF65-F5344CB8AC3E}">
        <p14:creationId xmlns:p14="http://schemas.microsoft.com/office/powerpoint/2010/main" val="16830890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050"/>
          <p:cNvSpPr>
            <a:spLocks noChangeArrowheads="1" noTextEdit="1"/>
          </p:cNvSpPr>
          <p:nvPr>
            <p:ph type="sldImg"/>
          </p:nvPr>
        </p:nvSpPr>
        <p:spPr>
          <a:xfrm>
            <a:off x="1150938" y="692150"/>
            <a:ext cx="4556125" cy="3416300"/>
          </a:xfrm>
          <a:ln cap="flat"/>
        </p:spPr>
      </p:sp>
      <p:sp>
        <p:nvSpPr>
          <p:cNvPr id="100355" name="Rectangle 2051"/>
          <p:cNvSpPr>
            <a:spLocks noGrp="1" noChangeArrowheads="1"/>
          </p:cNvSpPr>
          <p:nvPr>
            <p:ph type="body" idx="1"/>
          </p:nvPr>
        </p:nvSpPr>
        <p:spPr>
          <a:ln/>
        </p:spPr>
        <p:txBody>
          <a:bodyPr/>
          <a:lstStyle/>
          <a:p>
            <a:endParaRPr lang="en-US" altLang="en-US"/>
          </a:p>
        </p:txBody>
      </p:sp>
    </p:spTree>
    <p:extLst>
      <p:ext uri="{BB962C8B-B14F-4D97-AF65-F5344CB8AC3E}">
        <p14:creationId xmlns:p14="http://schemas.microsoft.com/office/powerpoint/2010/main" val="31132907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1026"/>
          <p:cNvSpPr>
            <a:spLocks noChangeArrowheads="1" noTextEdit="1"/>
          </p:cNvSpPr>
          <p:nvPr>
            <p:ph type="sldImg"/>
          </p:nvPr>
        </p:nvSpPr>
        <p:spPr>
          <a:xfrm>
            <a:off x="1150938" y="692150"/>
            <a:ext cx="4556125" cy="3416300"/>
          </a:xfrm>
          <a:ln cap="flat"/>
        </p:spPr>
      </p:sp>
      <p:sp>
        <p:nvSpPr>
          <p:cNvPr id="102403" name="Rectangle 1027"/>
          <p:cNvSpPr>
            <a:spLocks noGrp="1" noChangeArrowheads="1"/>
          </p:cNvSpPr>
          <p:nvPr>
            <p:ph type="body" idx="1"/>
          </p:nvPr>
        </p:nvSpPr>
        <p:spPr>
          <a:ln/>
        </p:spPr>
        <p:txBody>
          <a:bodyPr/>
          <a:lstStyle/>
          <a:p>
            <a:endParaRPr lang="en-US" altLang="en-US"/>
          </a:p>
        </p:txBody>
      </p:sp>
    </p:spTree>
    <p:extLst>
      <p:ext uri="{BB962C8B-B14F-4D97-AF65-F5344CB8AC3E}">
        <p14:creationId xmlns:p14="http://schemas.microsoft.com/office/powerpoint/2010/main" val="10660378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ChangeArrowheads="1" noTextEdit="1"/>
          </p:cNvSpPr>
          <p:nvPr>
            <p:ph type="sldImg"/>
          </p:nvPr>
        </p:nvSpPr>
        <p:spPr>
          <a:xfrm>
            <a:off x="1150938" y="692150"/>
            <a:ext cx="4556125" cy="3416300"/>
          </a:xfrm>
          <a:ln cap="flat"/>
        </p:spPr>
      </p:sp>
      <p:sp>
        <p:nvSpPr>
          <p:cNvPr id="104451" name="Rectangle 3"/>
          <p:cNvSpPr>
            <a:spLocks noGrp="1" noChangeArrowheads="1"/>
          </p:cNvSpPr>
          <p:nvPr>
            <p:ph type="body" idx="1"/>
          </p:nvPr>
        </p:nvSpPr>
        <p:spPr>
          <a:ln/>
        </p:spPr>
        <p:txBody>
          <a:bodyPr/>
          <a:lstStyle/>
          <a:p>
            <a:endParaRPr lang="en-US" altLang="en-US"/>
          </a:p>
        </p:txBody>
      </p:sp>
    </p:spTree>
    <p:extLst>
      <p:ext uri="{BB962C8B-B14F-4D97-AF65-F5344CB8AC3E}">
        <p14:creationId xmlns:p14="http://schemas.microsoft.com/office/powerpoint/2010/main" val="17429854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ChangeArrowheads="1" noTextEdit="1"/>
          </p:cNvSpPr>
          <p:nvPr>
            <p:ph type="sldImg"/>
          </p:nvPr>
        </p:nvSpPr>
        <p:spPr>
          <a:xfrm>
            <a:off x="1150938" y="692150"/>
            <a:ext cx="4556125" cy="3416300"/>
          </a:xfrm>
          <a:ln cap="flat"/>
        </p:spPr>
      </p:sp>
      <p:sp>
        <p:nvSpPr>
          <p:cNvPr id="106499" name="Rectangle 3"/>
          <p:cNvSpPr>
            <a:spLocks noGrp="1" noChangeArrowheads="1"/>
          </p:cNvSpPr>
          <p:nvPr>
            <p:ph type="body" idx="1"/>
          </p:nvPr>
        </p:nvSpPr>
        <p:spPr>
          <a:ln/>
        </p:spPr>
        <p:txBody>
          <a:bodyPr/>
          <a:lstStyle/>
          <a:p>
            <a:endParaRPr lang="en-US" altLang="en-US"/>
          </a:p>
        </p:txBody>
      </p:sp>
    </p:spTree>
    <p:extLst>
      <p:ext uri="{BB962C8B-B14F-4D97-AF65-F5344CB8AC3E}">
        <p14:creationId xmlns:p14="http://schemas.microsoft.com/office/powerpoint/2010/main" val="29378447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1026"/>
          <p:cNvSpPr>
            <a:spLocks noChangeArrowheads="1" noTextEdit="1"/>
          </p:cNvSpPr>
          <p:nvPr>
            <p:ph type="sldImg"/>
          </p:nvPr>
        </p:nvSpPr>
        <p:spPr>
          <a:xfrm>
            <a:off x="1150938" y="692150"/>
            <a:ext cx="4556125" cy="3416300"/>
          </a:xfrm>
          <a:ln cap="flat"/>
        </p:spPr>
      </p:sp>
      <p:sp>
        <p:nvSpPr>
          <p:cNvPr id="108547" name="Rectangle 1027"/>
          <p:cNvSpPr>
            <a:spLocks noGrp="1" noChangeArrowheads="1"/>
          </p:cNvSpPr>
          <p:nvPr>
            <p:ph type="body" idx="1"/>
          </p:nvPr>
        </p:nvSpPr>
        <p:spPr>
          <a:ln/>
        </p:spPr>
        <p:txBody>
          <a:bodyPr/>
          <a:lstStyle/>
          <a:p>
            <a:endParaRPr lang="en-US" altLang="en-US"/>
          </a:p>
        </p:txBody>
      </p:sp>
    </p:spTree>
    <p:extLst>
      <p:ext uri="{BB962C8B-B14F-4D97-AF65-F5344CB8AC3E}">
        <p14:creationId xmlns:p14="http://schemas.microsoft.com/office/powerpoint/2010/main" val="39003674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ChangeArrowheads="1" noTextEdit="1"/>
          </p:cNvSpPr>
          <p:nvPr>
            <p:ph type="sldImg"/>
          </p:nvPr>
        </p:nvSpPr>
        <p:spPr>
          <a:xfrm>
            <a:off x="1150938" y="692150"/>
            <a:ext cx="4556125" cy="3416300"/>
          </a:xfrm>
          <a:ln cap="flat"/>
        </p:spPr>
      </p:sp>
      <p:sp>
        <p:nvSpPr>
          <p:cNvPr id="110595" name="Rectangle 3"/>
          <p:cNvSpPr>
            <a:spLocks noGrp="1" noChangeArrowheads="1"/>
          </p:cNvSpPr>
          <p:nvPr>
            <p:ph type="body" idx="1"/>
          </p:nvPr>
        </p:nvSpPr>
        <p:spPr>
          <a:ln/>
        </p:spPr>
        <p:txBody>
          <a:bodyPr/>
          <a:lstStyle/>
          <a:p>
            <a:endParaRPr lang="en-US" altLang="en-US"/>
          </a:p>
        </p:txBody>
      </p:sp>
    </p:spTree>
    <p:extLst>
      <p:ext uri="{BB962C8B-B14F-4D97-AF65-F5344CB8AC3E}">
        <p14:creationId xmlns:p14="http://schemas.microsoft.com/office/powerpoint/2010/main" val="39289644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1026"/>
          <p:cNvSpPr>
            <a:spLocks noChangeArrowheads="1" noTextEdit="1"/>
          </p:cNvSpPr>
          <p:nvPr>
            <p:ph type="sldImg"/>
          </p:nvPr>
        </p:nvSpPr>
        <p:spPr>
          <a:xfrm>
            <a:off x="1150938" y="692150"/>
            <a:ext cx="4556125" cy="3416300"/>
          </a:xfrm>
          <a:ln cap="flat"/>
        </p:spPr>
      </p:sp>
      <p:sp>
        <p:nvSpPr>
          <p:cNvPr id="112643" name="Rectangle 1027"/>
          <p:cNvSpPr>
            <a:spLocks noGrp="1" noChangeArrowheads="1"/>
          </p:cNvSpPr>
          <p:nvPr>
            <p:ph type="body" idx="1"/>
          </p:nvPr>
        </p:nvSpPr>
        <p:spPr>
          <a:ln/>
        </p:spPr>
        <p:txBody>
          <a:bodyPr/>
          <a:lstStyle/>
          <a:p>
            <a:endParaRPr lang="en-US" altLang="en-US"/>
          </a:p>
        </p:txBody>
      </p:sp>
    </p:spTree>
    <p:extLst>
      <p:ext uri="{BB962C8B-B14F-4D97-AF65-F5344CB8AC3E}">
        <p14:creationId xmlns:p14="http://schemas.microsoft.com/office/powerpoint/2010/main" val="10992041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ChangeArrowheads="1" noTextEdit="1"/>
          </p:cNvSpPr>
          <p:nvPr>
            <p:ph type="sldImg"/>
          </p:nvPr>
        </p:nvSpPr>
        <p:spPr>
          <a:xfrm>
            <a:off x="1150938" y="692150"/>
            <a:ext cx="4556125" cy="3416300"/>
          </a:xfrm>
          <a:ln cap="flat"/>
        </p:spPr>
      </p:sp>
      <p:sp>
        <p:nvSpPr>
          <p:cNvPr id="114691" name="Rectangle 3"/>
          <p:cNvSpPr>
            <a:spLocks noGrp="1" noChangeArrowheads="1"/>
          </p:cNvSpPr>
          <p:nvPr>
            <p:ph type="body" idx="1"/>
          </p:nvPr>
        </p:nvSpPr>
        <p:spPr>
          <a:ln/>
        </p:spPr>
        <p:txBody>
          <a:bodyPr/>
          <a:lstStyle/>
          <a:p>
            <a:endParaRPr lang="en-US" altLang="en-US"/>
          </a:p>
        </p:txBody>
      </p:sp>
    </p:spTree>
    <p:extLst>
      <p:ext uri="{BB962C8B-B14F-4D97-AF65-F5344CB8AC3E}">
        <p14:creationId xmlns:p14="http://schemas.microsoft.com/office/powerpoint/2010/main" val="6733952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ChangeArrowheads="1" noTextEdit="1"/>
          </p:cNvSpPr>
          <p:nvPr>
            <p:ph type="sldImg"/>
          </p:nvPr>
        </p:nvSpPr>
        <p:spPr>
          <a:xfrm>
            <a:off x="1150938" y="692150"/>
            <a:ext cx="4556125" cy="3416300"/>
          </a:xfrm>
          <a:ln cap="flat"/>
        </p:spPr>
      </p:sp>
      <p:sp>
        <p:nvSpPr>
          <p:cNvPr id="116739" name="Rectangle 3"/>
          <p:cNvSpPr>
            <a:spLocks noGrp="1" noChangeArrowheads="1"/>
          </p:cNvSpPr>
          <p:nvPr>
            <p:ph type="body" idx="1"/>
          </p:nvPr>
        </p:nvSpPr>
        <p:spPr>
          <a:ln/>
        </p:spPr>
        <p:txBody>
          <a:bodyPr/>
          <a:lstStyle/>
          <a:p>
            <a:endParaRPr lang="en-US" altLang="en-US"/>
          </a:p>
        </p:txBody>
      </p:sp>
    </p:spTree>
    <p:extLst>
      <p:ext uri="{BB962C8B-B14F-4D97-AF65-F5344CB8AC3E}">
        <p14:creationId xmlns:p14="http://schemas.microsoft.com/office/powerpoint/2010/main" val="37746969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ChangeArrowheads="1" noTextEdit="1"/>
          </p:cNvSpPr>
          <p:nvPr>
            <p:ph type="sldImg"/>
          </p:nvPr>
        </p:nvSpPr>
        <p:spPr>
          <a:xfrm>
            <a:off x="1150938" y="692150"/>
            <a:ext cx="4556125" cy="3416300"/>
          </a:xfrm>
          <a:ln cap="flat"/>
        </p:spPr>
      </p:sp>
      <p:sp>
        <p:nvSpPr>
          <p:cNvPr id="120835" name="Rectangle 3"/>
          <p:cNvSpPr>
            <a:spLocks noGrp="1" noChangeArrowheads="1"/>
          </p:cNvSpPr>
          <p:nvPr>
            <p:ph type="body" idx="1"/>
          </p:nvPr>
        </p:nvSpPr>
        <p:spPr>
          <a:ln/>
        </p:spPr>
        <p:txBody>
          <a:bodyPr/>
          <a:lstStyle/>
          <a:p>
            <a:endParaRPr lang="en-US" altLang="en-US"/>
          </a:p>
        </p:txBody>
      </p:sp>
    </p:spTree>
    <p:extLst>
      <p:ext uri="{BB962C8B-B14F-4D97-AF65-F5344CB8AC3E}">
        <p14:creationId xmlns:p14="http://schemas.microsoft.com/office/powerpoint/2010/main" val="19875335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ChangeArrowheads="1" noTextEdit="1"/>
          </p:cNvSpPr>
          <p:nvPr>
            <p:ph type="sldImg"/>
          </p:nvPr>
        </p:nvSpPr>
        <p:spPr>
          <a:xfrm>
            <a:off x="1150938" y="692150"/>
            <a:ext cx="4556125" cy="3416300"/>
          </a:xfrm>
          <a:ln cap="flat"/>
        </p:spPr>
      </p:sp>
      <p:sp>
        <p:nvSpPr>
          <p:cNvPr id="122883" name="Rectangle 3"/>
          <p:cNvSpPr>
            <a:spLocks noGrp="1" noChangeArrowheads="1"/>
          </p:cNvSpPr>
          <p:nvPr>
            <p:ph type="body" idx="1"/>
          </p:nvPr>
        </p:nvSpPr>
        <p:spPr>
          <a:ln/>
        </p:spPr>
        <p:txBody>
          <a:bodyPr/>
          <a:lstStyle/>
          <a:p>
            <a:endParaRPr lang="en-US" altLang="en-US"/>
          </a:p>
        </p:txBody>
      </p:sp>
    </p:spTree>
    <p:extLst>
      <p:ext uri="{BB962C8B-B14F-4D97-AF65-F5344CB8AC3E}">
        <p14:creationId xmlns:p14="http://schemas.microsoft.com/office/powerpoint/2010/main" val="25485324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ChangeArrowheads="1" noTextEdit="1"/>
          </p:cNvSpPr>
          <p:nvPr>
            <p:ph type="sldImg"/>
          </p:nvPr>
        </p:nvSpPr>
        <p:spPr>
          <a:xfrm>
            <a:off x="1150938" y="692150"/>
            <a:ext cx="4556125" cy="3416300"/>
          </a:xfrm>
          <a:ln cap="flat"/>
        </p:spPr>
      </p:sp>
      <p:sp>
        <p:nvSpPr>
          <p:cNvPr id="124931" name="Rectangle 3"/>
          <p:cNvSpPr>
            <a:spLocks noGrp="1" noChangeArrowheads="1"/>
          </p:cNvSpPr>
          <p:nvPr>
            <p:ph type="body" idx="1"/>
          </p:nvPr>
        </p:nvSpPr>
        <p:spPr>
          <a:ln/>
        </p:spPr>
        <p:txBody>
          <a:bodyPr/>
          <a:lstStyle/>
          <a:p>
            <a:endParaRPr lang="en-US" altLang="en-US"/>
          </a:p>
        </p:txBody>
      </p:sp>
    </p:spTree>
    <p:extLst>
      <p:ext uri="{BB962C8B-B14F-4D97-AF65-F5344CB8AC3E}">
        <p14:creationId xmlns:p14="http://schemas.microsoft.com/office/powerpoint/2010/main" val="406913431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ChangeArrowheads="1" noTextEdit="1"/>
          </p:cNvSpPr>
          <p:nvPr>
            <p:ph type="sldImg"/>
          </p:nvPr>
        </p:nvSpPr>
        <p:spPr>
          <a:xfrm>
            <a:off x="1150938" y="692150"/>
            <a:ext cx="4556125" cy="3416300"/>
          </a:xfrm>
          <a:ln cap="flat"/>
        </p:spPr>
      </p:sp>
      <p:sp>
        <p:nvSpPr>
          <p:cNvPr id="126979" name="Rectangle 3"/>
          <p:cNvSpPr>
            <a:spLocks noGrp="1" noChangeArrowheads="1"/>
          </p:cNvSpPr>
          <p:nvPr>
            <p:ph type="body" idx="1"/>
          </p:nvPr>
        </p:nvSpPr>
        <p:spPr>
          <a:ln/>
        </p:spPr>
        <p:txBody>
          <a:bodyPr/>
          <a:lstStyle/>
          <a:p>
            <a:endParaRPr lang="en-US" altLang="en-US"/>
          </a:p>
        </p:txBody>
      </p:sp>
    </p:spTree>
    <p:extLst>
      <p:ext uri="{BB962C8B-B14F-4D97-AF65-F5344CB8AC3E}">
        <p14:creationId xmlns:p14="http://schemas.microsoft.com/office/powerpoint/2010/main" val="29402192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ChangeArrowheads="1" noTextEdit="1"/>
          </p:cNvSpPr>
          <p:nvPr>
            <p:ph type="sldImg"/>
          </p:nvPr>
        </p:nvSpPr>
        <p:spPr>
          <a:xfrm>
            <a:off x="1150938" y="692150"/>
            <a:ext cx="4556125" cy="3416300"/>
          </a:xfrm>
          <a:ln cap="flat"/>
        </p:spPr>
      </p:sp>
      <p:sp>
        <p:nvSpPr>
          <p:cNvPr id="131075" name="Rectangle 3"/>
          <p:cNvSpPr>
            <a:spLocks noGrp="1" noChangeArrowheads="1"/>
          </p:cNvSpPr>
          <p:nvPr>
            <p:ph type="body" idx="1"/>
          </p:nvPr>
        </p:nvSpPr>
        <p:spPr>
          <a:ln/>
        </p:spPr>
        <p:txBody>
          <a:bodyPr/>
          <a:lstStyle/>
          <a:p>
            <a:endParaRPr lang="en-US" altLang="en-US"/>
          </a:p>
        </p:txBody>
      </p:sp>
    </p:spTree>
    <p:extLst>
      <p:ext uri="{BB962C8B-B14F-4D97-AF65-F5344CB8AC3E}">
        <p14:creationId xmlns:p14="http://schemas.microsoft.com/office/powerpoint/2010/main" val="6324595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ChangeArrowheads="1" noTextEdit="1"/>
          </p:cNvSpPr>
          <p:nvPr>
            <p:ph type="sldImg"/>
          </p:nvPr>
        </p:nvSpPr>
        <p:spPr>
          <a:xfrm>
            <a:off x="1150938" y="692150"/>
            <a:ext cx="4556125" cy="3416300"/>
          </a:xfrm>
          <a:ln cap="flat"/>
        </p:spPr>
      </p:sp>
      <p:sp>
        <p:nvSpPr>
          <p:cNvPr id="133123" name="Rectangle 3"/>
          <p:cNvSpPr>
            <a:spLocks noGrp="1" noChangeArrowheads="1"/>
          </p:cNvSpPr>
          <p:nvPr>
            <p:ph type="body" idx="1"/>
          </p:nvPr>
        </p:nvSpPr>
        <p:spPr>
          <a:ln/>
        </p:spPr>
        <p:txBody>
          <a:bodyPr/>
          <a:lstStyle/>
          <a:p>
            <a:endParaRPr lang="en-US" altLang="en-US"/>
          </a:p>
        </p:txBody>
      </p:sp>
    </p:spTree>
    <p:extLst>
      <p:ext uri="{BB962C8B-B14F-4D97-AF65-F5344CB8AC3E}">
        <p14:creationId xmlns:p14="http://schemas.microsoft.com/office/powerpoint/2010/main" val="408630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ChangeArrowheads="1" noTextEdit="1"/>
          </p:cNvSpPr>
          <p:nvPr>
            <p:ph type="sldImg"/>
          </p:nvPr>
        </p:nvSpPr>
        <p:spPr>
          <a:xfrm>
            <a:off x="1150938" y="692150"/>
            <a:ext cx="4556125" cy="3416300"/>
          </a:xfrm>
          <a:ln cap="flat"/>
        </p:spPr>
      </p:sp>
      <p:sp>
        <p:nvSpPr>
          <p:cNvPr id="135171" name="Rectangle 3"/>
          <p:cNvSpPr>
            <a:spLocks noGrp="1" noChangeArrowheads="1"/>
          </p:cNvSpPr>
          <p:nvPr>
            <p:ph type="body" idx="1"/>
          </p:nvPr>
        </p:nvSpPr>
        <p:spPr>
          <a:ln/>
        </p:spPr>
        <p:txBody>
          <a:bodyPr/>
          <a:lstStyle/>
          <a:p>
            <a:endParaRPr lang="en-US" altLang="en-US"/>
          </a:p>
        </p:txBody>
      </p:sp>
    </p:spTree>
    <p:extLst>
      <p:ext uri="{BB962C8B-B14F-4D97-AF65-F5344CB8AC3E}">
        <p14:creationId xmlns:p14="http://schemas.microsoft.com/office/powerpoint/2010/main" val="379657000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8EFCBBD8-CF39-48F7-8656-50407EDD0B37}" type="datetime1">
              <a:rPr lang="en-GB" altLang="en-US"/>
              <a:pPr>
                <a:defRPr/>
              </a:pPr>
              <a:t>05/12/2021</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05/12/2021</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05/12/2021</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05/12/2021</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05/12/2021</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05/12/2021</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05/12/2021</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05/12/2021</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05/12/2021</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05/12/2021</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05/12/2021</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05/12/2021</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video" Target="https://www.youtube.com/embed/8Am3oNgCre4"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video" Target="https://www.youtube.com/embed/Jl04NOuG930"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4.wmf"/></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684213" y="908050"/>
            <a:ext cx="7772400" cy="1235066"/>
          </a:xfrm>
        </p:spPr>
        <p:txBody>
          <a:bodyPr/>
          <a:lstStyle/>
          <a:p>
            <a:pPr eaLnBrk="1" hangingPunct="1"/>
            <a:r>
              <a:rPr lang="en-GB" altLang="en-US" b="1" dirty="0">
                <a:solidFill>
                  <a:schemeClr val="accent2"/>
                </a:solidFill>
              </a:rPr>
              <a:t>LCBB6002</a:t>
            </a:r>
          </a:p>
        </p:txBody>
      </p:sp>
      <p:sp>
        <p:nvSpPr>
          <p:cNvPr id="6147" name="Subtitle 4"/>
          <p:cNvSpPr>
            <a:spLocks noGrp="1"/>
          </p:cNvSpPr>
          <p:nvPr>
            <p:ph type="subTitle" idx="1"/>
          </p:nvPr>
        </p:nvSpPr>
        <p:spPr>
          <a:xfrm>
            <a:off x="571472" y="1928803"/>
            <a:ext cx="7786742" cy="3357586"/>
          </a:xfrm>
        </p:spPr>
        <p:txBody>
          <a:bodyPr/>
          <a:lstStyle/>
          <a:p>
            <a:pPr eaLnBrk="1" hangingPunct="1"/>
            <a:r>
              <a:rPr lang="en-GB" altLang="en-US" sz="3600" b="1" dirty="0">
                <a:solidFill>
                  <a:schemeClr val="accent2"/>
                </a:solidFill>
              </a:rPr>
              <a:t>International Financial Management</a:t>
            </a:r>
          </a:p>
          <a:p>
            <a:pPr eaLnBrk="1" hangingPunct="1"/>
            <a:r>
              <a:rPr lang="en-GB" altLang="en-US" dirty="0">
                <a:solidFill>
                  <a:schemeClr val="accent2"/>
                </a:solidFill>
              </a:rPr>
              <a:t>Week </a:t>
            </a:r>
            <a:r>
              <a:rPr lang="en-GB" altLang="en-US" dirty="0">
                <a:solidFill>
                  <a:schemeClr val="accent2"/>
                </a:solidFill>
              </a:rPr>
              <a:t>9</a:t>
            </a:r>
            <a:endParaRPr lang="en-GB" altLang="en-US" dirty="0">
              <a:solidFill>
                <a:schemeClr val="accent2"/>
              </a:solidFill>
            </a:endParaRPr>
          </a:p>
          <a:p>
            <a:pPr eaLnBrk="1" hangingPunct="1"/>
            <a:endParaRPr lang="en-GB" altLang="en-US" dirty="0">
              <a:solidFill>
                <a:schemeClr val="accent2"/>
              </a:solidFill>
            </a:endParaRPr>
          </a:p>
          <a:p>
            <a:pPr eaLnBrk="1" hangingPunct="1"/>
            <a:r>
              <a:rPr lang="en-GB" altLang="en-US" b="1" dirty="0" smtClean="0">
                <a:solidFill>
                  <a:schemeClr val="accent2"/>
                </a:solidFill>
              </a:rPr>
              <a:t>Lecture 9.1  &amp; 9.2 - </a:t>
            </a:r>
            <a:r>
              <a:rPr lang="en-US" altLang="en-US" b="1" dirty="0" smtClean="0">
                <a:solidFill>
                  <a:srgbClr val="FFFF00"/>
                </a:solidFill>
              </a:rPr>
              <a:t>Country Risk Analysis</a:t>
            </a:r>
            <a:endParaRPr lang="en-GB" altLang="en-US" b="1" dirty="0">
              <a:solidFill>
                <a:srgbClr val="FFFF00"/>
              </a:solidFill>
            </a:endParaRPr>
          </a:p>
        </p:txBody>
      </p:sp>
      <p:sp>
        <p:nvSpPr>
          <p:cNvPr id="6149" name="Slide Number Placeholder 5"/>
          <p:cNvSpPr>
            <a:spLocks noGrp="1" noChangeArrowheads="1"/>
          </p:cNvSpPr>
          <p:nvPr>
            <p:ph type="sldNum" sz="quarter" idx="12"/>
          </p:nvPr>
        </p:nvSpPr>
        <p:spPr bwMode="auto">
          <a:xfrm>
            <a:off x="8244408" y="6453336"/>
            <a:ext cx="730250" cy="33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smtClean="0">
                <a:solidFill>
                  <a:srgbClr val="898989"/>
                </a:solidFill>
              </a:rPr>
              <a:pPr>
                <a:spcBef>
                  <a:spcPct val="0"/>
                </a:spcBef>
                <a:buFontTx/>
                <a:buNone/>
              </a:pPr>
              <a:t>1</a:t>
            </a:fld>
            <a:endParaRPr lang="en-GB" altLang="en-US" sz="1200" dirty="0">
              <a:solidFill>
                <a:srgbClr val="898989"/>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6" name="Rectangle 6"/>
          <p:cNvSpPr>
            <a:spLocks noGrp="1" noChangeArrowheads="1"/>
          </p:cNvSpPr>
          <p:nvPr>
            <p:ph type="title"/>
          </p:nvPr>
        </p:nvSpPr>
        <p:spPr>
          <a:xfrm>
            <a:off x="899592" y="260648"/>
            <a:ext cx="6629400" cy="875184"/>
          </a:xfrm>
        </p:spPr>
        <p:txBody>
          <a:bodyPr/>
          <a:lstStyle/>
          <a:p>
            <a:r>
              <a:rPr lang="en-US" altLang="en-US" dirty="0"/>
              <a:t>Chapter Objectives</a:t>
            </a:r>
          </a:p>
        </p:txBody>
      </p:sp>
      <p:sp>
        <p:nvSpPr>
          <p:cNvPr id="10247" name="Rectangle 7"/>
          <p:cNvSpPr>
            <a:spLocks noGrp="1" noChangeArrowheads="1"/>
          </p:cNvSpPr>
          <p:nvPr>
            <p:ph type="body" idx="1"/>
          </p:nvPr>
        </p:nvSpPr>
        <p:spPr>
          <a:xfrm>
            <a:off x="539552" y="1340768"/>
            <a:ext cx="8229600" cy="4176464"/>
          </a:xfrm>
        </p:spPr>
        <p:txBody>
          <a:bodyPr/>
          <a:lstStyle/>
          <a:p>
            <a:r>
              <a:rPr lang="en-US" altLang="en-US" dirty="0"/>
              <a:t>To identify the common factors 		used by MNCs to measure a country’s political risk and financial risk;</a:t>
            </a:r>
          </a:p>
          <a:p>
            <a:r>
              <a:rPr lang="en-US" altLang="en-US" dirty="0"/>
              <a:t>To explain the techniques used to measure country risk; and</a:t>
            </a:r>
          </a:p>
          <a:p>
            <a:r>
              <a:rPr lang="en-US" altLang="en-US" dirty="0"/>
              <a:t>To explain how the assessment of country risk is used by MNCs when making financial decisions.</a:t>
            </a:r>
          </a:p>
        </p:txBody>
      </p:sp>
    </p:spTree>
    <p:extLst>
      <p:ext uri="{BB962C8B-B14F-4D97-AF65-F5344CB8AC3E}">
        <p14:creationId xmlns:p14="http://schemas.microsoft.com/office/powerpoint/2010/main" val="78880786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247">
                                            <p:txEl>
                                              <p:pRg st="0" end="0"/>
                                            </p:txEl>
                                          </p:spTgt>
                                        </p:tgtEl>
                                        <p:attrNameLst>
                                          <p:attrName>style.visibility</p:attrName>
                                        </p:attrNameLst>
                                      </p:cBhvr>
                                      <p:to>
                                        <p:strVal val="visible"/>
                                      </p:to>
                                    </p:set>
                                    <p:animEffect transition="in" filter="wipe(left)">
                                      <p:cBhvr>
                                        <p:cTn id="7" dur="500"/>
                                        <p:tgtEl>
                                          <p:spTgt spid="1024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0247">
                                            <p:txEl>
                                              <p:pRg st="1" end="1"/>
                                            </p:txEl>
                                          </p:spTgt>
                                        </p:tgtEl>
                                        <p:attrNameLst>
                                          <p:attrName>style.visibility</p:attrName>
                                        </p:attrNameLst>
                                      </p:cBhvr>
                                      <p:to>
                                        <p:strVal val="visible"/>
                                      </p:to>
                                    </p:set>
                                    <p:animEffect transition="in" filter="wipe(left)">
                                      <p:cBhvr>
                                        <p:cTn id="12" dur="500"/>
                                        <p:tgtEl>
                                          <p:spTgt spid="10247">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0247">
                                            <p:txEl>
                                              <p:pRg st="2" end="2"/>
                                            </p:txEl>
                                          </p:spTgt>
                                        </p:tgtEl>
                                        <p:attrNameLst>
                                          <p:attrName>style.visibility</p:attrName>
                                        </p:attrNameLst>
                                      </p:cBhvr>
                                      <p:to>
                                        <p:strVal val="visible"/>
                                      </p:to>
                                    </p:set>
                                    <p:animEffect transition="in" filter="wipe(left)">
                                      <p:cBhvr>
                                        <p:cTn id="17" dur="500"/>
                                        <p:tgtEl>
                                          <p:spTgt spid="1024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7" grpId="0" build="p"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131763"/>
            <a:ext cx="8928992" cy="461046"/>
          </a:xfrm>
        </p:spPr>
        <p:txBody>
          <a:bodyPr/>
          <a:lstStyle/>
          <a:p>
            <a:r>
              <a:rPr lang="en-GB" sz="1100" dirty="0" smtClean="0">
                <a:solidFill>
                  <a:srgbClr val="FF0000"/>
                </a:solidFill>
              </a:rPr>
              <a:t>Discussion – what are country risks? Why is it important for financial managers to conduct a country risk analysis prior to investing in a country?</a:t>
            </a:r>
            <a:endParaRPr lang="en-GB" sz="1100" dirty="0">
              <a:solidFill>
                <a:srgbClr val="FF0000"/>
              </a:solidFill>
            </a:endParaRPr>
          </a:p>
        </p:txBody>
      </p:sp>
      <p:pic>
        <p:nvPicPr>
          <p:cNvPr id="6" name="8Am3oNgCre4"/>
          <p:cNvPicPr>
            <a:picLocks noGrp="1" noRot="1" noChangeAspect="1"/>
          </p:cNvPicPr>
          <p:nvPr>
            <p:ph idx="1"/>
            <a:videoFile r:link="rId1"/>
          </p:nvPr>
        </p:nvPicPr>
        <p:blipFill>
          <a:blip r:embed="rId3"/>
          <a:stretch>
            <a:fillRect/>
          </a:stretch>
        </p:blipFill>
        <p:spPr>
          <a:xfrm>
            <a:off x="0" y="592809"/>
            <a:ext cx="9144000" cy="5140447"/>
          </a:xfrm>
          <a:prstGeom prst="rect">
            <a:avLst/>
          </a:prstGeom>
        </p:spPr>
      </p:pic>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05/12/2021</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3</a:t>
            </a:fld>
            <a:endParaRPr lang="en-GB" altLang="en-US"/>
          </a:p>
        </p:txBody>
      </p:sp>
    </p:spTree>
    <p:extLst>
      <p:ext uri="{BB962C8B-B14F-4D97-AF65-F5344CB8AC3E}">
        <p14:creationId xmlns:p14="http://schemas.microsoft.com/office/powerpoint/2010/main" val="32558178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9332" name="Rectangle 4"/>
          <p:cNvSpPr>
            <a:spLocks noGrp="1" noChangeArrowheads="1"/>
          </p:cNvSpPr>
          <p:nvPr>
            <p:ph type="title"/>
          </p:nvPr>
        </p:nvSpPr>
        <p:spPr/>
        <p:txBody>
          <a:bodyPr/>
          <a:lstStyle/>
          <a:p>
            <a:r>
              <a:rPr lang="en-US" altLang="en-US" dirty="0"/>
              <a:t>Country Risk Analysis</a:t>
            </a:r>
          </a:p>
        </p:txBody>
      </p:sp>
      <p:sp>
        <p:nvSpPr>
          <p:cNvPr id="99333" name="Rectangle 5"/>
          <p:cNvSpPr>
            <a:spLocks noGrp="1" noChangeArrowheads="1"/>
          </p:cNvSpPr>
          <p:nvPr>
            <p:ph type="body" idx="1"/>
          </p:nvPr>
        </p:nvSpPr>
        <p:spPr/>
        <p:txBody>
          <a:bodyPr/>
          <a:lstStyle/>
          <a:p>
            <a:r>
              <a:rPr lang="en-US" altLang="en-US" dirty="0"/>
              <a:t>Country risk represents the potentially adverse impact of a country’s environment on the MNC’s cash flows.</a:t>
            </a:r>
          </a:p>
        </p:txBody>
      </p:sp>
    </p:spTree>
    <p:extLst>
      <p:ext uri="{BB962C8B-B14F-4D97-AF65-F5344CB8AC3E}">
        <p14:creationId xmlns:p14="http://schemas.microsoft.com/office/powerpoint/2010/main" val="319528078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9333">
                                            <p:txEl>
                                              <p:pRg st="0" end="0"/>
                                            </p:txEl>
                                          </p:spTgt>
                                        </p:tgtEl>
                                        <p:attrNameLst>
                                          <p:attrName>style.visibility</p:attrName>
                                        </p:attrNameLst>
                                      </p:cBhvr>
                                      <p:to>
                                        <p:strVal val="visible"/>
                                      </p:to>
                                    </p:set>
                                    <p:animEffect transition="in" filter="wipe(left)">
                                      <p:cBhvr>
                                        <p:cTn id="7" dur="500"/>
                                        <p:tgtEl>
                                          <p:spTgt spid="9933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333" grpId="0"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7220" name="Rectangle 1028"/>
          <p:cNvSpPr>
            <a:spLocks noGrp="1" noChangeArrowheads="1"/>
          </p:cNvSpPr>
          <p:nvPr>
            <p:ph type="title"/>
          </p:nvPr>
        </p:nvSpPr>
        <p:spPr>
          <a:noFill/>
          <a:ln/>
        </p:spPr>
        <p:txBody>
          <a:bodyPr/>
          <a:lstStyle/>
          <a:p>
            <a:r>
              <a:rPr lang="en-US" altLang="en-US"/>
              <a:t>Country Risk Analysis</a:t>
            </a:r>
          </a:p>
        </p:txBody>
      </p:sp>
      <p:sp>
        <p:nvSpPr>
          <p:cNvPr id="137221" name="Rectangle 1029"/>
          <p:cNvSpPr>
            <a:spLocks noGrp="1" noChangeArrowheads="1"/>
          </p:cNvSpPr>
          <p:nvPr>
            <p:ph type="body" idx="1"/>
          </p:nvPr>
        </p:nvSpPr>
        <p:spPr>
          <a:noFill/>
          <a:ln/>
        </p:spPr>
        <p:txBody>
          <a:bodyPr/>
          <a:lstStyle/>
          <a:p>
            <a:pPr marL="0" indent="0">
              <a:buNone/>
            </a:pPr>
            <a:r>
              <a:rPr lang="en-US" altLang="en-US" dirty="0"/>
              <a:t>Country risk can be used:</a:t>
            </a:r>
          </a:p>
          <a:p>
            <a:pPr lvl="1"/>
            <a:r>
              <a:rPr lang="en-US" altLang="en-US" dirty="0"/>
              <a:t>to monitor countries where the MNC is presently doing business;</a:t>
            </a:r>
          </a:p>
          <a:p>
            <a:pPr lvl="1"/>
            <a:r>
              <a:rPr lang="en-US" altLang="en-US" dirty="0"/>
              <a:t>as a screening device to avoid conducting business in countries with excessive risk; and</a:t>
            </a:r>
          </a:p>
          <a:p>
            <a:pPr lvl="1"/>
            <a:r>
              <a:rPr lang="en-US" altLang="en-US" dirty="0"/>
              <a:t>to improve the analysis used in making long-term investment or financing decisions.</a:t>
            </a:r>
          </a:p>
        </p:txBody>
      </p:sp>
    </p:spTree>
    <p:extLst>
      <p:ext uri="{BB962C8B-B14F-4D97-AF65-F5344CB8AC3E}">
        <p14:creationId xmlns:p14="http://schemas.microsoft.com/office/powerpoint/2010/main" val="320910702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7221">
                                            <p:txEl>
                                              <p:pRg st="0" end="0"/>
                                            </p:txEl>
                                          </p:spTgt>
                                        </p:tgtEl>
                                        <p:attrNameLst>
                                          <p:attrName>style.visibility</p:attrName>
                                        </p:attrNameLst>
                                      </p:cBhvr>
                                      <p:to>
                                        <p:strVal val="visible"/>
                                      </p:to>
                                    </p:set>
                                    <p:animEffect transition="in" filter="wipe(left)">
                                      <p:cBhvr>
                                        <p:cTn id="7" dur="500"/>
                                        <p:tgtEl>
                                          <p:spTgt spid="13722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37221">
                                            <p:txEl>
                                              <p:pRg st="1" end="1"/>
                                            </p:txEl>
                                          </p:spTgt>
                                        </p:tgtEl>
                                        <p:attrNameLst>
                                          <p:attrName>style.visibility</p:attrName>
                                        </p:attrNameLst>
                                      </p:cBhvr>
                                      <p:to>
                                        <p:strVal val="visible"/>
                                      </p:to>
                                    </p:set>
                                    <p:animEffect transition="in" filter="wipe(left)">
                                      <p:cBhvr>
                                        <p:cTn id="12" dur="500"/>
                                        <p:tgtEl>
                                          <p:spTgt spid="13722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37221">
                                            <p:txEl>
                                              <p:pRg st="2" end="2"/>
                                            </p:txEl>
                                          </p:spTgt>
                                        </p:tgtEl>
                                        <p:attrNameLst>
                                          <p:attrName>style.visibility</p:attrName>
                                        </p:attrNameLst>
                                      </p:cBhvr>
                                      <p:to>
                                        <p:strVal val="visible"/>
                                      </p:to>
                                    </p:set>
                                    <p:animEffect transition="in" filter="wipe(left)">
                                      <p:cBhvr>
                                        <p:cTn id="17" dur="500"/>
                                        <p:tgtEl>
                                          <p:spTgt spid="137221">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37221">
                                            <p:txEl>
                                              <p:pRg st="3" end="3"/>
                                            </p:txEl>
                                          </p:spTgt>
                                        </p:tgtEl>
                                        <p:attrNameLst>
                                          <p:attrName>style.visibility</p:attrName>
                                        </p:attrNameLst>
                                      </p:cBhvr>
                                      <p:to>
                                        <p:strVal val="visible"/>
                                      </p:to>
                                    </p:set>
                                    <p:animEffect transition="in" filter="wipe(left)">
                                      <p:cBhvr>
                                        <p:cTn id="22" dur="500"/>
                                        <p:tgtEl>
                                          <p:spTgt spid="13722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7221" grpId="0" build="p" bldLvl="2" autoUpdateAnimBg="0"/>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1381" name="Rectangle 1029"/>
          <p:cNvSpPr>
            <a:spLocks noGrp="1" noChangeArrowheads="1"/>
          </p:cNvSpPr>
          <p:nvPr>
            <p:ph type="title"/>
          </p:nvPr>
        </p:nvSpPr>
        <p:spPr>
          <a:xfrm>
            <a:off x="685800" y="609600"/>
            <a:ext cx="6629400" cy="1143000"/>
          </a:xfrm>
        </p:spPr>
        <p:txBody>
          <a:bodyPr/>
          <a:lstStyle/>
          <a:p>
            <a:r>
              <a:rPr lang="en-US" altLang="en-US"/>
              <a:t>Political Risk Factors</a:t>
            </a:r>
          </a:p>
        </p:txBody>
      </p:sp>
      <p:sp>
        <p:nvSpPr>
          <p:cNvPr id="101382" name="Rectangle 1030"/>
          <p:cNvSpPr>
            <a:spLocks noGrp="1" noChangeArrowheads="1"/>
          </p:cNvSpPr>
          <p:nvPr>
            <p:ph type="body" idx="1"/>
          </p:nvPr>
        </p:nvSpPr>
        <p:spPr/>
        <p:txBody>
          <a:bodyPr/>
          <a:lstStyle/>
          <a:p>
            <a:r>
              <a:rPr lang="en-US" altLang="en-US"/>
              <a:t>Attitude of Consumers in the Host Country</a:t>
            </a:r>
          </a:p>
          <a:p>
            <a:pPr lvl="1"/>
            <a:r>
              <a:rPr lang="en-US" altLang="en-US"/>
              <a:t>Some consumers may be very loyal to homemade products.</a:t>
            </a:r>
          </a:p>
          <a:p>
            <a:r>
              <a:rPr lang="en-US" altLang="en-US"/>
              <a:t>Attitude of Host Government</a:t>
            </a:r>
          </a:p>
          <a:p>
            <a:pPr lvl="1"/>
            <a:r>
              <a:rPr lang="en-US" altLang="en-US"/>
              <a:t>The host government may impose special requirements or taxes, restrict fund transfers, subsidize local firms, or fail to enforce copyright laws.</a:t>
            </a:r>
          </a:p>
        </p:txBody>
      </p:sp>
    </p:spTree>
    <p:extLst>
      <p:ext uri="{BB962C8B-B14F-4D97-AF65-F5344CB8AC3E}">
        <p14:creationId xmlns:p14="http://schemas.microsoft.com/office/powerpoint/2010/main" val="381537224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1382">
                                            <p:txEl>
                                              <p:pRg st="0" end="0"/>
                                            </p:txEl>
                                          </p:spTgt>
                                        </p:tgtEl>
                                        <p:attrNameLst>
                                          <p:attrName>style.visibility</p:attrName>
                                        </p:attrNameLst>
                                      </p:cBhvr>
                                      <p:to>
                                        <p:strVal val="visible"/>
                                      </p:to>
                                    </p:set>
                                    <p:animEffect transition="in" filter="wipe(left)">
                                      <p:cBhvr>
                                        <p:cTn id="7" dur="500"/>
                                        <p:tgtEl>
                                          <p:spTgt spid="101382">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1382">
                                            <p:txEl>
                                              <p:pRg st="1" end="1"/>
                                            </p:txEl>
                                          </p:spTgt>
                                        </p:tgtEl>
                                        <p:attrNameLst>
                                          <p:attrName>style.visibility</p:attrName>
                                        </p:attrNameLst>
                                      </p:cBhvr>
                                      <p:to>
                                        <p:strVal val="visible"/>
                                      </p:to>
                                    </p:set>
                                    <p:animEffect transition="in" filter="wipe(left)">
                                      <p:cBhvr>
                                        <p:cTn id="10" dur="500"/>
                                        <p:tgtEl>
                                          <p:spTgt spid="101382">
                                            <p:txEl>
                                              <p:pRg st="1" end="1"/>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101382">
                                            <p:txEl>
                                              <p:pRg st="2" end="2"/>
                                            </p:txEl>
                                          </p:spTgt>
                                        </p:tgtEl>
                                        <p:attrNameLst>
                                          <p:attrName>style.visibility</p:attrName>
                                        </p:attrNameLst>
                                      </p:cBhvr>
                                      <p:to>
                                        <p:strVal val="visible"/>
                                      </p:to>
                                    </p:set>
                                    <p:animEffect transition="in" filter="wipe(left)">
                                      <p:cBhvr>
                                        <p:cTn id="15" dur="500"/>
                                        <p:tgtEl>
                                          <p:spTgt spid="101382">
                                            <p:txEl>
                                              <p:pRg st="2" end="2"/>
                                            </p:txEl>
                                          </p:spTgt>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101382">
                                            <p:txEl>
                                              <p:pRg st="3" end="3"/>
                                            </p:txEl>
                                          </p:spTgt>
                                        </p:tgtEl>
                                        <p:attrNameLst>
                                          <p:attrName>style.visibility</p:attrName>
                                        </p:attrNameLst>
                                      </p:cBhvr>
                                      <p:to>
                                        <p:strVal val="visible"/>
                                      </p:to>
                                    </p:set>
                                    <p:animEffect transition="in" filter="wipe(left)">
                                      <p:cBhvr>
                                        <p:cTn id="18" dur="500"/>
                                        <p:tgtEl>
                                          <p:spTgt spid="10138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382" grpId="0" build="p" autoUpdateAnimBg="0"/>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8244" name="Rectangle 1028"/>
          <p:cNvSpPr>
            <a:spLocks noGrp="1" noChangeArrowheads="1"/>
          </p:cNvSpPr>
          <p:nvPr>
            <p:ph type="title"/>
          </p:nvPr>
        </p:nvSpPr>
        <p:spPr>
          <a:xfrm>
            <a:off x="685800" y="609600"/>
            <a:ext cx="6629400" cy="1143000"/>
          </a:xfrm>
          <a:noFill/>
          <a:ln/>
        </p:spPr>
        <p:txBody>
          <a:bodyPr/>
          <a:lstStyle/>
          <a:p>
            <a:r>
              <a:rPr lang="en-US" altLang="en-US"/>
              <a:t>Political Risk Factors</a:t>
            </a:r>
          </a:p>
        </p:txBody>
      </p:sp>
      <p:sp>
        <p:nvSpPr>
          <p:cNvPr id="138245" name="Rectangle 1029"/>
          <p:cNvSpPr>
            <a:spLocks noGrp="1" noChangeArrowheads="1"/>
          </p:cNvSpPr>
          <p:nvPr>
            <p:ph type="body" idx="1"/>
          </p:nvPr>
        </p:nvSpPr>
        <p:spPr>
          <a:noFill/>
          <a:ln/>
        </p:spPr>
        <p:txBody>
          <a:bodyPr/>
          <a:lstStyle/>
          <a:p>
            <a:pPr marL="0" indent="0">
              <a:buNone/>
            </a:pPr>
            <a:r>
              <a:rPr lang="en-US" altLang="en-US" dirty="0"/>
              <a:t>Blockage of Fund Transfers</a:t>
            </a:r>
          </a:p>
          <a:p>
            <a:pPr lvl="1"/>
            <a:r>
              <a:rPr lang="en-US" altLang="en-US" dirty="0"/>
              <a:t>Funds that are blocked may not be optimally used.</a:t>
            </a:r>
          </a:p>
          <a:p>
            <a:pPr marL="0" indent="0">
              <a:buNone/>
            </a:pPr>
            <a:r>
              <a:rPr lang="en-US" altLang="en-US" dirty="0"/>
              <a:t>Currency Inconvertibility</a:t>
            </a:r>
          </a:p>
          <a:p>
            <a:pPr lvl="1"/>
            <a:r>
              <a:rPr lang="en-US" altLang="en-US" dirty="0"/>
              <a:t>The MNC parent may need to exchange earnings for goods.</a:t>
            </a:r>
          </a:p>
        </p:txBody>
      </p:sp>
    </p:spTree>
    <p:extLst>
      <p:ext uri="{BB962C8B-B14F-4D97-AF65-F5344CB8AC3E}">
        <p14:creationId xmlns:p14="http://schemas.microsoft.com/office/powerpoint/2010/main" val="348012395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8245">
                                            <p:txEl>
                                              <p:pRg st="0" end="0"/>
                                            </p:txEl>
                                          </p:spTgt>
                                        </p:tgtEl>
                                        <p:attrNameLst>
                                          <p:attrName>style.visibility</p:attrName>
                                        </p:attrNameLst>
                                      </p:cBhvr>
                                      <p:to>
                                        <p:strVal val="visible"/>
                                      </p:to>
                                    </p:set>
                                    <p:animEffect transition="in" filter="wipe(left)">
                                      <p:cBhvr>
                                        <p:cTn id="7" dur="500"/>
                                        <p:tgtEl>
                                          <p:spTgt spid="138245">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38245">
                                            <p:txEl>
                                              <p:pRg st="1" end="1"/>
                                            </p:txEl>
                                          </p:spTgt>
                                        </p:tgtEl>
                                        <p:attrNameLst>
                                          <p:attrName>style.visibility</p:attrName>
                                        </p:attrNameLst>
                                      </p:cBhvr>
                                      <p:to>
                                        <p:strVal val="visible"/>
                                      </p:to>
                                    </p:set>
                                    <p:animEffect transition="in" filter="wipe(left)">
                                      <p:cBhvr>
                                        <p:cTn id="10" dur="500"/>
                                        <p:tgtEl>
                                          <p:spTgt spid="138245">
                                            <p:txEl>
                                              <p:pRg st="1" end="1"/>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138245">
                                            <p:txEl>
                                              <p:pRg st="2" end="2"/>
                                            </p:txEl>
                                          </p:spTgt>
                                        </p:tgtEl>
                                        <p:attrNameLst>
                                          <p:attrName>style.visibility</p:attrName>
                                        </p:attrNameLst>
                                      </p:cBhvr>
                                      <p:to>
                                        <p:strVal val="visible"/>
                                      </p:to>
                                    </p:set>
                                    <p:animEffect transition="in" filter="wipe(left)">
                                      <p:cBhvr>
                                        <p:cTn id="15" dur="500"/>
                                        <p:tgtEl>
                                          <p:spTgt spid="138245">
                                            <p:txEl>
                                              <p:pRg st="2" end="2"/>
                                            </p:txEl>
                                          </p:spTgt>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138245">
                                            <p:txEl>
                                              <p:pRg st="3" end="3"/>
                                            </p:txEl>
                                          </p:spTgt>
                                        </p:tgtEl>
                                        <p:attrNameLst>
                                          <p:attrName>style.visibility</p:attrName>
                                        </p:attrNameLst>
                                      </p:cBhvr>
                                      <p:to>
                                        <p:strVal val="visible"/>
                                      </p:to>
                                    </p:set>
                                    <p:animEffect transition="in" filter="wipe(left)">
                                      <p:cBhvr>
                                        <p:cTn id="18" dur="500"/>
                                        <p:tgtEl>
                                          <p:spTgt spid="13824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8245" grpId="0" build="p" autoUpdateAnimBg="0"/>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3430" name="Rectangle 6"/>
          <p:cNvSpPr>
            <a:spLocks noGrp="1" noChangeArrowheads="1"/>
          </p:cNvSpPr>
          <p:nvPr>
            <p:ph type="body" idx="1"/>
          </p:nvPr>
        </p:nvSpPr>
        <p:spPr>
          <a:xfrm>
            <a:off x="467544" y="1196752"/>
            <a:ext cx="8229600" cy="3917032"/>
          </a:xfrm>
        </p:spPr>
        <p:txBody>
          <a:bodyPr/>
          <a:lstStyle/>
          <a:p>
            <a:r>
              <a:rPr lang="en-US" altLang="en-US" dirty="0"/>
              <a:t>War</a:t>
            </a:r>
          </a:p>
          <a:p>
            <a:pPr lvl="1"/>
            <a:r>
              <a:rPr lang="en-US" altLang="en-US" dirty="0"/>
              <a:t>Internal and external battles, or even the threat of war, can have devastating effects.</a:t>
            </a:r>
          </a:p>
          <a:p>
            <a:r>
              <a:rPr lang="en-US" altLang="en-US" dirty="0"/>
              <a:t>Bureaucracy</a:t>
            </a:r>
          </a:p>
          <a:p>
            <a:pPr lvl="1"/>
            <a:r>
              <a:rPr lang="en-US" altLang="en-US" dirty="0"/>
              <a:t>Bureaucracy can complicate businesses.</a:t>
            </a:r>
          </a:p>
          <a:p>
            <a:r>
              <a:rPr lang="en-US" altLang="en-US" dirty="0"/>
              <a:t>Corruption</a:t>
            </a:r>
          </a:p>
          <a:p>
            <a:pPr lvl="1"/>
            <a:r>
              <a:rPr lang="en-US" altLang="en-US" dirty="0"/>
              <a:t>Corruption can increase the cost of conducting business or reduce revenue.</a:t>
            </a:r>
          </a:p>
        </p:txBody>
      </p:sp>
      <p:sp>
        <p:nvSpPr>
          <p:cNvPr id="103432" name="Rectangle 8"/>
          <p:cNvSpPr>
            <a:spLocks noGrp="1" noChangeArrowheads="1"/>
          </p:cNvSpPr>
          <p:nvPr>
            <p:ph type="title"/>
          </p:nvPr>
        </p:nvSpPr>
        <p:spPr>
          <a:xfrm>
            <a:off x="683568" y="260648"/>
            <a:ext cx="6629400" cy="803176"/>
          </a:xfrm>
          <a:noFill/>
          <a:ln/>
        </p:spPr>
        <p:txBody>
          <a:bodyPr/>
          <a:lstStyle/>
          <a:p>
            <a:r>
              <a:rPr lang="en-US" altLang="en-US" dirty="0"/>
              <a:t>Political Risk Factors</a:t>
            </a:r>
          </a:p>
        </p:txBody>
      </p:sp>
    </p:spTree>
    <p:extLst>
      <p:ext uri="{BB962C8B-B14F-4D97-AF65-F5344CB8AC3E}">
        <p14:creationId xmlns:p14="http://schemas.microsoft.com/office/powerpoint/2010/main" val="265142463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3430">
                                            <p:txEl>
                                              <p:pRg st="0" end="0"/>
                                            </p:txEl>
                                          </p:spTgt>
                                        </p:tgtEl>
                                        <p:attrNameLst>
                                          <p:attrName>style.visibility</p:attrName>
                                        </p:attrNameLst>
                                      </p:cBhvr>
                                      <p:to>
                                        <p:strVal val="visible"/>
                                      </p:to>
                                    </p:set>
                                    <p:animEffect transition="in" filter="wipe(left)">
                                      <p:cBhvr>
                                        <p:cTn id="7" dur="500"/>
                                        <p:tgtEl>
                                          <p:spTgt spid="103430">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3430">
                                            <p:txEl>
                                              <p:pRg st="1" end="1"/>
                                            </p:txEl>
                                          </p:spTgt>
                                        </p:tgtEl>
                                        <p:attrNameLst>
                                          <p:attrName>style.visibility</p:attrName>
                                        </p:attrNameLst>
                                      </p:cBhvr>
                                      <p:to>
                                        <p:strVal val="visible"/>
                                      </p:to>
                                    </p:set>
                                    <p:animEffect transition="in" filter="wipe(left)">
                                      <p:cBhvr>
                                        <p:cTn id="10" dur="500"/>
                                        <p:tgtEl>
                                          <p:spTgt spid="103430">
                                            <p:txEl>
                                              <p:pRg st="1" end="1"/>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103430">
                                            <p:txEl>
                                              <p:pRg st="2" end="2"/>
                                            </p:txEl>
                                          </p:spTgt>
                                        </p:tgtEl>
                                        <p:attrNameLst>
                                          <p:attrName>style.visibility</p:attrName>
                                        </p:attrNameLst>
                                      </p:cBhvr>
                                      <p:to>
                                        <p:strVal val="visible"/>
                                      </p:to>
                                    </p:set>
                                    <p:animEffect transition="in" filter="wipe(left)">
                                      <p:cBhvr>
                                        <p:cTn id="15" dur="500"/>
                                        <p:tgtEl>
                                          <p:spTgt spid="103430">
                                            <p:txEl>
                                              <p:pRg st="2" end="2"/>
                                            </p:txEl>
                                          </p:spTgt>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103430">
                                            <p:txEl>
                                              <p:pRg st="3" end="3"/>
                                            </p:txEl>
                                          </p:spTgt>
                                        </p:tgtEl>
                                        <p:attrNameLst>
                                          <p:attrName>style.visibility</p:attrName>
                                        </p:attrNameLst>
                                      </p:cBhvr>
                                      <p:to>
                                        <p:strVal val="visible"/>
                                      </p:to>
                                    </p:set>
                                    <p:animEffect transition="in" filter="wipe(left)">
                                      <p:cBhvr>
                                        <p:cTn id="18" dur="500"/>
                                        <p:tgtEl>
                                          <p:spTgt spid="103430">
                                            <p:txEl>
                                              <p:pRg st="3" end="3"/>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103430">
                                            <p:txEl>
                                              <p:pRg st="4" end="4"/>
                                            </p:txEl>
                                          </p:spTgt>
                                        </p:tgtEl>
                                        <p:attrNameLst>
                                          <p:attrName>style.visibility</p:attrName>
                                        </p:attrNameLst>
                                      </p:cBhvr>
                                      <p:to>
                                        <p:strVal val="visible"/>
                                      </p:to>
                                    </p:set>
                                    <p:animEffect transition="in" filter="wipe(left)">
                                      <p:cBhvr>
                                        <p:cTn id="23" dur="500"/>
                                        <p:tgtEl>
                                          <p:spTgt spid="103430">
                                            <p:txEl>
                                              <p:pRg st="4" end="4"/>
                                            </p:txEl>
                                          </p:spTgt>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103430">
                                            <p:txEl>
                                              <p:pRg st="5" end="5"/>
                                            </p:txEl>
                                          </p:spTgt>
                                        </p:tgtEl>
                                        <p:attrNameLst>
                                          <p:attrName>style.visibility</p:attrName>
                                        </p:attrNameLst>
                                      </p:cBhvr>
                                      <p:to>
                                        <p:strVal val="visible"/>
                                      </p:to>
                                    </p:set>
                                    <p:animEffect transition="in" filter="wipe(left)">
                                      <p:cBhvr>
                                        <p:cTn id="26" dur="500"/>
                                        <p:tgtEl>
                                          <p:spTgt spid="10343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430" grpId="0" build="p"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ChangeArrowheads="1"/>
          </p:cNvSpPr>
          <p:nvPr>
            <p:ph type="title"/>
          </p:nvPr>
        </p:nvSpPr>
        <p:spPr>
          <a:xfrm>
            <a:off x="685800" y="228600"/>
            <a:ext cx="7772400" cy="914400"/>
          </a:xfrm>
        </p:spPr>
        <p:txBody>
          <a:bodyPr/>
          <a:lstStyle/>
          <a:p>
            <a:r>
              <a:rPr lang="en-US" altLang="en-US"/>
              <a:t>Corruption Perceptions Index</a:t>
            </a:r>
          </a:p>
        </p:txBody>
      </p:sp>
      <p:sp>
        <p:nvSpPr>
          <p:cNvPr id="140292" name="Text Box 4"/>
          <p:cNvSpPr txBox="1">
            <a:spLocks noChangeArrowheads="1"/>
          </p:cNvSpPr>
          <p:nvPr/>
        </p:nvSpPr>
        <p:spPr bwMode="auto">
          <a:xfrm>
            <a:off x="0" y="1066800"/>
            <a:ext cx="9144000" cy="1406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nSpc>
                <a:spcPct val="90000"/>
              </a:lnSpc>
            </a:pPr>
            <a:r>
              <a:rPr lang="en-US" altLang="en-US" i="1"/>
              <a:t>The index, which is published by Transparency International, reflects the degree to which corruption is perceived to exist among public officials and politicians.</a:t>
            </a:r>
          </a:p>
          <a:p>
            <a:pPr>
              <a:lnSpc>
                <a:spcPct val="90000"/>
              </a:lnSpc>
            </a:pPr>
            <a:r>
              <a:rPr lang="en-US" altLang="en-US" i="1"/>
              <a:t>In 2001, 91 countries are ranked on a clean score of 10.</a:t>
            </a:r>
          </a:p>
        </p:txBody>
      </p:sp>
      <p:sp>
        <p:nvSpPr>
          <p:cNvPr id="140293" name="Text Box 5"/>
          <p:cNvSpPr txBox="1">
            <a:spLocks noChangeArrowheads="1"/>
          </p:cNvSpPr>
          <p:nvPr/>
        </p:nvSpPr>
        <p:spPr bwMode="auto">
          <a:xfrm>
            <a:off x="467544" y="1981200"/>
            <a:ext cx="3862388" cy="34470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lgn="l">
              <a:tabLst>
                <a:tab pos="400050" algn="ctr"/>
                <a:tab pos="914400" algn="l"/>
                <a:tab pos="2971800" algn="l"/>
              </a:tabLst>
              <a:defRPr sz="2400">
                <a:solidFill>
                  <a:schemeClr val="tx1"/>
                </a:solidFill>
                <a:latin typeface="Times New Roman" panose="02020603050405020304" pitchFamily="18" charset="0"/>
              </a:defRPr>
            </a:lvl1pPr>
            <a:lvl2pPr algn="l">
              <a:tabLst>
                <a:tab pos="400050" algn="ctr"/>
                <a:tab pos="914400" algn="l"/>
                <a:tab pos="2971800" algn="l"/>
              </a:tabLst>
              <a:defRPr sz="2400">
                <a:solidFill>
                  <a:schemeClr val="tx1"/>
                </a:solidFill>
                <a:latin typeface="Times New Roman" panose="02020603050405020304" pitchFamily="18" charset="0"/>
              </a:defRPr>
            </a:lvl2pPr>
            <a:lvl3pPr algn="l">
              <a:tabLst>
                <a:tab pos="400050" algn="ctr"/>
                <a:tab pos="914400" algn="l"/>
                <a:tab pos="2971800" algn="l"/>
              </a:tabLst>
              <a:defRPr sz="2400">
                <a:solidFill>
                  <a:schemeClr val="tx1"/>
                </a:solidFill>
                <a:latin typeface="Times New Roman" panose="02020603050405020304" pitchFamily="18" charset="0"/>
              </a:defRPr>
            </a:lvl3pPr>
            <a:lvl4pPr algn="l">
              <a:tabLst>
                <a:tab pos="400050" algn="ctr"/>
                <a:tab pos="914400" algn="l"/>
                <a:tab pos="2971800" algn="l"/>
              </a:tabLst>
              <a:defRPr sz="2400">
                <a:solidFill>
                  <a:schemeClr val="tx1"/>
                </a:solidFill>
                <a:latin typeface="Times New Roman" panose="02020603050405020304" pitchFamily="18" charset="0"/>
              </a:defRPr>
            </a:lvl4pPr>
            <a:lvl5pPr algn="l">
              <a:tabLst>
                <a:tab pos="400050" algn="ctr"/>
                <a:tab pos="914400" algn="l"/>
                <a:tab pos="2971800" algn="l"/>
              </a:tabLst>
              <a:defRPr sz="2400">
                <a:solidFill>
                  <a:schemeClr val="tx1"/>
                </a:solidFill>
                <a:latin typeface="Times New Roman" panose="02020603050405020304" pitchFamily="18" charset="0"/>
              </a:defRPr>
            </a:lvl5pPr>
            <a:lvl6pPr eaLnBrk="0" fontAlgn="base" hangingPunct="0">
              <a:spcBef>
                <a:spcPct val="0"/>
              </a:spcBef>
              <a:spcAft>
                <a:spcPct val="0"/>
              </a:spcAft>
              <a:tabLst>
                <a:tab pos="400050" algn="ctr"/>
                <a:tab pos="914400" algn="l"/>
                <a:tab pos="2971800" algn="l"/>
              </a:tabLst>
              <a:defRPr sz="2400">
                <a:solidFill>
                  <a:schemeClr val="tx1"/>
                </a:solidFill>
                <a:latin typeface="Times New Roman" panose="02020603050405020304" pitchFamily="18" charset="0"/>
              </a:defRPr>
            </a:lvl6pPr>
            <a:lvl7pPr eaLnBrk="0" fontAlgn="base" hangingPunct="0">
              <a:spcBef>
                <a:spcPct val="0"/>
              </a:spcBef>
              <a:spcAft>
                <a:spcPct val="0"/>
              </a:spcAft>
              <a:tabLst>
                <a:tab pos="400050" algn="ctr"/>
                <a:tab pos="914400" algn="l"/>
                <a:tab pos="2971800" algn="l"/>
              </a:tabLst>
              <a:defRPr sz="2400">
                <a:solidFill>
                  <a:schemeClr val="tx1"/>
                </a:solidFill>
                <a:latin typeface="Times New Roman" panose="02020603050405020304" pitchFamily="18" charset="0"/>
              </a:defRPr>
            </a:lvl7pPr>
            <a:lvl8pPr eaLnBrk="0" fontAlgn="base" hangingPunct="0">
              <a:spcBef>
                <a:spcPct val="0"/>
              </a:spcBef>
              <a:spcAft>
                <a:spcPct val="0"/>
              </a:spcAft>
              <a:tabLst>
                <a:tab pos="400050" algn="ctr"/>
                <a:tab pos="914400" algn="l"/>
                <a:tab pos="2971800" algn="l"/>
              </a:tabLst>
              <a:defRPr sz="2400">
                <a:solidFill>
                  <a:schemeClr val="tx1"/>
                </a:solidFill>
                <a:latin typeface="Times New Roman" panose="02020603050405020304" pitchFamily="18" charset="0"/>
              </a:defRPr>
            </a:lvl8pPr>
            <a:lvl9pPr eaLnBrk="0" fontAlgn="base" hangingPunct="0">
              <a:spcBef>
                <a:spcPct val="0"/>
              </a:spcBef>
              <a:spcAft>
                <a:spcPct val="0"/>
              </a:spcAft>
              <a:tabLst>
                <a:tab pos="400050" algn="ctr"/>
                <a:tab pos="914400" algn="l"/>
                <a:tab pos="2971800" algn="l"/>
              </a:tabLst>
              <a:defRPr sz="2400">
                <a:solidFill>
                  <a:schemeClr val="tx1"/>
                </a:solidFill>
                <a:latin typeface="Times New Roman" panose="02020603050405020304" pitchFamily="18" charset="0"/>
              </a:defRPr>
            </a:lvl9pPr>
          </a:lstStyle>
          <a:p>
            <a:pPr>
              <a:lnSpc>
                <a:spcPct val="90000"/>
              </a:lnSpc>
              <a:spcAft>
                <a:spcPct val="10000"/>
              </a:spcAft>
            </a:pPr>
            <a:r>
              <a:rPr lang="en-US" altLang="en-US" sz="2000" u="sng" dirty="0">
                <a:latin typeface="+mj-lt"/>
              </a:rPr>
              <a:t>Rank     Country     Score</a:t>
            </a:r>
            <a:endParaRPr lang="en-US" altLang="en-US" sz="2000" dirty="0">
              <a:latin typeface="+mj-lt"/>
            </a:endParaRPr>
          </a:p>
          <a:p>
            <a:pPr>
              <a:lnSpc>
                <a:spcPct val="90000"/>
              </a:lnSpc>
            </a:pPr>
            <a:r>
              <a:rPr lang="en-US" altLang="en-US" sz="2000" dirty="0">
                <a:latin typeface="+mj-lt"/>
              </a:rPr>
              <a:t>	1	Finland	9.9</a:t>
            </a:r>
          </a:p>
          <a:p>
            <a:pPr>
              <a:lnSpc>
                <a:spcPct val="90000"/>
              </a:lnSpc>
            </a:pPr>
            <a:r>
              <a:rPr lang="en-US" altLang="en-US" sz="2000" dirty="0">
                <a:latin typeface="+mj-lt"/>
              </a:rPr>
              <a:t>	3	New Zealand	9.4</a:t>
            </a:r>
          </a:p>
          <a:p>
            <a:pPr>
              <a:lnSpc>
                <a:spcPct val="90000"/>
              </a:lnSpc>
            </a:pPr>
            <a:r>
              <a:rPr lang="en-US" altLang="en-US" sz="2000" dirty="0">
                <a:latin typeface="+mj-lt"/>
              </a:rPr>
              <a:t>	4	Singapore	9.2</a:t>
            </a:r>
          </a:p>
          <a:p>
            <a:pPr>
              <a:lnSpc>
                <a:spcPct val="90000"/>
              </a:lnSpc>
            </a:pPr>
            <a:r>
              <a:rPr lang="en-US" altLang="en-US" sz="2000" dirty="0">
                <a:latin typeface="+mj-lt"/>
              </a:rPr>
              <a:t>	7	Canada	8.9</a:t>
            </a:r>
          </a:p>
          <a:p>
            <a:pPr>
              <a:lnSpc>
                <a:spcPct val="90000"/>
              </a:lnSpc>
            </a:pPr>
            <a:r>
              <a:rPr lang="en-US" altLang="en-US" sz="2000" dirty="0">
                <a:latin typeface="+mj-lt"/>
              </a:rPr>
              <a:t>	13	U.K.	8.3</a:t>
            </a:r>
          </a:p>
          <a:p>
            <a:pPr>
              <a:lnSpc>
                <a:spcPct val="90000"/>
              </a:lnSpc>
            </a:pPr>
            <a:r>
              <a:rPr lang="en-US" altLang="en-US" sz="2000" dirty="0">
                <a:latin typeface="+mj-lt"/>
              </a:rPr>
              <a:t>	14	Hong Kong	7.9</a:t>
            </a:r>
          </a:p>
          <a:p>
            <a:pPr>
              <a:lnSpc>
                <a:spcPct val="90000"/>
              </a:lnSpc>
            </a:pPr>
            <a:r>
              <a:rPr lang="en-US" altLang="en-US" sz="2000" dirty="0">
                <a:latin typeface="+mj-lt"/>
              </a:rPr>
              <a:t>	16	Israel	7.6</a:t>
            </a:r>
          </a:p>
          <a:p>
            <a:pPr>
              <a:lnSpc>
                <a:spcPct val="90000"/>
              </a:lnSpc>
            </a:pPr>
            <a:r>
              <a:rPr lang="en-US" altLang="en-US" sz="2000" dirty="0">
                <a:latin typeface="+mj-lt"/>
              </a:rPr>
              <a:t>	16	U.S.A.	7.6</a:t>
            </a:r>
          </a:p>
          <a:p>
            <a:pPr>
              <a:lnSpc>
                <a:spcPct val="90000"/>
              </a:lnSpc>
            </a:pPr>
            <a:r>
              <a:rPr lang="en-US" altLang="en-US" sz="2000" dirty="0">
                <a:latin typeface="+mj-lt"/>
              </a:rPr>
              <a:t>	18	Chile	7.5</a:t>
            </a:r>
          </a:p>
          <a:p>
            <a:pPr>
              <a:lnSpc>
                <a:spcPct val="90000"/>
              </a:lnSpc>
            </a:pPr>
            <a:r>
              <a:rPr lang="en-US" altLang="en-US" sz="2000" dirty="0">
                <a:latin typeface="+mj-lt"/>
              </a:rPr>
              <a:t>	20	Germany	7.4</a:t>
            </a:r>
          </a:p>
          <a:p>
            <a:pPr>
              <a:lnSpc>
                <a:spcPct val="90000"/>
              </a:lnSpc>
            </a:pPr>
            <a:r>
              <a:rPr lang="en-US" altLang="en-US" sz="2000" dirty="0">
                <a:latin typeface="+mj-lt"/>
              </a:rPr>
              <a:t>	21	Japan	7.1</a:t>
            </a:r>
          </a:p>
        </p:txBody>
      </p:sp>
      <p:sp>
        <p:nvSpPr>
          <p:cNvPr id="140294" name="Text Box 6"/>
          <p:cNvSpPr txBox="1">
            <a:spLocks noChangeArrowheads="1"/>
          </p:cNvSpPr>
          <p:nvPr/>
        </p:nvSpPr>
        <p:spPr bwMode="auto">
          <a:xfrm>
            <a:off x="4797476" y="1827848"/>
            <a:ext cx="3862388" cy="34470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lgn="l">
              <a:tabLst>
                <a:tab pos="400050" algn="ctr"/>
                <a:tab pos="914400" algn="l"/>
                <a:tab pos="2971800" algn="l"/>
              </a:tabLst>
              <a:defRPr sz="2400">
                <a:solidFill>
                  <a:schemeClr val="tx1"/>
                </a:solidFill>
                <a:latin typeface="Times New Roman" panose="02020603050405020304" pitchFamily="18" charset="0"/>
              </a:defRPr>
            </a:lvl1pPr>
            <a:lvl2pPr algn="l">
              <a:tabLst>
                <a:tab pos="400050" algn="ctr"/>
                <a:tab pos="914400" algn="l"/>
                <a:tab pos="2971800" algn="l"/>
              </a:tabLst>
              <a:defRPr sz="2400">
                <a:solidFill>
                  <a:schemeClr val="tx1"/>
                </a:solidFill>
                <a:latin typeface="Times New Roman" panose="02020603050405020304" pitchFamily="18" charset="0"/>
              </a:defRPr>
            </a:lvl2pPr>
            <a:lvl3pPr algn="l">
              <a:tabLst>
                <a:tab pos="400050" algn="ctr"/>
                <a:tab pos="914400" algn="l"/>
                <a:tab pos="2971800" algn="l"/>
              </a:tabLst>
              <a:defRPr sz="2400">
                <a:solidFill>
                  <a:schemeClr val="tx1"/>
                </a:solidFill>
                <a:latin typeface="Times New Roman" panose="02020603050405020304" pitchFamily="18" charset="0"/>
              </a:defRPr>
            </a:lvl3pPr>
            <a:lvl4pPr algn="l">
              <a:tabLst>
                <a:tab pos="400050" algn="ctr"/>
                <a:tab pos="914400" algn="l"/>
                <a:tab pos="2971800" algn="l"/>
              </a:tabLst>
              <a:defRPr sz="2400">
                <a:solidFill>
                  <a:schemeClr val="tx1"/>
                </a:solidFill>
                <a:latin typeface="Times New Roman" panose="02020603050405020304" pitchFamily="18" charset="0"/>
              </a:defRPr>
            </a:lvl4pPr>
            <a:lvl5pPr algn="l">
              <a:tabLst>
                <a:tab pos="400050" algn="ctr"/>
                <a:tab pos="914400" algn="l"/>
                <a:tab pos="2971800" algn="l"/>
              </a:tabLst>
              <a:defRPr sz="2400">
                <a:solidFill>
                  <a:schemeClr val="tx1"/>
                </a:solidFill>
                <a:latin typeface="Times New Roman" panose="02020603050405020304" pitchFamily="18" charset="0"/>
              </a:defRPr>
            </a:lvl5pPr>
            <a:lvl6pPr eaLnBrk="0" fontAlgn="base" hangingPunct="0">
              <a:spcBef>
                <a:spcPct val="0"/>
              </a:spcBef>
              <a:spcAft>
                <a:spcPct val="0"/>
              </a:spcAft>
              <a:tabLst>
                <a:tab pos="400050" algn="ctr"/>
                <a:tab pos="914400" algn="l"/>
                <a:tab pos="2971800" algn="l"/>
              </a:tabLst>
              <a:defRPr sz="2400">
                <a:solidFill>
                  <a:schemeClr val="tx1"/>
                </a:solidFill>
                <a:latin typeface="Times New Roman" panose="02020603050405020304" pitchFamily="18" charset="0"/>
              </a:defRPr>
            </a:lvl6pPr>
            <a:lvl7pPr eaLnBrk="0" fontAlgn="base" hangingPunct="0">
              <a:spcBef>
                <a:spcPct val="0"/>
              </a:spcBef>
              <a:spcAft>
                <a:spcPct val="0"/>
              </a:spcAft>
              <a:tabLst>
                <a:tab pos="400050" algn="ctr"/>
                <a:tab pos="914400" algn="l"/>
                <a:tab pos="2971800" algn="l"/>
              </a:tabLst>
              <a:defRPr sz="2400">
                <a:solidFill>
                  <a:schemeClr val="tx1"/>
                </a:solidFill>
                <a:latin typeface="Times New Roman" panose="02020603050405020304" pitchFamily="18" charset="0"/>
              </a:defRPr>
            </a:lvl7pPr>
            <a:lvl8pPr eaLnBrk="0" fontAlgn="base" hangingPunct="0">
              <a:spcBef>
                <a:spcPct val="0"/>
              </a:spcBef>
              <a:spcAft>
                <a:spcPct val="0"/>
              </a:spcAft>
              <a:tabLst>
                <a:tab pos="400050" algn="ctr"/>
                <a:tab pos="914400" algn="l"/>
                <a:tab pos="2971800" algn="l"/>
              </a:tabLst>
              <a:defRPr sz="2400">
                <a:solidFill>
                  <a:schemeClr val="tx1"/>
                </a:solidFill>
                <a:latin typeface="Times New Roman" panose="02020603050405020304" pitchFamily="18" charset="0"/>
              </a:defRPr>
            </a:lvl8pPr>
            <a:lvl9pPr eaLnBrk="0" fontAlgn="base" hangingPunct="0">
              <a:spcBef>
                <a:spcPct val="0"/>
              </a:spcBef>
              <a:spcAft>
                <a:spcPct val="0"/>
              </a:spcAft>
              <a:tabLst>
                <a:tab pos="400050" algn="ctr"/>
                <a:tab pos="914400" algn="l"/>
                <a:tab pos="2971800" algn="l"/>
              </a:tabLst>
              <a:defRPr sz="2400">
                <a:solidFill>
                  <a:schemeClr val="tx1"/>
                </a:solidFill>
                <a:latin typeface="Times New Roman" panose="02020603050405020304" pitchFamily="18" charset="0"/>
              </a:defRPr>
            </a:lvl9pPr>
          </a:lstStyle>
          <a:p>
            <a:pPr>
              <a:lnSpc>
                <a:spcPct val="90000"/>
              </a:lnSpc>
              <a:spcAft>
                <a:spcPct val="10000"/>
              </a:spcAft>
            </a:pPr>
            <a:r>
              <a:rPr lang="en-US" altLang="en-US" sz="2000" u="sng" dirty="0">
                <a:latin typeface="+mj-lt"/>
              </a:rPr>
              <a:t>Rank     Country     Score</a:t>
            </a:r>
            <a:endParaRPr lang="en-US" altLang="en-US" sz="2000" dirty="0">
              <a:latin typeface="+mj-lt"/>
            </a:endParaRPr>
          </a:p>
          <a:p>
            <a:pPr>
              <a:lnSpc>
                <a:spcPct val="90000"/>
              </a:lnSpc>
            </a:pPr>
            <a:r>
              <a:rPr lang="en-US" altLang="en-US" sz="2000" dirty="0">
                <a:latin typeface="+mj-lt"/>
              </a:rPr>
              <a:t>	23	France	6.7</a:t>
            </a:r>
          </a:p>
          <a:p>
            <a:pPr>
              <a:lnSpc>
                <a:spcPct val="90000"/>
              </a:lnSpc>
            </a:pPr>
            <a:r>
              <a:rPr lang="en-US" altLang="en-US" sz="2000" dirty="0">
                <a:latin typeface="+mj-lt"/>
              </a:rPr>
              <a:t>	26	Botswana	6.0</a:t>
            </a:r>
          </a:p>
          <a:p>
            <a:pPr>
              <a:lnSpc>
                <a:spcPct val="90000"/>
              </a:lnSpc>
            </a:pPr>
            <a:r>
              <a:rPr lang="en-US" altLang="en-US" sz="2000" dirty="0">
                <a:latin typeface="+mj-lt"/>
              </a:rPr>
              <a:t>	27	Taiwan	5.9</a:t>
            </a:r>
          </a:p>
          <a:p>
            <a:pPr>
              <a:lnSpc>
                <a:spcPct val="90000"/>
              </a:lnSpc>
            </a:pPr>
            <a:r>
              <a:rPr lang="en-US" altLang="en-US" sz="2000" dirty="0">
                <a:latin typeface="+mj-lt"/>
              </a:rPr>
              <a:t>	38	South Africa	 4.8</a:t>
            </a:r>
          </a:p>
          <a:p>
            <a:pPr>
              <a:lnSpc>
                <a:spcPct val="90000"/>
              </a:lnSpc>
            </a:pPr>
            <a:r>
              <a:rPr lang="en-US" altLang="en-US" sz="2000" dirty="0">
                <a:latin typeface="+mj-lt"/>
              </a:rPr>
              <a:t>	42	South Korea	4.2</a:t>
            </a:r>
          </a:p>
          <a:p>
            <a:pPr>
              <a:lnSpc>
                <a:spcPct val="90000"/>
              </a:lnSpc>
            </a:pPr>
            <a:r>
              <a:rPr lang="en-US" altLang="en-US" sz="2000" dirty="0">
                <a:latin typeface="+mj-lt"/>
              </a:rPr>
              <a:t>	46	Brazil	4.0</a:t>
            </a:r>
          </a:p>
          <a:p>
            <a:pPr>
              <a:lnSpc>
                <a:spcPct val="90000"/>
              </a:lnSpc>
            </a:pPr>
            <a:r>
              <a:rPr lang="en-US" altLang="en-US" sz="2000" dirty="0">
                <a:latin typeface="+mj-lt"/>
              </a:rPr>
              <a:t>	51	Mexico	3.7</a:t>
            </a:r>
          </a:p>
          <a:p>
            <a:pPr>
              <a:lnSpc>
                <a:spcPct val="90000"/>
              </a:lnSpc>
            </a:pPr>
            <a:r>
              <a:rPr lang="en-US" altLang="en-US" sz="2000" dirty="0">
                <a:latin typeface="+mj-lt"/>
              </a:rPr>
              <a:t>	57	Argentina	3.5</a:t>
            </a:r>
          </a:p>
          <a:p>
            <a:pPr>
              <a:lnSpc>
                <a:spcPct val="90000"/>
              </a:lnSpc>
            </a:pPr>
            <a:r>
              <a:rPr lang="en-US" altLang="en-US" sz="2000" dirty="0">
                <a:latin typeface="+mj-lt"/>
              </a:rPr>
              <a:t>	57	China	3.5</a:t>
            </a:r>
          </a:p>
          <a:p>
            <a:pPr>
              <a:lnSpc>
                <a:spcPct val="90000"/>
              </a:lnSpc>
            </a:pPr>
            <a:r>
              <a:rPr lang="en-US" altLang="en-US" sz="2000" dirty="0">
                <a:latin typeface="+mj-lt"/>
              </a:rPr>
              <a:t>	79	Russia	2.3</a:t>
            </a:r>
          </a:p>
          <a:p>
            <a:pPr>
              <a:lnSpc>
                <a:spcPct val="90000"/>
              </a:lnSpc>
            </a:pPr>
            <a:r>
              <a:rPr lang="en-US" altLang="en-US" sz="2000" dirty="0">
                <a:latin typeface="+mj-lt"/>
              </a:rPr>
              <a:t>	88	Indonesia	1.9</a:t>
            </a:r>
          </a:p>
        </p:txBody>
      </p:sp>
    </p:spTree>
    <p:extLst>
      <p:ext uri="{BB962C8B-B14F-4D97-AF65-F5344CB8AC3E}">
        <p14:creationId xmlns:p14="http://schemas.microsoft.com/office/powerpoint/2010/main" val="370636351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40292"/>
                                        </p:tgtEl>
                                        <p:attrNameLst>
                                          <p:attrName>style.visibility</p:attrName>
                                        </p:attrNameLst>
                                      </p:cBhvr>
                                      <p:to>
                                        <p:strVal val="visible"/>
                                      </p:to>
                                    </p:set>
                                    <p:animEffect transition="in" filter="wipe(up)">
                                      <p:cBhvr>
                                        <p:cTn id="7" dur="500"/>
                                        <p:tgtEl>
                                          <p:spTgt spid="14029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140293"/>
                                        </p:tgtEl>
                                        <p:attrNameLst>
                                          <p:attrName>style.visibility</p:attrName>
                                        </p:attrNameLst>
                                      </p:cBhvr>
                                      <p:to>
                                        <p:strVal val="visible"/>
                                      </p:to>
                                    </p:set>
                                    <p:animEffect transition="in" filter="wipe(up)">
                                      <p:cBhvr>
                                        <p:cTn id="12" dur="500"/>
                                        <p:tgtEl>
                                          <p:spTgt spid="140293"/>
                                        </p:tgtEl>
                                      </p:cBhvr>
                                    </p:animEffect>
                                  </p:childTnLst>
                                </p:cTn>
                              </p:par>
                            </p:childTnLst>
                          </p:cTn>
                        </p:par>
                        <p:par>
                          <p:cTn id="13" fill="hold" nodeType="afterGroup">
                            <p:stCondLst>
                              <p:cond delay="500"/>
                            </p:stCondLst>
                            <p:childTnLst>
                              <p:par>
                                <p:cTn id="14" presetID="22" presetClass="entr" presetSubtype="1" fill="hold" grpId="0" nodeType="afterEffect">
                                  <p:stCondLst>
                                    <p:cond delay="0"/>
                                  </p:stCondLst>
                                  <p:childTnLst>
                                    <p:set>
                                      <p:cBhvr>
                                        <p:cTn id="15" dur="1" fill="hold">
                                          <p:stCondLst>
                                            <p:cond delay="0"/>
                                          </p:stCondLst>
                                        </p:cTn>
                                        <p:tgtEl>
                                          <p:spTgt spid="140294"/>
                                        </p:tgtEl>
                                        <p:attrNameLst>
                                          <p:attrName>style.visibility</p:attrName>
                                        </p:attrNameLst>
                                      </p:cBhvr>
                                      <p:to>
                                        <p:strVal val="visible"/>
                                      </p:to>
                                    </p:set>
                                    <p:animEffect transition="in" filter="wipe(up)">
                                      <p:cBhvr>
                                        <p:cTn id="16" dur="500"/>
                                        <p:tgtEl>
                                          <p:spTgt spid="1402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0292" grpId="0" autoUpdateAnimBg="0"/>
      <p:bldP spid="140293" grpId="0" autoUpdateAnimBg="0"/>
      <p:bldP spid="140294"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5479" name="Rectangle 1031"/>
          <p:cNvSpPr>
            <a:spLocks noGrp="1" noChangeArrowheads="1"/>
          </p:cNvSpPr>
          <p:nvPr>
            <p:ph type="title"/>
          </p:nvPr>
        </p:nvSpPr>
        <p:spPr>
          <a:xfrm>
            <a:off x="899592" y="260648"/>
            <a:ext cx="6629400" cy="875184"/>
          </a:xfrm>
        </p:spPr>
        <p:txBody>
          <a:bodyPr/>
          <a:lstStyle/>
          <a:p>
            <a:r>
              <a:rPr lang="en-US" altLang="en-US" dirty="0"/>
              <a:t>Financial Risk Factors</a:t>
            </a:r>
          </a:p>
        </p:txBody>
      </p:sp>
      <p:sp>
        <p:nvSpPr>
          <p:cNvPr id="105480" name="Rectangle 1032"/>
          <p:cNvSpPr>
            <a:spLocks noGrp="1" noChangeArrowheads="1"/>
          </p:cNvSpPr>
          <p:nvPr>
            <p:ph type="body" idx="1"/>
          </p:nvPr>
        </p:nvSpPr>
        <p:spPr>
          <a:xfrm>
            <a:off x="467544" y="1135832"/>
            <a:ext cx="8229600" cy="4525416"/>
          </a:xfrm>
        </p:spPr>
        <p:txBody>
          <a:bodyPr/>
          <a:lstStyle/>
          <a:p>
            <a:pPr marL="0" indent="0">
              <a:buNone/>
            </a:pPr>
            <a:r>
              <a:rPr lang="en-US" altLang="en-US" dirty="0"/>
              <a:t>Current and Potential State of the Country’s Economy</a:t>
            </a:r>
          </a:p>
          <a:p>
            <a:pPr lvl="1"/>
            <a:r>
              <a:rPr lang="en-US" altLang="en-US" dirty="0"/>
              <a:t>A recession can severely reduce demand. </a:t>
            </a:r>
          </a:p>
          <a:p>
            <a:pPr lvl="1"/>
            <a:r>
              <a:rPr lang="en-US" altLang="en-US" dirty="0"/>
              <a:t>Financial distress can also cause the government to restrict MNC operations.</a:t>
            </a:r>
          </a:p>
          <a:p>
            <a:pPr marL="0" indent="0">
              <a:buNone/>
            </a:pPr>
            <a:r>
              <a:rPr lang="en-US" altLang="en-US" dirty="0"/>
              <a:t>Indicators of Economic Growth</a:t>
            </a:r>
          </a:p>
          <a:p>
            <a:pPr lvl="1"/>
            <a:r>
              <a:rPr lang="en-US" altLang="en-US" dirty="0"/>
              <a:t>A country’s economic growth is dependent on several financial factors - interest rates, exchange rates, inflation, etc.</a:t>
            </a:r>
          </a:p>
        </p:txBody>
      </p:sp>
    </p:spTree>
    <p:extLst>
      <p:ext uri="{BB962C8B-B14F-4D97-AF65-F5344CB8AC3E}">
        <p14:creationId xmlns:p14="http://schemas.microsoft.com/office/powerpoint/2010/main" val="252095568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5480">
                                            <p:txEl>
                                              <p:pRg st="0" end="0"/>
                                            </p:txEl>
                                          </p:spTgt>
                                        </p:tgtEl>
                                        <p:attrNameLst>
                                          <p:attrName>style.visibility</p:attrName>
                                        </p:attrNameLst>
                                      </p:cBhvr>
                                      <p:to>
                                        <p:strVal val="visible"/>
                                      </p:to>
                                    </p:set>
                                    <p:animEffect transition="in" filter="wipe(left)">
                                      <p:cBhvr>
                                        <p:cTn id="7" dur="500"/>
                                        <p:tgtEl>
                                          <p:spTgt spid="105480">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5480">
                                            <p:txEl>
                                              <p:pRg st="1" end="1"/>
                                            </p:txEl>
                                          </p:spTgt>
                                        </p:tgtEl>
                                        <p:attrNameLst>
                                          <p:attrName>style.visibility</p:attrName>
                                        </p:attrNameLst>
                                      </p:cBhvr>
                                      <p:to>
                                        <p:strVal val="visible"/>
                                      </p:to>
                                    </p:set>
                                    <p:animEffect transition="in" filter="wipe(left)">
                                      <p:cBhvr>
                                        <p:cTn id="10" dur="500"/>
                                        <p:tgtEl>
                                          <p:spTgt spid="105480">
                                            <p:txEl>
                                              <p:pRg st="1" end="1"/>
                                            </p:txEl>
                                          </p:spTgt>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05480">
                                            <p:txEl>
                                              <p:pRg st="2" end="2"/>
                                            </p:txEl>
                                          </p:spTgt>
                                        </p:tgtEl>
                                        <p:attrNameLst>
                                          <p:attrName>style.visibility</p:attrName>
                                        </p:attrNameLst>
                                      </p:cBhvr>
                                      <p:to>
                                        <p:strVal val="visible"/>
                                      </p:to>
                                    </p:set>
                                    <p:animEffect transition="in" filter="wipe(left)">
                                      <p:cBhvr>
                                        <p:cTn id="13" dur="500"/>
                                        <p:tgtEl>
                                          <p:spTgt spid="105480">
                                            <p:txEl>
                                              <p:pRg st="2" end="2"/>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05480">
                                            <p:txEl>
                                              <p:pRg st="3" end="3"/>
                                            </p:txEl>
                                          </p:spTgt>
                                        </p:tgtEl>
                                        <p:attrNameLst>
                                          <p:attrName>style.visibility</p:attrName>
                                        </p:attrNameLst>
                                      </p:cBhvr>
                                      <p:to>
                                        <p:strVal val="visible"/>
                                      </p:to>
                                    </p:set>
                                    <p:animEffect transition="in" filter="wipe(left)">
                                      <p:cBhvr>
                                        <p:cTn id="18" dur="500"/>
                                        <p:tgtEl>
                                          <p:spTgt spid="105480">
                                            <p:txEl>
                                              <p:pRg st="3" end="3"/>
                                            </p:txEl>
                                          </p:spTgt>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105480">
                                            <p:txEl>
                                              <p:pRg st="4" end="4"/>
                                            </p:txEl>
                                          </p:spTgt>
                                        </p:tgtEl>
                                        <p:attrNameLst>
                                          <p:attrName>style.visibility</p:attrName>
                                        </p:attrNameLst>
                                      </p:cBhvr>
                                      <p:to>
                                        <p:strVal val="visible"/>
                                      </p:to>
                                    </p:set>
                                    <p:animEffect transition="in" filter="wipe(left)">
                                      <p:cBhvr>
                                        <p:cTn id="21" dur="500"/>
                                        <p:tgtEl>
                                          <p:spTgt spid="10548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480" grpId="0" build="p"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7524" name="Rectangle 4"/>
          <p:cNvSpPr>
            <a:spLocks noGrp="1" noChangeArrowheads="1"/>
          </p:cNvSpPr>
          <p:nvPr>
            <p:ph type="title"/>
          </p:nvPr>
        </p:nvSpPr>
        <p:spPr>
          <a:xfrm>
            <a:off x="0" y="609600"/>
            <a:ext cx="9144000" cy="1143000"/>
          </a:xfrm>
        </p:spPr>
        <p:txBody>
          <a:bodyPr/>
          <a:lstStyle/>
          <a:p>
            <a:r>
              <a:rPr lang="en-US" altLang="en-US"/>
              <a:t>Types of Country Risk Assessment</a:t>
            </a:r>
          </a:p>
        </p:txBody>
      </p:sp>
      <p:sp>
        <p:nvSpPr>
          <p:cNvPr id="107525" name="Rectangle 5"/>
          <p:cNvSpPr>
            <a:spLocks noGrp="1" noChangeArrowheads="1"/>
          </p:cNvSpPr>
          <p:nvPr>
            <p:ph type="body" idx="1"/>
          </p:nvPr>
        </p:nvSpPr>
        <p:spPr/>
        <p:txBody>
          <a:bodyPr/>
          <a:lstStyle/>
          <a:p>
            <a:r>
              <a:rPr lang="en-US" altLang="en-US"/>
              <a:t>A </a:t>
            </a:r>
            <a:r>
              <a:rPr lang="en-US" altLang="en-US" i="1">
                <a:solidFill>
                  <a:srgbClr val="CC0000"/>
                </a:solidFill>
              </a:rPr>
              <a:t>macro-assessment</a:t>
            </a:r>
            <a:r>
              <a:rPr lang="en-US" altLang="en-US"/>
              <a:t> of country risk is an overall risk assessment of a country without consideration of the MNC’s business.</a:t>
            </a:r>
          </a:p>
          <a:p>
            <a:r>
              <a:rPr lang="en-US" altLang="en-US"/>
              <a:t>A </a:t>
            </a:r>
            <a:r>
              <a:rPr lang="en-US" altLang="en-US" i="1">
                <a:solidFill>
                  <a:srgbClr val="CC0000"/>
                </a:solidFill>
              </a:rPr>
              <a:t>micro-assessment</a:t>
            </a:r>
            <a:r>
              <a:rPr lang="en-US" altLang="en-US"/>
              <a:t> of country risk is the risk assessment of a country as related to the MNC’s type of business.</a:t>
            </a:r>
          </a:p>
        </p:txBody>
      </p:sp>
    </p:spTree>
    <p:extLst>
      <p:ext uri="{BB962C8B-B14F-4D97-AF65-F5344CB8AC3E}">
        <p14:creationId xmlns:p14="http://schemas.microsoft.com/office/powerpoint/2010/main" val="70379307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7525">
                                            <p:txEl>
                                              <p:pRg st="0" end="0"/>
                                            </p:txEl>
                                          </p:spTgt>
                                        </p:tgtEl>
                                        <p:attrNameLst>
                                          <p:attrName>style.visibility</p:attrName>
                                        </p:attrNameLst>
                                      </p:cBhvr>
                                      <p:to>
                                        <p:strVal val="visible"/>
                                      </p:to>
                                    </p:set>
                                    <p:animEffect transition="in" filter="wipe(left)">
                                      <p:cBhvr>
                                        <p:cTn id="7" dur="500"/>
                                        <p:tgtEl>
                                          <p:spTgt spid="10752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07525">
                                            <p:txEl>
                                              <p:pRg st="1" end="1"/>
                                            </p:txEl>
                                          </p:spTgt>
                                        </p:tgtEl>
                                        <p:attrNameLst>
                                          <p:attrName>style.visibility</p:attrName>
                                        </p:attrNameLst>
                                      </p:cBhvr>
                                      <p:to>
                                        <p:strVal val="visible"/>
                                      </p:to>
                                    </p:set>
                                    <p:animEffect transition="in" filter="wipe(left)">
                                      <p:cBhvr>
                                        <p:cTn id="12" dur="500"/>
                                        <p:tgtEl>
                                          <p:spTgt spid="10752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525" grpId="0" build="p"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946" y="124868"/>
            <a:ext cx="8229600" cy="351804"/>
          </a:xfrm>
        </p:spPr>
        <p:txBody>
          <a:bodyPr/>
          <a:lstStyle/>
          <a:p>
            <a:r>
              <a:rPr lang="en-GB" sz="1100" dirty="0" smtClean="0">
                <a:solidFill>
                  <a:srgbClr val="FF0000"/>
                </a:solidFill>
              </a:rPr>
              <a:t>Country Risk Analysis</a:t>
            </a:r>
            <a:endParaRPr lang="en-GB" sz="1100" dirty="0">
              <a:solidFill>
                <a:srgbClr val="FF0000"/>
              </a:solidFill>
            </a:endParaRPr>
          </a:p>
        </p:txBody>
      </p:sp>
      <p:pic>
        <p:nvPicPr>
          <p:cNvPr id="6" name="Jl04NOuG930"/>
          <p:cNvPicPr>
            <a:picLocks noGrp="1" noRot="1" noChangeAspect="1"/>
          </p:cNvPicPr>
          <p:nvPr>
            <p:ph idx="1"/>
            <a:videoFile r:link="rId1"/>
          </p:nvPr>
        </p:nvPicPr>
        <p:blipFill>
          <a:blip r:embed="rId3"/>
          <a:stretch>
            <a:fillRect/>
          </a:stretch>
        </p:blipFill>
        <p:spPr>
          <a:xfrm>
            <a:off x="0" y="476672"/>
            <a:ext cx="9144000" cy="5256584"/>
          </a:xfrm>
          <a:prstGeom prst="rect">
            <a:avLst/>
          </a:prstGeom>
        </p:spPr>
      </p:pic>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05/12/2021</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12</a:t>
            </a:fld>
            <a:endParaRPr lang="en-GB" altLang="en-US"/>
          </a:p>
        </p:txBody>
      </p:sp>
    </p:spTree>
    <p:extLst>
      <p:ext uri="{BB962C8B-B14F-4D97-AF65-F5344CB8AC3E}">
        <p14:creationId xmlns:p14="http://schemas.microsoft.com/office/powerpoint/2010/main" val="4798999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2340" name="Rectangle 4"/>
          <p:cNvSpPr>
            <a:spLocks noGrp="1" noChangeArrowheads="1"/>
          </p:cNvSpPr>
          <p:nvPr>
            <p:ph type="title"/>
          </p:nvPr>
        </p:nvSpPr>
        <p:spPr>
          <a:xfrm>
            <a:off x="0" y="609600"/>
            <a:ext cx="9144000" cy="1143000"/>
          </a:xfrm>
          <a:noFill/>
          <a:ln/>
        </p:spPr>
        <p:txBody>
          <a:bodyPr/>
          <a:lstStyle/>
          <a:p>
            <a:r>
              <a:rPr lang="en-US" altLang="en-US"/>
              <a:t>Types of Country Risk Assessment</a:t>
            </a:r>
          </a:p>
        </p:txBody>
      </p:sp>
      <p:sp>
        <p:nvSpPr>
          <p:cNvPr id="142341" name="Rectangle 5"/>
          <p:cNvSpPr>
            <a:spLocks noGrp="1" noChangeArrowheads="1"/>
          </p:cNvSpPr>
          <p:nvPr>
            <p:ph type="body" idx="1"/>
          </p:nvPr>
        </p:nvSpPr>
        <p:spPr>
          <a:noFill/>
          <a:ln/>
        </p:spPr>
        <p:txBody>
          <a:bodyPr/>
          <a:lstStyle/>
          <a:p>
            <a:pPr marL="0" indent="0">
              <a:buNone/>
            </a:pPr>
            <a:r>
              <a:rPr lang="en-US" altLang="en-US" dirty="0"/>
              <a:t>The overall assessment of country risk thus consists of :</a:t>
            </a:r>
          </a:p>
          <a:p>
            <a:pPr marL="800100" lvl="1" indent="-342900">
              <a:spcBef>
                <a:spcPct val="15000"/>
              </a:spcBef>
              <a:buSzPct val="90000"/>
              <a:buFont typeface="Wingdings" panose="05000000000000000000" pitchFamily="2" charset="2"/>
              <a:buChar char=""/>
            </a:pPr>
            <a:r>
              <a:rPr lang="en-US" altLang="en-US" dirty="0"/>
              <a:t>Macro-political risk</a:t>
            </a:r>
          </a:p>
          <a:p>
            <a:pPr marL="800100" lvl="1" indent="-342900">
              <a:spcBef>
                <a:spcPct val="15000"/>
              </a:spcBef>
              <a:buSzPct val="90000"/>
              <a:buFont typeface="Wingdings" panose="05000000000000000000" pitchFamily="2" charset="2"/>
              <a:buChar char=""/>
            </a:pPr>
            <a:r>
              <a:rPr lang="en-US" altLang="en-US" dirty="0"/>
              <a:t>Macro-financial risk</a:t>
            </a:r>
          </a:p>
          <a:p>
            <a:pPr marL="800100" lvl="1" indent="-342900">
              <a:spcBef>
                <a:spcPct val="15000"/>
              </a:spcBef>
              <a:buSzPct val="90000"/>
              <a:buFont typeface="Wingdings" panose="05000000000000000000" pitchFamily="2" charset="2"/>
              <a:buChar char=""/>
            </a:pPr>
            <a:r>
              <a:rPr lang="en-US" altLang="en-US" dirty="0"/>
              <a:t>Micro-political risk</a:t>
            </a:r>
          </a:p>
          <a:p>
            <a:pPr marL="800100" lvl="1" indent="-342900">
              <a:spcBef>
                <a:spcPct val="15000"/>
              </a:spcBef>
              <a:buSzPct val="90000"/>
              <a:buFont typeface="Wingdings" panose="05000000000000000000" pitchFamily="2" charset="2"/>
              <a:buChar char=""/>
            </a:pPr>
            <a:r>
              <a:rPr lang="en-US" altLang="en-US" dirty="0"/>
              <a:t>Micro-financial risk</a:t>
            </a:r>
          </a:p>
        </p:txBody>
      </p:sp>
    </p:spTree>
    <p:extLst>
      <p:ext uri="{BB962C8B-B14F-4D97-AF65-F5344CB8AC3E}">
        <p14:creationId xmlns:p14="http://schemas.microsoft.com/office/powerpoint/2010/main" val="255794715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42341">
                                            <p:txEl>
                                              <p:pRg st="0" end="0"/>
                                            </p:txEl>
                                          </p:spTgt>
                                        </p:tgtEl>
                                        <p:attrNameLst>
                                          <p:attrName>style.visibility</p:attrName>
                                        </p:attrNameLst>
                                      </p:cBhvr>
                                      <p:to>
                                        <p:strVal val="visible"/>
                                      </p:to>
                                    </p:set>
                                    <p:animEffect transition="in" filter="wipe(left)">
                                      <p:cBhvr>
                                        <p:cTn id="7" dur="500"/>
                                        <p:tgtEl>
                                          <p:spTgt spid="142341">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42341">
                                            <p:txEl>
                                              <p:pRg st="1" end="1"/>
                                            </p:txEl>
                                          </p:spTgt>
                                        </p:tgtEl>
                                        <p:attrNameLst>
                                          <p:attrName>style.visibility</p:attrName>
                                        </p:attrNameLst>
                                      </p:cBhvr>
                                      <p:to>
                                        <p:strVal val="visible"/>
                                      </p:to>
                                    </p:set>
                                    <p:animEffect transition="in" filter="wipe(left)">
                                      <p:cBhvr>
                                        <p:cTn id="10" dur="500"/>
                                        <p:tgtEl>
                                          <p:spTgt spid="142341">
                                            <p:txEl>
                                              <p:pRg st="1" end="1"/>
                                            </p:txEl>
                                          </p:spTgt>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42341">
                                            <p:txEl>
                                              <p:pRg st="2" end="2"/>
                                            </p:txEl>
                                          </p:spTgt>
                                        </p:tgtEl>
                                        <p:attrNameLst>
                                          <p:attrName>style.visibility</p:attrName>
                                        </p:attrNameLst>
                                      </p:cBhvr>
                                      <p:to>
                                        <p:strVal val="visible"/>
                                      </p:to>
                                    </p:set>
                                    <p:animEffect transition="in" filter="wipe(left)">
                                      <p:cBhvr>
                                        <p:cTn id="13" dur="500"/>
                                        <p:tgtEl>
                                          <p:spTgt spid="142341">
                                            <p:txEl>
                                              <p:pRg st="2" end="2"/>
                                            </p:txEl>
                                          </p:spTgt>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142341">
                                            <p:txEl>
                                              <p:pRg st="3" end="3"/>
                                            </p:txEl>
                                          </p:spTgt>
                                        </p:tgtEl>
                                        <p:attrNameLst>
                                          <p:attrName>style.visibility</p:attrName>
                                        </p:attrNameLst>
                                      </p:cBhvr>
                                      <p:to>
                                        <p:strVal val="visible"/>
                                      </p:to>
                                    </p:set>
                                    <p:animEffect transition="in" filter="wipe(left)">
                                      <p:cBhvr>
                                        <p:cTn id="16" dur="500"/>
                                        <p:tgtEl>
                                          <p:spTgt spid="142341">
                                            <p:txEl>
                                              <p:pRg st="3" end="3"/>
                                            </p:txEl>
                                          </p:spTgt>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142341">
                                            <p:txEl>
                                              <p:pRg st="4" end="4"/>
                                            </p:txEl>
                                          </p:spTgt>
                                        </p:tgtEl>
                                        <p:attrNameLst>
                                          <p:attrName>style.visibility</p:attrName>
                                        </p:attrNameLst>
                                      </p:cBhvr>
                                      <p:to>
                                        <p:strVal val="visible"/>
                                      </p:to>
                                    </p:set>
                                    <p:animEffect transition="in" filter="wipe(left)">
                                      <p:cBhvr>
                                        <p:cTn id="19" dur="500"/>
                                        <p:tgtEl>
                                          <p:spTgt spid="14234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341" grpId="0" build="p"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9573" name="Rectangle 5"/>
          <p:cNvSpPr>
            <a:spLocks noGrp="1" noChangeArrowheads="1"/>
          </p:cNvSpPr>
          <p:nvPr>
            <p:ph type="body" idx="1"/>
          </p:nvPr>
        </p:nvSpPr>
        <p:spPr/>
        <p:txBody>
          <a:bodyPr/>
          <a:lstStyle/>
          <a:p>
            <a:pPr marL="0" indent="0">
              <a:buNone/>
            </a:pPr>
            <a:r>
              <a:rPr lang="en-US" altLang="en-US" dirty="0"/>
              <a:t>Note that the opinions of different risk assessors often differ due to subjectivities in:</a:t>
            </a:r>
          </a:p>
          <a:p>
            <a:pPr lvl="1"/>
            <a:r>
              <a:rPr lang="en-US" altLang="en-US" dirty="0"/>
              <a:t>identifying the relevant political and financial factors,</a:t>
            </a:r>
          </a:p>
          <a:p>
            <a:pPr lvl="1"/>
            <a:r>
              <a:rPr lang="en-US" altLang="en-US" dirty="0"/>
              <a:t>determining the relative importance of each factor, and</a:t>
            </a:r>
          </a:p>
          <a:p>
            <a:pPr lvl="1"/>
            <a:r>
              <a:rPr lang="en-US" altLang="en-US" dirty="0"/>
              <a:t>predicting the values of factors that cannot be measured objectively.</a:t>
            </a:r>
          </a:p>
        </p:txBody>
      </p:sp>
      <p:sp>
        <p:nvSpPr>
          <p:cNvPr id="109577" name="Rectangle 9"/>
          <p:cNvSpPr>
            <a:spLocks noGrp="1" noChangeArrowheads="1"/>
          </p:cNvSpPr>
          <p:nvPr>
            <p:ph type="title"/>
          </p:nvPr>
        </p:nvSpPr>
        <p:spPr>
          <a:xfrm>
            <a:off x="0" y="609600"/>
            <a:ext cx="9144000" cy="1143000"/>
          </a:xfrm>
          <a:noFill/>
          <a:ln/>
        </p:spPr>
        <p:txBody>
          <a:bodyPr/>
          <a:lstStyle/>
          <a:p>
            <a:r>
              <a:rPr lang="en-US" altLang="en-US"/>
              <a:t>Types of Country Risk Assessment</a:t>
            </a:r>
          </a:p>
        </p:txBody>
      </p:sp>
    </p:spTree>
    <p:extLst>
      <p:ext uri="{BB962C8B-B14F-4D97-AF65-F5344CB8AC3E}">
        <p14:creationId xmlns:p14="http://schemas.microsoft.com/office/powerpoint/2010/main" val="411462280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9573">
                                            <p:txEl>
                                              <p:pRg st="0" end="0"/>
                                            </p:txEl>
                                          </p:spTgt>
                                        </p:tgtEl>
                                        <p:attrNameLst>
                                          <p:attrName>style.visibility</p:attrName>
                                        </p:attrNameLst>
                                      </p:cBhvr>
                                      <p:to>
                                        <p:strVal val="visible"/>
                                      </p:to>
                                    </p:set>
                                    <p:animEffect transition="in" filter="wipe(left)">
                                      <p:cBhvr>
                                        <p:cTn id="7" dur="500"/>
                                        <p:tgtEl>
                                          <p:spTgt spid="10957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09573">
                                            <p:txEl>
                                              <p:pRg st="1" end="1"/>
                                            </p:txEl>
                                          </p:spTgt>
                                        </p:tgtEl>
                                        <p:attrNameLst>
                                          <p:attrName>style.visibility</p:attrName>
                                        </p:attrNameLst>
                                      </p:cBhvr>
                                      <p:to>
                                        <p:strVal val="visible"/>
                                      </p:to>
                                    </p:set>
                                    <p:animEffect transition="in" filter="wipe(left)">
                                      <p:cBhvr>
                                        <p:cTn id="12" dur="500"/>
                                        <p:tgtEl>
                                          <p:spTgt spid="10957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09573">
                                            <p:txEl>
                                              <p:pRg st="2" end="2"/>
                                            </p:txEl>
                                          </p:spTgt>
                                        </p:tgtEl>
                                        <p:attrNameLst>
                                          <p:attrName>style.visibility</p:attrName>
                                        </p:attrNameLst>
                                      </p:cBhvr>
                                      <p:to>
                                        <p:strVal val="visible"/>
                                      </p:to>
                                    </p:set>
                                    <p:animEffect transition="in" filter="wipe(left)">
                                      <p:cBhvr>
                                        <p:cTn id="17" dur="500"/>
                                        <p:tgtEl>
                                          <p:spTgt spid="10957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09573">
                                            <p:txEl>
                                              <p:pRg st="3" end="3"/>
                                            </p:txEl>
                                          </p:spTgt>
                                        </p:tgtEl>
                                        <p:attrNameLst>
                                          <p:attrName>style.visibility</p:attrName>
                                        </p:attrNameLst>
                                      </p:cBhvr>
                                      <p:to>
                                        <p:strVal val="visible"/>
                                      </p:to>
                                    </p:set>
                                    <p:animEffect transition="in" filter="wipe(left)">
                                      <p:cBhvr>
                                        <p:cTn id="22" dur="500"/>
                                        <p:tgtEl>
                                          <p:spTgt spid="10957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573" grpId="0" build="p" bldLvl="2"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1647" name="Rectangle 31"/>
          <p:cNvSpPr>
            <a:spLocks noGrp="1" noChangeArrowheads="1"/>
          </p:cNvSpPr>
          <p:nvPr>
            <p:ph type="title"/>
          </p:nvPr>
        </p:nvSpPr>
        <p:spPr>
          <a:xfrm>
            <a:off x="685800" y="609600"/>
            <a:ext cx="7010400" cy="1143000"/>
          </a:xfrm>
        </p:spPr>
        <p:txBody>
          <a:bodyPr/>
          <a:lstStyle/>
          <a:p>
            <a:pPr>
              <a:lnSpc>
                <a:spcPct val="90000"/>
              </a:lnSpc>
            </a:pPr>
            <a:r>
              <a:rPr lang="en-US" altLang="en-US"/>
              <a:t>Techniques of </a:t>
            </a:r>
            <a:br>
              <a:rPr lang="en-US" altLang="en-US"/>
            </a:br>
            <a:r>
              <a:rPr lang="en-US" altLang="en-US"/>
              <a:t>Assessing Country Risk</a:t>
            </a:r>
          </a:p>
        </p:txBody>
      </p:sp>
      <p:sp>
        <p:nvSpPr>
          <p:cNvPr id="111648" name="Rectangle 32"/>
          <p:cNvSpPr>
            <a:spLocks noGrp="1" noChangeArrowheads="1"/>
          </p:cNvSpPr>
          <p:nvPr>
            <p:ph type="body" idx="1"/>
          </p:nvPr>
        </p:nvSpPr>
        <p:spPr/>
        <p:txBody>
          <a:bodyPr/>
          <a:lstStyle/>
          <a:p>
            <a:r>
              <a:rPr lang="en-US" altLang="en-US" dirty="0"/>
              <a:t>A </a:t>
            </a:r>
            <a:r>
              <a:rPr lang="en-US" altLang="en-US" i="1" dirty="0">
                <a:solidFill>
                  <a:srgbClr val="CC0000"/>
                </a:solidFill>
              </a:rPr>
              <a:t>checklist approach</a:t>
            </a:r>
            <a:r>
              <a:rPr lang="en-US" altLang="en-US" dirty="0"/>
              <a:t> involves rating and weighting all the identified factors, and then consolidating the rates and weights to produce an overall assessment.</a:t>
            </a:r>
          </a:p>
          <a:p>
            <a:r>
              <a:rPr lang="en-US" altLang="en-US" dirty="0"/>
              <a:t>The </a:t>
            </a:r>
            <a:r>
              <a:rPr lang="en-US" altLang="en-US" i="1" dirty="0">
                <a:solidFill>
                  <a:srgbClr val="CC0000"/>
                </a:solidFill>
              </a:rPr>
              <a:t>Delphi technique</a:t>
            </a:r>
            <a:r>
              <a:rPr lang="en-US" altLang="en-US" dirty="0"/>
              <a:t> involves collecting various independent opinions and then averaging and measuring the dispersion of those opinions.</a:t>
            </a:r>
          </a:p>
        </p:txBody>
      </p:sp>
    </p:spTree>
    <p:extLst>
      <p:ext uri="{BB962C8B-B14F-4D97-AF65-F5344CB8AC3E}">
        <p14:creationId xmlns:p14="http://schemas.microsoft.com/office/powerpoint/2010/main" val="357784954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11648">
                                            <p:txEl>
                                              <p:pRg st="0" end="0"/>
                                            </p:txEl>
                                          </p:spTgt>
                                        </p:tgtEl>
                                        <p:attrNameLst>
                                          <p:attrName>style.visibility</p:attrName>
                                        </p:attrNameLst>
                                      </p:cBhvr>
                                      <p:to>
                                        <p:strVal val="visible"/>
                                      </p:to>
                                    </p:set>
                                    <p:animEffect transition="in" filter="wipe(left)">
                                      <p:cBhvr>
                                        <p:cTn id="7" dur="500"/>
                                        <p:tgtEl>
                                          <p:spTgt spid="11164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11648">
                                            <p:txEl>
                                              <p:pRg st="1" end="1"/>
                                            </p:txEl>
                                          </p:spTgt>
                                        </p:tgtEl>
                                        <p:attrNameLst>
                                          <p:attrName>style.visibility</p:attrName>
                                        </p:attrNameLst>
                                      </p:cBhvr>
                                      <p:to>
                                        <p:strVal val="visible"/>
                                      </p:to>
                                    </p:set>
                                    <p:animEffect transition="in" filter="wipe(left)">
                                      <p:cBhvr>
                                        <p:cTn id="12" dur="500"/>
                                        <p:tgtEl>
                                          <p:spTgt spid="11164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648" grpId="0" build="p"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90" name="Rectangle 30"/>
          <p:cNvSpPr>
            <a:spLocks noGrp="1" noChangeArrowheads="1"/>
          </p:cNvSpPr>
          <p:nvPr>
            <p:ph type="title"/>
          </p:nvPr>
        </p:nvSpPr>
        <p:spPr>
          <a:xfrm>
            <a:off x="685800" y="609600"/>
            <a:ext cx="7010400" cy="1143000"/>
          </a:xfrm>
          <a:noFill/>
          <a:ln/>
        </p:spPr>
        <p:txBody>
          <a:bodyPr/>
          <a:lstStyle/>
          <a:p>
            <a:pPr>
              <a:lnSpc>
                <a:spcPct val="90000"/>
              </a:lnSpc>
            </a:pPr>
            <a:r>
              <a:rPr lang="en-US" altLang="en-US"/>
              <a:t>Techniques of </a:t>
            </a:r>
            <a:br>
              <a:rPr lang="en-US" altLang="en-US"/>
            </a:br>
            <a:r>
              <a:rPr lang="en-US" altLang="en-US"/>
              <a:t>Assessing Country Risk</a:t>
            </a:r>
          </a:p>
        </p:txBody>
      </p:sp>
      <p:sp>
        <p:nvSpPr>
          <p:cNvPr id="143391" name="Rectangle 31"/>
          <p:cNvSpPr>
            <a:spLocks noGrp="1" noChangeArrowheads="1"/>
          </p:cNvSpPr>
          <p:nvPr>
            <p:ph type="body" idx="1"/>
          </p:nvPr>
        </p:nvSpPr>
        <p:spPr>
          <a:noFill/>
          <a:ln/>
        </p:spPr>
        <p:txBody>
          <a:bodyPr/>
          <a:lstStyle/>
          <a:p>
            <a:r>
              <a:rPr lang="en-US" altLang="en-US" i="1">
                <a:solidFill>
                  <a:srgbClr val="CC0000"/>
                </a:solidFill>
              </a:rPr>
              <a:t>Quantitative analysis</a:t>
            </a:r>
            <a:r>
              <a:rPr lang="en-US" altLang="en-US"/>
              <a:t> techniques like regression analysis can be applied to historical data to assess the sensitivity of a business to various risk factors.</a:t>
            </a:r>
          </a:p>
          <a:p>
            <a:r>
              <a:rPr lang="en-US" altLang="en-US" i="1">
                <a:solidFill>
                  <a:srgbClr val="CC0000"/>
                </a:solidFill>
              </a:rPr>
              <a:t>Inspection visits</a:t>
            </a:r>
            <a:r>
              <a:rPr lang="en-US" altLang="en-US"/>
              <a:t> involve traveling to a country and meeting with government officials, firm executives, and/or consumers to clarify uncertainties.</a:t>
            </a:r>
          </a:p>
        </p:txBody>
      </p:sp>
    </p:spTree>
    <p:extLst>
      <p:ext uri="{BB962C8B-B14F-4D97-AF65-F5344CB8AC3E}">
        <p14:creationId xmlns:p14="http://schemas.microsoft.com/office/powerpoint/2010/main" val="326469809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43391">
                                            <p:txEl>
                                              <p:pRg st="0" end="0"/>
                                            </p:txEl>
                                          </p:spTgt>
                                        </p:tgtEl>
                                        <p:attrNameLst>
                                          <p:attrName>style.visibility</p:attrName>
                                        </p:attrNameLst>
                                      </p:cBhvr>
                                      <p:to>
                                        <p:strVal val="visible"/>
                                      </p:to>
                                    </p:set>
                                    <p:animEffect transition="in" filter="wipe(left)">
                                      <p:cBhvr>
                                        <p:cTn id="7" dur="500"/>
                                        <p:tgtEl>
                                          <p:spTgt spid="14339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43391">
                                            <p:txEl>
                                              <p:pRg st="1" end="1"/>
                                            </p:txEl>
                                          </p:spTgt>
                                        </p:tgtEl>
                                        <p:attrNameLst>
                                          <p:attrName>style.visibility</p:attrName>
                                        </p:attrNameLst>
                                      </p:cBhvr>
                                      <p:to>
                                        <p:strVal val="visible"/>
                                      </p:to>
                                    </p:set>
                                    <p:animEffect transition="in" filter="wipe(left)">
                                      <p:cBhvr>
                                        <p:cTn id="12" dur="500"/>
                                        <p:tgtEl>
                                          <p:spTgt spid="14339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1" grpId="0" build="p"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3672" name="Rectangle 8"/>
          <p:cNvSpPr>
            <a:spLocks noGrp="1" noChangeArrowheads="1"/>
          </p:cNvSpPr>
          <p:nvPr>
            <p:ph type="body" idx="1"/>
          </p:nvPr>
        </p:nvSpPr>
        <p:spPr/>
        <p:txBody>
          <a:bodyPr/>
          <a:lstStyle/>
          <a:p>
            <a:r>
              <a:rPr lang="en-US" altLang="en-US"/>
              <a:t>Often, firms use a variety of techniques for making country risk assessments.</a:t>
            </a:r>
          </a:p>
          <a:p>
            <a:r>
              <a:rPr lang="en-US" altLang="en-US"/>
              <a:t>For example, they may use a checklist approach to develop an overall country risk rating, and some of the other techniques to assign ratings to the factors considered.</a:t>
            </a:r>
          </a:p>
        </p:txBody>
      </p:sp>
      <p:sp>
        <p:nvSpPr>
          <p:cNvPr id="113700" name="Rectangle 36"/>
          <p:cNvSpPr>
            <a:spLocks noGrp="1" noChangeArrowheads="1"/>
          </p:cNvSpPr>
          <p:nvPr>
            <p:ph type="title"/>
          </p:nvPr>
        </p:nvSpPr>
        <p:spPr>
          <a:xfrm>
            <a:off x="685800" y="609600"/>
            <a:ext cx="7010400" cy="1143000"/>
          </a:xfrm>
          <a:noFill/>
          <a:ln/>
        </p:spPr>
        <p:txBody>
          <a:bodyPr/>
          <a:lstStyle/>
          <a:p>
            <a:pPr>
              <a:lnSpc>
                <a:spcPct val="90000"/>
              </a:lnSpc>
            </a:pPr>
            <a:r>
              <a:rPr lang="en-US" altLang="en-US"/>
              <a:t>Techniques of </a:t>
            </a:r>
            <a:br>
              <a:rPr lang="en-US" altLang="en-US"/>
            </a:br>
            <a:r>
              <a:rPr lang="en-US" altLang="en-US"/>
              <a:t>Assessing Country Risk</a:t>
            </a:r>
          </a:p>
        </p:txBody>
      </p:sp>
    </p:spTree>
    <p:extLst>
      <p:ext uri="{BB962C8B-B14F-4D97-AF65-F5344CB8AC3E}">
        <p14:creationId xmlns:p14="http://schemas.microsoft.com/office/powerpoint/2010/main" val="41716766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13672">
                                            <p:txEl>
                                              <p:pRg st="0" end="0"/>
                                            </p:txEl>
                                          </p:spTgt>
                                        </p:tgtEl>
                                        <p:attrNameLst>
                                          <p:attrName>style.visibility</p:attrName>
                                        </p:attrNameLst>
                                      </p:cBhvr>
                                      <p:to>
                                        <p:strVal val="visible"/>
                                      </p:to>
                                    </p:set>
                                    <p:animEffect transition="in" filter="wipe(left)">
                                      <p:cBhvr>
                                        <p:cTn id="7" dur="500"/>
                                        <p:tgtEl>
                                          <p:spTgt spid="11367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13672">
                                            <p:txEl>
                                              <p:pRg st="1" end="1"/>
                                            </p:txEl>
                                          </p:spTgt>
                                        </p:tgtEl>
                                        <p:attrNameLst>
                                          <p:attrName>style.visibility</p:attrName>
                                        </p:attrNameLst>
                                      </p:cBhvr>
                                      <p:to>
                                        <p:strVal val="visible"/>
                                      </p:to>
                                    </p:set>
                                    <p:animEffect transition="in" filter="wipe(left)">
                                      <p:cBhvr>
                                        <p:cTn id="12" dur="500"/>
                                        <p:tgtEl>
                                          <p:spTgt spid="11367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672" grpId="0" build="p"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5410" name="Rectangle 4098"/>
          <p:cNvSpPr>
            <a:spLocks noGrp="1" noChangeArrowheads="1"/>
          </p:cNvSpPr>
          <p:nvPr>
            <p:ph type="title"/>
          </p:nvPr>
        </p:nvSpPr>
        <p:spPr/>
        <p:txBody>
          <a:bodyPr/>
          <a:lstStyle/>
          <a:p>
            <a:r>
              <a:rPr lang="en-US" altLang="en-US"/>
              <a:t>Developing A Country Risk Rating</a:t>
            </a:r>
          </a:p>
        </p:txBody>
      </p:sp>
      <p:sp>
        <p:nvSpPr>
          <p:cNvPr id="145411" name="Rectangle 4099"/>
          <p:cNvSpPr>
            <a:spLocks noGrp="1" noChangeArrowheads="1"/>
          </p:cNvSpPr>
          <p:nvPr>
            <p:ph type="body" idx="1"/>
          </p:nvPr>
        </p:nvSpPr>
        <p:spPr/>
        <p:txBody>
          <a:bodyPr/>
          <a:lstStyle/>
          <a:p>
            <a:r>
              <a:rPr lang="en-US" altLang="en-US"/>
              <a:t>A checklist approach will require the following steps:</a:t>
            </a:r>
          </a:p>
          <a:p>
            <a:pPr marL="800100" lvl="1" indent="-342900">
              <a:spcBef>
                <a:spcPct val="15000"/>
              </a:spcBef>
              <a:buSzPct val="90000"/>
              <a:buFont typeface="Wingdings" panose="05000000000000000000" pitchFamily="2" charset="2"/>
              <a:buChar char=""/>
            </a:pPr>
            <a:r>
              <a:rPr lang="en-US" altLang="en-US"/>
              <a:t>Assign values and weights to the political risk factors.</a:t>
            </a:r>
          </a:p>
          <a:p>
            <a:pPr marL="800100" lvl="1" indent="-342900">
              <a:spcBef>
                <a:spcPct val="15000"/>
              </a:spcBef>
              <a:buSzPct val="90000"/>
              <a:buFont typeface="Wingdings" panose="05000000000000000000" pitchFamily="2" charset="2"/>
              <a:buChar char=""/>
            </a:pPr>
            <a:r>
              <a:rPr lang="en-US" altLang="en-US"/>
              <a:t>Multiply the factor values with their respective weights, and sum up to give the political risk rating.</a:t>
            </a:r>
          </a:p>
          <a:p>
            <a:pPr marL="800100" lvl="1" indent="-342900">
              <a:spcBef>
                <a:spcPct val="15000"/>
              </a:spcBef>
              <a:buSzPct val="90000"/>
              <a:buFont typeface="Wingdings" panose="05000000000000000000" pitchFamily="2" charset="2"/>
              <a:buChar char=""/>
            </a:pPr>
            <a:r>
              <a:rPr lang="en-US" altLang="en-US"/>
              <a:t>Derive the financial risk rating similarly.</a:t>
            </a:r>
          </a:p>
        </p:txBody>
      </p:sp>
    </p:spTree>
    <p:extLst>
      <p:ext uri="{BB962C8B-B14F-4D97-AF65-F5344CB8AC3E}">
        <p14:creationId xmlns:p14="http://schemas.microsoft.com/office/powerpoint/2010/main" val="173466768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45411">
                                            <p:txEl>
                                              <p:pRg st="0" end="0"/>
                                            </p:txEl>
                                          </p:spTgt>
                                        </p:tgtEl>
                                        <p:attrNameLst>
                                          <p:attrName>style.visibility</p:attrName>
                                        </p:attrNameLst>
                                      </p:cBhvr>
                                      <p:to>
                                        <p:strVal val="visible"/>
                                      </p:to>
                                    </p:set>
                                    <p:animEffect transition="in" filter="wipe(left)">
                                      <p:cBhvr>
                                        <p:cTn id="7" dur="500"/>
                                        <p:tgtEl>
                                          <p:spTgt spid="14541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45411">
                                            <p:txEl>
                                              <p:pRg st="1" end="1"/>
                                            </p:txEl>
                                          </p:spTgt>
                                        </p:tgtEl>
                                        <p:attrNameLst>
                                          <p:attrName>style.visibility</p:attrName>
                                        </p:attrNameLst>
                                      </p:cBhvr>
                                      <p:to>
                                        <p:strVal val="visible"/>
                                      </p:to>
                                    </p:set>
                                    <p:animEffect transition="in" filter="wipe(left)">
                                      <p:cBhvr>
                                        <p:cTn id="12" dur="500"/>
                                        <p:tgtEl>
                                          <p:spTgt spid="14541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45411">
                                            <p:txEl>
                                              <p:pRg st="2" end="2"/>
                                            </p:txEl>
                                          </p:spTgt>
                                        </p:tgtEl>
                                        <p:attrNameLst>
                                          <p:attrName>style.visibility</p:attrName>
                                        </p:attrNameLst>
                                      </p:cBhvr>
                                      <p:to>
                                        <p:strVal val="visible"/>
                                      </p:to>
                                    </p:set>
                                    <p:animEffect transition="in" filter="wipe(left)">
                                      <p:cBhvr>
                                        <p:cTn id="17" dur="500"/>
                                        <p:tgtEl>
                                          <p:spTgt spid="145411">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45411">
                                            <p:txEl>
                                              <p:pRg st="3" end="3"/>
                                            </p:txEl>
                                          </p:spTgt>
                                        </p:tgtEl>
                                        <p:attrNameLst>
                                          <p:attrName>style.visibility</p:attrName>
                                        </p:attrNameLst>
                                      </p:cBhvr>
                                      <p:to>
                                        <p:strVal val="visible"/>
                                      </p:to>
                                    </p:set>
                                    <p:animEffect transition="in" filter="wipe(left)">
                                      <p:cBhvr>
                                        <p:cTn id="22" dur="500"/>
                                        <p:tgtEl>
                                          <p:spTgt spid="14541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5411" grpId="0" build="p" bldLvl="2"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6436" name="Rectangle 2052"/>
          <p:cNvSpPr>
            <a:spLocks noGrp="1" noChangeArrowheads="1"/>
          </p:cNvSpPr>
          <p:nvPr>
            <p:ph type="title"/>
          </p:nvPr>
        </p:nvSpPr>
        <p:spPr>
          <a:noFill/>
          <a:ln/>
        </p:spPr>
        <p:txBody>
          <a:bodyPr/>
          <a:lstStyle/>
          <a:p>
            <a:r>
              <a:rPr lang="en-US" altLang="en-US"/>
              <a:t>Developing A Country Risk Rating</a:t>
            </a:r>
          </a:p>
        </p:txBody>
      </p:sp>
      <p:sp>
        <p:nvSpPr>
          <p:cNvPr id="146437" name="Rectangle 2053"/>
          <p:cNvSpPr>
            <a:spLocks noGrp="1" noChangeArrowheads="1"/>
          </p:cNvSpPr>
          <p:nvPr>
            <p:ph type="body" idx="1"/>
          </p:nvPr>
        </p:nvSpPr>
        <p:spPr>
          <a:xfrm>
            <a:off x="685800" y="4343400"/>
            <a:ext cx="7772400" cy="1389856"/>
          </a:xfrm>
          <a:noFill/>
          <a:ln/>
        </p:spPr>
        <p:txBody>
          <a:bodyPr/>
          <a:lstStyle/>
          <a:p>
            <a:pPr marL="800100" lvl="1" indent="-342900">
              <a:spcBef>
                <a:spcPct val="15000"/>
              </a:spcBef>
              <a:buSzPct val="90000"/>
              <a:buFont typeface="Wingdings" panose="05000000000000000000" pitchFamily="2" charset="2"/>
              <a:buChar char=""/>
            </a:pPr>
            <a:r>
              <a:rPr lang="en-US" altLang="en-US" dirty="0"/>
              <a:t>Multiply the ratings with their respective weights, and sum up to give the overall country risk rating.</a:t>
            </a:r>
          </a:p>
        </p:txBody>
      </p:sp>
      <p:sp>
        <p:nvSpPr>
          <p:cNvPr id="146438" name="Rectangle 2054"/>
          <p:cNvSpPr>
            <a:spLocks noChangeArrowheads="1"/>
          </p:cNvSpPr>
          <p:nvPr/>
        </p:nvSpPr>
        <p:spPr bwMode="auto">
          <a:xfrm>
            <a:off x="435496" y="2588651"/>
            <a:ext cx="7772400" cy="160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lstStyle>
            <a:lvl1pPr marL="342900" indent="-342900" algn="l">
              <a:lnSpc>
                <a:spcPct val="105000"/>
              </a:lnSpc>
              <a:spcBef>
                <a:spcPct val="30000"/>
              </a:spcBef>
              <a:buSzPct val="119000"/>
              <a:buChar char="•"/>
              <a:defRPr sz="2800" b="1">
                <a:solidFill>
                  <a:schemeClr val="tx1"/>
                </a:solidFill>
                <a:latin typeface="Arial" panose="020B0604020202020204" pitchFamily="34" charset="0"/>
              </a:defRPr>
            </a:lvl1pPr>
            <a:lvl2pPr marL="800100" indent="-342900" algn="l">
              <a:lnSpc>
                <a:spcPct val="105000"/>
              </a:lnSpc>
              <a:spcBef>
                <a:spcPct val="5000"/>
              </a:spcBef>
              <a:buSzPct val="79000"/>
              <a:buChar char="¤"/>
              <a:defRPr sz="2800">
                <a:solidFill>
                  <a:schemeClr val="tx1"/>
                </a:solidFill>
                <a:latin typeface="Arial" panose="020B0604020202020204" pitchFamily="34" charset="0"/>
              </a:defRPr>
            </a:lvl2pPr>
            <a:lvl3pPr marL="1200150" indent="-228600" algn="l">
              <a:lnSpc>
                <a:spcPct val="105000"/>
              </a:lnSpc>
              <a:spcBef>
                <a:spcPct val="5000"/>
              </a:spcBef>
              <a:buSzPct val="119000"/>
              <a:buChar char="­"/>
              <a:defRPr sz="2800">
                <a:solidFill>
                  <a:schemeClr val="tx1"/>
                </a:solidFill>
                <a:latin typeface="Arial" panose="020B0604020202020204" pitchFamily="34" charset="0"/>
              </a:defRPr>
            </a:lvl3pPr>
            <a:lvl4pPr marL="1600200" indent="-228600" algn="l">
              <a:lnSpc>
                <a:spcPct val="105000"/>
              </a:lnSpc>
              <a:spcBef>
                <a:spcPct val="5000"/>
              </a:spcBef>
              <a:buChar char="»"/>
              <a:defRPr sz="2400">
                <a:solidFill>
                  <a:schemeClr val="tx1"/>
                </a:solidFill>
                <a:latin typeface="Arial" panose="020B0604020202020204" pitchFamily="34" charset="0"/>
              </a:defRPr>
            </a:lvl4pPr>
            <a:lvl5pPr marL="2057400" indent="-228600" algn="l">
              <a:lnSpc>
                <a:spcPct val="105000"/>
              </a:lnSpc>
              <a:spcBef>
                <a:spcPct val="5000"/>
              </a:spcBef>
              <a:buChar char="»"/>
              <a:defRPr sz="2400">
                <a:solidFill>
                  <a:schemeClr val="tx1"/>
                </a:solidFill>
                <a:latin typeface="Arial" panose="020B0604020202020204" pitchFamily="34" charset="0"/>
              </a:defRPr>
            </a:lvl5pPr>
            <a:lvl6pPr marL="2514600" indent="-228600" eaLnBrk="0" fontAlgn="base" hangingPunct="0">
              <a:lnSpc>
                <a:spcPct val="105000"/>
              </a:lnSpc>
              <a:spcBef>
                <a:spcPct val="5000"/>
              </a:spcBef>
              <a:spcAft>
                <a:spcPct val="0"/>
              </a:spcAft>
              <a:buChar char="»"/>
              <a:defRPr sz="2400">
                <a:solidFill>
                  <a:schemeClr val="tx1"/>
                </a:solidFill>
                <a:latin typeface="Arial" panose="020B0604020202020204" pitchFamily="34" charset="0"/>
              </a:defRPr>
            </a:lvl6pPr>
            <a:lvl7pPr marL="2971800" indent="-228600" eaLnBrk="0" fontAlgn="base" hangingPunct="0">
              <a:lnSpc>
                <a:spcPct val="105000"/>
              </a:lnSpc>
              <a:spcBef>
                <a:spcPct val="5000"/>
              </a:spcBef>
              <a:spcAft>
                <a:spcPct val="0"/>
              </a:spcAft>
              <a:buChar char="»"/>
              <a:defRPr sz="2400">
                <a:solidFill>
                  <a:schemeClr val="tx1"/>
                </a:solidFill>
                <a:latin typeface="Arial" panose="020B0604020202020204" pitchFamily="34" charset="0"/>
              </a:defRPr>
            </a:lvl7pPr>
            <a:lvl8pPr marL="3429000" indent="-228600" eaLnBrk="0" fontAlgn="base" hangingPunct="0">
              <a:lnSpc>
                <a:spcPct val="105000"/>
              </a:lnSpc>
              <a:spcBef>
                <a:spcPct val="5000"/>
              </a:spcBef>
              <a:spcAft>
                <a:spcPct val="0"/>
              </a:spcAft>
              <a:buChar char="»"/>
              <a:defRPr sz="2400">
                <a:solidFill>
                  <a:schemeClr val="tx1"/>
                </a:solidFill>
                <a:latin typeface="Arial" panose="020B0604020202020204" pitchFamily="34" charset="0"/>
              </a:defRPr>
            </a:lvl8pPr>
            <a:lvl9pPr marL="3886200" indent="-228600" eaLnBrk="0" fontAlgn="base" hangingPunct="0">
              <a:lnSpc>
                <a:spcPct val="105000"/>
              </a:lnSpc>
              <a:spcBef>
                <a:spcPct val="5000"/>
              </a:spcBef>
              <a:spcAft>
                <a:spcPct val="0"/>
              </a:spcAft>
              <a:buChar char="»"/>
              <a:defRPr sz="2400">
                <a:solidFill>
                  <a:schemeClr val="tx1"/>
                </a:solidFill>
                <a:latin typeface="Arial" panose="020B0604020202020204" pitchFamily="34" charset="0"/>
              </a:defRPr>
            </a:lvl9pPr>
          </a:lstStyle>
          <a:p>
            <a:pPr lvl="1">
              <a:spcBef>
                <a:spcPct val="15000"/>
              </a:spcBef>
              <a:buSzPct val="90000"/>
              <a:buFont typeface="Wingdings" panose="05000000000000000000" pitchFamily="2" charset="2"/>
              <a:buChar char=""/>
            </a:pPr>
            <a:r>
              <a:rPr lang="en-US" altLang="en-US" b="0" dirty="0"/>
              <a:t>Assign weights to the political and financial ratings according to their perceived importance.</a:t>
            </a:r>
          </a:p>
        </p:txBody>
      </p:sp>
      <p:sp>
        <p:nvSpPr>
          <p:cNvPr id="146439" name="Rectangle 2055"/>
          <p:cNvSpPr>
            <a:spLocks noChangeArrowheads="1"/>
          </p:cNvSpPr>
          <p:nvPr/>
        </p:nvSpPr>
        <p:spPr bwMode="auto">
          <a:xfrm>
            <a:off x="698663" y="1417638"/>
            <a:ext cx="7772400" cy="99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lstStyle>
            <a:lvl1pPr marL="342900" indent="-342900" algn="l">
              <a:lnSpc>
                <a:spcPct val="105000"/>
              </a:lnSpc>
              <a:spcBef>
                <a:spcPct val="30000"/>
              </a:spcBef>
              <a:buSzPct val="119000"/>
              <a:buChar char="•"/>
              <a:defRPr sz="2800" b="1">
                <a:solidFill>
                  <a:schemeClr val="tx1"/>
                </a:solidFill>
                <a:latin typeface="Arial" panose="020B0604020202020204" pitchFamily="34" charset="0"/>
              </a:defRPr>
            </a:lvl1pPr>
            <a:lvl2pPr marL="800100" indent="-342900" algn="l">
              <a:lnSpc>
                <a:spcPct val="105000"/>
              </a:lnSpc>
              <a:spcBef>
                <a:spcPct val="5000"/>
              </a:spcBef>
              <a:buSzPct val="79000"/>
              <a:buChar char="¤"/>
              <a:defRPr sz="2800">
                <a:solidFill>
                  <a:schemeClr val="tx1"/>
                </a:solidFill>
                <a:latin typeface="Arial" panose="020B0604020202020204" pitchFamily="34" charset="0"/>
              </a:defRPr>
            </a:lvl2pPr>
            <a:lvl3pPr marL="1200150" indent="-228600" algn="l">
              <a:lnSpc>
                <a:spcPct val="105000"/>
              </a:lnSpc>
              <a:spcBef>
                <a:spcPct val="5000"/>
              </a:spcBef>
              <a:buSzPct val="119000"/>
              <a:buChar char="­"/>
              <a:defRPr sz="2800">
                <a:solidFill>
                  <a:schemeClr val="tx1"/>
                </a:solidFill>
                <a:latin typeface="Arial" panose="020B0604020202020204" pitchFamily="34" charset="0"/>
              </a:defRPr>
            </a:lvl3pPr>
            <a:lvl4pPr marL="1600200" indent="-228600" algn="l">
              <a:lnSpc>
                <a:spcPct val="105000"/>
              </a:lnSpc>
              <a:spcBef>
                <a:spcPct val="5000"/>
              </a:spcBef>
              <a:buChar char="»"/>
              <a:defRPr sz="2400">
                <a:solidFill>
                  <a:schemeClr val="tx1"/>
                </a:solidFill>
                <a:latin typeface="Arial" panose="020B0604020202020204" pitchFamily="34" charset="0"/>
              </a:defRPr>
            </a:lvl4pPr>
            <a:lvl5pPr marL="2057400" indent="-228600" algn="l">
              <a:lnSpc>
                <a:spcPct val="105000"/>
              </a:lnSpc>
              <a:spcBef>
                <a:spcPct val="5000"/>
              </a:spcBef>
              <a:buChar char="»"/>
              <a:defRPr sz="2400">
                <a:solidFill>
                  <a:schemeClr val="tx1"/>
                </a:solidFill>
                <a:latin typeface="Arial" panose="020B0604020202020204" pitchFamily="34" charset="0"/>
              </a:defRPr>
            </a:lvl5pPr>
            <a:lvl6pPr marL="2514600" indent="-228600" eaLnBrk="0" fontAlgn="base" hangingPunct="0">
              <a:lnSpc>
                <a:spcPct val="105000"/>
              </a:lnSpc>
              <a:spcBef>
                <a:spcPct val="5000"/>
              </a:spcBef>
              <a:spcAft>
                <a:spcPct val="0"/>
              </a:spcAft>
              <a:buChar char="»"/>
              <a:defRPr sz="2400">
                <a:solidFill>
                  <a:schemeClr val="tx1"/>
                </a:solidFill>
                <a:latin typeface="Arial" panose="020B0604020202020204" pitchFamily="34" charset="0"/>
              </a:defRPr>
            </a:lvl6pPr>
            <a:lvl7pPr marL="2971800" indent="-228600" eaLnBrk="0" fontAlgn="base" hangingPunct="0">
              <a:lnSpc>
                <a:spcPct val="105000"/>
              </a:lnSpc>
              <a:spcBef>
                <a:spcPct val="5000"/>
              </a:spcBef>
              <a:spcAft>
                <a:spcPct val="0"/>
              </a:spcAft>
              <a:buChar char="»"/>
              <a:defRPr sz="2400">
                <a:solidFill>
                  <a:schemeClr val="tx1"/>
                </a:solidFill>
                <a:latin typeface="Arial" panose="020B0604020202020204" pitchFamily="34" charset="0"/>
              </a:defRPr>
            </a:lvl7pPr>
            <a:lvl8pPr marL="3429000" indent="-228600" eaLnBrk="0" fontAlgn="base" hangingPunct="0">
              <a:lnSpc>
                <a:spcPct val="105000"/>
              </a:lnSpc>
              <a:spcBef>
                <a:spcPct val="5000"/>
              </a:spcBef>
              <a:spcAft>
                <a:spcPct val="0"/>
              </a:spcAft>
              <a:buChar char="»"/>
              <a:defRPr sz="2400">
                <a:solidFill>
                  <a:schemeClr val="tx1"/>
                </a:solidFill>
                <a:latin typeface="Arial" panose="020B0604020202020204" pitchFamily="34" charset="0"/>
              </a:defRPr>
            </a:lvl8pPr>
            <a:lvl9pPr marL="3886200" indent="-228600" eaLnBrk="0" fontAlgn="base" hangingPunct="0">
              <a:lnSpc>
                <a:spcPct val="105000"/>
              </a:lnSpc>
              <a:spcBef>
                <a:spcPct val="5000"/>
              </a:spcBef>
              <a:spcAft>
                <a:spcPct val="0"/>
              </a:spcAft>
              <a:buChar char="»"/>
              <a:defRPr sz="2400">
                <a:solidFill>
                  <a:schemeClr val="tx1"/>
                </a:solidFill>
                <a:latin typeface="Arial" panose="020B0604020202020204" pitchFamily="34" charset="0"/>
              </a:defRPr>
            </a:lvl9pPr>
          </a:lstStyle>
          <a:p>
            <a:pPr marL="0" indent="0">
              <a:buNone/>
            </a:pPr>
            <a:r>
              <a:rPr lang="en-US" altLang="en-US" dirty="0"/>
              <a:t>A checklist approach will require the following steps:</a:t>
            </a:r>
          </a:p>
        </p:txBody>
      </p:sp>
    </p:spTree>
    <p:extLst>
      <p:ext uri="{BB962C8B-B14F-4D97-AF65-F5344CB8AC3E}">
        <p14:creationId xmlns:p14="http://schemas.microsoft.com/office/powerpoint/2010/main" val="413605527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6438">
                                            <p:txEl>
                                              <p:pRg st="0" end="0"/>
                                            </p:txEl>
                                          </p:spTgt>
                                        </p:tgtEl>
                                        <p:attrNameLst>
                                          <p:attrName>style.visibility</p:attrName>
                                        </p:attrNameLst>
                                      </p:cBhvr>
                                      <p:to>
                                        <p:strVal val="visible"/>
                                      </p:to>
                                    </p:set>
                                    <p:animEffect transition="in" filter="wipe(left)">
                                      <p:cBhvr>
                                        <p:cTn id="7" dur="500"/>
                                        <p:tgtEl>
                                          <p:spTgt spid="14643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46437">
                                            <p:txEl>
                                              <p:pRg st="0" end="0"/>
                                            </p:txEl>
                                          </p:spTgt>
                                        </p:tgtEl>
                                        <p:attrNameLst>
                                          <p:attrName>style.visibility</p:attrName>
                                        </p:attrNameLst>
                                      </p:cBhvr>
                                      <p:to>
                                        <p:strVal val="visible"/>
                                      </p:to>
                                    </p:set>
                                    <p:animEffect transition="in" filter="wipe(left)">
                                      <p:cBhvr>
                                        <p:cTn id="12" dur="500"/>
                                        <p:tgtEl>
                                          <p:spTgt spid="14643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6437" grpId="0" build="p" bldLvl="2" autoUpdateAnimBg="0"/>
      <p:bldP spid="146438" grpId="0" build="p" bldLvl="2" autoUpdateAnimBg="0" advAuto="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2"/>
          <p:cNvSpPr>
            <a:spLocks noGrp="1" noChangeArrowheads="1"/>
          </p:cNvSpPr>
          <p:nvPr>
            <p:ph type="title"/>
          </p:nvPr>
        </p:nvSpPr>
        <p:spPr>
          <a:xfrm>
            <a:off x="457200" y="274638"/>
            <a:ext cx="8229600" cy="922114"/>
          </a:xfrm>
        </p:spPr>
        <p:txBody>
          <a:bodyPr/>
          <a:lstStyle/>
          <a:p>
            <a:r>
              <a:rPr lang="en-US" altLang="en-US" dirty="0"/>
              <a:t>Developing A Country Risk Rating</a:t>
            </a:r>
          </a:p>
        </p:txBody>
      </p:sp>
      <p:sp>
        <p:nvSpPr>
          <p:cNvPr id="147459" name="Rectangle 3"/>
          <p:cNvSpPr>
            <a:spLocks noGrp="1" noChangeArrowheads="1"/>
          </p:cNvSpPr>
          <p:nvPr>
            <p:ph type="body" idx="1"/>
          </p:nvPr>
        </p:nvSpPr>
        <p:spPr>
          <a:xfrm>
            <a:off x="457200" y="1207767"/>
            <a:ext cx="8229600" cy="3917032"/>
          </a:xfrm>
        </p:spPr>
        <p:txBody>
          <a:bodyPr/>
          <a:lstStyle/>
          <a:p>
            <a:r>
              <a:rPr lang="en-US" altLang="en-US" dirty="0"/>
              <a:t>Different country risk assessors have their own individual procedures for quantifying country risk.</a:t>
            </a:r>
          </a:p>
          <a:p>
            <a:r>
              <a:rPr lang="en-US" altLang="en-US" dirty="0"/>
              <a:t>Although most procedures involve rating and weighting individual risk factors, the number, type, rating, and weighting of the factors will vary with the country being assessed, as well as the type of corporate operations being planned.</a:t>
            </a:r>
          </a:p>
        </p:txBody>
      </p:sp>
    </p:spTree>
    <p:extLst>
      <p:ext uri="{BB962C8B-B14F-4D97-AF65-F5344CB8AC3E}">
        <p14:creationId xmlns:p14="http://schemas.microsoft.com/office/powerpoint/2010/main" val="20893116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2"/>
          <p:cNvSpPr>
            <a:spLocks noGrp="1" noChangeArrowheads="1"/>
          </p:cNvSpPr>
          <p:nvPr>
            <p:ph type="title"/>
          </p:nvPr>
        </p:nvSpPr>
        <p:spPr/>
        <p:txBody>
          <a:bodyPr/>
          <a:lstStyle/>
          <a:p>
            <a:r>
              <a:rPr lang="en-US" altLang="en-US"/>
              <a:t>Developing A Country Risk Rating</a:t>
            </a:r>
          </a:p>
        </p:txBody>
      </p:sp>
      <p:sp>
        <p:nvSpPr>
          <p:cNvPr id="148483" name="Rectangle 3"/>
          <p:cNvSpPr>
            <a:spLocks noGrp="1" noChangeArrowheads="1"/>
          </p:cNvSpPr>
          <p:nvPr>
            <p:ph type="body" idx="1"/>
          </p:nvPr>
        </p:nvSpPr>
        <p:spPr>
          <a:xfrm>
            <a:off x="437877" y="1441052"/>
            <a:ext cx="8229600" cy="3917032"/>
          </a:xfrm>
        </p:spPr>
        <p:txBody>
          <a:bodyPr/>
          <a:lstStyle/>
          <a:p>
            <a:r>
              <a:rPr lang="en-US" altLang="en-US" dirty="0"/>
              <a:t>Firms may use country risk ratings when screening potential projects, or when monitoring existing projects.</a:t>
            </a:r>
          </a:p>
          <a:p>
            <a:r>
              <a:rPr lang="en-US" altLang="en-US" dirty="0"/>
              <a:t>For example, decisions regarding subsidiary expansion, fund transfers to the parent, and sources of financing, can all be affected by changes in the country risk rating.</a:t>
            </a:r>
          </a:p>
        </p:txBody>
      </p:sp>
    </p:spTree>
    <p:extLst>
      <p:ext uri="{BB962C8B-B14F-4D97-AF65-F5344CB8AC3E}">
        <p14:creationId xmlns:p14="http://schemas.microsoft.com/office/powerpoint/2010/main" val="41121823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1026"/>
          <p:cNvSpPr>
            <a:spLocks noGrp="1" noChangeArrowheads="1"/>
          </p:cNvSpPr>
          <p:nvPr>
            <p:ph type="title"/>
          </p:nvPr>
        </p:nvSpPr>
        <p:spPr/>
        <p:txBody>
          <a:bodyPr/>
          <a:lstStyle/>
          <a:p>
            <a:pPr>
              <a:lnSpc>
                <a:spcPct val="90000"/>
              </a:lnSpc>
            </a:pPr>
            <a:r>
              <a:rPr lang="en-US" altLang="en-US"/>
              <a:t>Comparing Risk Ratings</a:t>
            </a:r>
            <a:br>
              <a:rPr lang="en-US" altLang="en-US"/>
            </a:br>
            <a:r>
              <a:rPr lang="en-US" altLang="en-US"/>
              <a:t>Among Countries</a:t>
            </a:r>
          </a:p>
        </p:txBody>
      </p:sp>
      <p:sp>
        <p:nvSpPr>
          <p:cNvPr id="149507" name="Rectangle 1027"/>
          <p:cNvSpPr>
            <a:spLocks noGrp="1" noChangeArrowheads="1"/>
          </p:cNvSpPr>
          <p:nvPr>
            <p:ph type="body" idx="1"/>
          </p:nvPr>
        </p:nvSpPr>
        <p:spPr>
          <a:xfrm>
            <a:off x="251520" y="1600200"/>
            <a:ext cx="8435280" cy="4061047"/>
          </a:xfrm>
        </p:spPr>
        <p:txBody>
          <a:bodyPr/>
          <a:lstStyle/>
          <a:p>
            <a:r>
              <a:rPr lang="en-US" altLang="en-US" dirty="0"/>
              <a:t>One approach to comparing political and financial ratings among countries is the </a:t>
            </a:r>
            <a:r>
              <a:rPr lang="en-US" altLang="en-US" i="1" dirty="0">
                <a:solidFill>
                  <a:srgbClr val="CC0000"/>
                </a:solidFill>
              </a:rPr>
              <a:t>foreign investment risk matrix (FIRM</a:t>
            </a:r>
            <a:r>
              <a:rPr lang="en-US" altLang="en-US" sz="1000" i="1" dirty="0">
                <a:solidFill>
                  <a:srgbClr val="CC0000"/>
                </a:solidFill>
              </a:rPr>
              <a:t> </a:t>
            </a:r>
            <a:r>
              <a:rPr lang="en-US" altLang="en-US" i="1" dirty="0">
                <a:solidFill>
                  <a:srgbClr val="CC0000"/>
                </a:solidFill>
              </a:rPr>
              <a:t>)</a:t>
            </a:r>
            <a:r>
              <a:rPr lang="en-US" altLang="en-US" dirty="0"/>
              <a:t>.</a:t>
            </a:r>
          </a:p>
          <a:p>
            <a:r>
              <a:rPr lang="en-US" altLang="en-US" dirty="0"/>
              <a:t>The matrix measures financial (or economic) risk on one axis and political risk on the other axis.</a:t>
            </a:r>
          </a:p>
          <a:p>
            <a:r>
              <a:rPr lang="en-US" altLang="en-US" dirty="0"/>
              <a:t>Each country can be positioned on the matrix based on its political and financial ratings.</a:t>
            </a:r>
          </a:p>
        </p:txBody>
      </p:sp>
    </p:spTree>
    <p:extLst>
      <p:ext uri="{BB962C8B-B14F-4D97-AF65-F5344CB8AC3E}">
        <p14:creationId xmlns:p14="http://schemas.microsoft.com/office/powerpoint/2010/main" val="3058192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5739" name="Group 27"/>
          <p:cNvGrpSpPr>
            <a:grpSpLocks/>
          </p:cNvGrpSpPr>
          <p:nvPr/>
        </p:nvGrpSpPr>
        <p:grpSpPr bwMode="auto">
          <a:xfrm>
            <a:off x="899592" y="908720"/>
            <a:ext cx="6912768" cy="4848225"/>
            <a:chOff x="1008" y="960"/>
            <a:chExt cx="3514" cy="3054"/>
          </a:xfrm>
        </p:grpSpPr>
        <p:sp>
          <p:nvSpPr>
            <p:cNvPr id="115736" name="Freeform 24"/>
            <p:cNvSpPr>
              <a:spLocks/>
            </p:cNvSpPr>
            <p:nvPr/>
          </p:nvSpPr>
          <p:spPr bwMode="auto">
            <a:xfrm>
              <a:off x="1546" y="1488"/>
              <a:ext cx="2976" cy="2478"/>
            </a:xfrm>
            <a:custGeom>
              <a:avLst/>
              <a:gdLst>
                <a:gd name="T0" fmla="*/ 0 w 2976"/>
                <a:gd name="T1" fmla="*/ 0 h 2496"/>
                <a:gd name="T2" fmla="*/ 672 w 2976"/>
                <a:gd name="T3" fmla="*/ 0 h 2496"/>
                <a:gd name="T4" fmla="*/ 2976 w 2976"/>
                <a:gd name="T5" fmla="*/ 2208 h 2496"/>
                <a:gd name="T6" fmla="*/ 2976 w 2976"/>
                <a:gd name="T7" fmla="*/ 2496 h 2496"/>
                <a:gd name="T8" fmla="*/ 0 w 2976"/>
                <a:gd name="T9" fmla="*/ 2496 h 2496"/>
                <a:gd name="T10" fmla="*/ 0 w 2976"/>
                <a:gd name="T11" fmla="*/ 0 h 2496"/>
              </a:gdLst>
              <a:ahLst/>
              <a:cxnLst>
                <a:cxn ang="0">
                  <a:pos x="T0" y="T1"/>
                </a:cxn>
                <a:cxn ang="0">
                  <a:pos x="T2" y="T3"/>
                </a:cxn>
                <a:cxn ang="0">
                  <a:pos x="T4" y="T5"/>
                </a:cxn>
                <a:cxn ang="0">
                  <a:pos x="T6" y="T7"/>
                </a:cxn>
                <a:cxn ang="0">
                  <a:pos x="T8" y="T9"/>
                </a:cxn>
                <a:cxn ang="0">
                  <a:pos x="T10" y="T11"/>
                </a:cxn>
              </a:cxnLst>
              <a:rect l="0" t="0" r="r" b="b"/>
              <a:pathLst>
                <a:path w="2976" h="2496">
                  <a:moveTo>
                    <a:pt x="0" y="0"/>
                  </a:moveTo>
                  <a:lnTo>
                    <a:pt x="672" y="0"/>
                  </a:lnTo>
                  <a:lnTo>
                    <a:pt x="2976" y="2208"/>
                  </a:lnTo>
                  <a:lnTo>
                    <a:pt x="2976" y="2496"/>
                  </a:lnTo>
                  <a:lnTo>
                    <a:pt x="0" y="2496"/>
                  </a:lnTo>
                  <a:lnTo>
                    <a:pt x="0" y="0"/>
                  </a:lnTo>
                  <a:close/>
                </a:path>
              </a:pathLst>
            </a:custGeom>
            <a:solidFill>
              <a:srgbClr val="FF99FF"/>
            </a:solidFill>
            <a:ln w="9525" cap="flat" cmpd="sng">
              <a:solidFill>
                <a:srgbClr val="FF99FF"/>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115737" name="Freeform 25"/>
            <p:cNvSpPr>
              <a:spLocks/>
            </p:cNvSpPr>
            <p:nvPr/>
          </p:nvSpPr>
          <p:spPr bwMode="auto">
            <a:xfrm>
              <a:off x="2698" y="1470"/>
              <a:ext cx="1824" cy="1728"/>
            </a:xfrm>
            <a:custGeom>
              <a:avLst/>
              <a:gdLst>
                <a:gd name="T0" fmla="*/ 0 w 1824"/>
                <a:gd name="T1" fmla="*/ 0 h 1728"/>
                <a:gd name="T2" fmla="*/ 1824 w 1824"/>
                <a:gd name="T3" fmla="*/ 0 h 1728"/>
                <a:gd name="T4" fmla="*/ 1824 w 1824"/>
                <a:gd name="T5" fmla="*/ 1728 h 1728"/>
                <a:gd name="T6" fmla="*/ 0 w 1824"/>
                <a:gd name="T7" fmla="*/ 0 h 1728"/>
              </a:gdLst>
              <a:ahLst/>
              <a:cxnLst>
                <a:cxn ang="0">
                  <a:pos x="T0" y="T1"/>
                </a:cxn>
                <a:cxn ang="0">
                  <a:pos x="T2" y="T3"/>
                </a:cxn>
                <a:cxn ang="0">
                  <a:pos x="T4" y="T5"/>
                </a:cxn>
                <a:cxn ang="0">
                  <a:pos x="T6" y="T7"/>
                </a:cxn>
              </a:cxnLst>
              <a:rect l="0" t="0" r="r" b="b"/>
              <a:pathLst>
                <a:path w="1824" h="1728">
                  <a:moveTo>
                    <a:pt x="0" y="0"/>
                  </a:moveTo>
                  <a:lnTo>
                    <a:pt x="1824" y="0"/>
                  </a:lnTo>
                  <a:lnTo>
                    <a:pt x="1824" y="1728"/>
                  </a:lnTo>
                  <a:lnTo>
                    <a:pt x="0" y="0"/>
                  </a:lnTo>
                  <a:close/>
                </a:path>
              </a:pathLst>
            </a:custGeom>
            <a:solidFill>
              <a:srgbClr val="99FFCC"/>
            </a:solidFill>
            <a:ln w="9525" cap="flat" cmpd="sng">
              <a:solidFill>
                <a:srgbClr val="99FFCC"/>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115735" name="Freeform 23"/>
            <p:cNvSpPr>
              <a:spLocks/>
            </p:cNvSpPr>
            <p:nvPr/>
          </p:nvSpPr>
          <p:spPr bwMode="auto">
            <a:xfrm>
              <a:off x="1930" y="1470"/>
              <a:ext cx="2592" cy="2304"/>
            </a:xfrm>
            <a:custGeom>
              <a:avLst/>
              <a:gdLst>
                <a:gd name="T0" fmla="*/ 30 w 2526"/>
                <a:gd name="T1" fmla="*/ 6 h 2190"/>
                <a:gd name="T2" fmla="*/ 894 w 2526"/>
                <a:gd name="T3" fmla="*/ 6 h 2190"/>
                <a:gd name="T4" fmla="*/ 1002 w 2526"/>
                <a:gd name="T5" fmla="*/ 114 h 2190"/>
                <a:gd name="T6" fmla="*/ 1062 w 2526"/>
                <a:gd name="T7" fmla="*/ 162 h 2190"/>
                <a:gd name="T8" fmla="*/ 1086 w 2526"/>
                <a:gd name="T9" fmla="*/ 198 h 2190"/>
                <a:gd name="T10" fmla="*/ 1158 w 2526"/>
                <a:gd name="T11" fmla="*/ 246 h 2190"/>
                <a:gd name="T12" fmla="*/ 1326 w 2526"/>
                <a:gd name="T13" fmla="*/ 450 h 2190"/>
                <a:gd name="T14" fmla="*/ 1338 w 2526"/>
                <a:gd name="T15" fmla="*/ 486 h 2190"/>
                <a:gd name="T16" fmla="*/ 1482 w 2526"/>
                <a:gd name="T17" fmla="*/ 594 h 2190"/>
                <a:gd name="T18" fmla="*/ 1542 w 2526"/>
                <a:gd name="T19" fmla="*/ 654 h 2190"/>
                <a:gd name="T20" fmla="*/ 1602 w 2526"/>
                <a:gd name="T21" fmla="*/ 702 h 2190"/>
                <a:gd name="T22" fmla="*/ 1662 w 2526"/>
                <a:gd name="T23" fmla="*/ 750 h 2190"/>
                <a:gd name="T24" fmla="*/ 1770 w 2526"/>
                <a:gd name="T25" fmla="*/ 858 h 2190"/>
                <a:gd name="T26" fmla="*/ 1914 w 2526"/>
                <a:gd name="T27" fmla="*/ 966 h 2190"/>
                <a:gd name="T28" fmla="*/ 1950 w 2526"/>
                <a:gd name="T29" fmla="*/ 1002 h 2190"/>
                <a:gd name="T30" fmla="*/ 2022 w 2526"/>
                <a:gd name="T31" fmla="*/ 1038 h 2190"/>
                <a:gd name="T32" fmla="*/ 2046 w 2526"/>
                <a:gd name="T33" fmla="*/ 1074 h 2190"/>
                <a:gd name="T34" fmla="*/ 2118 w 2526"/>
                <a:gd name="T35" fmla="*/ 1122 h 2190"/>
                <a:gd name="T36" fmla="*/ 2250 w 2526"/>
                <a:gd name="T37" fmla="*/ 1230 h 2190"/>
                <a:gd name="T38" fmla="*/ 2274 w 2526"/>
                <a:gd name="T39" fmla="*/ 1266 h 2190"/>
                <a:gd name="T40" fmla="*/ 2346 w 2526"/>
                <a:gd name="T41" fmla="*/ 1314 h 2190"/>
                <a:gd name="T42" fmla="*/ 2478 w 2526"/>
                <a:gd name="T43" fmla="*/ 1434 h 2190"/>
                <a:gd name="T44" fmla="*/ 2526 w 2526"/>
                <a:gd name="T45" fmla="*/ 1482 h 2190"/>
                <a:gd name="T46" fmla="*/ 2526 w 2526"/>
                <a:gd name="T47" fmla="*/ 2190 h 2190"/>
                <a:gd name="T48" fmla="*/ 2310 w 2526"/>
                <a:gd name="T49" fmla="*/ 2082 h 2190"/>
                <a:gd name="T50" fmla="*/ 2214 w 2526"/>
                <a:gd name="T51" fmla="*/ 2058 h 2190"/>
                <a:gd name="T52" fmla="*/ 2142 w 2526"/>
                <a:gd name="T53" fmla="*/ 2010 h 2190"/>
                <a:gd name="T54" fmla="*/ 1998 w 2526"/>
                <a:gd name="T55" fmla="*/ 1926 h 2190"/>
                <a:gd name="T56" fmla="*/ 1938 w 2526"/>
                <a:gd name="T57" fmla="*/ 1866 h 2190"/>
                <a:gd name="T58" fmla="*/ 1818 w 2526"/>
                <a:gd name="T59" fmla="*/ 1734 h 2190"/>
                <a:gd name="T60" fmla="*/ 1758 w 2526"/>
                <a:gd name="T61" fmla="*/ 1674 h 2190"/>
                <a:gd name="T62" fmla="*/ 1674 w 2526"/>
                <a:gd name="T63" fmla="*/ 1566 h 2190"/>
                <a:gd name="T64" fmla="*/ 1554 w 2526"/>
                <a:gd name="T65" fmla="*/ 1458 h 2190"/>
                <a:gd name="T66" fmla="*/ 1290 w 2526"/>
                <a:gd name="T67" fmla="*/ 1290 h 2190"/>
                <a:gd name="T68" fmla="*/ 954 w 2526"/>
                <a:gd name="T69" fmla="*/ 1050 h 2190"/>
                <a:gd name="T70" fmla="*/ 786 w 2526"/>
                <a:gd name="T71" fmla="*/ 870 h 2190"/>
                <a:gd name="T72" fmla="*/ 570 w 2526"/>
                <a:gd name="T73" fmla="*/ 618 h 2190"/>
                <a:gd name="T74" fmla="*/ 366 w 2526"/>
                <a:gd name="T75" fmla="*/ 330 h 2190"/>
                <a:gd name="T76" fmla="*/ 246 w 2526"/>
                <a:gd name="T77" fmla="*/ 198 h 2190"/>
                <a:gd name="T78" fmla="*/ 78 w 2526"/>
                <a:gd name="T79" fmla="*/ 66 h 2190"/>
                <a:gd name="T80" fmla="*/ 42 w 2526"/>
                <a:gd name="T81" fmla="*/ 18 h 2190"/>
                <a:gd name="T82" fmla="*/ 6 w 2526"/>
                <a:gd name="T83" fmla="*/ 6 h 2190"/>
                <a:gd name="T84" fmla="*/ 30 w 2526"/>
                <a:gd name="T85" fmla="*/ 6 h 2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526" h="2190">
                  <a:moveTo>
                    <a:pt x="30" y="6"/>
                  </a:moveTo>
                  <a:lnTo>
                    <a:pt x="894" y="6"/>
                  </a:lnTo>
                  <a:cubicBezTo>
                    <a:pt x="932" y="44"/>
                    <a:pt x="958" y="84"/>
                    <a:pt x="1002" y="114"/>
                  </a:cubicBezTo>
                  <a:cubicBezTo>
                    <a:pt x="1071" y="217"/>
                    <a:pt x="979" y="96"/>
                    <a:pt x="1062" y="162"/>
                  </a:cubicBezTo>
                  <a:cubicBezTo>
                    <a:pt x="1073" y="171"/>
                    <a:pt x="1075" y="189"/>
                    <a:pt x="1086" y="198"/>
                  </a:cubicBezTo>
                  <a:cubicBezTo>
                    <a:pt x="1108" y="217"/>
                    <a:pt x="1158" y="246"/>
                    <a:pt x="1158" y="246"/>
                  </a:cubicBezTo>
                  <a:cubicBezTo>
                    <a:pt x="1206" y="318"/>
                    <a:pt x="1254" y="402"/>
                    <a:pt x="1326" y="450"/>
                  </a:cubicBezTo>
                  <a:cubicBezTo>
                    <a:pt x="1330" y="462"/>
                    <a:pt x="1329" y="477"/>
                    <a:pt x="1338" y="486"/>
                  </a:cubicBezTo>
                  <a:cubicBezTo>
                    <a:pt x="1344" y="492"/>
                    <a:pt x="1467" y="584"/>
                    <a:pt x="1482" y="594"/>
                  </a:cubicBezTo>
                  <a:cubicBezTo>
                    <a:pt x="1546" y="690"/>
                    <a:pt x="1462" y="574"/>
                    <a:pt x="1542" y="654"/>
                  </a:cubicBezTo>
                  <a:cubicBezTo>
                    <a:pt x="1596" y="708"/>
                    <a:pt x="1532" y="679"/>
                    <a:pt x="1602" y="702"/>
                  </a:cubicBezTo>
                  <a:cubicBezTo>
                    <a:pt x="1668" y="801"/>
                    <a:pt x="1582" y="688"/>
                    <a:pt x="1662" y="750"/>
                  </a:cubicBezTo>
                  <a:cubicBezTo>
                    <a:pt x="1662" y="750"/>
                    <a:pt x="1752" y="840"/>
                    <a:pt x="1770" y="858"/>
                  </a:cubicBezTo>
                  <a:cubicBezTo>
                    <a:pt x="1811" y="899"/>
                    <a:pt x="1874" y="926"/>
                    <a:pt x="1914" y="966"/>
                  </a:cubicBezTo>
                  <a:cubicBezTo>
                    <a:pt x="1926" y="978"/>
                    <a:pt x="1936" y="993"/>
                    <a:pt x="1950" y="1002"/>
                  </a:cubicBezTo>
                  <a:cubicBezTo>
                    <a:pt x="1972" y="1017"/>
                    <a:pt x="2000" y="1023"/>
                    <a:pt x="2022" y="1038"/>
                  </a:cubicBezTo>
                  <a:cubicBezTo>
                    <a:pt x="2030" y="1050"/>
                    <a:pt x="2035" y="1065"/>
                    <a:pt x="2046" y="1074"/>
                  </a:cubicBezTo>
                  <a:cubicBezTo>
                    <a:pt x="2068" y="1093"/>
                    <a:pt x="2118" y="1122"/>
                    <a:pt x="2118" y="1122"/>
                  </a:cubicBezTo>
                  <a:cubicBezTo>
                    <a:pt x="2149" y="1168"/>
                    <a:pt x="2197" y="1212"/>
                    <a:pt x="2250" y="1230"/>
                  </a:cubicBezTo>
                  <a:cubicBezTo>
                    <a:pt x="2258" y="1242"/>
                    <a:pt x="2263" y="1257"/>
                    <a:pt x="2274" y="1266"/>
                  </a:cubicBezTo>
                  <a:cubicBezTo>
                    <a:pt x="2296" y="1285"/>
                    <a:pt x="2346" y="1314"/>
                    <a:pt x="2346" y="1314"/>
                  </a:cubicBezTo>
                  <a:cubicBezTo>
                    <a:pt x="2378" y="1362"/>
                    <a:pt x="2429" y="1402"/>
                    <a:pt x="2478" y="1434"/>
                  </a:cubicBezTo>
                  <a:cubicBezTo>
                    <a:pt x="2507" y="1477"/>
                    <a:pt x="2489" y="1464"/>
                    <a:pt x="2526" y="1482"/>
                  </a:cubicBezTo>
                  <a:cubicBezTo>
                    <a:pt x="2526" y="1718"/>
                    <a:pt x="2526" y="1954"/>
                    <a:pt x="2526" y="2190"/>
                  </a:cubicBezTo>
                  <a:cubicBezTo>
                    <a:pt x="2408" y="2160"/>
                    <a:pt x="2408" y="2147"/>
                    <a:pt x="2310" y="2082"/>
                  </a:cubicBezTo>
                  <a:cubicBezTo>
                    <a:pt x="2283" y="2064"/>
                    <a:pt x="2214" y="2058"/>
                    <a:pt x="2214" y="2058"/>
                  </a:cubicBezTo>
                  <a:cubicBezTo>
                    <a:pt x="2134" y="1978"/>
                    <a:pt x="2220" y="2053"/>
                    <a:pt x="2142" y="2010"/>
                  </a:cubicBezTo>
                  <a:cubicBezTo>
                    <a:pt x="2089" y="1980"/>
                    <a:pt x="2054" y="1945"/>
                    <a:pt x="1998" y="1926"/>
                  </a:cubicBezTo>
                  <a:cubicBezTo>
                    <a:pt x="1934" y="1830"/>
                    <a:pt x="2018" y="1946"/>
                    <a:pt x="1938" y="1866"/>
                  </a:cubicBezTo>
                  <a:cubicBezTo>
                    <a:pt x="1895" y="1823"/>
                    <a:pt x="1870" y="1769"/>
                    <a:pt x="1818" y="1734"/>
                  </a:cubicBezTo>
                  <a:cubicBezTo>
                    <a:pt x="1754" y="1638"/>
                    <a:pt x="1838" y="1754"/>
                    <a:pt x="1758" y="1674"/>
                  </a:cubicBezTo>
                  <a:cubicBezTo>
                    <a:pt x="1727" y="1643"/>
                    <a:pt x="1702" y="1600"/>
                    <a:pt x="1674" y="1566"/>
                  </a:cubicBezTo>
                  <a:cubicBezTo>
                    <a:pt x="1650" y="1538"/>
                    <a:pt x="1582" y="1479"/>
                    <a:pt x="1554" y="1458"/>
                  </a:cubicBezTo>
                  <a:cubicBezTo>
                    <a:pt x="1475" y="1399"/>
                    <a:pt x="1362" y="1362"/>
                    <a:pt x="1290" y="1290"/>
                  </a:cubicBezTo>
                  <a:cubicBezTo>
                    <a:pt x="1194" y="1194"/>
                    <a:pt x="1067" y="1125"/>
                    <a:pt x="954" y="1050"/>
                  </a:cubicBezTo>
                  <a:cubicBezTo>
                    <a:pt x="883" y="1003"/>
                    <a:pt x="845" y="929"/>
                    <a:pt x="786" y="870"/>
                  </a:cubicBezTo>
                  <a:cubicBezTo>
                    <a:pt x="759" y="788"/>
                    <a:pt x="630" y="695"/>
                    <a:pt x="570" y="618"/>
                  </a:cubicBezTo>
                  <a:cubicBezTo>
                    <a:pt x="497" y="525"/>
                    <a:pt x="442" y="421"/>
                    <a:pt x="366" y="330"/>
                  </a:cubicBezTo>
                  <a:cubicBezTo>
                    <a:pt x="327" y="283"/>
                    <a:pt x="297" y="232"/>
                    <a:pt x="246" y="198"/>
                  </a:cubicBezTo>
                  <a:cubicBezTo>
                    <a:pt x="206" y="137"/>
                    <a:pt x="138" y="106"/>
                    <a:pt x="78" y="66"/>
                  </a:cubicBezTo>
                  <a:cubicBezTo>
                    <a:pt x="61" y="55"/>
                    <a:pt x="57" y="31"/>
                    <a:pt x="42" y="18"/>
                  </a:cubicBezTo>
                  <a:cubicBezTo>
                    <a:pt x="32" y="10"/>
                    <a:pt x="15" y="15"/>
                    <a:pt x="6" y="6"/>
                  </a:cubicBezTo>
                  <a:cubicBezTo>
                    <a:pt x="0" y="0"/>
                    <a:pt x="22" y="6"/>
                    <a:pt x="30" y="6"/>
                  </a:cubicBezTo>
                  <a:close/>
                </a:path>
              </a:pathLst>
            </a:custGeom>
            <a:solidFill>
              <a:srgbClr val="99CCFF"/>
            </a:solidFill>
            <a:ln w="9525" cap="flat" cmpd="sng">
              <a:solidFill>
                <a:srgbClr val="99CCFF"/>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115718" name="Rectangle 6"/>
            <p:cNvSpPr>
              <a:spLocks noChangeArrowheads="1"/>
            </p:cNvSpPr>
            <p:nvPr/>
          </p:nvSpPr>
          <p:spPr bwMode="auto">
            <a:xfrm>
              <a:off x="1546" y="1470"/>
              <a:ext cx="2976" cy="2496"/>
            </a:xfrm>
            <a:prstGeom prst="rect">
              <a:avLst/>
            </a:prstGeom>
            <a:noFill/>
            <a:ln w="254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15719" name="Rectangle 7"/>
            <p:cNvSpPr>
              <a:spLocks noChangeArrowheads="1"/>
            </p:cNvSpPr>
            <p:nvPr/>
          </p:nvSpPr>
          <p:spPr bwMode="auto">
            <a:xfrm>
              <a:off x="2698" y="2142"/>
              <a:ext cx="864" cy="4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nSpc>
                  <a:spcPct val="85000"/>
                </a:lnSpc>
              </a:pPr>
              <a:r>
                <a:rPr lang="en-US" altLang="en-US"/>
                <a:t>Unclear</a:t>
              </a:r>
            </a:p>
            <a:p>
              <a:pPr>
                <a:lnSpc>
                  <a:spcPct val="85000"/>
                </a:lnSpc>
              </a:pPr>
              <a:r>
                <a:rPr lang="en-US" altLang="en-US"/>
                <a:t>Zone</a:t>
              </a:r>
            </a:p>
          </p:txBody>
        </p:sp>
        <p:sp>
          <p:nvSpPr>
            <p:cNvPr id="115720" name="Rectangle 8"/>
            <p:cNvSpPr>
              <a:spLocks noChangeArrowheads="1"/>
            </p:cNvSpPr>
            <p:nvPr/>
          </p:nvSpPr>
          <p:spPr bwMode="auto">
            <a:xfrm>
              <a:off x="3340" y="1668"/>
              <a:ext cx="1176" cy="4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nSpc>
                  <a:spcPct val="85000"/>
                </a:lnSpc>
              </a:pPr>
              <a:r>
                <a:rPr lang="en-US" altLang="en-US"/>
                <a:t>Acceptable</a:t>
              </a:r>
            </a:p>
            <a:p>
              <a:pPr>
                <a:lnSpc>
                  <a:spcPct val="85000"/>
                </a:lnSpc>
              </a:pPr>
              <a:r>
                <a:rPr lang="en-US" altLang="en-US"/>
                <a:t>Zone</a:t>
              </a:r>
            </a:p>
          </p:txBody>
        </p:sp>
        <p:sp>
          <p:nvSpPr>
            <p:cNvPr id="115721" name="Rectangle 9"/>
            <p:cNvSpPr>
              <a:spLocks noChangeArrowheads="1"/>
            </p:cNvSpPr>
            <p:nvPr/>
          </p:nvSpPr>
          <p:spPr bwMode="auto">
            <a:xfrm>
              <a:off x="1782" y="2870"/>
              <a:ext cx="1363" cy="4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a:lnSpc>
                  <a:spcPct val="85000"/>
                </a:lnSpc>
              </a:pPr>
              <a:r>
                <a:rPr lang="en-US" altLang="en-US"/>
                <a:t>Unacceptable</a:t>
              </a:r>
            </a:p>
            <a:p>
              <a:pPr>
                <a:lnSpc>
                  <a:spcPct val="85000"/>
                </a:lnSpc>
              </a:pPr>
              <a:r>
                <a:rPr lang="en-US" altLang="en-US"/>
                <a:t>Zone</a:t>
              </a:r>
            </a:p>
          </p:txBody>
        </p:sp>
        <p:sp>
          <p:nvSpPr>
            <p:cNvPr id="115722" name="Rectangle 10"/>
            <p:cNvSpPr>
              <a:spLocks noChangeArrowheads="1"/>
            </p:cNvSpPr>
            <p:nvPr/>
          </p:nvSpPr>
          <p:spPr bwMode="auto">
            <a:xfrm>
              <a:off x="1498" y="960"/>
              <a:ext cx="3024" cy="2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r>
                <a:rPr lang="en-US" altLang="en-US" dirty="0">
                  <a:solidFill>
                    <a:srgbClr val="990033"/>
                  </a:solidFill>
                </a:rPr>
                <a:t>Financial Risk Rating</a:t>
              </a:r>
            </a:p>
          </p:txBody>
        </p:sp>
        <p:sp>
          <p:nvSpPr>
            <p:cNvPr id="115723" name="Rectangle 11"/>
            <p:cNvSpPr>
              <a:spLocks noChangeArrowheads="1"/>
            </p:cNvSpPr>
            <p:nvPr/>
          </p:nvSpPr>
          <p:spPr bwMode="auto">
            <a:xfrm rot="16200000">
              <a:off x="-121" y="2543"/>
              <a:ext cx="2544" cy="2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r>
                <a:rPr lang="en-US" altLang="en-US">
                  <a:solidFill>
                    <a:srgbClr val="990033"/>
                  </a:solidFill>
                </a:rPr>
                <a:t>Political Risk Rating</a:t>
              </a:r>
            </a:p>
          </p:txBody>
        </p:sp>
        <p:sp>
          <p:nvSpPr>
            <p:cNvPr id="115724" name="Rectangle 12"/>
            <p:cNvSpPr>
              <a:spLocks noChangeArrowheads="1"/>
            </p:cNvSpPr>
            <p:nvPr/>
          </p:nvSpPr>
          <p:spPr bwMode="auto">
            <a:xfrm>
              <a:off x="3178" y="1203"/>
              <a:ext cx="1344" cy="2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r"/>
              <a:r>
                <a:rPr lang="en-US" altLang="en-US"/>
                <a:t>Acceptable </a:t>
              </a:r>
            </a:p>
          </p:txBody>
        </p:sp>
        <p:sp>
          <p:nvSpPr>
            <p:cNvPr id="115725" name="Rectangle 13"/>
            <p:cNvSpPr>
              <a:spLocks noChangeArrowheads="1"/>
            </p:cNvSpPr>
            <p:nvPr/>
          </p:nvSpPr>
          <p:spPr bwMode="auto">
            <a:xfrm>
              <a:off x="1498" y="1202"/>
              <a:ext cx="1396" cy="2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l"/>
              <a:r>
                <a:rPr lang="en-US" altLang="en-US"/>
                <a:t>Unacceptable</a:t>
              </a:r>
            </a:p>
          </p:txBody>
        </p:sp>
        <p:sp>
          <p:nvSpPr>
            <p:cNvPr id="115726" name="Rectangle 14"/>
            <p:cNvSpPr>
              <a:spLocks noChangeArrowheads="1"/>
            </p:cNvSpPr>
            <p:nvPr/>
          </p:nvSpPr>
          <p:spPr bwMode="auto">
            <a:xfrm rot="16200000">
              <a:off x="1056" y="1643"/>
              <a:ext cx="727" cy="2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r"/>
              <a:r>
                <a:rPr lang="en-US" altLang="en-US"/>
                <a:t>Stable</a:t>
              </a:r>
            </a:p>
          </p:txBody>
        </p:sp>
        <p:sp>
          <p:nvSpPr>
            <p:cNvPr id="115727" name="Rectangle 15"/>
            <p:cNvSpPr>
              <a:spLocks noChangeArrowheads="1"/>
            </p:cNvSpPr>
            <p:nvPr/>
          </p:nvSpPr>
          <p:spPr bwMode="auto">
            <a:xfrm rot="16200000">
              <a:off x="923" y="3371"/>
              <a:ext cx="1001" cy="2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l"/>
              <a:r>
                <a:rPr lang="en-US" altLang="en-US"/>
                <a:t> Unstable</a:t>
              </a:r>
            </a:p>
          </p:txBody>
        </p:sp>
      </p:grpSp>
      <p:sp>
        <p:nvSpPr>
          <p:cNvPr id="115728" name="Rectangle 16"/>
          <p:cNvSpPr>
            <a:spLocks noGrp="1" noChangeArrowheads="1"/>
          </p:cNvSpPr>
          <p:nvPr>
            <p:ph type="title"/>
          </p:nvPr>
        </p:nvSpPr>
        <p:spPr>
          <a:xfrm>
            <a:off x="22225" y="190500"/>
            <a:ext cx="9144000" cy="612775"/>
          </a:xfrm>
        </p:spPr>
        <p:txBody>
          <a:bodyPr/>
          <a:lstStyle/>
          <a:p>
            <a:r>
              <a:rPr lang="en-US" altLang="en-US" sz="3200" dirty="0"/>
              <a:t>The Foreign Investment Risk Matrix (FIRM)</a:t>
            </a:r>
          </a:p>
        </p:txBody>
      </p:sp>
    </p:spTree>
    <p:extLst>
      <p:ext uri="{BB962C8B-B14F-4D97-AF65-F5344CB8AC3E}">
        <p14:creationId xmlns:p14="http://schemas.microsoft.com/office/powerpoint/2010/main" val="234245639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115739"/>
                                        </p:tgtEl>
                                        <p:attrNameLst>
                                          <p:attrName>style.visibility</p:attrName>
                                        </p:attrNameLst>
                                      </p:cBhvr>
                                      <p:to>
                                        <p:strVal val="visible"/>
                                      </p:to>
                                    </p:set>
                                    <p:animEffect transition="in" filter="wipe(up)">
                                      <p:cBhvr>
                                        <p:cTn id="7" dur="500"/>
                                        <p:tgtEl>
                                          <p:spTgt spid="1157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2"/>
          <p:cNvSpPr>
            <a:spLocks noGrp="1" noChangeArrowheads="1"/>
          </p:cNvSpPr>
          <p:nvPr>
            <p:ph type="title"/>
          </p:nvPr>
        </p:nvSpPr>
        <p:spPr/>
        <p:txBody>
          <a:bodyPr/>
          <a:lstStyle/>
          <a:p>
            <a:pPr>
              <a:lnSpc>
                <a:spcPct val="90000"/>
              </a:lnSpc>
            </a:pPr>
            <a:r>
              <a:rPr lang="en-US" altLang="en-US"/>
              <a:t>Actual Country Risk Ratings Across Countries</a:t>
            </a:r>
          </a:p>
        </p:txBody>
      </p:sp>
      <p:sp>
        <p:nvSpPr>
          <p:cNvPr id="150531" name="Rectangle 3"/>
          <p:cNvSpPr>
            <a:spLocks noGrp="1" noChangeArrowheads="1"/>
          </p:cNvSpPr>
          <p:nvPr>
            <p:ph type="body" idx="1"/>
          </p:nvPr>
        </p:nvSpPr>
        <p:spPr/>
        <p:txBody>
          <a:bodyPr/>
          <a:lstStyle/>
          <a:p>
            <a:r>
              <a:rPr lang="en-US" altLang="en-US"/>
              <a:t>Some countries are rated higher according to some risk factors, but lower according to others.</a:t>
            </a:r>
          </a:p>
          <a:p>
            <a:r>
              <a:rPr lang="en-US" altLang="en-US"/>
              <a:t>On the whole, industrialized countries tend to be rated highly, while emerging countries tend to have lower risk ratings.</a:t>
            </a:r>
          </a:p>
          <a:p>
            <a:r>
              <a:rPr lang="en-US" altLang="en-US"/>
              <a:t>Country risk ratings change over time in response to changes in the risk factors. </a:t>
            </a:r>
          </a:p>
        </p:txBody>
      </p:sp>
    </p:spTree>
    <p:extLst>
      <p:ext uri="{BB962C8B-B14F-4D97-AF65-F5344CB8AC3E}">
        <p14:creationId xmlns:p14="http://schemas.microsoft.com/office/powerpoint/2010/main" val="27203044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1026"/>
          <p:cNvSpPr>
            <a:spLocks noGrp="1" noChangeArrowheads="1"/>
          </p:cNvSpPr>
          <p:nvPr>
            <p:ph type="title"/>
          </p:nvPr>
        </p:nvSpPr>
        <p:spPr/>
        <p:txBody>
          <a:bodyPr/>
          <a:lstStyle/>
          <a:p>
            <a:pPr>
              <a:lnSpc>
                <a:spcPct val="90000"/>
              </a:lnSpc>
            </a:pPr>
            <a:r>
              <a:rPr lang="en-US" altLang="en-US"/>
              <a:t>Incorporating Country Risk in Capital Budgeting</a:t>
            </a:r>
          </a:p>
        </p:txBody>
      </p:sp>
      <p:sp>
        <p:nvSpPr>
          <p:cNvPr id="152579" name="Rectangle 1027"/>
          <p:cNvSpPr>
            <a:spLocks noGrp="1" noChangeArrowheads="1"/>
          </p:cNvSpPr>
          <p:nvPr>
            <p:ph type="body" idx="1"/>
          </p:nvPr>
        </p:nvSpPr>
        <p:spPr/>
        <p:txBody>
          <a:bodyPr/>
          <a:lstStyle/>
          <a:p>
            <a:r>
              <a:rPr lang="en-US" altLang="en-US"/>
              <a:t>If the risk rating of a country is in the acceptable zone, the projects related to that country deserve further consideration.</a:t>
            </a:r>
          </a:p>
          <a:p>
            <a:r>
              <a:rPr lang="en-US" altLang="en-US"/>
              <a:t>Country risk can be incorporated into the capital budgeting analysis of a project </a:t>
            </a:r>
          </a:p>
          <a:p>
            <a:pPr marL="800100" lvl="1" indent="-342900">
              <a:buSzPct val="90000"/>
              <a:buFont typeface="Wingdings" panose="05000000000000000000" pitchFamily="2" charset="2"/>
              <a:buChar char=""/>
            </a:pPr>
            <a:r>
              <a:rPr lang="en-US" altLang="en-US"/>
              <a:t>by adjusting the discount rate, or</a:t>
            </a:r>
          </a:p>
          <a:p>
            <a:pPr marL="800100" lvl="1" indent="-342900">
              <a:buSzPct val="90000"/>
              <a:buFont typeface="Wingdings" panose="05000000000000000000" pitchFamily="2" charset="2"/>
              <a:buChar char=""/>
            </a:pPr>
            <a:r>
              <a:rPr lang="en-US" altLang="en-US"/>
              <a:t>by adjusting the estimated cash flows.</a:t>
            </a:r>
          </a:p>
        </p:txBody>
      </p:sp>
    </p:spTree>
    <p:extLst>
      <p:ext uri="{BB962C8B-B14F-4D97-AF65-F5344CB8AC3E}">
        <p14:creationId xmlns:p14="http://schemas.microsoft.com/office/powerpoint/2010/main" val="19961367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9814" name="Rectangle 6"/>
          <p:cNvSpPr>
            <a:spLocks noGrp="1" noChangeArrowheads="1"/>
          </p:cNvSpPr>
          <p:nvPr>
            <p:ph type="body" idx="1"/>
          </p:nvPr>
        </p:nvSpPr>
        <p:spPr/>
        <p:txBody>
          <a:bodyPr/>
          <a:lstStyle/>
          <a:p>
            <a:r>
              <a:rPr lang="en-US" altLang="en-US"/>
              <a:t>Adjustment of the Discount Rate</a:t>
            </a:r>
          </a:p>
          <a:p>
            <a:pPr lvl="1"/>
            <a:r>
              <a:rPr lang="en-US" altLang="en-US"/>
              <a:t>The higher the perceived risk, the higher the discount rate that should be applied to the project’s cash flows.</a:t>
            </a:r>
          </a:p>
          <a:p>
            <a:r>
              <a:rPr lang="en-US" altLang="en-US"/>
              <a:t>Adjustment of the Estimated Cash Flows</a:t>
            </a:r>
          </a:p>
          <a:p>
            <a:pPr lvl="1"/>
            <a:r>
              <a:rPr lang="en-US" altLang="en-US"/>
              <a:t>By estimating how the cash flows could be affected by each form of risk, the MNC can determine the probability distribution of the net present value of the project.</a:t>
            </a:r>
          </a:p>
        </p:txBody>
      </p:sp>
      <p:sp>
        <p:nvSpPr>
          <p:cNvPr id="119816" name="Rectangle 8"/>
          <p:cNvSpPr>
            <a:spLocks noGrp="1" noChangeArrowheads="1"/>
          </p:cNvSpPr>
          <p:nvPr>
            <p:ph type="title"/>
          </p:nvPr>
        </p:nvSpPr>
        <p:spPr>
          <a:noFill/>
          <a:ln/>
        </p:spPr>
        <p:txBody>
          <a:bodyPr/>
          <a:lstStyle/>
          <a:p>
            <a:pPr>
              <a:lnSpc>
                <a:spcPct val="90000"/>
              </a:lnSpc>
            </a:pPr>
            <a:r>
              <a:rPr lang="en-US" altLang="en-US"/>
              <a:t>Incorporating Country Risk in Capital Budgeting</a:t>
            </a:r>
          </a:p>
        </p:txBody>
      </p:sp>
    </p:spTree>
    <p:extLst>
      <p:ext uri="{BB962C8B-B14F-4D97-AF65-F5344CB8AC3E}">
        <p14:creationId xmlns:p14="http://schemas.microsoft.com/office/powerpoint/2010/main" val="376130283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19814">
                                            <p:txEl>
                                              <p:pRg st="0" end="0"/>
                                            </p:txEl>
                                          </p:spTgt>
                                        </p:tgtEl>
                                        <p:attrNameLst>
                                          <p:attrName>style.visibility</p:attrName>
                                        </p:attrNameLst>
                                      </p:cBhvr>
                                      <p:to>
                                        <p:strVal val="visible"/>
                                      </p:to>
                                    </p:set>
                                    <p:animEffect transition="in" filter="wipe(left)">
                                      <p:cBhvr>
                                        <p:cTn id="7" dur="500"/>
                                        <p:tgtEl>
                                          <p:spTgt spid="119814">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19814">
                                            <p:txEl>
                                              <p:pRg st="1" end="1"/>
                                            </p:txEl>
                                          </p:spTgt>
                                        </p:tgtEl>
                                        <p:attrNameLst>
                                          <p:attrName>style.visibility</p:attrName>
                                        </p:attrNameLst>
                                      </p:cBhvr>
                                      <p:to>
                                        <p:strVal val="visible"/>
                                      </p:to>
                                    </p:set>
                                    <p:animEffect transition="in" filter="wipe(left)">
                                      <p:cBhvr>
                                        <p:cTn id="10" dur="500"/>
                                        <p:tgtEl>
                                          <p:spTgt spid="119814">
                                            <p:txEl>
                                              <p:pRg st="1" end="1"/>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119814">
                                            <p:txEl>
                                              <p:pRg st="2" end="2"/>
                                            </p:txEl>
                                          </p:spTgt>
                                        </p:tgtEl>
                                        <p:attrNameLst>
                                          <p:attrName>style.visibility</p:attrName>
                                        </p:attrNameLst>
                                      </p:cBhvr>
                                      <p:to>
                                        <p:strVal val="visible"/>
                                      </p:to>
                                    </p:set>
                                    <p:animEffect transition="in" filter="wipe(left)">
                                      <p:cBhvr>
                                        <p:cTn id="15" dur="500"/>
                                        <p:tgtEl>
                                          <p:spTgt spid="119814">
                                            <p:txEl>
                                              <p:pRg st="2" end="2"/>
                                            </p:txEl>
                                          </p:spTgt>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119814">
                                            <p:txEl>
                                              <p:pRg st="3" end="3"/>
                                            </p:txEl>
                                          </p:spTgt>
                                        </p:tgtEl>
                                        <p:attrNameLst>
                                          <p:attrName>style.visibility</p:attrName>
                                        </p:attrNameLst>
                                      </p:cBhvr>
                                      <p:to>
                                        <p:strVal val="visible"/>
                                      </p:to>
                                    </p:set>
                                    <p:animEffect transition="in" filter="wipe(left)">
                                      <p:cBhvr>
                                        <p:cTn id="18" dur="500"/>
                                        <p:tgtEl>
                                          <p:spTgt spid="11981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9814" grpId="0" build="p"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1860" name="Rectangle 4"/>
          <p:cNvSpPr>
            <a:spLocks noGrp="1" noChangeArrowheads="1"/>
          </p:cNvSpPr>
          <p:nvPr>
            <p:ph type="title"/>
          </p:nvPr>
        </p:nvSpPr>
        <p:spPr/>
        <p:txBody>
          <a:bodyPr/>
          <a:lstStyle/>
          <a:p>
            <a:pPr>
              <a:lnSpc>
                <a:spcPct val="90000"/>
              </a:lnSpc>
            </a:pPr>
            <a:r>
              <a:rPr lang="en-US" altLang="en-US"/>
              <a:t>Applications of</a:t>
            </a:r>
            <a:br>
              <a:rPr lang="en-US" altLang="en-US"/>
            </a:br>
            <a:r>
              <a:rPr lang="en-US" altLang="en-US"/>
              <a:t>Country Risk Analysis</a:t>
            </a:r>
          </a:p>
        </p:txBody>
      </p:sp>
      <p:sp>
        <p:nvSpPr>
          <p:cNvPr id="121861" name="Rectangle 5"/>
          <p:cNvSpPr>
            <a:spLocks noGrp="1" noChangeArrowheads="1"/>
          </p:cNvSpPr>
          <p:nvPr>
            <p:ph type="body" idx="1"/>
          </p:nvPr>
        </p:nvSpPr>
        <p:spPr/>
        <p:txBody>
          <a:bodyPr/>
          <a:lstStyle/>
          <a:p>
            <a:r>
              <a:rPr lang="en-US" altLang="en-US"/>
              <a:t>Alerted by its risk assessor, Gulf Oil planned to deal with the loss of Iranian oil, and was able to avoid major losses when the Shah of Iran fell four months later.</a:t>
            </a:r>
          </a:p>
          <a:p>
            <a:r>
              <a:rPr lang="en-US" altLang="en-US"/>
              <a:t>However, while the risk assessment of a country can be useful, it cannot always detect upcoming crises.</a:t>
            </a:r>
          </a:p>
        </p:txBody>
      </p:sp>
    </p:spTree>
    <p:extLst>
      <p:ext uri="{BB962C8B-B14F-4D97-AF65-F5344CB8AC3E}">
        <p14:creationId xmlns:p14="http://schemas.microsoft.com/office/powerpoint/2010/main" val="326705414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1861">
                                            <p:txEl>
                                              <p:pRg st="0" end="0"/>
                                            </p:txEl>
                                          </p:spTgt>
                                        </p:tgtEl>
                                        <p:attrNameLst>
                                          <p:attrName>style.visibility</p:attrName>
                                        </p:attrNameLst>
                                      </p:cBhvr>
                                      <p:to>
                                        <p:strVal val="visible"/>
                                      </p:to>
                                    </p:set>
                                    <p:animEffect transition="in" filter="wipe(left)">
                                      <p:cBhvr>
                                        <p:cTn id="7" dur="500"/>
                                        <p:tgtEl>
                                          <p:spTgt spid="12186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1861">
                                            <p:txEl>
                                              <p:pRg st="1" end="1"/>
                                            </p:txEl>
                                          </p:spTgt>
                                        </p:tgtEl>
                                        <p:attrNameLst>
                                          <p:attrName>style.visibility</p:attrName>
                                        </p:attrNameLst>
                                      </p:cBhvr>
                                      <p:to>
                                        <p:strVal val="visible"/>
                                      </p:to>
                                    </p:set>
                                    <p:animEffect transition="in" filter="wipe(left)">
                                      <p:cBhvr>
                                        <p:cTn id="12" dur="500"/>
                                        <p:tgtEl>
                                          <p:spTgt spid="12186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861" grpId="0" build="p"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04" name="Rectangle 4"/>
          <p:cNvSpPr>
            <a:spLocks noGrp="1" noChangeArrowheads="1"/>
          </p:cNvSpPr>
          <p:nvPr>
            <p:ph type="title"/>
          </p:nvPr>
        </p:nvSpPr>
        <p:spPr>
          <a:noFill/>
          <a:ln/>
        </p:spPr>
        <p:txBody>
          <a:bodyPr/>
          <a:lstStyle/>
          <a:p>
            <a:pPr>
              <a:lnSpc>
                <a:spcPct val="90000"/>
              </a:lnSpc>
            </a:pPr>
            <a:r>
              <a:rPr lang="en-US" altLang="en-US"/>
              <a:t>Applications of</a:t>
            </a:r>
            <a:br>
              <a:rPr lang="en-US" altLang="en-US"/>
            </a:br>
            <a:r>
              <a:rPr lang="en-US" altLang="en-US"/>
              <a:t>Country Risk Analysis</a:t>
            </a:r>
          </a:p>
        </p:txBody>
      </p:sp>
      <p:sp>
        <p:nvSpPr>
          <p:cNvPr id="153605" name="Rectangle 5"/>
          <p:cNvSpPr>
            <a:spLocks noGrp="1" noChangeArrowheads="1"/>
          </p:cNvSpPr>
          <p:nvPr>
            <p:ph type="body" idx="1"/>
          </p:nvPr>
        </p:nvSpPr>
        <p:spPr>
          <a:noFill/>
          <a:ln/>
        </p:spPr>
        <p:txBody>
          <a:bodyPr/>
          <a:lstStyle/>
          <a:p>
            <a:r>
              <a:rPr lang="en-US" altLang="en-US"/>
              <a:t>Iraq’s invasion of Kuwait was difficult to forecast, for example. Nevertheless, many MNCs promptly reassessed their exposure to country risk and revised their operations. </a:t>
            </a:r>
          </a:p>
          <a:p>
            <a:r>
              <a:rPr lang="en-US" altLang="en-US"/>
              <a:t>The 1997-98 Asian crisis also showed that MNCs had underestimated the potential financial problems that could occur in the high-growth Asian countries. </a:t>
            </a:r>
          </a:p>
        </p:txBody>
      </p:sp>
    </p:spTree>
    <p:extLst>
      <p:ext uri="{BB962C8B-B14F-4D97-AF65-F5344CB8AC3E}">
        <p14:creationId xmlns:p14="http://schemas.microsoft.com/office/powerpoint/2010/main" val="343067629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53605">
                                            <p:txEl>
                                              <p:pRg st="0" end="0"/>
                                            </p:txEl>
                                          </p:spTgt>
                                        </p:tgtEl>
                                        <p:attrNameLst>
                                          <p:attrName>style.visibility</p:attrName>
                                        </p:attrNameLst>
                                      </p:cBhvr>
                                      <p:to>
                                        <p:strVal val="visible"/>
                                      </p:to>
                                    </p:set>
                                    <p:animEffect transition="in" filter="wipe(left)">
                                      <p:cBhvr>
                                        <p:cTn id="7" dur="500"/>
                                        <p:tgtEl>
                                          <p:spTgt spid="15360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53605">
                                            <p:txEl>
                                              <p:pRg st="1" end="1"/>
                                            </p:txEl>
                                          </p:spTgt>
                                        </p:tgtEl>
                                        <p:attrNameLst>
                                          <p:attrName>style.visibility</p:attrName>
                                        </p:attrNameLst>
                                      </p:cBhvr>
                                      <p:to>
                                        <p:strVal val="visible"/>
                                      </p:to>
                                    </p:set>
                                    <p:animEffect transition="in" filter="wipe(left)">
                                      <p:cBhvr>
                                        <p:cTn id="12" dur="500"/>
                                        <p:tgtEl>
                                          <p:spTgt spid="15360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05" grpId="0" build="p"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3908" name="Rectangle 1028"/>
          <p:cNvSpPr>
            <a:spLocks noGrp="1" noChangeArrowheads="1"/>
          </p:cNvSpPr>
          <p:nvPr>
            <p:ph type="title"/>
          </p:nvPr>
        </p:nvSpPr>
        <p:spPr/>
        <p:txBody>
          <a:bodyPr/>
          <a:lstStyle/>
          <a:p>
            <a:pPr>
              <a:lnSpc>
                <a:spcPct val="90000"/>
              </a:lnSpc>
            </a:pPr>
            <a:r>
              <a:rPr lang="en-US" altLang="en-US"/>
              <a:t>Reducing Exposure</a:t>
            </a:r>
            <a:br>
              <a:rPr lang="en-US" altLang="en-US"/>
            </a:br>
            <a:r>
              <a:rPr lang="en-US" altLang="en-US"/>
              <a:t>to Host Government Takeovers</a:t>
            </a:r>
          </a:p>
        </p:txBody>
      </p:sp>
      <p:sp>
        <p:nvSpPr>
          <p:cNvPr id="123909" name="Rectangle 1029"/>
          <p:cNvSpPr>
            <a:spLocks noGrp="1" noChangeArrowheads="1"/>
          </p:cNvSpPr>
          <p:nvPr>
            <p:ph type="body" idx="1"/>
          </p:nvPr>
        </p:nvSpPr>
        <p:spPr/>
        <p:txBody>
          <a:bodyPr/>
          <a:lstStyle/>
          <a:p>
            <a:r>
              <a:rPr lang="en-US" altLang="en-US" dirty="0"/>
              <a:t>The benefits of DFI can be offset by country risk, the most severe of which is a host government takeover.</a:t>
            </a:r>
          </a:p>
          <a:p>
            <a:r>
              <a:rPr lang="en-US" altLang="en-US" dirty="0"/>
              <a:t>To reduce the chance of a takeover by the host government, firms often use the following strategies:</a:t>
            </a:r>
          </a:p>
          <a:p>
            <a:pPr>
              <a:buSzPct val="90000"/>
              <a:buFont typeface="Wingdings" panose="05000000000000000000" pitchFamily="2" charset="2"/>
              <a:buChar char=""/>
            </a:pPr>
            <a:r>
              <a:rPr lang="en-US" altLang="en-US" dirty="0"/>
              <a:t>Use a Short-Term Horizon</a:t>
            </a:r>
          </a:p>
          <a:p>
            <a:pPr lvl="1"/>
            <a:r>
              <a:rPr lang="en-US" altLang="en-US" dirty="0"/>
              <a:t>This technique concentrates on recovering cash flow quickly.</a:t>
            </a:r>
          </a:p>
        </p:txBody>
      </p:sp>
    </p:spTree>
    <p:extLst>
      <p:ext uri="{BB962C8B-B14F-4D97-AF65-F5344CB8AC3E}">
        <p14:creationId xmlns:p14="http://schemas.microsoft.com/office/powerpoint/2010/main" val="343026980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3909">
                                            <p:txEl>
                                              <p:pRg st="0" end="0"/>
                                            </p:txEl>
                                          </p:spTgt>
                                        </p:tgtEl>
                                        <p:attrNameLst>
                                          <p:attrName>style.visibility</p:attrName>
                                        </p:attrNameLst>
                                      </p:cBhvr>
                                      <p:to>
                                        <p:strVal val="visible"/>
                                      </p:to>
                                    </p:set>
                                    <p:animEffect transition="in" filter="wipe(left)">
                                      <p:cBhvr>
                                        <p:cTn id="7" dur="500"/>
                                        <p:tgtEl>
                                          <p:spTgt spid="12390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3909">
                                            <p:txEl>
                                              <p:pRg st="1" end="1"/>
                                            </p:txEl>
                                          </p:spTgt>
                                        </p:tgtEl>
                                        <p:attrNameLst>
                                          <p:attrName>style.visibility</p:attrName>
                                        </p:attrNameLst>
                                      </p:cBhvr>
                                      <p:to>
                                        <p:strVal val="visible"/>
                                      </p:to>
                                    </p:set>
                                    <p:animEffect transition="in" filter="wipe(left)">
                                      <p:cBhvr>
                                        <p:cTn id="12" dur="500"/>
                                        <p:tgtEl>
                                          <p:spTgt spid="123909">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23909">
                                            <p:txEl>
                                              <p:pRg st="2" end="2"/>
                                            </p:txEl>
                                          </p:spTgt>
                                        </p:tgtEl>
                                        <p:attrNameLst>
                                          <p:attrName>style.visibility</p:attrName>
                                        </p:attrNameLst>
                                      </p:cBhvr>
                                      <p:to>
                                        <p:strVal val="visible"/>
                                      </p:to>
                                    </p:set>
                                    <p:animEffect transition="in" filter="wipe(left)">
                                      <p:cBhvr>
                                        <p:cTn id="17" dur="500"/>
                                        <p:tgtEl>
                                          <p:spTgt spid="123909">
                                            <p:txEl>
                                              <p:pRg st="2" end="2"/>
                                            </p:txEl>
                                          </p:spTgt>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123909">
                                            <p:txEl>
                                              <p:pRg st="3" end="3"/>
                                            </p:txEl>
                                          </p:spTgt>
                                        </p:tgtEl>
                                        <p:attrNameLst>
                                          <p:attrName>style.visibility</p:attrName>
                                        </p:attrNameLst>
                                      </p:cBhvr>
                                      <p:to>
                                        <p:strVal val="visible"/>
                                      </p:to>
                                    </p:set>
                                    <p:animEffect transition="in" filter="wipe(left)">
                                      <p:cBhvr>
                                        <p:cTn id="20" dur="500"/>
                                        <p:tgtEl>
                                          <p:spTgt spid="12390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909" grpId="0" build="p"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5652" name="Rectangle 4"/>
          <p:cNvSpPr>
            <a:spLocks noGrp="1" noChangeArrowheads="1"/>
          </p:cNvSpPr>
          <p:nvPr>
            <p:ph type="title"/>
          </p:nvPr>
        </p:nvSpPr>
        <p:spPr>
          <a:noFill/>
          <a:ln/>
        </p:spPr>
        <p:txBody>
          <a:bodyPr/>
          <a:lstStyle/>
          <a:p>
            <a:pPr>
              <a:lnSpc>
                <a:spcPct val="90000"/>
              </a:lnSpc>
            </a:pPr>
            <a:r>
              <a:rPr lang="en-US" altLang="en-US"/>
              <a:t>Reducing Exposure</a:t>
            </a:r>
            <a:br>
              <a:rPr lang="en-US" altLang="en-US"/>
            </a:br>
            <a:r>
              <a:rPr lang="en-US" altLang="en-US"/>
              <a:t>to Host Government Takeovers</a:t>
            </a:r>
          </a:p>
        </p:txBody>
      </p:sp>
      <p:sp>
        <p:nvSpPr>
          <p:cNvPr id="155653" name="Rectangle 5"/>
          <p:cNvSpPr>
            <a:spLocks noGrp="1" noChangeArrowheads="1"/>
          </p:cNvSpPr>
          <p:nvPr>
            <p:ph type="body" idx="1"/>
          </p:nvPr>
        </p:nvSpPr>
        <p:spPr>
          <a:noFill/>
          <a:ln/>
        </p:spPr>
        <p:txBody>
          <a:bodyPr/>
          <a:lstStyle/>
          <a:p>
            <a:pPr>
              <a:buSzPct val="90000"/>
              <a:buFont typeface="Wingdings" panose="05000000000000000000" pitchFamily="2" charset="2"/>
              <a:buChar char=""/>
            </a:pPr>
            <a:r>
              <a:rPr lang="en-US" altLang="en-US"/>
              <a:t>Rely on Unique Supplies or Technology</a:t>
            </a:r>
          </a:p>
          <a:p>
            <a:pPr lvl="1"/>
            <a:r>
              <a:rPr lang="en-US" altLang="en-US"/>
              <a:t>In this way, the host government will not be able to take over and operate the subsidiary successfully.</a:t>
            </a:r>
          </a:p>
          <a:p>
            <a:pPr>
              <a:buSzPct val="90000"/>
              <a:buFont typeface="Wingdings" panose="05000000000000000000" pitchFamily="2" charset="2"/>
              <a:buChar char=""/>
            </a:pPr>
            <a:r>
              <a:rPr lang="en-US" altLang="en-US"/>
              <a:t>Hire Local Labor</a:t>
            </a:r>
          </a:p>
          <a:p>
            <a:pPr lvl="1"/>
            <a:r>
              <a:rPr lang="en-US" altLang="en-US"/>
              <a:t>The local employees can apply pressure on their government.</a:t>
            </a:r>
          </a:p>
        </p:txBody>
      </p:sp>
    </p:spTree>
    <p:extLst>
      <p:ext uri="{BB962C8B-B14F-4D97-AF65-F5344CB8AC3E}">
        <p14:creationId xmlns:p14="http://schemas.microsoft.com/office/powerpoint/2010/main" val="5405799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55653">
                                            <p:txEl>
                                              <p:pRg st="0" end="0"/>
                                            </p:txEl>
                                          </p:spTgt>
                                        </p:tgtEl>
                                        <p:attrNameLst>
                                          <p:attrName>style.visibility</p:attrName>
                                        </p:attrNameLst>
                                      </p:cBhvr>
                                      <p:to>
                                        <p:strVal val="visible"/>
                                      </p:to>
                                    </p:set>
                                    <p:animEffect transition="in" filter="wipe(left)">
                                      <p:cBhvr>
                                        <p:cTn id="7" dur="500"/>
                                        <p:tgtEl>
                                          <p:spTgt spid="155653">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55653">
                                            <p:txEl>
                                              <p:pRg st="1" end="1"/>
                                            </p:txEl>
                                          </p:spTgt>
                                        </p:tgtEl>
                                        <p:attrNameLst>
                                          <p:attrName>style.visibility</p:attrName>
                                        </p:attrNameLst>
                                      </p:cBhvr>
                                      <p:to>
                                        <p:strVal val="visible"/>
                                      </p:to>
                                    </p:set>
                                    <p:animEffect transition="in" filter="wipe(left)">
                                      <p:cBhvr>
                                        <p:cTn id="10" dur="500"/>
                                        <p:tgtEl>
                                          <p:spTgt spid="155653">
                                            <p:txEl>
                                              <p:pRg st="1" end="1"/>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155653">
                                            <p:txEl>
                                              <p:pRg st="2" end="2"/>
                                            </p:txEl>
                                          </p:spTgt>
                                        </p:tgtEl>
                                        <p:attrNameLst>
                                          <p:attrName>style.visibility</p:attrName>
                                        </p:attrNameLst>
                                      </p:cBhvr>
                                      <p:to>
                                        <p:strVal val="visible"/>
                                      </p:to>
                                    </p:set>
                                    <p:animEffect transition="in" filter="wipe(left)">
                                      <p:cBhvr>
                                        <p:cTn id="15" dur="500"/>
                                        <p:tgtEl>
                                          <p:spTgt spid="155653">
                                            <p:txEl>
                                              <p:pRg st="2" end="2"/>
                                            </p:txEl>
                                          </p:spTgt>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155653">
                                            <p:txEl>
                                              <p:pRg st="3" end="3"/>
                                            </p:txEl>
                                          </p:spTgt>
                                        </p:tgtEl>
                                        <p:attrNameLst>
                                          <p:attrName>style.visibility</p:attrName>
                                        </p:attrNameLst>
                                      </p:cBhvr>
                                      <p:to>
                                        <p:strVal val="visible"/>
                                      </p:to>
                                    </p:set>
                                    <p:animEffect transition="in" filter="wipe(left)">
                                      <p:cBhvr>
                                        <p:cTn id="18" dur="500"/>
                                        <p:tgtEl>
                                          <p:spTgt spid="15565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5653" grpId="0" build="p"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5957" name="Rectangle 5"/>
          <p:cNvSpPr>
            <a:spLocks noGrp="1" noChangeArrowheads="1"/>
          </p:cNvSpPr>
          <p:nvPr>
            <p:ph type="body" idx="1"/>
          </p:nvPr>
        </p:nvSpPr>
        <p:spPr/>
        <p:txBody>
          <a:bodyPr/>
          <a:lstStyle/>
          <a:p>
            <a:pPr>
              <a:buSzPct val="90000"/>
              <a:buFont typeface="Wingdings" panose="05000000000000000000" pitchFamily="2" charset="2"/>
              <a:buChar char=""/>
            </a:pPr>
            <a:r>
              <a:rPr lang="en-US" altLang="en-US"/>
              <a:t>Borrow Local Funds</a:t>
            </a:r>
          </a:p>
          <a:p>
            <a:pPr lvl="1"/>
            <a:r>
              <a:rPr lang="en-US" altLang="en-US"/>
              <a:t>The local banks can apply pressure on their government.</a:t>
            </a:r>
          </a:p>
          <a:p>
            <a:pPr>
              <a:buSzPct val="90000"/>
              <a:buFont typeface="Wingdings" panose="05000000000000000000" pitchFamily="2" charset="2"/>
              <a:buChar char=""/>
            </a:pPr>
            <a:r>
              <a:rPr lang="en-US" altLang="en-US"/>
              <a:t>Purchase Insurance</a:t>
            </a:r>
          </a:p>
          <a:p>
            <a:pPr lvl="1"/>
            <a:r>
              <a:rPr lang="en-US" altLang="en-US"/>
              <a:t>Investment guarantee programs offered by the home country, host country, or an international agency insure to some extent various forms of country risk.</a:t>
            </a:r>
          </a:p>
        </p:txBody>
      </p:sp>
      <p:sp>
        <p:nvSpPr>
          <p:cNvPr id="125959" name="Rectangle 7"/>
          <p:cNvSpPr>
            <a:spLocks noGrp="1" noChangeArrowheads="1"/>
          </p:cNvSpPr>
          <p:nvPr>
            <p:ph type="title"/>
          </p:nvPr>
        </p:nvSpPr>
        <p:spPr>
          <a:noFill/>
          <a:ln/>
        </p:spPr>
        <p:txBody>
          <a:bodyPr/>
          <a:lstStyle/>
          <a:p>
            <a:pPr>
              <a:lnSpc>
                <a:spcPct val="90000"/>
              </a:lnSpc>
            </a:pPr>
            <a:r>
              <a:rPr lang="en-US" altLang="en-US"/>
              <a:t>Reducing Exposure</a:t>
            </a:r>
            <a:br>
              <a:rPr lang="en-US" altLang="en-US"/>
            </a:br>
            <a:r>
              <a:rPr lang="en-US" altLang="en-US"/>
              <a:t>to Host Government Takeovers</a:t>
            </a:r>
          </a:p>
        </p:txBody>
      </p:sp>
    </p:spTree>
    <p:extLst>
      <p:ext uri="{BB962C8B-B14F-4D97-AF65-F5344CB8AC3E}">
        <p14:creationId xmlns:p14="http://schemas.microsoft.com/office/powerpoint/2010/main" val="311985172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5957">
                                            <p:txEl>
                                              <p:pRg st="0" end="0"/>
                                            </p:txEl>
                                          </p:spTgt>
                                        </p:tgtEl>
                                        <p:attrNameLst>
                                          <p:attrName>style.visibility</p:attrName>
                                        </p:attrNameLst>
                                      </p:cBhvr>
                                      <p:to>
                                        <p:strVal val="visible"/>
                                      </p:to>
                                    </p:set>
                                    <p:animEffect transition="in" filter="wipe(left)">
                                      <p:cBhvr>
                                        <p:cTn id="7" dur="500"/>
                                        <p:tgtEl>
                                          <p:spTgt spid="125957">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25957">
                                            <p:txEl>
                                              <p:pRg st="1" end="1"/>
                                            </p:txEl>
                                          </p:spTgt>
                                        </p:tgtEl>
                                        <p:attrNameLst>
                                          <p:attrName>style.visibility</p:attrName>
                                        </p:attrNameLst>
                                      </p:cBhvr>
                                      <p:to>
                                        <p:strVal val="visible"/>
                                      </p:to>
                                    </p:set>
                                    <p:animEffect transition="in" filter="wipe(left)">
                                      <p:cBhvr>
                                        <p:cTn id="10" dur="500"/>
                                        <p:tgtEl>
                                          <p:spTgt spid="125957">
                                            <p:txEl>
                                              <p:pRg st="1" end="1"/>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125957">
                                            <p:txEl>
                                              <p:pRg st="2" end="2"/>
                                            </p:txEl>
                                          </p:spTgt>
                                        </p:tgtEl>
                                        <p:attrNameLst>
                                          <p:attrName>style.visibility</p:attrName>
                                        </p:attrNameLst>
                                      </p:cBhvr>
                                      <p:to>
                                        <p:strVal val="visible"/>
                                      </p:to>
                                    </p:set>
                                    <p:animEffect transition="in" filter="wipe(left)">
                                      <p:cBhvr>
                                        <p:cTn id="15" dur="500"/>
                                        <p:tgtEl>
                                          <p:spTgt spid="125957">
                                            <p:txEl>
                                              <p:pRg st="2" end="2"/>
                                            </p:txEl>
                                          </p:spTgt>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125957">
                                            <p:txEl>
                                              <p:pRg st="3" end="3"/>
                                            </p:txEl>
                                          </p:spTgt>
                                        </p:tgtEl>
                                        <p:attrNameLst>
                                          <p:attrName>style.visibility</p:attrName>
                                        </p:attrNameLst>
                                      </p:cBhvr>
                                      <p:to>
                                        <p:strVal val="visible"/>
                                      </p:to>
                                    </p:set>
                                    <p:animEffect transition="in" filter="wipe(left)">
                                      <p:cBhvr>
                                        <p:cTn id="18" dur="500"/>
                                        <p:tgtEl>
                                          <p:spTgt spid="12595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957" grpId="0" build="p"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700" name="Rectangle 4"/>
          <p:cNvSpPr>
            <a:spLocks noGrp="1" noChangeArrowheads="1"/>
          </p:cNvSpPr>
          <p:nvPr>
            <p:ph type="title"/>
          </p:nvPr>
        </p:nvSpPr>
        <p:spPr>
          <a:xfrm>
            <a:off x="0" y="304800"/>
            <a:ext cx="9144000" cy="990600"/>
          </a:xfrm>
          <a:noFill/>
          <a:ln/>
        </p:spPr>
        <p:txBody>
          <a:bodyPr/>
          <a:lstStyle/>
          <a:p>
            <a:pPr>
              <a:lnSpc>
                <a:spcPct val="90000"/>
              </a:lnSpc>
            </a:pPr>
            <a:r>
              <a:rPr lang="en-US" altLang="en-US" sz="3200"/>
              <a:t>Impact of Country Risk on an MNC’s Value</a:t>
            </a:r>
            <a:endParaRPr lang="en-US" altLang="en-US" sz="3200" b="0"/>
          </a:p>
        </p:txBody>
      </p:sp>
      <p:grpSp>
        <p:nvGrpSpPr>
          <p:cNvPr id="157701" name="Group 5"/>
          <p:cNvGrpSpPr>
            <a:grpSpLocks/>
          </p:cNvGrpSpPr>
          <p:nvPr/>
        </p:nvGrpSpPr>
        <p:grpSpPr bwMode="auto">
          <a:xfrm>
            <a:off x="990600" y="1447800"/>
            <a:ext cx="7467600" cy="5194300"/>
            <a:chOff x="624" y="912"/>
            <a:chExt cx="4704" cy="3272"/>
          </a:xfrm>
        </p:grpSpPr>
        <p:grpSp>
          <p:nvGrpSpPr>
            <p:cNvPr id="157702" name="Group 6"/>
            <p:cNvGrpSpPr>
              <a:grpSpLocks/>
            </p:cNvGrpSpPr>
            <p:nvPr/>
          </p:nvGrpSpPr>
          <p:grpSpPr bwMode="auto">
            <a:xfrm>
              <a:off x="816" y="1632"/>
              <a:ext cx="4128" cy="1416"/>
              <a:chOff x="816" y="1680"/>
              <a:chExt cx="4128" cy="1416"/>
            </a:xfrm>
          </p:grpSpPr>
          <p:sp>
            <p:nvSpPr>
              <p:cNvPr id="157703" name="Rectangle 7"/>
              <p:cNvSpPr>
                <a:spLocks noChangeArrowheads="1"/>
              </p:cNvSpPr>
              <p:nvPr/>
            </p:nvSpPr>
            <p:spPr bwMode="auto">
              <a:xfrm>
                <a:off x="816" y="1680"/>
                <a:ext cx="4080" cy="1344"/>
              </a:xfrm>
              <a:prstGeom prst="rect">
                <a:avLst/>
              </a:prstGeom>
              <a:solidFill>
                <a:srgbClr val="006B61"/>
              </a:solidFill>
              <a:ln w="9525">
                <a:solidFill>
                  <a:srgbClr val="006B6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157704" name="Rectangle 8"/>
              <p:cNvSpPr>
                <a:spLocks noChangeArrowheads="1"/>
              </p:cNvSpPr>
              <p:nvPr/>
            </p:nvSpPr>
            <p:spPr bwMode="auto">
              <a:xfrm>
                <a:off x="864" y="1728"/>
                <a:ext cx="4080" cy="1344"/>
              </a:xfrm>
              <a:prstGeom prst="rect">
                <a:avLst/>
              </a:prstGeom>
              <a:solidFill>
                <a:srgbClr val="FFFFFF"/>
              </a:solidFill>
              <a:ln w="9525">
                <a:solidFill>
                  <a:srgbClr val="006B6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graphicFrame>
            <p:nvGraphicFramePr>
              <p:cNvPr id="157705" name="Object 9">
                <a:hlinkClick r:id="" action="ppaction://ole?verb=0"/>
              </p:cNvPr>
              <p:cNvGraphicFramePr>
                <a:graphicFrameLocks/>
              </p:cNvGraphicFramePr>
              <p:nvPr/>
            </p:nvGraphicFramePr>
            <p:xfrm>
              <a:off x="1056" y="1728"/>
              <a:ext cx="3648" cy="1368"/>
            </p:xfrm>
            <a:graphic>
              <a:graphicData uri="http://schemas.openxmlformats.org/presentationml/2006/ole">
                <mc:AlternateContent xmlns:mc="http://schemas.openxmlformats.org/markup-compatibility/2006">
                  <mc:Choice xmlns:v="urn:schemas-microsoft-com:vml" Requires="v">
                    <p:oleObj spid="_x0000_s9223" name="Equation" r:id="rId3" imgW="2438280" imgH="914400" progId="Equation.3">
                      <p:embed/>
                    </p:oleObj>
                  </mc:Choice>
                  <mc:Fallback>
                    <p:oleObj name="Equation" r:id="rId3" imgW="2438280" imgH="914400" progId="Equation.3">
                      <p:embed/>
                      <p:pic>
                        <p:nvPicPr>
                          <p:cNvPr id="157705" name="Object 9">
                            <a:hlinkClick r:id="" action="ppaction://ole?verb=0"/>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56" y="1728"/>
                            <a:ext cx="3648" cy="1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sp>
          <p:nvSpPr>
            <p:cNvPr id="157706" name="Rectangle 10"/>
            <p:cNvSpPr>
              <a:spLocks noChangeArrowheads="1"/>
            </p:cNvSpPr>
            <p:nvPr/>
          </p:nvSpPr>
          <p:spPr bwMode="auto">
            <a:xfrm>
              <a:off x="624" y="3168"/>
              <a:ext cx="4704" cy="10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marL="1314450" indent="-1314450" algn="l">
                <a:tabLst>
                  <a:tab pos="514350" algn="ctr"/>
                  <a:tab pos="1085850" algn="l"/>
                  <a:tab pos="1314450" algn="l"/>
                </a:tabLst>
                <a:defRPr sz="2400">
                  <a:solidFill>
                    <a:schemeClr val="tx1"/>
                  </a:solidFill>
                  <a:latin typeface="Times New Roman" panose="02020603050405020304" pitchFamily="18" charset="0"/>
                </a:defRPr>
              </a:lvl1pPr>
              <a:lvl2pPr marL="1485900" algn="l">
                <a:tabLst>
                  <a:tab pos="514350" algn="ctr"/>
                  <a:tab pos="1085850" algn="l"/>
                  <a:tab pos="1314450" algn="l"/>
                </a:tabLst>
                <a:defRPr sz="2400">
                  <a:solidFill>
                    <a:schemeClr val="tx1"/>
                  </a:solidFill>
                  <a:latin typeface="Times New Roman" panose="02020603050405020304" pitchFamily="18" charset="0"/>
                </a:defRPr>
              </a:lvl2pPr>
              <a:lvl3pPr marL="1600200" algn="l">
                <a:tabLst>
                  <a:tab pos="514350" algn="ctr"/>
                  <a:tab pos="1085850" algn="l"/>
                  <a:tab pos="1314450" algn="l"/>
                </a:tabLst>
                <a:defRPr sz="2400">
                  <a:solidFill>
                    <a:schemeClr val="tx1"/>
                  </a:solidFill>
                  <a:latin typeface="Times New Roman" panose="02020603050405020304" pitchFamily="18" charset="0"/>
                </a:defRPr>
              </a:lvl3pPr>
              <a:lvl4pPr marL="1714500" algn="l">
                <a:tabLst>
                  <a:tab pos="514350" algn="ctr"/>
                  <a:tab pos="1085850" algn="l"/>
                  <a:tab pos="1314450" algn="l"/>
                </a:tabLst>
                <a:defRPr sz="2400">
                  <a:solidFill>
                    <a:schemeClr val="tx1"/>
                  </a:solidFill>
                  <a:latin typeface="Times New Roman" panose="02020603050405020304" pitchFamily="18" charset="0"/>
                </a:defRPr>
              </a:lvl4pPr>
              <a:lvl5pPr algn="l">
                <a:tabLst>
                  <a:tab pos="514350" algn="ctr"/>
                  <a:tab pos="1085850" algn="l"/>
                  <a:tab pos="1314450" algn="l"/>
                </a:tabLst>
                <a:defRPr sz="2400">
                  <a:solidFill>
                    <a:schemeClr val="tx1"/>
                  </a:solidFill>
                  <a:latin typeface="Times New Roman" panose="02020603050405020304" pitchFamily="18" charset="0"/>
                </a:defRPr>
              </a:lvl5pPr>
              <a:lvl6pPr eaLnBrk="0" fontAlgn="base" hangingPunct="0">
                <a:spcBef>
                  <a:spcPct val="0"/>
                </a:spcBef>
                <a:spcAft>
                  <a:spcPct val="0"/>
                </a:spcAft>
                <a:tabLst>
                  <a:tab pos="514350" algn="ctr"/>
                  <a:tab pos="1085850" algn="l"/>
                  <a:tab pos="1314450" algn="l"/>
                </a:tabLst>
                <a:defRPr sz="2400">
                  <a:solidFill>
                    <a:schemeClr val="tx1"/>
                  </a:solidFill>
                  <a:latin typeface="Times New Roman" panose="02020603050405020304" pitchFamily="18" charset="0"/>
                </a:defRPr>
              </a:lvl6pPr>
              <a:lvl7pPr eaLnBrk="0" fontAlgn="base" hangingPunct="0">
                <a:spcBef>
                  <a:spcPct val="0"/>
                </a:spcBef>
                <a:spcAft>
                  <a:spcPct val="0"/>
                </a:spcAft>
                <a:tabLst>
                  <a:tab pos="514350" algn="ctr"/>
                  <a:tab pos="1085850" algn="l"/>
                  <a:tab pos="1314450" algn="l"/>
                </a:tabLst>
                <a:defRPr sz="2400">
                  <a:solidFill>
                    <a:schemeClr val="tx1"/>
                  </a:solidFill>
                  <a:latin typeface="Times New Roman" panose="02020603050405020304" pitchFamily="18" charset="0"/>
                </a:defRPr>
              </a:lvl7pPr>
              <a:lvl8pPr eaLnBrk="0" fontAlgn="base" hangingPunct="0">
                <a:spcBef>
                  <a:spcPct val="0"/>
                </a:spcBef>
                <a:spcAft>
                  <a:spcPct val="0"/>
                </a:spcAft>
                <a:tabLst>
                  <a:tab pos="514350" algn="ctr"/>
                  <a:tab pos="1085850" algn="l"/>
                  <a:tab pos="1314450" algn="l"/>
                </a:tabLst>
                <a:defRPr sz="2400">
                  <a:solidFill>
                    <a:schemeClr val="tx1"/>
                  </a:solidFill>
                  <a:latin typeface="Times New Roman" panose="02020603050405020304" pitchFamily="18" charset="0"/>
                </a:defRPr>
              </a:lvl8pPr>
              <a:lvl9pPr eaLnBrk="0" fontAlgn="base" hangingPunct="0">
                <a:spcBef>
                  <a:spcPct val="0"/>
                </a:spcBef>
                <a:spcAft>
                  <a:spcPct val="0"/>
                </a:spcAft>
                <a:tabLst>
                  <a:tab pos="514350" algn="ctr"/>
                  <a:tab pos="1085850" algn="l"/>
                  <a:tab pos="1314450" algn="l"/>
                </a:tabLst>
                <a:defRPr sz="2400">
                  <a:solidFill>
                    <a:schemeClr val="tx1"/>
                  </a:solidFill>
                  <a:latin typeface="Times New Roman" panose="02020603050405020304" pitchFamily="18" charset="0"/>
                </a:defRPr>
              </a:lvl9pPr>
            </a:lstStyle>
            <a:p>
              <a:r>
                <a:rPr lang="en-US" altLang="en-US" sz="2000">
                  <a:latin typeface="Arial" panose="020B0604020202020204" pitchFamily="34" charset="0"/>
                </a:rPr>
                <a:t>	E (CF</a:t>
              </a:r>
              <a:r>
                <a:rPr lang="en-US" altLang="en-US" sz="2000" i="1" baseline="-25000">
                  <a:latin typeface="Arial" panose="020B0604020202020204" pitchFamily="34" charset="0"/>
                </a:rPr>
                <a:t>j,t </a:t>
              </a:r>
              <a:r>
                <a:rPr lang="en-US" altLang="en-US" sz="2000">
                  <a:latin typeface="Arial" panose="020B0604020202020204" pitchFamily="34" charset="0"/>
                </a:rPr>
                <a:t>)	=	expected cash flows in currency </a:t>
              </a:r>
              <a:r>
                <a:rPr lang="en-US" altLang="en-US" sz="2000" i="1">
                  <a:latin typeface="Arial" panose="020B0604020202020204" pitchFamily="34" charset="0"/>
                </a:rPr>
                <a:t>j</a:t>
              </a:r>
              <a:r>
                <a:rPr lang="en-US" altLang="en-US" sz="2000">
                  <a:latin typeface="Arial" panose="020B0604020202020204" pitchFamily="34" charset="0"/>
                </a:rPr>
                <a:t> to be received by the U.S. parent at the end of period </a:t>
              </a:r>
              <a:r>
                <a:rPr lang="en-US" altLang="en-US" sz="2000" i="1">
                  <a:latin typeface="Arial" panose="020B0604020202020204" pitchFamily="34" charset="0"/>
                </a:rPr>
                <a:t>t</a:t>
              </a:r>
              <a:endParaRPr lang="en-US" altLang="en-US" sz="2000">
                <a:latin typeface="Arial" panose="020B0604020202020204" pitchFamily="34" charset="0"/>
              </a:endParaRPr>
            </a:p>
            <a:p>
              <a:r>
                <a:rPr lang="en-US" altLang="en-US" sz="2000">
                  <a:latin typeface="Arial" panose="020B0604020202020204" pitchFamily="34" charset="0"/>
                </a:rPr>
                <a:t>	E (ER</a:t>
              </a:r>
              <a:r>
                <a:rPr lang="en-US" altLang="en-US" sz="2000" i="1" baseline="-25000">
                  <a:latin typeface="Arial" panose="020B0604020202020204" pitchFamily="34" charset="0"/>
                </a:rPr>
                <a:t>j,t </a:t>
              </a:r>
              <a:r>
                <a:rPr lang="en-US" altLang="en-US" sz="2000">
                  <a:latin typeface="Arial" panose="020B0604020202020204" pitchFamily="34" charset="0"/>
                </a:rPr>
                <a:t>)	=	expected exchange rate at which currency </a:t>
              </a:r>
              <a:r>
                <a:rPr lang="en-US" altLang="en-US" sz="2000" i="1">
                  <a:latin typeface="Arial" panose="020B0604020202020204" pitchFamily="34" charset="0"/>
                </a:rPr>
                <a:t>j</a:t>
              </a:r>
              <a:r>
                <a:rPr lang="en-US" altLang="en-US" sz="2000">
                  <a:latin typeface="Arial" panose="020B0604020202020204" pitchFamily="34" charset="0"/>
                </a:rPr>
                <a:t> can be converted to dollars at the end of period </a:t>
              </a:r>
              <a:r>
                <a:rPr lang="en-US" altLang="en-US" sz="2000" i="1">
                  <a:latin typeface="Arial" panose="020B0604020202020204" pitchFamily="34" charset="0"/>
                </a:rPr>
                <a:t>t</a:t>
              </a:r>
              <a:endParaRPr lang="en-US" altLang="en-US" sz="2000">
                <a:latin typeface="Arial" panose="020B0604020202020204" pitchFamily="34" charset="0"/>
              </a:endParaRPr>
            </a:p>
            <a:p>
              <a:r>
                <a:rPr lang="en-US" altLang="en-US" sz="2000" i="1">
                  <a:latin typeface="Arial" panose="020B0604020202020204" pitchFamily="34" charset="0"/>
                </a:rPr>
                <a:t>	k	</a:t>
              </a:r>
              <a:r>
                <a:rPr lang="en-US" altLang="en-US" sz="2000">
                  <a:latin typeface="Arial" panose="020B0604020202020204" pitchFamily="34" charset="0"/>
                </a:rPr>
                <a:t>=	weighted average cost of capital of the parent</a:t>
              </a:r>
            </a:p>
          </p:txBody>
        </p:sp>
        <p:grpSp>
          <p:nvGrpSpPr>
            <p:cNvPr id="157707" name="Group 11"/>
            <p:cNvGrpSpPr>
              <a:grpSpLocks/>
            </p:cNvGrpSpPr>
            <p:nvPr/>
          </p:nvGrpSpPr>
          <p:grpSpPr bwMode="auto">
            <a:xfrm>
              <a:off x="1776" y="912"/>
              <a:ext cx="2592" cy="528"/>
              <a:chOff x="144" y="720"/>
              <a:chExt cx="2592" cy="528"/>
            </a:xfrm>
          </p:grpSpPr>
          <p:sp>
            <p:nvSpPr>
              <p:cNvPr id="157708" name="Rectangle 12"/>
              <p:cNvSpPr>
                <a:spLocks noChangeArrowheads="1"/>
              </p:cNvSpPr>
              <p:nvPr/>
            </p:nvSpPr>
            <p:spPr bwMode="auto">
              <a:xfrm>
                <a:off x="144" y="720"/>
                <a:ext cx="2544" cy="480"/>
              </a:xfrm>
              <a:prstGeom prst="rect">
                <a:avLst/>
              </a:prstGeom>
              <a:solidFill>
                <a:srgbClr val="006B61"/>
              </a:solidFill>
              <a:ln w="12700">
                <a:solidFill>
                  <a:srgbClr val="006B6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57709" name="Rectangle 13"/>
              <p:cNvSpPr>
                <a:spLocks noChangeArrowheads="1"/>
              </p:cNvSpPr>
              <p:nvPr/>
            </p:nvSpPr>
            <p:spPr bwMode="auto">
              <a:xfrm>
                <a:off x="192" y="768"/>
                <a:ext cx="2544" cy="480"/>
              </a:xfrm>
              <a:prstGeom prst="rect">
                <a:avLst/>
              </a:prstGeom>
              <a:solidFill>
                <a:srgbClr val="FFFFFF"/>
              </a:solidFill>
              <a:ln w="12700">
                <a:solidFill>
                  <a:srgbClr val="006B6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57710" name="Rectangle 14"/>
              <p:cNvSpPr>
                <a:spLocks noChangeArrowheads="1"/>
              </p:cNvSpPr>
              <p:nvPr/>
            </p:nvSpPr>
            <p:spPr bwMode="auto">
              <a:xfrm>
                <a:off x="192" y="816"/>
                <a:ext cx="2544" cy="4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nSpc>
                    <a:spcPct val="90000"/>
                  </a:lnSpc>
                </a:pPr>
                <a:r>
                  <a:rPr lang="en-US" altLang="en-US" sz="2000"/>
                  <a:t>Exposure of Foreign Projects to Country Risks</a:t>
                </a:r>
              </a:p>
            </p:txBody>
          </p:sp>
        </p:grpSp>
        <p:sp>
          <p:nvSpPr>
            <p:cNvPr id="157711" name="Line 15"/>
            <p:cNvSpPr>
              <a:spLocks noChangeShapeType="1"/>
            </p:cNvSpPr>
            <p:nvPr/>
          </p:nvSpPr>
          <p:spPr bwMode="auto">
            <a:xfrm>
              <a:off x="3072" y="1440"/>
              <a:ext cx="0" cy="384"/>
            </a:xfrm>
            <a:prstGeom prst="line">
              <a:avLst/>
            </a:prstGeom>
            <a:noFill/>
            <a:ln w="381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157712" name="Line 16"/>
            <p:cNvSpPr>
              <a:spLocks noChangeShapeType="1"/>
            </p:cNvSpPr>
            <p:nvPr/>
          </p:nvSpPr>
          <p:spPr bwMode="auto">
            <a:xfrm flipV="1">
              <a:off x="3504" y="2640"/>
              <a:ext cx="0" cy="192"/>
            </a:xfrm>
            <a:prstGeom prst="line">
              <a:avLst/>
            </a:prstGeom>
            <a:noFill/>
            <a:ln w="381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157713" name="Line 17"/>
            <p:cNvSpPr>
              <a:spLocks noChangeShapeType="1"/>
            </p:cNvSpPr>
            <p:nvPr/>
          </p:nvSpPr>
          <p:spPr bwMode="auto">
            <a:xfrm>
              <a:off x="3504" y="2832"/>
              <a:ext cx="1680" cy="0"/>
            </a:xfrm>
            <a:prstGeom prst="line">
              <a:avLst/>
            </a:prstGeom>
            <a:noFill/>
            <a:ln w="381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157714" name="Line 18"/>
            <p:cNvSpPr>
              <a:spLocks noChangeShapeType="1"/>
            </p:cNvSpPr>
            <p:nvPr/>
          </p:nvSpPr>
          <p:spPr bwMode="auto">
            <a:xfrm>
              <a:off x="4368" y="1200"/>
              <a:ext cx="816" cy="0"/>
            </a:xfrm>
            <a:prstGeom prst="line">
              <a:avLst/>
            </a:prstGeom>
            <a:noFill/>
            <a:ln w="381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157715" name="Line 19"/>
            <p:cNvSpPr>
              <a:spLocks noChangeShapeType="1"/>
            </p:cNvSpPr>
            <p:nvPr/>
          </p:nvSpPr>
          <p:spPr bwMode="auto">
            <a:xfrm>
              <a:off x="5184" y="1200"/>
              <a:ext cx="0" cy="1632"/>
            </a:xfrm>
            <a:prstGeom prst="line">
              <a:avLst/>
            </a:prstGeom>
            <a:noFill/>
            <a:ln w="381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grpSp>
    </p:spTree>
    <p:extLst>
      <p:ext uri="{BB962C8B-B14F-4D97-AF65-F5344CB8AC3E}">
        <p14:creationId xmlns:p14="http://schemas.microsoft.com/office/powerpoint/2010/main" val="383473965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157701"/>
                                        </p:tgtEl>
                                        <p:attrNameLst>
                                          <p:attrName>style.visibility</p:attrName>
                                        </p:attrNameLst>
                                      </p:cBhvr>
                                      <p:to>
                                        <p:strVal val="visible"/>
                                      </p:to>
                                    </p:set>
                                    <p:animEffect transition="in" filter="wipe(up)">
                                      <p:cBhvr>
                                        <p:cTn id="7" dur="500"/>
                                        <p:tgtEl>
                                          <p:spTgt spid="1577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0054" name="Rectangle 1030"/>
          <p:cNvSpPr>
            <a:spLocks noGrp="1" noChangeArrowheads="1"/>
          </p:cNvSpPr>
          <p:nvPr>
            <p:ph type="body" idx="1"/>
          </p:nvPr>
        </p:nvSpPr>
        <p:spPr>
          <a:xfrm>
            <a:off x="685800" y="2057400"/>
            <a:ext cx="7772400" cy="4038600"/>
          </a:xfrm>
        </p:spPr>
        <p:txBody>
          <a:bodyPr/>
          <a:lstStyle/>
          <a:p>
            <a:r>
              <a:rPr lang="en-US" altLang="en-US"/>
              <a:t>Why Country Risk Analysis Is Important</a:t>
            </a:r>
          </a:p>
          <a:p>
            <a:r>
              <a:rPr lang="en-US" altLang="en-US"/>
              <a:t>Political Risk Factors</a:t>
            </a:r>
          </a:p>
          <a:p>
            <a:pPr lvl="1">
              <a:lnSpc>
                <a:spcPct val="100000"/>
              </a:lnSpc>
            </a:pPr>
            <a:r>
              <a:rPr lang="en-US" altLang="en-US"/>
              <a:t>Attitude of Consumers in the Host Country</a:t>
            </a:r>
          </a:p>
          <a:p>
            <a:pPr lvl="1">
              <a:lnSpc>
                <a:spcPct val="100000"/>
              </a:lnSpc>
            </a:pPr>
            <a:r>
              <a:rPr lang="en-US" altLang="en-US"/>
              <a:t>Attitude of Host Government</a:t>
            </a:r>
          </a:p>
          <a:p>
            <a:pPr lvl="1">
              <a:lnSpc>
                <a:spcPct val="100000"/>
              </a:lnSpc>
            </a:pPr>
            <a:r>
              <a:rPr lang="en-US" altLang="en-US"/>
              <a:t>Blockage of Fund Transfers</a:t>
            </a:r>
          </a:p>
          <a:p>
            <a:pPr lvl="1">
              <a:lnSpc>
                <a:spcPct val="100000"/>
              </a:lnSpc>
            </a:pPr>
            <a:r>
              <a:rPr lang="en-US" altLang="en-US"/>
              <a:t>Currency Inconvertibility</a:t>
            </a:r>
          </a:p>
          <a:p>
            <a:pPr lvl="1">
              <a:lnSpc>
                <a:spcPct val="100000"/>
              </a:lnSpc>
            </a:pPr>
            <a:r>
              <a:rPr lang="en-US" altLang="en-US"/>
              <a:t>War</a:t>
            </a:r>
          </a:p>
          <a:p>
            <a:pPr lvl="1">
              <a:lnSpc>
                <a:spcPct val="100000"/>
              </a:lnSpc>
            </a:pPr>
            <a:r>
              <a:rPr lang="en-US" altLang="en-US"/>
              <a:t>Bureaucracy</a:t>
            </a:r>
          </a:p>
          <a:p>
            <a:pPr lvl="1">
              <a:lnSpc>
                <a:spcPct val="100000"/>
              </a:lnSpc>
            </a:pPr>
            <a:r>
              <a:rPr lang="en-US" altLang="en-US"/>
              <a:t>Corruption</a:t>
            </a:r>
          </a:p>
        </p:txBody>
      </p:sp>
      <p:sp>
        <p:nvSpPr>
          <p:cNvPr id="130129" name="Rectangle 1105"/>
          <p:cNvSpPr>
            <a:spLocks noGrp="1" noChangeArrowheads="1"/>
          </p:cNvSpPr>
          <p:nvPr>
            <p:ph type="title"/>
          </p:nvPr>
        </p:nvSpPr>
        <p:spPr>
          <a:xfrm>
            <a:off x="685800" y="609600"/>
            <a:ext cx="6629400" cy="1143000"/>
          </a:xfrm>
          <a:noFill/>
          <a:ln/>
        </p:spPr>
        <p:txBody>
          <a:bodyPr/>
          <a:lstStyle/>
          <a:p>
            <a:r>
              <a:rPr lang="en-US" altLang="en-US" dirty="0" smtClean="0"/>
              <a:t>Session </a:t>
            </a:r>
            <a:r>
              <a:rPr lang="en-US" altLang="en-US" dirty="0"/>
              <a:t>Review</a:t>
            </a:r>
          </a:p>
        </p:txBody>
      </p:sp>
    </p:spTree>
    <p:extLst>
      <p:ext uri="{BB962C8B-B14F-4D97-AF65-F5344CB8AC3E}">
        <p14:creationId xmlns:p14="http://schemas.microsoft.com/office/powerpoint/2010/main" val="255102387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0054">
                                            <p:txEl>
                                              <p:pRg st="0" end="0"/>
                                            </p:txEl>
                                          </p:spTgt>
                                        </p:tgtEl>
                                        <p:attrNameLst>
                                          <p:attrName>style.visibility</p:attrName>
                                        </p:attrNameLst>
                                      </p:cBhvr>
                                      <p:to>
                                        <p:strVal val="visible"/>
                                      </p:to>
                                    </p:set>
                                    <p:animEffect transition="in" filter="wipe(left)">
                                      <p:cBhvr>
                                        <p:cTn id="7" dur="500"/>
                                        <p:tgtEl>
                                          <p:spTgt spid="13005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30054">
                                            <p:txEl>
                                              <p:pRg st="1" end="1"/>
                                            </p:txEl>
                                          </p:spTgt>
                                        </p:tgtEl>
                                        <p:attrNameLst>
                                          <p:attrName>style.visibility</p:attrName>
                                        </p:attrNameLst>
                                      </p:cBhvr>
                                      <p:to>
                                        <p:strVal val="visible"/>
                                      </p:to>
                                    </p:set>
                                    <p:animEffect transition="in" filter="wipe(left)">
                                      <p:cBhvr>
                                        <p:cTn id="12" dur="500"/>
                                        <p:tgtEl>
                                          <p:spTgt spid="130054">
                                            <p:txEl>
                                              <p:pRg st="1" end="1"/>
                                            </p:txEl>
                                          </p:spTgt>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130054">
                                            <p:txEl>
                                              <p:pRg st="2" end="2"/>
                                            </p:txEl>
                                          </p:spTgt>
                                        </p:tgtEl>
                                        <p:attrNameLst>
                                          <p:attrName>style.visibility</p:attrName>
                                        </p:attrNameLst>
                                      </p:cBhvr>
                                      <p:to>
                                        <p:strVal val="visible"/>
                                      </p:to>
                                    </p:set>
                                    <p:animEffect transition="in" filter="wipe(left)">
                                      <p:cBhvr>
                                        <p:cTn id="15" dur="500"/>
                                        <p:tgtEl>
                                          <p:spTgt spid="130054">
                                            <p:txEl>
                                              <p:pRg st="2" end="2"/>
                                            </p:txEl>
                                          </p:spTgt>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130054">
                                            <p:txEl>
                                              <p:pRg st="3" end="3"/>
                                            </p:txEl>
                                          </p:spTgt>
                                        </p:tgtEl>
                                        <p:attrNameLst>
                                          <p:attrName>style.visibility</p:attrName>
                                        </p:attrNameLst>
                                      </p:cBhvr>
                                      <p:to>
                                        <p:strVal val="visible"/>
                                      </p:to>
                                    </p:set>
                                    <p:animEffect transition="in" filter="wipe(left)">
                                      <p:cBhvr>
                                        <p:cTn id="18" dur="500"/>
                                        <p:tgtEl>
                                          <p:spTgt spid="130054">
                                            <p:txEl>
                                              <p:pRg st="3" end="3"/>
                                            </p:txEl>
                                          </p:spTgt>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130054">
                                            <p:txEl>
                                              <p:pRg st="4" end="4"/>
                                            </p:txEl>
                                          </p:spTgt>
                                        </p:tgtEl>
                                        <p:attrNameLst>
                                          <p:attrName>style.visibility</p:attrName>
                                        </p:attrNameLst>
                                      </p:cBhvr>
                                      <p:to>
                                        <p:strVal val="visible"/>
                                      </p:to>
                                    </p:set>
                                    <p:animEffect transition="in" filter="wipe(left)">
                                      <p:cBhvr>
                                        <p:cTn id="21" dur="500"/>
                                        <p:tgtEl>
                                          <p:spTgt spid="130054">
                                            <p:txEl>
                                              <p:pRg st="4" end="4"/>
                                            </p:txEl>
                                          </p:spTgt>
                                        </p:tgtEl>
                                      </p:cBhvr>
                                    </p:animEffect>
                                  </p:childTnLst>
                                </p:cTn>
                              </p:par>
                              <p:par>
                                <p:cTn id="22" presetID="22" presetClass="entr" presetSubtype="8" fill="hold" grpId="0" nodeType="withEffect">
                                  <p:stCondLst>
                                    <p:cond delay="0"/>
                                  </p:stCondLst>
                                  <p:childTnLst>
                                    <p:set>
                                      <p:cBhvr>
                                        <p:cTn id="23" dur="1" fill="hold">
                                          <p:stCondLst>
                                            <p:cond delay="0"/>
                                          </p:stCondLst>
                                        </p:cTn>
                                        <p:tgtEl>
                                          <p:spTgt spid="130054">
                                            <p:txEl>
                                              <p:pRg st="5" end="5"/>
                                            </p:txEl>
                                          </p:spTgt>
                                        </p:tgtEl>
                                        <p:attrNameLst>
                                          <p:attrName>style.visibility</p:attrName>
                                        </p:attrNameLst>
                                      </p:cBhvr>
                                      <p:to>
                                        <p:strVal val="visible"/>
                                      </p:to>
                                    </p:set>
                                    <p:animEffect transition="in" filter="wipe(left)">
                                      <p:cBhvr>
                                        <p:cTn id="24" dur="500"/>
                                        <p:tgtEl>
                                          <p:spTgt spid="130054">
                                            <p:txEl>
                                              <p:pRg st="5" end="5"/>
                                            </p:txEl>
                                          </p:spTgt>
                                        </p:tgtEl>
                                      </p:cBhvr>
                                    </p:animEffect>
                                  </p:childTnLst>
                                </p:cTn>
                              </p:par>
                              <p:par>
                                <p:cTn id="25" presetID="22" presetClass="entr" presetSubtype="8" fill="hold" grpId="0" nodeType="withEffect">
                                  <p:stCondLst>
                                    <p:cond delay="0"/>
                                  </p:stCondLst>
                                  <p:childTnLst>
                                    <p:set>
                                      <p:cBhvr>
                                        <p:cTn id="26" dur="1" fill="hold">
                                          <p:stCondLst>
                                            <p:cond delay="0"/>
                                          </p:stCondLst>
                                        </p:cTn>
                                        <p:tgtEl>
                                          <p:spTgt spid="130054">
                                            <p:txEl>
                                              <p:pRg st="6" end="6"/>
                                            </p:txEl>
                                          </p:spTgt>
                                        </p:tgtEl>
                                        <p:attrNameLst>
                                          <p:attrName>style.visibility</p:attrName>
                                        </p:attrNameLst>
                                      </p:cBhvr>
                                      <p:to>
                                        <p:strVal val="visible"/>
                                      </p:to>
                                    </p:set>
                                    <p:animEffect transition="in" filter="wipe(left)">
                                      <p:cBhvr>
                                        <p:cTn id="27" dur="500"/>
                                        <p:tgtEl>
                                          <p:spTgt spid="130054">
                                            <p:txEl>
                                              <p:pRg st="6" end="6"/>
                                            </p:txEl>
                                          </p:spTgt>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130054">
                                            <p:txEl>
                                              <p:pRg st="7" end="7"/>
                                            </p:txEl>
                                          </p:spTgt>
                                        </p:tgtEl>
                                        <p:attrNameLst>
                                          <p:attrName>style.visibility</p:attrName>
                                        </p:attrNameLst>
                                      </p:cBhvr>
                                      <p:to>
                                        <p:strVal val="visible"/>
                                      </p:to>
                                    </p:set>
                                    <p:animEffect transition="in" filter="wipe(left)">
                                      <p:cBhvr>
                                        <p:cTn id="30" dur="500"/>
                                        <p:tgtEl>
                                          <p:spTgt spid="130054">
                                            <p:txEl>
                                              <p:pRg st="7" end="7"/>
                                            </p:txEl>
                                          </p:spTgt>
                                        </p:tgtEl>
                                      </p:cBhvr>
                                    </p:animEffect>
                                  </p:childTnLst>
                                </p:cTn>
                              </p:par>
                              <p:par>
                                <p:cTn id="31" presetID="22" presetClass="entr" presetSubtype="8" fill="hold" grpId="0" nodeType="withEffect">
                                  <p:stCondLst>
                                    <p:cond delay="0"/>
                                  </p:stCondLst>
                                  <p:childTnLst>
                                    <p:set>
                                      <p:cBhvr>
                                        <p:cTn id="32" dur="1" fill="hold">
                                          <p:stCondLst>
                                            <p:cond delay="0"/>
                                          </p:stCondLst>
                                        </p:cTn>
                                        <p:tgtEl>
                                          <p:spTgt spid="130054">
                                            <p:txEl>
                                              <p:pRg st="8" end="8"/>
                                            </p:txEl>
                                          </p:spTgt>
                                        </p:tgtEl>
                                        <p:attrNameLst>
                                          <p:attrName>style.visibility</p:attrName>
                                        </p:attrNameLst>
                                      </p:cBhvr>
                                      <p:to>
                                        <p:strVal val="visible"/>
                                      </p:to>
                                    </p:set>
                                    <p:animEffect transition="in" filter="wipe(left)">
                                      <p:cBhvr>
                                        <p:cTn id="33" dur="500"/>
                                        <p:tgtEl>
                                          <p:spTgt spid="13005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054" grpId="0" build="p" autoUpdateAnimBg="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Grp="1" noChangeArrowheads="1"/>
          </p:cNvSpPr>
          <p:nvPr>
            <p:ph type="title"/>
          </p:nvPr>
        </p:nvSpPr>
        <p:spPr/>
        <p:txBody>
          <a:bodyPr/>
          <a:lstStyle/>
          <a:p>
            <a:r>
              <a:rPr lang="en-US" altLang="en-US" dirty="0" smtClean="0"/>
              <a:t>Session </a:t>
            </a:r>
            <a:r>
              <a:rPr lang="en-US" altLang="en-US" dirty="0"/>
              <a:t>Review</a:t>
            </a:r>
          </a:p>
        </p:txBody>
      </p:sp>
      <p:sp>
        <p:nvSpPr>
          <p:cNvPr id="139267" name="Rectangle 3"/>
          <p:cNvSpPr>
            <a:spLocks noGrp="1" noChangeArrowheads="1"/>
          </p:cNvSpPr>
          <p:nvPr>
            <p:ph type="body" idx="1"/>
          </p:nvPr>
        </p:nvSpPr>
        <p:spPr/>
        <p:txBody>
          <a:bodyPr/>
          <a:lstStyle/>
          <a:p>
            <a:r>
              <a:rPr lang="en-US" altLang="en-US"/>
              <a:t>Financial Risk Factors</a:t>
            </a:r>
          </a:p>
          <a:p>
            <a:pPr lvl="1"/>
            <a:r>
              <a:rPr lang="en-US" altLang="en-US"/>
              <a:t>Current and Potential State of the Country’s Economy</a:t>
            </a:r>
          </a:p>
          <a:p>
            <a:pPr lvl="1"/>
            <a:r>
              <a:rPr lang="en-US" altLang="en-US"/>
              <a:t>Indicators of Economic Growth</a:t>
            </a:r>
          </a:p>
          <a:p>
            <a:r>
              <a:rPr lang="en-US" altLang="en-US"/>
              <a:t>Types of Country Risk Assessment</a:t>
            </a:r>
          </a:p>
          <a:p>
            <a:pPr lvl="1"/>
            <a:r>
              <a:rPr lang="en-US" altLang="en-US"/>
              <a:t>Macro-Assessment of Country Risk</a:t>
            </a:r>
          </a:p>
          <a:p>
            <a:pPr lvl="1"/>
            <a:r>
              <a:rPr lang="en-US" altLang="en-US"/>
              <a:t>Micro-Assessment of Country Risk</a:t>
            </a:r>
          </a:p>
        </p:txBody>
      </p:sp>
    </p:spTree>
    <p:extLst>
      <p:ext uri="{BB962C8B-B14F-4D97-AF65-F5344CB8AC3E}">
        <p14:creationId xmlns:p14="http://schemas.microsoft.com/office/powerpoint/2010/main" val="7926472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2100" name="Rectangle 4"/>
          <p:cNvSpPr>
            <a:spLocks noGrp="1" noChangeArrowheads="1"/>
          </p:cNvSpPr>
          <p:nvPr>
            <p:ph type="title"/>
          </p:nvPr>
        </p:nvSpPr>
        <p:spPr/>
        <p:txBody>
          <a:bodyPr/>
          <a:lstStyle/>
          <a:p>
            <a:r>
              <a:rPr lang="en-US" altLang="en-US" dirty="0" smtClean="0"/>
              <a:t>Session </a:t>
            </a:r>
            <a:r>
              <a:rPr lang="en-US" altLang="en-US" dirty="0"/>
              <a:t>Review</a:t>
            </a:r>
          </a:p>
        </p:txBody>
      </p:sp>
      <p:sp>
        <p:nvSpPr>
          <p:cNvPr id="132101" name="Rectangle 5"/>
          <p:cNvSpPr>
            <a:spLocks noGrp="1" noChangeArrowheads="1"/>
          </p:cNvSpPr>
          <p:nvPr>
            <p:ph type="body" idx="1"/>
          </p:nvPr>
        </p:nvSpPr>
        <p:spPr/>
        <p:txBody>
          <a:bodyPr/>
          <a:lstStyle/>
          <a:p>
            <a:r>
              <a:rPr lang="en-US" altLang="en-US"/>
              <a:t>Techniques of Assessing Country Risk</a:t>
            </a:r>
          </a:p>
          <a:p>
            <a:pPr lvl="1"/>
            <a:r>
              <a:rPr lang="en-US" altLang="en-US"/>
              <a:t>Checklist Approach</a:t>
            </a:r>
          </a:p>
          <a:p>
            <a:pPr lvl="1"/>
            <a:r>
              <a:rPr lang="en-US" altLang="en-US"/>
              <a:t>Delphi Technique</a:t>
            </a:r>
          </a:p>
          <a:p>
            <a:pPr lvl="1"/>
            <a:r>
              <a:rPr lang="en-US" altLang="en-US"/>
              <a:t>Quantitative Analysis</a:t>
            </a:r>
          </a:p>
          <a:p>
            <a:pPr lvl="1"/>
            <a:r>
              <a:rPr lang="en-US" altLang="en-US"/>
              <a:t>Inspection Visits</a:t>
            </a:r>
          </a:p>
          <a:p>
            <a:pPr lvl="1"/>
            <a:r>
              <a:rPr lang="en-US" altLang="en-US"/>
              <a:t>Combination of Techniques</a:t>
            </a:r>
          </a:p>
        </p:txBody>
      </p:sp>
    </p:spTree>
    <p:extLst>
      <p:ext uri="{BB962C8B-B14F-4D97-AF65-F5344CB8AC3E}">
        <p14:creationId xmlns:p14="http://schemas.microsoft.com/office/powerpoint/2010/main" val="397448757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2101">
                                            <p:txEl>
                                              <p:pRg st="0" end="0"/>
                                            </p:txEl>
                                          </p:spTgt>
                                        </p:tgtEl>
                                        <p:attrNameLst>
                                          <p:attrName>style.visibility</p:attrName>
                                        </p:attrNameLst>
                                      </p:cBhvr>
                                      <p:to>
                                        <p:strVal val="visible"/>
                                      </p:to>
                                    </p:set>
                                    <p:animEffect transition="in" filter="wipe(left)">
                                      <p:cBhvr>
                                        <p:cTn id="7" dur="500"/>
                                        <p:tgtEl>
                                          <p:spTgt spid="132101">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32101">
                                            <p:txEl>
                                              <p:pRg st="1" end="1"/>
                                            </p:txEl>
                                          </p:spTgt>
                                        </p:tgtEl>
                                        <p:attrNameLst>
                                          <p:attrName>style.visibility</p:attrName>
                                        </p:attrNameLst>
                                      </p:cBhvr>
                                      <p:to>
                                        <p:strVal val="visible"/>
                                      </p:to>
                                    </p:set>
                                    <p:animEffect transition="in" filter="wipe(left)">
                                      <p:cBhvr>
                                        <p:cTn id="10" dur="500"/>
                                        <p:tgtEl>
                                          <p:spTgt spid="132101">
                                            <p:txEl>
                                              <p:pRg st="1" end="1"/>
                                            </p:txEl>
                                          </p:spTgt>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32101">
                                            <p:txEl>
                                              <p:pRg st="2" end="2"/>
                                            </p:txEl>
                                          </p:spTgt>
                                        </p:tgtEl>
                                        <p:attrNameLst>
                                          <p:attrName>style.visibility</p:attrName>
                                        </p:attrNameLst>
                                      </p:cBhvr>
                                      <p:to>
                                        <p:strVal val="visible"/>
                                      </p:to>
                                    </p:set>
                                    <p:animEffect transition="in" filter="wipe(left)">
                                      <p:cBhvr>
                                        <p:cTn id="13" dur="500"/>
                                        <p:tgtEl>
                                          <p:spTgt spid="132101">
                                            <p:txEl>
                                              <p:pRg st="2" end="2"/>
                                            </p:txEl>
                                          </p:spTgt>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132101">
                                            <p:txEl>
                                              <p:pRg st="3" end="3"/>
                                            </p:txEl>
                                          </p:spTgt>
                                        </p:tgtEl>
                                        <p:attrNameLst>
                                          <p:attrName>style.visibility</p:attrName>
                                        </p:attrNameLst>
                                      </p:cBhvr>
                                      <p:to>
                                        <p:strVal val="visible"/>
                                      </p:to>
                                    </p:set>
                                    <p:animEffect transition="in" filter="wipe(left)">
                                      <p:cBhvr>
                                        <p:cTn id="16" dur="500"/>
                                        <p:tgtEl>
                                          <p:spTgt spid="132101">
                                            <p:txEl>
                                              <p:pRg st="3" end="3"/>
                                            </p:txEl>
                                          </p:spTgt>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132101">
                                            <p:txEl>
                                              <p:pRg st="4" end="4"/>
                                            </p:txEl>
                                          </p:spTgt>
                                        </p:tgtEl>
                                        <p:attrNameLst>
                                          <p:attrName>style.visibility</p:attrName>
                                        </p:attrNameLst>
                                      </p:cBhvr>
                                      <p:to>
                                        <p:strVal val="visible"/>
                                      </p:to>
                                    </p:set>
                                    <p:animEffect transition="in" filter="wipe(left)">
                                      <p:cBhvr>
                                        <p:cTn id="19" dur="500"/>
                                        <p:tgtEl>
                                          <p:spTgt spid="132101">
                                            <p:txEl>
                                              <p:pRg st="4" end="4"/>
                                            </p:txEl>
                                          </p:spTgt>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132101">
                                            <p:txEl>
                                              <p:pRg st="5" end="5"/>
                                            </p:txEl>
                                          </p:spTgt>
                                        </p:tgtEl>
                                        <p:attrNameLst>
                                          <p:attrName>style.visibility</p:attrName>
                                        </p:attrNameLst>
                                      </p:cBhvr>
                                      <p:to>
                                        <p:strVal val="visible"/>
                                      </p:to>
                                    </p:set>
                                    <p:animEffect transition="in" filter="wipe(left)">
                                      <p:cBhvr>
                                        <p:cTn id="22" dur="500"/>
                                        <p:tgtEl>
                                          <p:spTgt spid="13210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101" grpId="0" build="p" autoUpdateAnimBg="0"/>
    </p:bld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4388" name="Rectangle 4"/>
          <p:cNvSpPr>
            <a:spLocks noGrp="1" noChangeArrowheads="1"/>
          </p:cNvSpPr>
          <p:nvPr>
            <p:ph type="title"/>
          </p:nvPr>
        </p:nvSpPr>
        <p:spPr>
          <a:noFill/>
          <a:ln/>
        </p:spPr>
        <p:txBody>
          <a:bodyPr/>
          <a:lstStyle/>
          <a:p>
            <a:r>
              <a:rPr lang="en-US" altLang="en-US" dirty="0" smtClean="0"/>
              <a:t>Session </a:t>
            </a:r>
            <a:r>
              <a:rPr lang="en-US" altLang="en-US" dirty="0"/>
              <a:t>Review</a:t>
            </a:r>
          </a:p>
        </p:txBody>
      </p:sp>
      <p:sp>
        <p:nvSpPr>
          <p:cNvPr id="144389" name="Rectangle 5"/>
          <p:cNvSpPr>
            <a:spLocks noGrp="1" noChangeArrowheads="1"/>
          </p:cNvSpPr>
          <p:nvPr>
            <p:ph type="body" idx="1"/>
          </p:nvPr>
        </p:nvSpPr>
        <p:spPr>
          <a:noFill/>
          <a:ln/>
        </p:spPr>
        <p:txBody>
          <a:bodyPr/>
          <a:lstStyle/>
          <a:p>
            <a:r>
              <a:rPr lang="en-US" altLang="en-US"/>
              <a:t>Developing a Country Risk Rating</a:t>
            </a:r>
          </a:p>
          <a:p>
            <a:pPr lvl="1"/>
            <a:r>
              <a:rPr lang="en-US" altLang="en-US"/>
              <a:t>Example of Measuring Country Risk</a:t>
            </a:r>
          </a:p>
          <a:p>
            <a:pPr lvl="1"/>
            <a:r>
              <a:rPr lang="en-US" altLang="en-US"/>
              <a:t>Variation in Methods of Measuring Country Risk</a:t>
            </a:r>
          </a:p>
          <a:p>
            <a:pPr lvl="1"/>
            <a:r>
              <a:rPr lang="en-US" altLang="en-US"/>
              <a:t>Using the Country Risk Rating for Decision-Making</a:t>
            </a:r>
          </a:p>
          <a:p>
            <a:r>
              <a:rPr lang="en-US" altLang="en-US"/>
              <a:t>Comparing Risk Ratings Among Countries</a:t>
            </a:r>
          </a:p>
          <a:p>
            <a:r>
              <a:rPr lang="en-US" altLang="en-US"/>
              <a:t>Actual Country Risk Ratings Across Countries</a:t>
            </a:r>
          </a:p>
        </p:txBody>
      </p:sp>
    </p:spTree>
    <p:extLst>
      <p:ext uri="{BB962C8B-B14F-4D97-AF65-F5344CB8AC3E}">
        <p14:creationId xmlns:p14="http://schemas.microsoft.com/office/powerpoint/2010/main" val="350742095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44389">
                                            <p:txEl>
                                              <p:pRg st="0" end="0"/>
                                            </p:txEl>
                                          </p:spTgt>
                                        </p:tgtEl>
                                        <p:attrNameLst>
                                          <p:attrName>style.visibility</p:attrName>
                                        </p:attrNameLst>
                                      </p:cBhvr>
                                      <p:to>
                                        <p:strVal val="visible"/>
                                      </p:to>
                                    </p:set>
                                    <p:animEffect transition="in" filter="wipe(left)">
                                      <p:cBhvr>
                                        <p:cTn id="7" dur="500"/>
                                        <p:tgtEl>
                                          <p:spTgt spid="144389">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44389">
                                            <p:txEl>
                                              <p:pRg st="1" end="1"/>
                                            </p:txEl>
                                          </p:spTgt>
                                        </p:tgtEl>
                                        <p:attrNameLst>
                                          <p:attrName>style.visibility</p:attrName>
                                        </p:attrNameLst>
                                      </p:cBhvr>
                                      <p:to>
                                        <p:strVal val="visible"/>
                                      </p:to>
                                    </p:set>
                                    <p:animEffect transition="in" filter="wipe(left)">
                                      <p:cBhvr>
                                        <p:cTn id="10" dur="500"/>
                                        <p:tgtEl>
                                          <p:spTgt spid="144389">
                                            <p:txEl>
                                              <p:pRg st="1" end="1"/>
                                            </p:txEl>
                                          </p:spTgt>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44389">
                                            <p:txEl>
                                              <p:pRg st="2" end="2"/>
                                            </p:txEl>
                                          </p:spTgt>
                                        </p:tgtEl>
                                        <p:attrNameLst>
                                          <p:attrName>style.visibility</p:attrName>
                                        </p:attrNameLst>
                                      </p:cBhvr>
                                      <p:to>
                                        <p:strVal val="visible"/>
                                      </p:to>
                                    </p:set>
                                    <p:animEffect transition="in" filter="wipe(left)">
                                      <p:cBhvr>
                                        <p:cTn id="13" dur="500"/>
                                        <p:tgtEl>
                                          <p:spTgt spid="144389">
                                            <p:txEl>
                                              <p:pRg st="2" end="2"/>
                                            </p:txEl>
                                          </p:spTgt>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144389">
                                            <p:txEl>
                                              <p:pRg st="3" end="3"/>
                                            </p:txEl>
                                          </p:spTgt>
                                        </p:tgtEl>
                                        <p:attrNameLst>
                                          <p:attrName>style.visibility</p:attrName>
                                        </p:attrNameLst>
                                      </p:cBhvr>
                                      <p:to>
                                        <p:strVal val="visible"/>
                                      </p:to>
                                    </p:set>
                                    <p:animEffect transition="in" filter="wipe(left)">
                                      <p:cBhvr>
                                        <p:cTn id="16" dur="500"/>
                                        <p:tgtEl>
                                          <p:spTgt spid="144389">
                                            <p:txEl>
                                              <p:pRg st="3" end="3"/>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144389">
                                            <p:txEl>
                                              <p:pRg st="4" end="4"/>
                                            </p:txEl>
                                          </p:spTgt>
                                        </p:tgtEl>
                                        <p:attrNameLst>
                                          <p:attrName>style.visibility</p:attrName>
                                        </p:attrNameLst>
                                      </p:cBhvr>
                                      <p:to>
                                        <p:strVal val="visible"/>
                                      </p:to>
                                    </p:set>
                                    <p:animEffect transition="in" filter="wipe(left)">
                                      <p:cBhvr>
                                        <p:cTn id="21" dur="500"/>
                                        <p:tgtEl>
                                          <p:spTgt spid="144389">
                                            <p:txEl>
                                              <p:pRg st="4" end="4"/>
                                            </p:txEl>
                                          </p:spTgt>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144389">
                                            <p:txEl>
                                              <p:pRg st="5" end="5"/>
                                            </p:txEl>
                                          </p:spTgt>
                                        </p:tgtEl>
                                        <p:attrNameLst>
                                          <p:attrName>style.visibility</p:attrName>
                                        </p:attrNameLst>
                                      </p:cBhvr>
                                      <p:to>
                                        <p:strVal val="visible"/>
                                      </p:to>
                                    </p:set>
                                    <p:animEffect transition="in" filter="wipe(left)">
                                      <p:cBhvr>
                                        <p:cTn id="26" dur="500"/>
                                        <p:tgtEl>
                                          <p:spTgt spid="14438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4389" grpId="0" build="p" autoUpdateAnimBg="0"/>
    </p:bld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4148" name="Rectangle 4"/>
          <p:cNvSpPr>
            <a:spLocks noGrp="1" noChangeArrowheads="1"/>
          </p:cNvSpPr>
          <p:nvPr>
            <p:ph type="title"/>
          </p:nvPr>
        </p:nvSpPr>
        <p:spPr/>
        <p:txBody>
          <a:bodyPr/>
          <a:lstStyle/>
          <a:p>
            <a:r>
              <a:rPr lang="en-US" altLang="en-US"/>
              <a:t>Chapter Review</a:t>
            </a:r>
          </a:p>
        </p:txBody>
      </p:sp>
      <p:sp>
        <p:nvSpPr>
          <p:cNvPr id="134149" name="Rectangle 5"/>
          <p:cNvSpPr>
            <a:spLocks noGrp="1" noChangeArrowheads="1"/>
          </p:cNvSpPr>
          <p:nvPr>
            <p:ph type="body" idx="1"/>
          </p:nvPr>
        </p:nvSpPr>
        <p:spPr/>
        <p:txBody>
          <a:bodyPr/>
          <a:lstStyle/>
          <a:p>
            <a:r>
              <a:rPr lang="en-US" altLang="en-US"/>
              <a:t>Incorporating Country Risk in Capital Budgeting</a:t>
            </a:r>
          </a:p>
          <a:p>
            <a:pPr lvl="1"/>
            <a:r>
              <a:rPr lang="en-US" altLang="en-US"/>
              <a:t>Adjustment of the Discount Rate</a:t>
            </a:r>
          </a:p>
          <a:p>
            <a:pPr lvl="1"/>
            <a:r>
              <a:rPr lang="en-US" altLang="en-US"/>
              <a:t>Adjustment of the Estimated Cash Flows</a:t>
            </a:r>
          </a:p>
          <a:p>
            <a:r>
              <a:rPr lang="en-US" altLang="en-US"/>
              <a:t>Applications of Country Risk Analysis</a:t>
            </a:r>
          </a:p>
        </p:txBody>
      </p:sp>
    </p:spTree>
    <p:extLst>
      <p:ext uri="{BB962C8B-B14F-4D97-AF65-F5344CB8AC3E}">
        <p14:creationId xmlns:p14="http://schemas.microsoft.com/office/powerpoint/2010/main" val="5071071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4149">
                                            <p:txEl>
                                              <p:pRg st="0" end="0"/>
                                            </p:txEl>
                                          </p:spTgt>
                                        </p:tgtEl>
                                        <p:attrNameLst>
                                          <p:attrName>style.visibility</p:attrName>
                                        </p:attrNameLst>
                                      </p:cBhvr>
                                      <p:to>
                                        <p:strVal val="visible"/>
                                      </p:to>
                                    </p:set>
                                    <p:animEffect transition="in" filter="wipe(left)">
                                      <p:cBhvr>
                                        <p:cTn id="7" dur="500"/>
                                        <p:tgtEl>
                                          <p:spTgt spid="134149">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34149">
                                            <p:txEl>
                                              <p:pRg st="1" end="1"/>
                                            </p:txEl>
                                          </p:spTgt>
                                        </p:tgtEl>
                                        <p:attrNameLst>
                                          <p:attrName>style.visibility</p:attrName>
                                        </p:attrNameLst>
                                      </p:cBhvr>
                                      <p:to>
                                        <p:strVal val="visible"/>
                                      </p:to>
                                    </p:set>
                                    <p:animEffect transition="in" filter="wipe(left)">
                                      <p:cBhvr>
                                        <p:cTn id="10" dur="500"/>
                                        <p:tgtEl>
                                          <p:spTgt spid="134149">
                                            <p:txEl>
                                              <p:pRg st="1" end="1"/>
                                            </p:txEl>
                                          </p:spTgt>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34149">
                                            <p:txEl>
                                              <p:pRg st="2" end="2"/>
                                            </p:txEl>
                                          </p:spTgt>
                                        </p:tgtEl>
                                        <p:attrNameLst>
                                          <p:attrName>style.visibility</p:attrName>
                                        </p:attrNameLst>
                                      </p:cBhvr>
                                      <p:to>
                                        <p:strVal val="visible"/>
                                      </p:to>
                                    </p:set>
                                    <p:animEffect transition="in" filter="wipe(left)">
                                      <p:cBhvr>
                                        <p:cTn id="13" dur="500"/>
                                        <p:tgtEl>
                                          <p:spTgt spid="134149">
                                            <p:txEl>
                                              <p:pRg st="2" end="2"/>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34149">
                                            <p:txEl>
                                              <p:pRg st="3" end="3"/>
                                            </p:txEl>
                                          </p:spTgt>
                                        </p:tgtEl>
                                        <p:attrNameLst>
                                          <p:attrName>style.visibility</p:attrName>
                                        </p:attrNameLst>
                                      </p:cBhvr>
                                      <p:to>
                                        <p:strVal val="visible"/>
                                      </p:to>
                                    </p:set>
                                    <p:animEffect transition="in" filter="wipe(left)">
                                      <p:cBhvr>
                                        <p:cTn id="18" dur="500"/>
                                        <p:tgtEl>
                                          <p:spTgt spid="13414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4149" grpId="0" build="p" autoUpdateAnimBg="0"/>
    </p:bld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4628" name="Rectangle 1028"/>
          <p:cNvSpPr>
            <a:spLocks noGrp="1" noChangeArrowheads="1"/>
          </p:cNvSpPr>
          <p:nvPr>
            <p:ph type="title"/>
          </p:nvPr>
        </p:nvSpPr>
        <p:spPr>
          <a:xfrm>
            <a:off x="457200" y="274638"/>
            <a:ext cx="8229600" cy="850106"/>
          </a:xfrm>
          <a:noFill/>
          <a:ln/>
        </p:spPr>
        <p:txBody>
          <a:bodyPr/>
          <a:lstStyle/>
          <a:p>
            <a:r>
              <a:rPr lang="en-US" altLang="en-US" dirty="0" smtClean="0"/>
              <a:t>Session </a:t>
            </a:r>
            <a:r>
              <a:rPr lang="en-US" altLang="en-US" dirty="0"/>
              <a:t>Review</a:t>
            </a:r>
          </a:p>
        </p:txBody>
      </p:sp>
      <p:sp>
        <p:nvSpPr>
          <p:cNvPr id="154629" name="Rectangle 1029"/>
          <p:cNvSpPr>
            <a:spLocks noGrp="1" noChangeArrowheads="1"/>
          </p:cNvSpPr>
          <p:nvPr>
            <p:ph type="body" idx="1"/>
          </p:nvPr>
        </p:nvSpPr>
        <p:spPr>
          <a:xfrm>
            <a:off x="457200" y="1124744"/>
            <a:ext cx="8229600" cy="4536504"/>
          </a:xfrm>
          <a:noFill/>
          <a:ln/>
        </p:spPr>
        <p:txBody>
          <a:bodyPr/>
          <a:lstStyle/>
          <a:p>
            <a:r>
              <a:rPr lang="en-US" altLang="en-US" dirty="0"/>
              <a:t>Reducing Exposure to Host Government Takeovers</a:t>
            </a:r>
          </a:p>
          <a:p>
            <a:pPr lvl="1"/>
            <a:r>
              <a:rPr lang="en-US" altLang="en-US" dirty="0"/>
              <a:t>Use a Short-Term Horizon</a:t>
            </a:r>
          </a:p>
          <a:p>
            <a:pPr lvl="1"/>
            <a:r>
              <a:rPr lang="en-US" altLang="en-US" dirty="0"/>
              <a:t>Rely on Unique Supplies or Technology</a:t>
            </a:r>
          </a:p>
          <a:p>
            <a:pPr lvl="1"/>
            <a:r>
              <a:rPr lang="en-US" altLang="en-US" dirty="0"/>
              <a:t>Hire Local Labor</a:t>
            </a:r>
          </a:p>
          <a:p>
            <a:pPr lvl="1"/>
            <a:r>
              <a:rPr lang="en-US" altLang="en-US" dirty="0"/>
              <a:t>Borrow Local Funds</a:t>
            </a:r>
          </a:p>
          <a:p>
            <a:pPr lvl="1"/>
            <a:r>
              <a:rPr lang="en-US" altLang="en-US" dirty="0"/>
              <a:t>Purchase Insurance</a:t>
            </a:r>
          </a:p>
          <a:p>
            <a:r>
              <a:rPr lang="en-US" altLang="en-US" dirty="0"/>
              <a:t>Impact of Country Risk on an MNC’s Value</a:t>
            </a:r>
          </a:p>
        </p:txBody>
      </p:sp>
    </p:spTree>
    <p:extLst>
      <p:ext uri="{BB962C8B-B14F-4D97-AF65-F5344CB8AC3E}">
        <p14:creationId xmlns:p14="http://schemas.microsoft.com/office/powerpoint/2010/main" val="416493873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54629">
                                            <p:txEl>
                                              <p:pRg st="0" end="0"/>
                                            </p:txEl>
                                          </p:spTgt>
                                        </p:tgtEl>
                                        <p:attrNameLst>
                                          <p:attrName>style.visibility</p:attrName>
                                        </p:attrNameLst>
                                      </p:cBhvr>
                                      <p:to>
                                        <p:strVal val="visible"/>
                                      </p:to>
                                    </p:set>
                                    <p:animEffect transition="in" filter="wipe(left)">
                                      <p:cBhvr>
                                        <p:cTn id="7" dur="500"/>
                                        <p:tgtEl>
                                          <p:spTgt spid="154629">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54629">
                                            <p:txEl>
                                              <p:pRg st="1" end="1"/>
                                            </p:txEl>
                                          </p:spTgt>
                                        </p:tgtEl>
                                        <p:attrNameLst>
                                          <p:attrName>style.visibility</p:attrName>
                                        </p:attrNameLst>
                                      </p:cBhvr>
                                      <p:to>
                                        <p:strVal val="visible"/>
                                      </p:to>
                                    </p:set>
                                    <p:animEffect transition="in" filter="wipe(left)">
                                      <p:cBhvr>
                                        <p:cTn id="10" dur="500"/>
                                        <p:tgtEl>
                                          <p:spTgt spid="154629">
                                            <p:txEl>
                                              <p:pRg st="1" end="1"/>
                                            </p:txEl>
                                          </p:spTgt>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54629">
                                            <p:txEl>
                                              <p:pRg st="2" end="2"/>
                                            </p:txEl>
                                          </p:spTgt>
                                        </p:tgtEl>
                                        <p:attrNameLst>
                                          <p:attrName>style.visibility</p:attrName>
                                        </p:attrNameLst>
                                      </p:cBhvr>
                                      <p:to>
                                        <p:strVal val="visible"/>
                                      </p:to>
                                    </p:set>
                                    <p:animEffect transition="in" filter="wipe(left)">
                                      <p:cBhvr>
                                        <p:cTn id="13" dur="500"/>
                                        <p:tgtEl>
                                          <p:spTgt spid="154629">
                                            <p:txEl>
                                              <p:pRg st="2" end="2"/>
                                            </p:txEl>
                                          </p:spTgt>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154629">
                                            <p:txEl>
                                              <p:pRg st="3" end="3"/>
                                            </p:txEl>
                                          </p:spTgt>
                                        </p:tgtEl>
                                        <p:attrNameLst>
                                          <p:attrName>style.visibility</p:attrName>
                                        </p:attrNameLst>
                                      </p:cBhvr>
                                      <p:to>
                                        <p:strVal val="visible"/>
                                      </p:to>
                                    </p:set>
                                    <p:animEffect transition="in" filter="wipe(left)">
                                      <p:cBhvr>
                                        <p:cTn id="16" dur="500"/>
                                        <p:tgtEl>
                                          <p:spTgt spid="154629">
                                            <p:txEl>
                                              <p:pRg st="3" end="3"/>
                                            </p:txEl>
                                          </p:spTgt>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154629">
                                            <p:txEl>
                                              <p:pRg st="4" end="4"/>
                                            </p:txEl>
                                          </p:spTgt>
                                        </p:tgtEl>
                                        <p:attrNameLst>
                                          <p:attrName>style.visibility</p:attrName>
                                        </p:attrNameLst>
                                      </p:cBhvr>
                                      <p:to>
                                        <p:strVal val="visible"/>
                                      </p:to>
                                    </p:set>
                                    <p:animEffect transition="in" filter="wipe(left)">
                                      <p:cBhvr>
                                        <p:cTn id="19" dur="500"/>
                                        <p:tgtEl>
                                          <p:spTgt spid="154629">
                                            <p:txEl>
                                              <p:pRg st="4" end="4"/>
                                            </p:txEl>
                                          </p:spTgt>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154629">
                                            <p:txEl>
                                              <p:pRg st="5" end="5"/>
                                            </p:txEl>
                                          </p:spTgt>
                                        </p:tgtEl>
                                        <p:attrNameLst>
                                          <p:attrName>style.visibility</p:attrName>
                                        </p:attrNameLst>
                                      </p:cBhvr>
                                      <p:to>
                                        <p:strVal val="visible"/>
                                      </p:to>
                                    </p:set>
                                    <p:animEffect transition="in" filter="wipe(left)">
                                      <p:cBhvr>
                                        <p:cTn id="22" dur="500"/>
                                        <p:tgtEl>
                                          <p:spTgt spid="154629">
                                            <p:txEl>
                                              <p:pRg st="5" end="5"/>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54629">
                                            <p:txEl>
                                              <p:pRg st="6" end="6"/>
                                            </p:txEl>
                                          </p:spTgt>
                                        </p:tgtEl>
                                        <p:attrNameLst>
                                          <p:attrName>style.visibility</p:attrName>
                                        </p:attrNameLst>
                                      </p:cBhvr>
                                      <p:to>
                                        <p:strVal val="visible"/>
                                      </p:to>
                                    </p:set>
                                    <p:animEffect transition="in" filter="wipe(left)">
                                      <p:cBhvr>
                                        <p:cTn id="27" dur="500"/>
                                        <p:tgtEl>
                                          <p:spTgt spid="15462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4629" grpId="0" build="p" autoUpdateAnimBg="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89B958-3B27-400F-8A23-7C690989A19A}"/>
              </a:ext>
            </a:extLst>
          </p:cNvPr>
          <p:cNvSpPr>
            <a:spLocks noGrp="1"/>
          </p:cNvSpPr>
          <p:nvPr>
            <p:ph type="title"/>
          </p:nvPr>
        </p:nvSpPr>
        <p:spPr>
          <a:xfrm>
            <a:off x="1485900" y="1063228"/>
            <a:ext cx="6172200" cy="475562"/>
          </a:xfrm>
        </p:spPr>
        <p:txBody>
          <a:bodyPr/>
          <a:lstStyle/>
          <a:p>
            <a:r>
              <a:rPr lang="en-US" dirty="0" smtClean="0">
                <a:solidFill>
                  <a:srgbClr val="FFC000"/>
                </a:solidFill>
              </a:rPr>
              <a:t>Any Questions?</a:t>
            </a:r>
            <a:endParaRPr lang="en-US" dirty="0">
              <a:solidFill>
                <a:srgbClr val="FFC000"/>
              </a:solidFill>
            </a:endParaRPr>
          </a:p>
        </p:txBody>
      </p:sp>
      <p:sp>
        <p:nvSpPr>
          <p:cNvPr id="3" name="Content Placeholder 2">
            <a:extLst>
              <a:ext uri="{FF2B5EF4-FFF2-40B4-BE49-F238E27FC236}">
                <a16:creationId xmlns:a16="http://schemas.microsoft.com/office/drawing/2014/main" id="{44285E06-DFE2-4834-8B1E-DFEB6E36E79A}"/>
              </a:ext>
            </a:extLst>
          </p:cNvPr>
          <p:cNvSpPr>
            <a:spLocks noGrp="1"/>
          </p:cNvSpPr>
          <p:nvPr>
            <p:ph idx="1"/>
          </p:nvPr>
        </p:nvSpPr>
        <p:spPr>
          <a:xfrm>
            <a:off x="1485899" y="4471127"/>
            <a:ext cx="6172200" cy="561510"/>
          </a:xfrm>
        </p:spPr>
        <p:txBody>
          <a:bodyPr/>
          <a:lstStyle/>
          <a:p>
            <a:pPr marL="0" indent="0" algn="ctr">
              <a:buNone/>
            </a:pPr>
            <a:r>
              <a:rPr lang="en-GB" sz="3300" dirty="0">
                <a:solidFill>
                  <a:srgbClr val="FFC000"/>
                </a:solidFill>
                <a:ea typeface="+mn-lt"/>
                <a:cs typeface="+mn-lt"/>
              </a:rPr>
              <a:t>Thank you!</a:t>
            </a:r>
            <a:endParaRPr lang="en-US" sz="3300" dirty="0">
              <a:solidFill>
                <a:srgbClr val="FFC000"/>
              </a:solidFill>
            </a:endParaRPr>
          </a:p>
        </p:txBody>
      </p:sp>
      <p:sp>
        <p:nvSpPr>
          <p:cNvPr id="4" name="Date Placeholder 3">
            <a:extLst>
              <a:ext uri="{FF2B5EF4-FFF2-40B4-BE49-F238E27FC236}">
                <a16:creationId xmlns:a16="http://schemas.microsoft.com/office/drawing/2014/main" id="{4A4BB3AC-F623-4630-982B-8D019F4257F1}"/>
              </a:ext>
            </a:extLst>
          </p:cNvPr>
          <p:cNvSpPr>
            <a:spLocks noGrp="1"/>
          </p:cNvSpPr>
          <p:nvPr>
            <p:ph type="dt" sz="half" idx="10"/>
          </p:nvPr>
        </p:nvSpPr>
        <p:spPr/>
        <p:txBody>
          <a:bodyPr/>
          <a:lstStyle/>
          <a:p>
            <a:pPr>
              <a:defRPr/>
            </a:pPr>
            <a:fld id="{2303D31F-598B-47EE-BA37-93F097A3D676}" type="datetime1">
              <a:rPr lang="en-GB" altLang="en-US">
                <a:solidFill>
                  <a:prstClr val="black">
                    <a:tint val="75000"/>
                  </a:prstClr>
                </a:solidFill>
                <a:latin typeface="Myriad Pro"/>
              </a:rPr>
              <a:pPr>
                <a:defRPr/>
              </a:pPr>
              <a:t>05/12/2021</a:t>
            </a:fld>
            <a:endParaRPr lang="en-GB" altLang="en-US">
              <a:solidFill>
                <a:prstClr val="black">
                  <a:tint val="75000"/>
                </a:prstClr>
              </a:solidFill>
              <a:latin typeface="Myriad Pro"/>
            </a:endParaRPr>
          </a:p>
        </p:txBody>
      </p:sp>
      <p:sp>
        <p:nvSpPr>
          <p:cNvPr id="5" name="Slide Number Placeholder 4">
            <a:extLst>
              <a:ext uri="{FF2B5EF4-FFF2-40B4-BE49-F238E27FC236}">
                <a16:creationId xmlns:a16="http://schemas.microsoft.com/office/drawing/2014/main" id="{BEB2F426-6B89-449B-8908-F7E1F6BC56EB}"/>
              </a:ext>
            </a:extLst>
          </p:cNvPr>
          <p:cNvSpPr>
            <a:spLocks noGrp="1"/>
          </p:cNvSpPr>
          <p:nvPr>
            <p:ph type="sldNum" sz="quarter" idx="12"/>
          </p:nvPr>
        </p:nvSpPr>
        <p:spPr/>
        <p:txBody>
          <a:bodyPr/>
          <a:lstStyle/>
          <a:p>
            <a:pPr fontAlgn="base">
              <a:spcBef>
                <a:spcPct val="0"/>
              </a:spcBef>
              <a:spcAft>
                <a:spcPct val="0"/>
              </a:spcAft>
              <a:defRPr/>
            </a:pPr>
            <a:fld id="{6550E941-99E4-4403-A917-B30FF69A9617}" type="slidenum">
              <a:rPr lang="en-GB" altLang="en-US">
                <a:cs typeface="Arial" panose="020B0604020202020204" pitchFamily="34" charset="0"/>
              </a:rPr>
              <a:pPr fontAlgn="base">
                <a:spcBef>
                  <a:spcPct val="0"/>
                </a:spcBef>
                <a:spcAft>
                  <a:spcPct val="0"/>
                </a:spcAft>
                <a:defRPr/>
              </a:pPr>
              <a:t>39</a:t>
            </a:fld>
            <a:endParaRPr lang="en-GB" altLang="en-US">
              <a:cs typeface="Arial" panose="020B0604020202020204" pitchFamily="34" charset="0"/>
            </a:endParaRPr>
          </a:p>
        </p:txBody>
      </p:sp>
      <p:pic>
        <p:nvPicPr>
          <p:cNvPr id="6" name="Picture 5"/>
          <p:cNvPicPr>
            <a:picLocks noChangeAspect="1"/>
          </p:cNvPicPr>
          <p:nvPr/>
        </p:nvPicPr>
        <p:blipFill>
          <a:blip r:embed="rId2"/>
          <a:stretch>
            <a:fillRect/>
          </a:stretch>
        </p:blipFill>
        <p:spPr>
          <a:xfrm>
            <a:off x="1" y="857250"/>
            <a:ext cx="9143999" cy="3407899"/>
          </a:xfrm>
          <a:prstGeom prst="rect">
            <a:avLst/>
          </a:prstGeom>
        </p:spPr>
      </p:pic>
    </p:spTree>
    <p:extLst>
      <p:ext uri="{BB962C8B-B14F-4D97-AF65-F5344CB8AC3E}">
        <p14:creationId xmlns:p14="http://schemas.microsoft.com/office/powerpoint/2010/main" val="385200253"/>
      </p:ext>
    </p:extLst>
  </p:cSld>
  <p:clrMapOvr>
    <a:masterClrMapping/>
  </p:clrMapOvr>
  <p:timing>
    <p:tnLst>
      <p:par>
        <p:cTn id="1" dur="indefinite" restart="never" nodeType="tmRoot"/>
      </p:par>
    </p:tnLst>
  </p:timing>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2652</TotalTime>
  <Words>1531</Words>
  <Application>Microsoft Office PowerPoint</Application>
  <PresentationFormat>On-screen Show (4:3)</PresentationFormat>
  <Paragraphs>216</Paragraphs>
  <Slides>39</Slides>
  <Notes>17</Notes>
  <HiddenSlides>0</HiddenSlides>
  <MMClips>2</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39</vt:i4>
      </vt:variant>
    </vt:vector>
  </HeadingPairs>
  <TitlesOfParts>
    <vt:vector size="45" baseType="lpstr">
      <vt:lpstr>Arial</vt:lpstr>
      <vt:lpstr>Myriad Pro</vt:lpstr>
      <vt:lpstr>Verdana</vt:lpstr>
      <vt:lpstr>Wingdings</vt:lpstr>
      <vt:lpstr>20140311PresentationUWTSDTemplate</vt:lpstr>
      <vt:lpstr>Microsoft Equation 3.0</vt:lpstr>
      <vt:lpstr>LCBB6002</vt:lpstr>
      <vt:lpstr>Chapter Objectives</vt:lpstr>
      <vt:lpstr>Discussion – what are country risks? Why is it important for financial managers to conduct a country risk analysis prior to investing in a country?</vt:lpstr>
      <vt:lpstr>Country Risk Analysis</vt:lpstr>
      <vt:lpstr>Country Risk Analysis</vt:lpstr>
      <vt:lpstr>Political Risk Factors</vt:lpstr>
      <vt:lpstr>Political Risk Factors</vt:lpstr>
      <vt:lpstr>Political Risk Factors</vt:lpstr>
      <vt:lpstr>Corruption Perceptions Index</vt:lpstr>
      <vt:lpstr>Financial Risk Factors</vt:lpstr>
      <vt:lpstr>Types of Country Risk Assessment</vt:lpstr>
      <vt:lpstr>Country Risk Analysis</vt:lpstr>
      <vt:lpstr>Types of Country Risk Assessment</vt:lpstr>
      <vt:lpstr>Types of Country Risk Assessment</vt:lpstr>
      <vt:lpstr>Techniques of  Assessing Country Risk</vt:lpstr>
      <vt:lpstr>Techniques of  Assessing Country Risk</vt:lpstr>
      <vt:lpstr>Techniques of  Assessing Country Risk</vt:lpstr>
      <vt:lpstr>Developing A Country Risk Rating</vt:lpstr>
      <vt:lpstr>Developing A Country Risk Rating</vt:lpstr>
      <vt:lpstr>Developing A Country Risk Rating</vt:lpstr>
      <vt:lpstr>Developing A Country Risk Rating</vt:lpstr>
      <vt:lpstr>Comparing Risk Ratings Among Countries</vt:lpstr>
      <vt:lpstr>The Foreign Investment Risk Matrix (FIRM)</vt:lpstr>
      <vt:lpstr>Actual Country Risk Ratings Across Countries</vt:lpstr>
      <vt:lpstr>Incorporating Country Risk in Capital Budgeting</vt:lpstr>
      <vt:lpstr>Incorporating Country Risk in Capital Budgeting</vt:lpstr>
      <vt:lpstr>Applications of Country Risk Analysis</vt:lpstr>
      <vt:lpstr>Applications of Country Risk Analysis</vt:lpstr>
      <vt:lpstr>Reducing Exposure to Host Government Takeovers</vt:lpstr>
      <vt:lpstr>Reducing Exposure to Host Government Takeovers</vt:lpstr>
      <vt:lpstr>Reducing Exposure to Host Government Takeovers</vt:lpstr>
      <vt:lpstr>Impact of Country Risk on an MNC’s Value</vt:lpstr>
      <vt:lpstr>Session Review</vt:lpstr>
      <vt:lpstr>Session Review</vt:lpstr>
      <vt:lpstr>Session Review</vt:lpstr>
      <vt:lpstr>Session Review</vt:lpstr>
      <vt:lpstr>Chapter Review</vt:lpstr>
      <vt:lpstr>Session Review</vt:lpstr>
      <vt:lpstr>Any Questions?</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Administrator</cp:lastModifiedBy>
  <cp:revision>214</cp:revision>
  <cp:lastPrinted>2018-07-09T15:27:01Z</cp:lastPrinted>
  <dcterms:created xsi:type="dcterms:W3CDTF">2002-10-07T19:43:58Z</dcterms:created>
  <dcterms:modified xsi:type="dcterms:W3CDTF">2021-12-05T08:21:12Z</dcterms:modified>
</cp:coreProperties>
</file>