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67" r:id="rId5"/>
    <p:sldId id="260" r:id="rId6"/>
    <p:sldId id="262" r:id="rId7"/>
    <p:sldId id="261" r:id="rId8"/>
    <p:sldId id="263" r:id="rId9"/>
    <p:sldId id="264" r:id="rId10"/>
    <p:sldId id="265" r:id="rId11"/>
    <p:sldId id="266" r:id="rId12"/>
    <p:sldId id="273" r:id="rId13"/>
    <p:sldId id="274" r:id="rId14"/>
    <p:sldId id="272" r:id="rId15"/>
    <p:sldId id="276" r:id="rId16"/>
    <p:sldId id="275" r:id="rId17"/>
    <p:sldId id="277" r:id="rId18"/>
    <p:sldId id="278"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D65FEB-8032-43CF-8C91-B2F93BB7666E}" v="601" dt="2022-12-15T20:31:48.112"/>
    <p1510:client id="{837B980B-F5D9-4783-B900-307071871C60}" v="765" dt="2022-12-16T22:18:59.487"/>
    <p1510:client id="{852AD37C-0ECC-443C-A20D-6B115130196C}" v="396" dt="2022-12-16T23:15:58.077"/>
    <p1510:client id="{D3084597-AC36-4C1F-A681-AED4F91D6BAD}" v="2" dt="2022-12-15T22:11:02.1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1" autoAdjust="0"/>
    <p:restoredTop sz="94660"/>
  </p:normalViewPr>
  <p:slideViewPr>
    <p:cSldViewPr snapToGrid="0">
      <p:cViewPr varScale="1">
        <p:scale>
          <a:sx n="97" d="100"/>
          <a:sy n="97" d="100"/>
        </p:scale>
        <p:origin x="216" y="8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www.pmhut.com" TargetMode="External"/><Relationship Id="rId3" Type="http://schemas.openxmlformats.org/officeDocument/2006/relationships/hyperlink" Target="https://espressocoffeeguide.com/gourmet-coffee/coffees-of-the-americas/brazil-coffee/" TargetMode="External"/><Relationship Id="rId7" Type="http://schemas.openxmlformats.org/officeDocument/2006/relationships/hyperlink" Target="https://www.google.co.uk/amp/s/blog.sfceurope.com/simple-coffee-shop-marketing-ideas%3fhs_amp=true" TargetMode="External"/><Relationship Id="rId2" Type="http://schemas.openxmlformats.org/officeDocument/2006/relationships/hyperlink" Target="http://fabrique.co.uk/#oss" TargetMode="External"/><Relationship Id="rId1" Type="http://schemas.openxmlformats.org/officeDocument/2006/relationships/slideLayout" Target="../slideLayouts/slideLayout2.xml"/><Relationship Id="rId6" Type="http://schemas.openxmlformats.org/officeDocument/2006/relationships/hyperlink" Target="https://study.com/academy/lesson/what-is-competition-in-marketing-definition-types-quiz.html" TargetMode="External"/><Relationship Id="rId5" Type="http://schemas.openxmlformats.org/officeDocument/2006/relationships/hyperlink" Target="https://www.oxfordreference.com/view/10.1093/oi/authority.2011" TargetMode="External"/><Relationship Id="rId4" Type="http://schemas.openxmlformats.org/officeDocument/2006/relationships/hyperlink" Target="https://www.gov.uk/how-to-register-a-trade-mark/appl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8EC54931-CB32-A717-805C-4B3C8D2C86E3}"/>
              </a:ext>
            </a:extLst>
          </p:cNvPr>
          <p:cNvPicPr>
            <a:picLocks noChangeAspect="1"/>
          </p:cNvPicPr>
          <p:nvPr/>
        </p:nvPicPr>
        <p:blipFill rotWithShape="1">
          <a:blip r:embed="rId2"/>
          <a:srcRect t="2232" r="23298" b="6859"/>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262321" y="-1408052"/>
            <a:ext cx="4023360" cy="3204134"/>
          </a:xfrm>
        </p:spPr>
        <p:txBody>
          <a:bodyPr anchor="b">
            <a:normAutofit/>
          </a:bodyPr>
          <a:lstStyle/>
          <a:p>
            <a:pPr algn="l"/>
            <a:r>
              <a:rPr lang="en-GB" sz="4800" b="1" dirty="0">
                <a:cs typeface="Calibri Light"/>
              </a:rPr>
              <a:t>Market Express</a:t>
            </a:r>
            <a:r>
              <a:rPr lang="en-GB" sz="4800" dirty="0">
                <a:cs typeface="Calibri Light"/>
              </a:rPr>
              <a:t> </a:t>
            </a:r>
            <a:endParaRPr lang="en-GB" sz="4800"/>
          </a:p>
        </p:txBody>
      </p:sp>
      <p:sp>
        <p:nvSpPr>
          <p:cNvPr id="3" name="Subtitle 2"/>
          <p:cNvSpPr>
            <a:spLocks noGrp="1"/>
          </p:cNvSpPr>
          <p:nvPr>
            <p:ph type="subTitle" idx="1"/>
          </p:nvPr>
        </p:nvSpPr>
        <p:spPr>
          <a:xfrm>
            <a:off x="2073867" y="1652394"/>
            <a:ext cx="4023359" cy="1208141"/>
          </a:xfrm>
        </p:spPr>
        <p:txBody>
          <a:bodyPr vert="horz" lIns="91440" tIns="45720" rIns="91440" bIns="45720" rtlCol="0" anchor="t">
            <a:normAutofit/>
          </a:bodyPr>
          <a:lstStyle/>
          <a:p>
            <a:pPr algn="l"/>
            <a:r>
              <a:rPr lang="en-GB" sz="2000" dirty="0">
                <a:cs typeface="Calibri"/>
              </a:rPr>
              <a:t>A Super-Shop for All </a:t>
            </a:r>
            <a:endParaRPr lang="en-GB" sz="2000" dirty="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AA3680B6-3E85-F9C2-12B4-28FC6F374954}"/>
              </a:ext>
            </a:extLst>
          </p:cNvPr>
          <p:cNvSpPr txBox="1"/>
          <p:nvPr/>
        </p:nvSpPr>
        <p:spPr>
          <a:xfrm>
            <a:off x="53759" y="4176934"/>
            <a:ext cx="536713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Names : </a:t>
            </a:r>
          </a:p>
          <a:p>
            <a:r>
              <a:rPr lang="en-GB" dirty="0">
                <a:cs typeface="Calibri"/>
              </a:rPr>
              <a:t>Ana Sofia Moreno </a:t>
            </a:r>
            <a:r>
              <a:rPr lang="en-US" b="1" dirty="0">
                <a:ea typeface="+mn-lt"/>
                <a:cs typeface="+mn-lt"/>
              </a:rPr>
              <a:t>2133751</a:t>
            </a:r>
          </a:p>
          <a:p>
            <a:r>
              <a:rPr lang="en-GB" dirty="0">
                <a:cs typeface="Calibri"/>
              </a:rPr>
              <a:t>Ivone Mota </a:t>
            </a:r>
            <a:r>
              <a:rPr lang="en-US" b="1" dirty="0">
                <a:ea typeface="+mn-lt"/>
                <a:cs typeface="+mn-lt"/>
              </a:rPr>
              <a:t>2132598</a:t>
            </a:r>
          </a:p>
          <a:p>
            <a:r>
              <a:rPr lang="en-GB" dirty="0">
                <a:cs typeface="Calibri"/>
              </a:rPr>
              <a:t>Faisal Mahmood </a:t>
            </a:r>
            <a:r>
              <a:rPr lang="en-US" b="1" dirty="0">
                <a:cs typeface="Calibri"/>
              </a:rPr>
              <a:t>2130774</a:t>
            </a:r>
            <a:endParaRPr lang="en-GB" dirty="0">
              <a:ea typeface="+mn-lt"/>
              <a:cs typeface="+mn-lt"/>
            </a:endParaRPr>
          </a:p>
          <a:p>
            <a:r>
              <a:rPr lang="en-GB" dirty="0" err="1">
                <a:cs typeface="Calibri"/>
              </a:rPr>
              <a:t>Mihaia</a:t>
            </a:r>
            <a:r>
              <a:rPr lang="en-GB" dirty="0">
                <a:cs typeface="Calibri"/>
              </a:rPr>
              <a:t> Danilov </a:t>
            </a:r>
            <a:r>
              <a:rPr lang="en-US" b="1" dirty="0">
                <a:ea typeface="+mn-lt"/>
                <a:cs typeface="+mn-lt"/>
              </a:rPr>
              <a:t>2133590</a:t>
            </a:r>
          </a:p>
          <a:p>
            <a:r>
              <a:rPr lang="en-GB" dirty="0" err="1">
                <a:cs typeface="Calibri"/>
              </a:rPr>
              <a:t>Vikhramkumar</a:t>
            </a:r>
            <a:r>
              <a:rPr lang="en-GB" dirty="0">
                <a:cs typeface="Calibri"/>
              </a:rPr>
              <a:t> Patel </a:t>
            </a:r>
            <a:r>
              <a:rPr lang="en-US" b="1" dirty="0">
                <a:ea typeface="+mn-lt"/>
                <a:cs typeface="+mn-lt"/>
              </a:rPr>
              <a:t>2133821</a:t>
            </a:r>
          </a:p>
        </p:txBody>
      </p:sp>
      <p:sp>
        <p:nvSpPr>
          <p:cNvPr id="6" name="TextBox 5">
            <a:extLst>
              <a:ext uri="{FF2B5EF4-FFF2-40B4-BE49-F238E27FC236}">
                <a16:creationId xmlns:a16="http://schemas.microsoft.com/office/drawing/2014/main" id="{B3C02678-6720-29D3-DB44-625909CC5C37}"/>
              </a:ext>
            </a:extLst>
          </p:cNvPr>
          <p:cNvSpPr txBox="1"/>
          <p:nvPr/>
        </p:nvSpPr>
        <p:spPr>
          <a:xfrm>
            <a:off x="1436485" y="5936599"/>
            <a:ext cx="295986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Thomas Adeyemi </a:t>
            </a:r>
          </a:p>
          <a:p>
            <a:r>
              <a:rPr lang="en-GB" dirty="0">
                <a:cs typeface="Calibri"/>
              </a:rPr>
              <a:t>Managing </a:t>
            </a:r>
            <a:r>
              <a:rPr lang="en-GB" dirty="0" err="1">
                <a:cs typeface="Calibri"/>
              </a:rPr>
              <a:t>Entreprise</a:t>
            </a:r>
            <a:r>
              <a:rPr lang="en-GB" dirty="0">
                <a:cs typeface="Calibri"/>
              </a:rPr>
              <a:t> in the 21st Century</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4635A3-7FFF-F7DF-459C-722690E3ECC4}"/>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1600" dirty="0">
                <a:solidFill>
                  <a:srgbClr val="FFFFFF"/>
                </a:solidFill>
              </a:rPr>
              <a:t>This</a:t>
            </a:r>
            <a:r>
              <a:rPr lang="en-US" sz="1600" kern="1200" dirty="0">
                <a:solidFill>
                  <a:srgbClr val="FFFFFF"/>
                </a:solidFill>
                <a:latin typeface="+mj-lt"/>
                <a:ea typeface="+mj-ea"/>
                <a:cs typeface="+mj-cs"/>
              </a:rPr>
              <a:t> is a business plan conducted as a group work of the module and we choose a super shop named Market Express. </a:t>
            </a:r>
          </a:p>
        </p:txBody>
      </p:sp>
      <p:pic>
        <p:nvPicPr>
          <p:cNvPr id="4" name="Picture 4" descr="A picture containing text, wooden&#10;&#10;Description automatically generated">
            <a:extLst>
              <a:ext uri="{FF2B5EF4-FFF2-40B4-BE49-F238E27FC236}">
                <a16:creationId xmlns:a16="http://schemas.microsoft.com/office/drawing/2014/main" id="{5AA593B8-B5E9-64A9-30C4-4BB2997F74F4}"/>
              </a:ext>
            </a:extLst>
          </p:cNvPr>
          <p:cNvPicPr>
            <a:picLocks noGrp="1" noChangeAspect="1"/>
          </p:cNvPicPr>
          <p:nvPr>
            <p:ph idx="1"/>
          </p:nvPr>
        </p:nvPicPr>
        <p:blipFill>
          <a:blip r:embed="rId2"/>
          <a:stretch>
            <a:fillRect/>
          </a:stretch>
        </p:blipFill>
        <p:spPr>
          <a:xfrm>
            <a:off x="5153822" y="1049119"/>
            <a:ext cx="6553545" cy="4767703"/>
          </a:xfrm>
          <a:prstGeom prst="rect">
            <a:avLst/>
          </a:prstGeom>
        </p:spPr>
      </p:pic>
    </p:spTree>
    <p:extLst>
      <p:ext uri="{BB962C8B-B14F-4D97-AF65-F5344CB8AC3E}">
        <p14:creationId xmlns:p14="http://schemas.microsoft.com/office/powerpoint/2010/main" val="39865486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977E1-EE9D-DA0D-26D5-B1BD927A3C53}"/>
              </a:ext>
            </a:extLst>
          </p:cNvPr>
          <p:cNvSpPr>
            <a:spLocks noGrp="1"/>
          </p:cNvSpPr>
          <p:nvPr>
            <p:ph type="title"/>
          </p:nvPr>
        </p:nvSpPr>
        <p:spPr>
          <a:xfrm>
            <a:off x="2606615" y="-324988"/>
            <a:ext cx="10515600" cy="1325563"/>
          </a:xfrm>
        </p:spPr>
        <p:txBody>
          <a:bodyPr/>
          <a:lstStyle/>
          <a:p>
            <a:r>
              <a:rPr lang="en-GB" dirty="0">
                <a:cs typeface="Calibri Light"/>
              </a:rPr>
              <a:t>Business Description </a:t>
            </a:r>
            <a:endParaRPr lang="en-GB" dirty="0"/>
          </a:p>
        </p:txBody>
      </p:sp>
      <p:sp>
        <p:nvSpPr>
          <p:cNvPr id="3" name="Content Placeholder 2">
            <a:extLst>
              <a:ext uri="{FF2B5EF4-FFF2-40B4-BE49-F238E27FC236}">
                <a16:creationId xmlns:a16="http://schemas.microsoft.com/office/drawing/2014/main" id="{B853C9DB-D26A-2C37-3EDF-EBCFE7513E14}"/>
              </a:ext>
            </a:extLst>
          </p:cNvPr>
          <p:cNvSpPr>
            <a:spLocks noGrp="1"/>
          </p:cNvSpPr>
          <p:nvPr>
            <p:ph idx="1"/>
          </p:nvPr>
        </p:nvSpPr>
        <p:spPr>
          <a:xfrm>
            <a:off x="464389" y="1336795"/>
            <a:ext cx="11421373" cy="4351338"/>
          </a:xfrm>
        </p:spPr>
        <p:txBody>
          <a:bodyPr vert="horz" lIns="91440" tIns="45720" rIns="91440" bIns="45720" rtlCol="0" anchor="t">
            <a:normAutofit/>
          </a:bodyPr>
          <a:lstStyle/>
          <a:p>
            <a:r>
              <a:rPr lang="en-GB" dirty="0">
                <a:ea typeface="+mn-lt"/>
                <a:cs typeface="+mn-lt"/>
              </a:rPr>
              <a:t> The location of this business will be in Westminster, London. As a </a:t>
            </a:r>
            <a:r>
              <a:rPr lang="en-GB" dirty="0" err="1">
                <a:ea typeface="+mn-lt"/>
                <a:cs typeface="+mn-lt"/>
              </a:rPr>
              <a:t>supershop</a:t>
            </a:r>
            <a:r>
              <a:rPr lang="en-GB" dirty="0">
                <a:ea typeface="+mn-lt"/>
                <a:cs typeface="+mn-lt"/>
              </a:rPr>
              <a:t>, this business will be starting its operation with all kinds of products available in the market.  Additionally, our employees care deeply about the satisfaction of our clients and will go out of their way to make each visit unique and customized.</a:t>
            </a:r>
            <a:endParaRPr lang="en-GB">
              <a:cs typeface="Calibri"/>
            </a:endParaRPr>
          </a:p>
          <a:p>
            <a:endParaRPr lang="en-GB" dirty="0">
              <a:cs typeface="Calibri"/>
            </a:endParaRPr>
          </a:p>
        </p:txBody>
      </p:sp>
      <p:graphicFrame>
        <p:nvGraphicFramePr>
          <p:cNvPr id="5" name="Table 4">
            <a:extLst>
              <a:ext uri="{FF2B5EF4-FFF2-40B4-BE49-F238E27FC236}">
                <a16:creationId xmlns:a16="http://schemas.microsoft.com/office/drawing/2014/main" id="{138A538F-B474-6948-5234-7FA2945FA0F5}"/>
              </a:ext>
            </a:extLst>
          </p:cNvPr>
          <p:cNvGraphicFramePr>
            <a:graphicFrameLocks noGrp="1"/>
          </p:cNvGraphicFramePr>
          <p:nvPr>
            <p:extLst>
              <p:ext uri="{D42A27DB-BD31-4B8C-83A1-F6EECF244321}">
                <p14:modId xmlns:p14="http://schemas.microsoft.com/office/powerpoint/2010/main" val="712392808"/>
              </p:ext>
            </p:extLst>
          </p:nvPr>
        </p:nvGraphicFramePr>
        <p:xfrm>
          <a:off x="833888" y="3712809"/>
          <a:ext cx="10137912" cy="640080"/>
        </p:xfrm>
        <a:graphic>
          <a:graphicData uri="http://schemas.openxmlformats.org/drawingml/2006/table">
            <a:tbl>
              <a:tblPr firstRow="1" bandRow="1">
                <a:tableStyleId>{5C22544A-7EE6-4342-B048-85BDC9FD1C3A}</a:tableStyleId>
              </a:tblPr>
              <a:tblGrid>
                <a:gridCol w="5068956">
                  <a:extLst>
                    <a:ext uri="{9D8B030D-6E8A-4147-A177-3AD203B41FA5}">
                      <a16:colId xmlns:a16="http://schemas.microsoft.com/office/drawing/2014/main" val="2404904518"/>
                    </a:ext>
                  </a:extLst>
                </a:gridCol>
                <a:gridCol w="5068956">
                  <a:extLst>
                    <a:ext uri="{9D8B030D-6E8A-4147-A177-3AD203B41FA5}">
                      <a16:colId xmlns:a16="http://schemas.microsoft.com/office/drawing/2014/main" val="3231776113"/>
                    </a:ext>
                  </a:extLst>
                </a:gridCol>
              </a:tblGrid>
              <a:tr h="0">
                <a:tc>
                  <a:txBody>
                    <a:bodyPr/>
                    <a:lstStyle/>
                    <a:p>
                      <a:r>
                        <a:rPr lang="en-GB"/>
                        <a:t>Opening Time </a:t>
                      </a:r>
                    </a:p>
                  </a:txBody>
                  <a:tcPr anchor="ctr"/>
                </a:tc>
                <a:tc>
                  <a:txBody>
                    <a:bodyPr/>
                    <a:lstStyle/>
                    <a:p>
                      <a:r>
                        <a:rPr lang="en-GB"/>
                        <a:t>6:00 AM Monday-Thursday </a:t>
                      </a:r>
                    </a:p>
                    <a:p>
                      <a:r>
                        <a:rPr lang="en-GB"/>
                        <a:t>7:00 AM Friday-Saturday</a:t>
                      </a:r>
                    </a:p>
                  </a:txBody>
                  <a:tcPr anchor="ctr"/>
                </a:tc>
                <a:extLst>
                  <a:ext uri="{0D108BD9-81ED-4DB2-BD59-A6C34878D82A}">
                    <a16:rowId xmlns:a16="http://schemas.microsoft.com/office/drawing/2014/main" val="1500616917"/>
                  </a:ext>
                </a:extLst>
              </a:tr>
            </a:tbl>
          </a:graphicData>
        </a:graphic>
      </p:graphicFrame>
      <p:graphicFrame>
        <p:nvGraphicFramePr>
          <p:cNvPr id="10" name="Table 9">
            <a:extLst>
              <a:ext uri="{FF2B5EF4-FFF2-40B4-BE49-F238E27FC236}">
                <a16:creationId xmlns:a16="http://schemas.microsoft.com/office/drawing/2014/main" id="{ECB7CDEA-5FA3-0B6A-BD10-5D932E1DE166}"/>
              </a:ext>
            </a:extLst>
          </p:cNvPr>
          <p:cNvGraphicFramePr>
            <a:graphicFrameLocks noGrp="1"/>
          </p:cNvGraphicFramePr>
          <p:nvPr>
            <p:extLst>
              <p:ext uri="{D42A27DB-BD31-4B8C-83A1-F6EECF244321}">
                <p14:modId xmlns:p14="http://schemas.microsoft.com/office/powerpoint/2010/main" val="1943887555"/>
              </p:ext>
            </p:extLst>
          </p:nvPr>
        </p:nvGraphicFramePr>
        <p:xfrm>
          <a:off x="848263" y="4586377"/>
          <a:ext cx="10137930" cy="640080"/>
        </p:xfrm>
        <a:graphic>
          <a:graphicData uri="http://schemas.openxmlformats.org/drawingml/2006/table">
            <a:tbl>
              <a:tblPr firstRow="1" bandRow="1">
                <a:tableStyleId>{5C22544A-7EE6-4342-B048-85BDC9FD1C3A}</a:tableStyleId>
              </a:tblPr>
              <a:tblGrid>
                <a:gridCol w="5068965">
                  <a:extLst>
                    <a:ext uri="{9D8B030D-6E8A-4147-A177-3AD203B41FA5}">
                      <a16:colId xmlns:a16="http://schemas.microsoft.com/office/drawing/2014/main" val="3148462522"/>
                    </a:ext>
                  </a:extLst>
                </a:gridCol>
                <a:gridCol w="5068965">
                  <a:extLst>
                    <a:ext uri="{9D8B030D-6E8A-4147-A177-3AD203B41FA5}">
                      <a16:colId xmlns:a16="http://schemas.microsoft.com/office/drawing/2014/main" val="4061488061"/>
                    </a:ext>
                  </a:extLst>
                </a:gridCol>
              </a:tblGrid>
              <a:tr h="0">
                <a:tc>
                  <a:txBody>
                    <a:bodyPr/>
                    <a:lstStyle/>
                    <a:p>
                      <a:r>
                        <a:rPr lang="en-GB" dirty="0"/>
                        <a:t>Closing Time ​</a:t>
                      </a:r>
                    </a:p>
                  </a:txBody>
                  <a:tcPr anchor="ctr"/>
                </a:tc>
                <a:tc>
                  <a:txBody>
                    <a:bodyPr/>
                    <a:lstStyle/>
                    <a:p>
                      <a:r>
                        <a:rPr lang="en-GB" dirty="0"/>
                        <a:t>10:00 PM Monday-Thursday ​</a:t>
                      </a:r>
                    </a:p>
                    <a:p>
                      <a:r>
                        <a:rPr lang="en-GB" dirty="0"/>
                        <a:t>12:00 PM Friday-Saturday​</a:t>
                      </a:r>
                    </a:p>
                  </a:txBody>
                  <a:tcPr anchor="ctr"/>
                </a:tc>
                <a:extLst>
                  <a:ext uri="{0D108BD9-81ED-4DB2-BD59-A6C34878D82A}">
                    <a16:rowId xmlns:a16="http://schemas.microsoft.com/office/drawing/2014/main" val="335232683"/>
                  </a:ext>
                </a:extLst>
              </a:tr>
            </a:tbl>
          </a:graphicData>
        </a:graphic>
      </p:graphicFrame>
    </p:spTree>
    <p:extLst>
      <p:ext uri="{BB962C8B-B14F-4D97-AF65-F5344CB8AC3E}">
        <p14:creationId xmlns:p14="http://schemas.microsoft.com/office/powerpoint/2010/main" val="2139714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424D8-126F-2120-2209-B1A5FCD7F2B3}"/>
              </a:ext>
            </a:extLst>
          </p:cNvPr>
          <p:cNvSpPr>
            <a:spLocks noGrp="1"/>
          </p:cNvSpPr>
          <p:nvPr>
            <p:ph type="title"/>
          </p:nvPr>
        </p:nvSpPr>
        <p:spPr>
          <a:xfrm>
            <a:off x="4691332" y="-224347"/>
            <a:ext cx="10515600" cy="1325563"/>
          </a:xfrm>
        </p:spPr>
        <p:txBody>
          <a:bodyPr/>
          <a:lstStyle/>
          <a:p>
            <a:r>
              <a:rPr lang="en-GB" b="1" dirty="0">
                <a:cs typeface="Calibri Light"/>
              </a:rPr>
              <a:t>Products </a:t>
            </a:r>
            <a:endParaRPr lang="en-GB" b="1" dirty="0"/>
          </a:p>
        </p:txBody>
      </p:sp>
      <p:sp>
        <p:nvSpPr>
          <p:cNvPr id="3" name="Content Placeholder 2">
            <a:extLst>
              <a:ext uri="{FF2B5EF4-FFF2-40B4-BE49-F238E27FC236}">
                <a16:creationId xmlns:a16="http://schemas.microsoft.com/office/drawing/2014/main" id="{782EC086-ABBF-CF5D-4397-C8F89856B639}"/>
              </a:ext>
            </a:extLst>
          </p:cNvPr>
          <p:cNvSpPr>
            <a:spLocks noGrp="1"/>
          </p:cNvSpPr>
          <p:nvPr>
            <p:ph idx="1"/>
          </p:nvPr>
        </p:nvSpPr>
        <p:spPr>
          <a:xfrm>
            <a:off x="392502" y="1020494"/>
            <a:ext cx="10515600" cy="4020659"/>
          </a:xfrm>
        </p:spPr>
        <p:txBody>
          <a:bodyPr vert="horz" lIns="91440" tIns="45720" rIns="91440" bIns="45720" rtlCol="0" anchor="t">
            <a:noAutofit/>
          </a:bodyPr>
          <a:lstStyle/>
          <a:p>
            <a:pPr algn="just"/>
            <a:r>
              <a:rPr lang="en-US" sz="1600" b="1" dirty="0">
                <a:ea typeface="+mn-lt"/>
                <a:cs typeface="+mn-lt"/>
              </a:rPr>
              <a:t>Meat &amp; fish                                                                                    </a:t>
            </a:r>
            <a:endParaRPr lang="en-GB" sz="1600" dirty="0">
              <a:ea typeface="+mn-lt"/>
              <a:cs typeface="+mn-lt"/>
            </a:endParaRPr>
          </a:p>
          <a:p>
            <a:pPr marL="0" indent="0" algn="just">
              <a:buNone/>
            </a:pPr>
            <a:r>
              <a:rPr lang="en-US" sz="1600" dirty="0">
                <a:ea typeface="+mn-lt"/>
                <a:cs typeface="+mn-lt"/>
              </a:rPr>
              <a:t>500g pack of chicken breast</a:t>
            </a:r>
            <a:endParaRPr lang="en-GB" sz="1600" dirty="0">
              <a:ea typeface="+mn-lt"/>
              <a:cs typeface="+mn-lt"/>
            </a:endParaRPr>
          </a:p>
          <a:p>
            <a:pPr marL="0" indent="0" algn="just">
              <a:buNone/>
            </a:pPr>
            <a:r>
              <a:rPr lang="en-US" sz="1600" dirty="0">
                <a:ea typeface="+mn-lt"/>
                <a:cs typeface="+mn-lt"/>
              </a:rPr>
              <a:t>pack of salmon</a:t>
            </a:r>
            <a:endParaRPr lang="en-GB" sz="1600" dirty="0">
              <a:ea typeface="+mn-lt"/>
              <a:cs typeface="+mn-lt"/>
            </a:endParaRPr>
          </a:p>
          <a:p>
            <a:pPr algn="just"/>
            <a:r>
              <a:rPr lang="en-US" sz="1600" b="1" dirty="0">
                <a:ea typeface="+mn-lt"/>
                <a:cs typeface="+mn-lt"/>
              </a:rPr>
              <a:t>Dairy</a:t>
            </a:r>
            <a:endParaRPr lang="en-GB" sz="1600" dirty="0">
              <a:ea typeface="+mn-lt"/>
              <a:cs typeface="+mn-lt"/>
            </a:endParaRPr>
          </a:p>
          <a:p>
            <a:pPr marL="0" indent="0" algn="just">
              <a:buNone/>
            </a:pPr>
            <a:r>
              <a:rPr lang="en-US" sz="1600" dirty="0">
                <a:ea typeface="+mn-lt"/>
                <a:cs typeface="+mn-lt"/>
              </a:rPr>
              <a:t>6 eggs</a:t>
            </a:r>
            <a:endParaRPr lang="en-GB" sz="1600" dirty="0">
              <a:ea typeface="+mn-lt"/>
              <a:cs typeface="+mn-lt"/>
            </a:endParaRPr>
          </a:p>
          <a:p>
            <a:pPr algn="just"/>
            <a:endParaRPr lang="en-US" sz="1600" b="1" dirty="0">
              <a:ea typeface="+mn-lt"/>
              <a:cs typeface="+mn-lt"/>
            </a:endParaRPr>
          </a:p>
          <a:p>
            <a:pPr algn="just"/>
            <a:r>
              <a:rPr lang="en-US" sz="1600" b="1" dirty="0">
                <a:ea typeface="+mn-lt"/>
                <a:cs typeface="+mn-lt"/>
              </a:rPr>
              <a:t>Vegetables and fruit</a:t>
            </a:r>
            <a:endParaRPr lang="en-GB" sz="1600">
              <a:ea typeface="+mn-lt"/>
              <a:cs typeface="+mn-lt"/>
            </a:endParaRPr>
          </a:p>
          <a:p>
            <a:pPr marL="0" indent="0" algn="just">
              <a:buNone/>
            </a:pPr>
            <a:r>
              <a:rPr lang="en-US" sz="1600" dirty="0">
                <a:ea typeface="+mn-lt"/>
                <a:cs typeface="+mn-lt"/>
              </a:rPr>
              <a:t>A bag of 3 peppers</a:t>
            </a:r>
            <a:endParaRPr lang="en-GB" sz="1600" dirty="0">
              <a:ea typeface="+mn-lt"/>
              <a:cs typeface="+mn-lt"/>
            </a:endParaRPr>
          </a:p>
          <a:p>
            <a:pPr marL="0" indent="0" algn="just">
              <a:buNone/>
            </a:pPr>
            <a:r>
              <a:rPr lang="en-US" sz="1600" dirty="0">
                <a:ea typeface="+mn-lt"/>
                <a:cs typeface="+mn-lt"/>
              </a:rPr>
              <a:t>2 onions</a:t>
            </a:r>
            <a:endParaRPr lang="en-GB" sz="1600" dirty="0">
              <a:ea typeface="+mn-lt"/>
              <a:cs typeface="+mn-lt"/>
            </a:endParaRPr>
          </a:p>
          <a:p>
            <a:pPr algn="just"/>
            <a:r>
              <a:rPr lang="en-US" sz="1600" b="1" dirty="0">
                <a:ea typeface="+mn-lt"/>
                <a:cs typeface="+mn-lt"/>
              </a:rPr>
              <a:t>Freezer</a:t>
            </a:r>
            <a:endParaRPr lang="en-GB" sz="1600" dirty="0">
              <a:ea typeface="+mn-lt"/>
              <a:cs typeface="+mn-lt"/>
            </a:endParaRPr>
          </a:p>
          <a:p>
            <a:pPr marL="0" indent="0" algn="just">
              <a:buNone/>
            </a:pPr>
            <a:r>
              <a:rPr lang="en-US" sz="1600" dirty="0">
                <a:ea typeface="+mn-lt"/>
                <a:cs typeface="+mn-lt"/>
              </a:rPr>
              <a:t>1 or 2 packs of frozen vegetable</a:t>
            </a:r>
            <a:endParaRPr lang="en-GB" sz="1600" dirty="0">
              <a:ea typeface="+mn-lt"/>
              <a:cs typeface="+mn-lt"/>
            </a:endParaRPr>
          </a:p>
          <a:p>
            <a:pPr marL="0" indent="0" algn="just">
              <a:buNone/>
            </a:pPr>
            <a:r>
              <a:rPr lang="en-US" sz="1600" dirty="0">
                <a:ea typeface="+mn-lt"/>
                <a:cs typeface="+mn-lt"/>
              </a:rPr>
              <a:t>2 pizzas</a:t>
            </a:r>
            <a:endParaRPr lang="en-GB" sz="1600" dirty="0">
              <a:ea typeface="+mn-lt"/>
              <a:cs typeface="+mn-lt"/>
            </a:endParaRPr>
          </a:p>
          <a:p>
            <a:pPr marL="0" indent="0" algn="just">
              <a:buNone/>
            </a:pPr>
            <a:endParaRPr lang="en-US" sz="1600" dirty="0">
              <a:ea typeface="+mn-lt"/>
              <a:cs typeface="+mn-lt"/>
            </a:endParaRPr>
          </a:p>
          <a:p>
            <a:pPr algn="just"/>
            <a:endParaRPr lang="en-GB" sz="1600" dirty="0">
              <a:ea typeface="+mn-lt"/>
              <a:cs typeface="+mn-lt"/>
            </a:endParaRPr>
          </a:p>
        </p:txBody>
      </p:sp>
      <p:sp>
        <p:nvSpPr>
          <p:cNvPr id="4" name="TextBox 3">
            <a:extLst>
              <a:ext uri="{FF2B5EF4-FFF2-40B4-BE49-F238E27FC236}">
                <a16:creationId xmlns:a16="http://schemas.microsoft.com/office/drawing/2014/main" id="{57801EC7-8691-F6B6-321D-93134A16EF3C}"/>
              </a:ext>
            </a:extLst>
          </p:cNvPr>
          <p:cNvSpPr txBox="1"/>
          <p:nvPr/>
        </p:nvSpPr>
        <p:spPr>
          <a:xfrm>
            <a:off x="7210869" y="1015479"/>
            <a:ext cx="4192258" cy="514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lnSpc>
                <a:spcPct val="90000"/>
              </a:lnSpc>
              <a:spcBef>
                <a:spcPts val="1000"/>
              </a:spcBef>
              <a:buFont typeface="Arial"/>
              <a:buChar char="•"/>
            </a:pPr>
            <a:r>
              <a:rPr lang="en-US" b="1" dirty="0">
                <a:cs typeface="Calibri"/>
              </a:rPr>
              <a:t>Bread &amp; bread spreads</a:t>
            </a:r>
            <a:endParaRPr lang="en-GB" dirty="0">
              <a:ea typeface="+mn-lt"/>
              <a:cs typeface="+mn-lt"/>
            </a:endParaRPr>
          </a:p>
          <a:p>
            <a:pPr algn="just">
              <a:lnSpc>
                <a:spcPct val="90000"/>
              </a:lnSpc>
              <a:spcBef>
                <a:spcPts val="1000"/>
              </a:spcBef>
            </a:pPr>
            <a:r>
              <a:rPr lang="en-US" dirty="0">
                <a:cs typeface="Calibri"/>
              </a:rPr>
              <a:t>Peanut butter</a:t>
            </a:r>
            <a:endParaRPr lang="en-GB" dirty="0">
              <a:ea typeface="+mn-lt"/>
              <a:cs typeface="+mn-lt"/>
            </a:endParaRPr>
          </a:p>
          <a:p>
            <a:pPr marL="285750" indent="-285750" algn="just">
              <a:lnSpc>
                <a:spcPct val="90000"/>
              </a:lnSpc>
              <a:spcBef>
                <a:spcPts val="1000"/>
              </a:spcBef>
              <a:buFont typeface="Arial"/>
              <a:buChar char="•"/>
            </a:pPr>
            <a:r>
              <a:rPr lang="en-US" b="1" dirty="0">
                <a:cs typeface="Calibri"/>
              </a:rPr>
              <a:t>Dry Goods</a:t>
            </a:r>
            <a:endParaRPr lang="en-GB" dirty="0">
              <a:ea typeface="+mn-lt"/>
              <a:cs typeface="+mn-lt"/>
            </a:endParaRPr>
          </a:p>
          <a:p>
            <a:pPr algn="just">
              <a:lnSpc>
                <a:spcPct val="90000"/>
              </a:lnSpc>
              <a:spcBef>
                <a:spcPts val="1000"/>
              </a:spcBef>
            </a:pPr>
            <a:r>
              <a:rPr lang="en-US" dirty="0">
                <a:cs typeface="Calibri"/>
              </a:rPr>
              <a:t>Pasta</a:t>
            </a:r>
            <a:endParaRPr lang="en-GB" dirty="0">
              <a:ea typeface="+mn-lt"/>
              <a:cs typeface="+mn-lt"/>
            </a:endParaRPr>
          </a:p>
          <a:p>
            <a:pPr algn="just">
              <a:lnSpc>
                <a:spcPct val="90000"/>
              </a:lnSpc>
              <a:spcBef>
                <a:spcPts val="1000"/>
              </a:spcBef>
            </a:pPr>
            <a:r>
              <a:rPr lang="en-US" dirty="0">
                <a:cs typeface="Calibri"/>
              </a:rPr>
              <a:t>2 cans of chopped tomatoes</a:t>
            </a:r>
            <a:endParaRPr lang="en-GB" dirty="0">
              <a:ea typeface="+mn-lt"/>
              <a:cs typeface="+mn-lt"/>
            </a:endParaRPr>
          </a:p>
          <a:p>
            <a:pPr algn="just">
              <a:lnSpc>
                <a:spcPct val="90000"/>
              </a:lnSpc>
              <a:spcBef>
                <a:spcPts val="1000"/>
              </a:spcBef>
            </a:pPr>
            <a:endParaRPr lang="en-US" dirty="0">
              <a:cs typeface="Calibri"/>
            </a:endParaRPr>
          </a:p>
          <a:p>
            <a:pPr marL="285750" indent="-285750" algn="just">
              <a:lnSpc>
                <a:spcPct val="90000"/>
              </a:lnSpc>
              <a:spcBef>
                <a:spcPts val="1000"/>
              </a:spcBef>
              <a:buFont typeface="Arial"/>
              <a:buChar char="•"/>
            </a:pPr>
            <a:r>
              <a:rPr lang="en-US" b="1" dirty="0">
                <a:cs typeface="Calibri"/>
              </a:rPr>
              <a:t>Care Products</a:t>
            </a:r>
            <a:endParaRPr lang="en-GB" dirty="0">
              <a:ea typeface="+mn-lt"/>
              <a:cs typeface="+mn-lt"/>
            </a:endParaRPr>
          </a:p>
          <a:p>
            <a:pPr algn="just">
              <a:lnSpc>
                <a:spcPct val="90000"/>
              </a:lnSpc>
              <a:spcBef>
                <a:spcPts val="1000"/>
              </a:spcBef>
            </a:pPr>
            <a:r>
              <a:rPr lang="en-US" dirty="0">
                <a:cs typeface="Calibri"/>
              </a:rPr>
              <a:t>1 pack of toilet paper</a:t>
            </a:r>
            <a:endParaRPr lang="en-GB" dirty="0">
              <a:ea typeface="+mn-lt"/>
              <a:cs typeface="+mn-lt"/>
            </a:endParaRPr>
          </a:p>
          <a:p>
            <a:pPr algn="just">
              <a:lnSpc>
                <a:spcPct val="90000"/>
              </a:lnSpc>
              <a:spcBef>
                <a:spcPts val="1000"/>
              </a:spcBef>
            </a:pPr>
            <a:r>
              <a:rPr lang="en-US" dirty="0">
                <a:cs typeface="Calibri"/>
              </a:rPr>
              <a:t>1 pack of kitchen roll</a:t>
            </a:r>
            <a:endParaRPr lang="en-GB" dirty="0">
              <a:ea typeface="+mn-lt"/>
              <a:cs typeface="+mn-lt"/>
            </a:endParaRPr>
          </a:p>
          <a:p>
            <a:pPr algn="just">
              <a:lnSpc>
                <a:spcPct val="90000"/>
              </a:lnSpc>
              <a:spcBef>
                <a:spcPts val="1000"/>
              </a:spcBef>
            </a:pPr>
            <a:r>
              <a:rPr lang="en-US" dirty="0">
                <a:cs typeface="Calibri"/>
              </a:rPr>
              <a:t>1 tube of toothpaste</a:t>
            </a:r>
            <a:endParaRPr lang="en-GB" dirty="0">
              <a:ea typeface="+mn-lt"/>
              <a:cs typeface="+mn-lt"/>
            </a:endParaRPr>
          </a:p>
          <a:p>
            <a:pPr algn="just">
              <a:lnSpc>
                <a:spcPct val="90000"/>
              </a:lnSpc>
              <a:spcBef>
                <a:spcPts val="1000"/>
              </a:spcBef>
            </a:pPr>
            <a:r>
              <a:rPr lang="en-US" dirty="0">
                <a:cs typeface="Calibri"/>
              </a:rPr>
              <a:t>1 can of deodorant</a:t>
            </a:r>
            <a:endParaRPr lang="en-GB" dirty="0">
              <a:ea typeface="+mn-lt"/>
              <a:cs typeface="+mn-lt"/>
            </a:endParaRPr>
          </a:p>
          <a:p>
            <a:pPr algn="just">
              <a:lnSpc>
                <a:spcPct val="90000"/>
              </a:lnSpc>
              <a:spcBef>
                <a:spcPts val="1000"/>
              </a:spcBef>
            </a:pPr>
            <a:endParaRPr lang="en-US" dirty="0">
              <a:ea typeface="+mn-lt"/>
              <a:cs typeface="+mn-lt"/>
            </a:endParaRPr>
          </a:p>
          <a:p>
            <a:pPr marL="285750" indent="-285750">
              <a:lnSpc>
                <a:spcPct val="90000"/>
              </a:lnSpc>
              <a:spcBef>
                <a:spcPts val="1000"/>
              </a:spcBef>
              <a:buFont typeface="Arial"/>
              <a:buChar char="•"/>
            </a:pPr>
            <a:endParaRPr lang="en-GB" dirty="0">
              <a:ea typeface="+mn-lt"/>
              <a:cs typeface="+mn-lt"/>
            </a:endParaRPr>
          </a:p>
          <a:p>
            <a:pPr algn="l"/>
            <a:endParaRPr lang="en-GB" dirty="0">
              <a:cs typeface="Calibri"/>
            </a:endParaRPr>
          </a:p>
        </p:txBody>
      </p:sp>
    </p:spTree>
    <p:extLst>
      <p:ext uri="{BB962C8B-B14F-4D97-AF65-F5344CB8AC3E}">
        <p14:creationId xmlns:p14="http://schemas.microsoft.com/office/powerpoint/2010/main" val="3699260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6BD032-8EE1-566A-EC6C-0F1A02B95DDC}"/>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b="1" kern="1200">
                <a:solidFill>
                  <a:srgbClr val="FFFFFF"/>
                </a:solidFill>
                <a:latin typeface="+mj-lt"/>
                <a:ea typeface="+mj-ea"/>
                <a:cs typeface="+mj-cs"/>
              </a:rPr>
              <a:t>Objectives\ Mission and Vision </a:t>
            </a:r>
          </a:p>
        </p:txBody>
      </p:sp>
      <p:sp>
        <p:nvSpPr>
          <p:cNvPr id="3" name="Content Placeholder 2">
            <a:extLst>
              <a:ext uri="{FF2B5EF4-FFF2-40B4-BE49-F238E27FC236}">
                <a16:creationId xmlns:a16="http://schemas.microsoft.com/office/drawing/2014/main" id="{01C796D9-C31E-D4B1-00CF-71148EC871A7}"/>
              </a:ext>
            </a:extLst>
          </p:cNvPr>
          <p:cNvSpPr>
            <a:spLocks noGrp="1"/>
          </p:cNvSpPr>
          <p:nvPr>
            <p:ph idx="1"/>
          </p:nvPr>
        </p:nvSpPr>
        <p:spPr>
          <a:xfrm>
            <a:off x="4050176" y="607357"/>
            <a:ext cx="3427283" cy="4363844"/>
          </a:xfrm>
        </p:spPr>
        <p:txBody>
          <a:bodyPr vert="horz" lIns="91440" tIns="45720" rIns="91440" bIns="45720" rtlCol="0" anchor="t">
            <a:normAutofit/>
          </a:bodyPr>
          <a:lstStyle/>
          <a:p>
            <a:pPr marL="0"/>
            <a:r>
              <a:rPr lang="en-US" sz="1900" b="1" dirty="0"/>
              <a:t>Objectives of Market Express </a:t>
            </a:r>
            <a:endParaRPr lang="en-US" sz="1900" b="1" dirty="0">
              <a:cs typeface="Calibri"/>
            </a:endParaRPr>
          </a:p>
          <a:p>
            <a:r>
              <a:rPr lang="en-US" sz="1900" dirty="0"/>
              <a:t>Market Express’s business goals are designed to satisfy client needs </a:t>
            </a:r>
            <a:endParaRPr lang="en-US" sz="1900" dirty="0">
              <a:cs typeface="Calibri"/>
            </a:endParaRPr>
          </a:p>
          <a:p>
            <a:r>
              <a:rPr lang="en-US" sz="1900" dirty="0"/>
              <a:t>To offer a high-end, laid-back super shop experience. </a:t>
            </a:r>
            <a:endParaRPr lang="en-US" sz="1900" dirty="0">
              <a:cs typeface="Calibri"/>
            </a:endParaRPr>
          </a:p>
          <a:p>
            <a:r>
              <a:rPr lang="en-US" sz="1900" dirty="0"/>
              <a:t>To fill a void in the local community by offering a grocery super shop store. </a:t>
            </a:r>
            <a:endParaRPr lang="en-US" sz="1900" dirty="0">
              <a:cs typeface="Calibri"/>
            </a:endParaRPr>
          </a:p>
          <a:p>
            <a:r>
              <a:rPr lang="en-US" sz="1900" dirty="0"/>
              <a:t>Open a several super shop stores later</a:t>
            </a:r>
            <a:endParaRPr lang="en-US" sz="1900">
              <a:cs typeface="Calibri"/>
            </a:endParaRPr>
          </a:p>
          <a:p>
            <a:endParaRPr lang="en-US" sz="19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CF4E15D-3D5F-0966-0884-66BCABCDF57A}"/>
              </a:ext>
            </a:extLst>
          </p:cNvPr>
          <p:cNvSpPr txBox="1"/>
          <p:nvPr/>
        </p:nvSpPr>
        <p:spPr>
          <a:xfrm>
            <a:off x="8523490" y="607357"/>
            <a:ext cx="3111437" cy="544214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b="1" dirty="0"/>
              <a:t>  Mission of Market Express </a:t>
            </a:r>
            <a:endParaRPr lang="en-US" b="1" dirty="0">
              <a:cs typeface="Calibri"/>
            </a:endParaRPr>
          </a:p>
          <a:p>
            <a:pPr>
              <a:lnSpc>
                <a:spcPct val="90000"/>
              </a:lnSpc>
              <a:spcAft>
                <a:spcPts val="600"/>
              </a:spcAft>
            </a:pPr>
            <a:r>
              <a:rPr lang="en-US" dirty="0"/>
              <a:t> Offering low prices on premium goods along with attentive service </a:t>
            </a:r>
            <a:endParaRPr lang="en-US" dirty="0">
              <a:cs typeface="Calibri"/>
            </a:endParaRPr>
          </a:p>
          <a:p>
            <a:pPr indent="-228600">
              <a:lnSpc>
                <a:spcPct val="90000"/>
              </a:lnSpc>
              <a:spcAft>
                <a:spcPts val="600"/>
              </a:spcAft>
              <a:buFont typeface="Arial" panose="020B0604020202020204" pitchFamily="34" charset="0"/>
              <a:buChar char="•"/>
            </a:pPr>
            <a:endParaRPr lang="en-US" b="1" dirty="0">
              <a:cs typeface="Calibri"/>
            </a:endParaRPr>
          </a:p>
          <a:p>
            <a:pPr indent="-228600">
              <a:lnSpc>
                <a:spcPct val="90000"/>
              </a:lnSpc>
              <a:spcAft>
                <a:spcPts val="600"/>
              </a:spcAft>
              <a:buFont typeface="Arial" panose="020B0604020202020204" pitchFamily="34" charset="0"/>
              <a:buChar char="•"/>
            </a:pPr>
            <a:endParaRPr lang="en-US" b="1" dirty="0">
              <a:cs typeface="Calibri"/>
            </a:endParaRPr>
          </a:p>
          <a:p>
            <a:pPr indent="-228600">
              <a:lnSpc>
                <a:spcPct val="90000"/>
              </a:lnSpc>
              <a:spcAft>
                <a:spcPts val="600"/>
              </a:spcAft>
              <a:buFont typeface="Arial" panose="020B0604020202020204" pitchFamily="34" charset="0"/>
              <a:buChar char="•"/>
            </a:pPr>
            <a:endParaRPr lang="en-US" b="1" dirty="0">
              <a:cs typeface="Calibri"/>
            </a:endParaRPr>
          </a:p>
          <a:p>
            <a:pPr indent="-228600">
              <a:lnSpc>
                <a:spcPct val="90000"/>
              </a:lnSpc>
              <a:spcAft>
                <a:spcPts val="600"/>
              </a:spcAft>
              <a:buFont typeface="Arial" panose="020B0604020202020204" pitchFamily="34" charset="0"/>
              <a:buChar char="•"/>
            </a:pPr>
            <a:endParaRPr lang="en-US" b="1" dirty="0">
              <a:cs typeface="Calibri"/>
            </a:endParaRPr>
          </a:p>
          <a:p>
            <a:pPr indent="-228600">
              <a:lnSpc>
                <a:spcPct val="90000"/>
              </a:lnSpc>
              <a:spcAft>
                <a:spcPts val="600"/>
              </a:spcAft>
              <a:buFont typeface="Arial" panose="020B0604020202020204" pitchFamily="34" charset="0"/>
              <a:buChar char="•"/>
            </a:pPr>
            <a:endParaRPr lang="en-US" b="1" dirty="0">
              <a:cs typeface="Calibri"/>
            </a:endParaRPr>
          </a:p>
          <a:p>
            <a:pPr indent="-228600">
              <a:lnSpc>
                <a:spcPct val="90000"/>
              </a:lnSpc>
              <a:spcAft>
                <a:spcPts val="600"/>
              </a:spcAft>
              <a:buFont typeface="Arial" panose="020B0604020202020204" pitchFamily="34" charset="0"/>
              <a:buChar char="•"/>
            </a:pPr>
            <a:endParaRPr lang="en-US" b="1" dirty="0">
              <a:cs typeface="Calibri"/>
            </a:endParaRPr>
          </a:p>
          <a:p>
            <a:pPr indent="-228600">
              <a:lnSpc>
                <a:spcPct val="90000"/>
              </a:lnSpc>
              <a:spcAft>
                <a:spcPts val="600"/>
              </a:spcAft>
              <a:buFont typeface="Arial" panose="020B0604020202020204" pitchFamily="34" charset="0"/>
              <a:buChar char="•"/>
            </a:pPr>
            <a:endParaRPr lang="en-US" b="1" dirty="0">
              <a:cs typeface="Calibri"/>
            </a:endParaRPr>
          </a:p>
          <a:p>
            <a:pPr indent="-228600">
              <a:lnSpc>
                <a:spcPct val="90000"/>
              </a:lnSpc>
              <a:spcAft>
                <a:spcPts val="600"/>
              </a:spcAft>
              <a:buFont typeface="Arial" panose="020B0604020202020204" pitchFamily="34" charset="0"/>
              <a:buChar char="•"/>
            </a:pPr>
            <a:r>
              <a:rPr lang="en-US" b="1" dirty="0"/>
              <a:t>Vision of Market Express </a:t>
            </a:r>
            <a:endParaRPr lang="en-US" b="1" dirty="0">
              <a:cs typeface="Calibri"/>
            </a:endParaRPr>
          </a:p>
          <a:p>
            <a:pPr>
              <a:lnSpc>
                <a:spcPct val="90000"/>
              </a:lnSpc>
              <a:spcAft>
                <a:spcPts val="600"/>
              </a:spcAft>
            </a:pPr>
            <a:r>
              <a:rPr lang="en-US" dirty="0"/>
              <a:t>Market Express’s long-term goal is to be the number 1 </a:t>
            </a:r>
            <a:r>
              <a:rPr lang="en-US" dirty="0" err="1"/>
              <a:t>supershop</a:t>
            </a:r>
            <a:r>
              <a:rPr lang="en-US" dirty="0"/>
              <a:t> in the UK. The company's long-term goal is to dominate the market for </a:t>
            </a:r>
            <a:r>
              <a:rPr lang="en-US" dirty="0" err="1"/>
              <a:t>supershop</a:t>
            </a:r>
            <a:r>
              <a:rPr lang="en-US" dirty="0"/>
              <a:t> chain.</a:t>
            </a:r>
            <a:endParaRPr lang="en-US" dirty="0">
              <a:cs typeface="Calibri"/>
            </a:endParaRPr>
          </a:p>
          <a:p>
            <a:pPr indent="-228600">
              <a:lnSpc>
                <a:spcPct val="90000"/>
              </a:lnSpc>
              <a:spcAft>
                <a:spcPts val="600"/>
              </a:spcAft>
              <a:buFont typeface="Arial" panose="020B0604020202020204" pitchFamily="34" charset="0"/>
              <a:buChar char="•"/>
            </a:pPr>
            <a:endParaRPr lang="en-US" dirty="0">
              <a:cs typeface="Calibri"/>
            </a:endParaRPr>
          </a:p>
        </p:txBody>
      </p:sp>
      <p:pic>
        <p:nvPicPr>
          <p:cNvPr id="5" name="Picture 5" descr="Text, whiteboard&#10;&#10;Description automatically generated">
            <a:extLst>
              <a:ext uri="{FF2B5EF4-FFF2-40B4-BE49-F238E27FC236}">
                <a16:creationId xmlns:a16="http://schemas.microsoft.com/office/drawing/2014/main" id="{7B52638A-6734-F45D-5085-D971F6A6B3E0}"/>
              </a:ext>
            </a:extLst>
          </p:cNvPr>
          <p:cNvPicPr>
            <a:picLocks noChangeAspect="1"/>
          </p:cNvPicPr>
          <p:nvPr/>
        </p:nvPicPr>
        <p:blipFill>
          <a:blip r:embed="rId2"/>
          <a:stretch>
            <a:fillRect/>
          </a:stretch>
        </p:blipFill>
        <p:spPr>
          <a:xfrm>
            <a:off x="8649418" y="2186451"/>
            <a:ext cx="2743200" cy="1536192"/>
          </a:xfrm>
          <a:prstGeom prst="rect">
            <a:avLst/>
          </a:prstGeom>
        </p:spPr>
      </p:pic>
    </p:spTree>
    <p:extLst>
      <p:ext uri="{BB962C8B-B14F-4D97-AF65-F5344CB8AC3E}">
        <p14:creationId xmlns:p14="http://schemas.microsoft.com/office/powerpoint/2010/main" val="1142576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Graphical user interface, text&#10;&#10;Description automatically generated">
            <a:extLst>
              <a:ext uri="{FF2B5EF4-FFF2-40B4-BE49-F238E27FC236}">
                <a16:creationId xmlns:a16="http://schemas.microsoft.com/office/drawing/2014/main" id="{4F8DE3AB-0E7F-7B71-1549-8DFDB92D7966}"/>
              </a:ext>
            </a:extLst>
          </p:cNvPr>
          <p:cNvPicPr>
            <a:picLocks noChangeAspect="1"/>
          </p:cNvPicPr>
          <p:nvPr/>
        </p:nvPicPr>
        <p:blipFill rotWithShape="1">
          <a:blip r:embed="rId2"/>
          <a:srcRect b="6306"/>
          <a:stretch/>
        </p:blipFill>
        <p:spPr>
          <a:xfrm>
            <a:off x="457200" y="457200"/>
            <a:ext cx="11277600" cy="5943600"/>
          </a:xfrm>
          <a:prstGeom prst="rect">
            <a:avLst/>
          </a:prstGeom>
        </p:spPr>
      </p:pic>
      <p:sp>
        <p:nvSpPr>
          <p:cNvPr id="2" name="TextBox 1">
            <a:extLst>
              <a:ext uri="{FF2B5EF4-FFF2-40B4-BE49-F238E27FC236}">
                <a16:creationId xmlns:a16="http://schemas.microsoft.com/office/drawing/2014/main" id="{AD992C40-80B9-7B3D-A1D7-40BEA05840AD}"/>
              </a:ext>
            </a:extLst>
          </p:cNvPr>
          <p:cNvSpPr txBox="1"/>
          <p:nvPr/>
        </p:nvSpPr>
        <p:spPr>
          <a:xfrm>
            <a:off x="1945544" y="1097280"/>
            <a:ext cx="6737049" cy="5344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592977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DBF95-2CA8-F335-A619-E60095116AF6}"/>
              </a:ext>
            </a:extLst>
          </p:cNvPr>
          <p:cNvSpPr>
            <a:spLocks noGrp="1"/>
          </p:cNvSpPr>
          <p:nvPr>
            <p:ph type="title"/>
          </p:nvPr>
        </p:nvSpPr>
        <p:spPr>
          <a:xfrm>
            <a:off x="2304691" y="-382498"/>
            <a:ext cx="10515600" cy="1325563"/>
          </a:xfrm>
        </p:spPr>
        <p:txBody>
          <a:bodyPr/>
          <a:lstStyle/>
          <a:p>
            <a:r>
              <a:rPr lang="en-GB" b="1" dirty="0">
                <a:cs typeface="Calibri Light"/>
              </a:rPr>
              <a:t>Market Express Structure :</a:t>
            </a:r>
          </a:p>
        </p:txBody>
      </p:sp>
      <p:pic>
        <p:nvPicPr>
          <p:cNvPr id="7" name="Picture 7" descr="Diagram, Teams&#10;&#10;Description automatically generated">
            <a:extLst>
              <a:ext uri="{FF2B5EF4-FFF2-40B4-BE49-F238E27FC236}">
                <a16:creationId xmlns:a16="http://schemas.microsoft.com/office/drawing/2014/main" id="{D8D1C1DD-4DCD-DF1F-9CC8-72429E8E2A5B}"/>
              </a:ext>
            </a:extLst>
          </p:cNvPr>
          <p:cNvPicPr>
            <a:picLocks noGrp="1" noChangeAspect="1"/>
          </p:cNvPicPr>
          <p:nvPr>
            <p:ph idx="1"/>
          </p:nvPr>
        </p:nvPicPr>
        <p:blipFill>
          <a:blip r:embed="rId2"/>
          <a:stretch>
            <a:fillRect/>
          </a:stretch>
        </p:blipFill>
        <p:spPr>
          <a:xfrm>
            <a:off x="654709" y="1078377"/>
            <a:ext cx="11055109" cy="5155720"/>
          </a:xfrm>
        </p:spPr>
      </p:pic>
    </p:spTree>
    <p:extLst>
      <p:ext uri="{BB962C8B-B14F-4D97-AF65-F5344CB8AC3E}">
        <p14:creationId xmlns:p14="http://schemas.microsoft.com/office/powerpoint/2010/main" val="1247398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A picture containing diagram&#10;&#10;Description automatically generated">
            <a:extLst>
              <a:ext uri="{FF2B5EF4-FFF2-40B4-BE49-F238E27FC236}">
                <a16:creationId xmlns:a16="http://schemas.microsoft.com/office/drawing/2014/main" id="{8705D3F7-E571-3F92-4480-55A2F53F1CA4}"/>
              </a:ext>
            </a:extLst>
          </p:cNvPr>
          <p:cNvPicPr>
            <a:picLocks noChangeAspect="1"/>
          </p:cNvPicPr>
          <p:nvPr/>
        </p:nvPicPr>
        <p:blipFill>
          <a:blip r:embed="rId2"/>
          <a:stretch>
            <a:fillRect/>
          </a:stretch>
        </p:blipFill>
        <p:spPr>
          <a:xfrm>
            <a:off x="1966824" y="665672"/>
            <a:ext cx="7985183" cy="5771071"/>
          </a:xfrm>
          <a:prstGeom prst="rect">
            <a:avLst/>
          </a:prstGeom>
        </p:spPr>
      </p:pic>
    </p:spTree>
    <p:extLst>
      <p:ext uri="{BB962C8B-B14F-4D97-AF65-F5344CB8AC3E}">
        <p14:creationId xmlns:p14="http://schemas.microsoft.com/office/powerpoint/2010/main" val="7031795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ext, letter&#10;&#10;Description automatically generated">
            <a:extLst>
              <a:ext uri="{FF2B5EF4-FFF2-40B4-BE49-F238E27FC236}">
                <a16:creationId xmlns:a16="http://schemas.microsoft.com/office/drawing/2014/main" id="{3CDDCAFD-C67D-1765-95CB-5902982F488E}"/>
              </a:ext>
            </a:extLst>
          </p:cNvPr>
          <p:cNvPicPr>
            <a:picLocks noGrp="1" noChangeAspect="1"/>
          </p:cNvPicPr>
          <p:nvPr>
            <p:ph idx="1"/>
          </p:nvPr>
        </p:nvPicPr>
        <p:blipFill>
          <a:blip r:embed="rId2"/>
          <a:stretch>
            <a:fillRect/>
          </a:stretch>
        </p:blipFill>
        <p:spPr>
          <a:xfrm>
            <a:off x="300396" y="993460"/>
            <a:ext cx="3913695" cy="3212081"/>
          </a:xfrm>
        </p:spPr>
      </p:pic>
      <p:sp>
        <p:nvSpPr>
          <p:cNvPr id="5" name="TextBox 4">
            <a:extLst>
              <a:ext uri="{FF2B5EF4-FFF2-40B4-BE49-F238E27FC236}">
                <a16:creationId xmlns:a16="http://schemas.microsoft.com/office/drawing/2014/main" id="{8B466143-A20E-B2CD-CD4B-1C342D5E566C}"/>
              </a:ext>
            </a:extLst>
          </p:cNvPr>
          <p:cNvSpPr txBox="1"/>
          <p:nvPr/>
        </p:nvSpPr>
        <p:spPr>
          <a:xfrm>
            <a:off x="144085" y="198157"/>
            <a:ext cx="225286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ea typeface="Calibri"/>
                <a:cs typeface="Calibri"/>
              </a:rPr>
              <a:t>Strength</a:t>
            </a:r>
            <a:endParaRPr lang="en-GB" sz="2400" b="1">
              <a:ea typeface="Calibri" panose="020F0502020204030204"/>
              <a:cs typeface="Calibri" panose="020F0502020204030204"/>
            </a:endParaRPr>
          </a:p>
        </p:txBody>
      </p:sp>
      <p:sp>
        <p:nvSpPr>
          <p:cNvPr id="6" name="TextBox 5">
            <a:extLst>
              <a:ext uri="{FF2B5EF4-FFF2-40B4-BE49-F238E27FC236}">
                <a16:creationId xmlns:a16="http://schemas.microsoft.com/office/drawing/2014/main" id="{F5E533C6-2648-39E0-D527-C459C53CF770}"/>
              </a:ext>
            </a:extLst>
          </p:cNvPr>
          <p:cNvSpPr txBox="1"/>
          <p:nvPr/>
        </p:nvSpPr>
        <p:spPr>
          <a:xfrm>
            <a:off x="7832223" y="149712"/>
            <a:ext cx="337930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ea typeface="Calibri"/>
                <a:cs typeface="Calibri"/>
              </a:rPr>
              <a:t>Weakness </a:t>
            </a:r>
            <a:endParaRPr lang="en-GB" sz="2000" b="1" dirty="0"/>
          </a:p>
        </p:txBody>
      </p:sp>
      <p:pic>
        <p:nvPicPr>
          <p:cNvPr id="7" name="Picture 7" descr="Text&#10;&#10;Description automatically generated">
            <a:extLst>
              <a:ext uri="{FF2B5EF4-FFF2-40B4-BE49-F238E27FC236}">
                <a16:creationId xmlns:a16="http://schemas.microsoft.com/office/drawing/2014/main" id="{66B5F213-41C1-CAD5-D426-7D8729AF4FA8}"/>
              </a:ext>
            </a:extLst>
          </p:cNvPr>
          <p:cNvPicPr>
            <a:picLocks noChangeAspect="1"/>
          </p:cNvPicPr>
          <p:nvPr/>
        </p:nvPicPr>
        <p:blipFill>
          <a:blip r:embed="rId3"/>
          <a:stretch>
            <a:fillRect/>
          </a:stretch>
        </p:blipFill>
        <p:spPr>
          <a:xfrm>
            <a:off x="8212977" y="996261"/>
            <a:ext cx="3630462" cy="3283967"/>
          </a:xfrm>
          <a:prstGeom prst="rect">
            <a:avLst/>
          </a:prstGeom>
        </p:spPr>
      </p:pic>
      <p:pic>
        <p:nvPicPr>
          <p:cNvPr id="8" name="Picture 8">
            <a:extLst>
              <a:ext uri="{FF2B5EF4-FFF2-40B4-BE49-F238E27FC236}">
                <a16:creationId xmlns:a16="http://schemas.microsoft.com/office/drawing/2014/main" id="{E50EFE6B-6706-83F6-ED2F-7BD75E673D3D}"/>
              </a:ext>
            </a:extLst>
          </p:cNvPr>
          <p:cNvPicPr>
            <a:picLocks noChangeAspect="1"/>
          </p:cNvPicPr>
          <p:nvPr/>
        </p:nvPicPr>
        <p:blipFill>
          <a:blip r:embed="rId4"/>
          <a:stretch>
            <a:fillRect/>
          </a:stretch>
        </p:blipFill>
        <p:spPr>
          <a:xfrm>
            <a:off x="4819650" y="1627877"/>
            <a:ext cx="2552700" cy="2250775"/>
          </a:xfrm>
          <a:prstGeom prst="rect">
            <a:avLst/>
          </a:prstGeom>
        </p:spPr>
      </p:pic>
    </p:spTree>
    <p:extLst>
      <p:ext uri="{BB962C8B-B14F-4D97-AF65-F5344CB8AC3E}">
        <p14:creationId xmlns:p14="http://schemas.microsoft.com/office/powerpoint/2010/main" val="3618954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3" descr="Graphical user interface, text, application&#10;&#10;Description automatically generated">
            <a:extLst>
              <a:ext uri="{FF2B5EF4-FFF2-40B4-BE49-F238E27FC236}">
                <a16:creationId xmlns:a16="http://schemas.microsoft.com/office/drawing/2014/main" id="{81ACD73B-0D51-C6D6-30F7-C324937C6660}"/>
              </a:ext>
            </a:extLst>
          </p:cNvPr>
          <p:cNvPicPr>
            <a:picLocks noChangeAspect="1"/>
          </p:cNvPicPr>
          <p:nvPr/>
        </p:nvPicPr>
        <p:blipFill>
          <a:blip r:embed="rId2"/>
          <a:stretch>
            <a:fillRect/>
          </a:stretch>
        </p:blipFill>
        <p:spPr>
          <a:xfrm>
            <a:off x="6221882" y="1463649"/>
            <a:ext cx="5294716" cy="4246999"/>
          </a:xfrm>
          <a:prstGeom prst="rect">
            <a:avLst/>
          </a:prstGeom>
        </p:spPr>
      </p:pic>
      <p:cxnSp>
        <p:nvCxnSpPr>
          <p:cNvPr id="32" name="Straight Connector 31">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21" name="Picture 21">
            <a:extLst>
              <a:ext uri="{FF2B5EF4-FFF2-40B4-BE49-F238E27FC236}">
                <a16:creationId xmlns:a16="http://schemas.microsoft.com/office/drawing/2014/main" id="{0301C8B1-0482-9725-F105-241D1F42C9B6}"/>
              </a:ext>
            </a:extLst>
          </p:cNvPr>
          <p:cNvPicPr>
            <a:picLocks noChangeAspect="1"/>
          </p:cNvPicPr>
          <p:nvPr/>
        </p:nvPicPr>
        <p:blipFill>
          <a:blip r:embed="rId3"/>
          <a:stretch>
            <a:fillRect/>
          </a:stretch>
        </p:blipFill>
        <p:spPr>
          <a:xfrm>
            <a:off x="589138" y="1334081"/>
            <a:ext cx="5294715" cy="4506140"/>
          </a:xfrm>
          <a:prstGeom prst="rect">
            <a:avLst/>
          </a:prstGeom>
        </p:spPr>
      </p:pic>
      <p:pic>
        <p:nvPicPr>
          <p:cNvPr id="20" name="Picture 20">
            <a:extLst>
              <a:ext uri="{FF2B5EF4-FFF2-40B4-BE49-F238E27FC236}">
                <a16:creationId xmlns:a16="http://schemas.microsoft.com/office/drawing/2014/main" id="{FF5A69B8-4972-9B44-A086-2465A154E968}"/>
              </a:ext>
            </a:extLst>
          </p:cNvPr>
          <p:cNvPicPr>
            <a:picLocks noChangeAspect="1"/>
          </p:cNvPicPr>
          <p:nvPr/>
        </p:nvPicPr>
        <p:blipFill>
          <a:blip r:embed="rId4"/>
          <a:stretch>
            <a:fillRect/>
          </a:stretch>
        </p:blipFill>
        <p:spPr>
          <a:xfrm>
            <a:off x="1810649" y="617329"/>
            <a:ext cx="2158580" cy="725876"/>
          </a:xfrm>
          <a:prstGeom prst="rect">
            <a:avLst/>
          </a:prstGeom>
        </p:spPr>
      </p:pic>
      <p:pic>
        <p:nvPicPr>
          <p:cNvPr id="22" name="Picture 22">
            <a:extLst>
              <a:ext uri="{FF2B5EF4-FFF2-40B4-BE49-F238E27FC236}">
                <a16:creationId xmlns:a16="http://schemas.microsoft.com/office/drawing/2014/main" id="{1C568D0C-8BF7-57B5-D1F0-D910150DE4AA}"/>
              </a:ext>
            </a:extLst>
          </p:cNvPr>
          <p:cNvPicPr>
            <a:picLocks noChangeAspect="1"/>
          </p:cNvPicPr>
          <p:nvPr/>
        </p:nvPicPr>
        <p:blipFill>
          <a:blip r:embed="rId5"/>
          <a:stretch>
            <a:fillRect/>
          </a:stretch>
        </p:blipFill>
        <p:spPr>
          <a:xfrm>
            <a:off x="8337970" y="617328"/>
            <a:ext cx="1768594" cy="840895"/>
          </a:xfrm>
          <a:prstGeom prst="rect">
            <a:avLst/>
          </a:prstGeom>
        </p:spPr>
      </p:pic>
    </p:spTree>
    <p:extLst>
      <p:ext uri="{BB962C8B-B14F-4D97-AF65-F5344CB8AC3E}">
        <p14:creationId xmlns:p14="http://schemas.microsoft.com/office/powerpoint/2010/main" val="41299441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853F52-8409-2930-A218-E63D55597D51}"/>
              </a:ext>
            </a:extLst>
          </p:cNvPr>
          <p:cNvSpPr>
            <a:spLocks noGrp="1"/>
          </p:cNvSpPr>
          <p:nvPr>
            <p:ph type="title"/>
          </p:nvPr>
        </p:nvSpPr>
        <p:spPr>
          <a:xfrm>
            <a:off x="5596501" y="-732568"/>
            <a:ext cx="5754896" cy="1667569"/>
          </a:xfrm>
        </p:spPr>
        <p:txBody>
          <a:bodyPr anchor="b">
            <a:normAutofit/>
          </a:bodyPr>
          <a:lstStyle/>
          <a:p>
            <a:r>
              <a:rPr lang="en-GB" sz="4000" b="1">
                <a:ea typeface="Calibri Light"/>
                <a:cs typeface="Calibri Light"/>
              </a:rPr>
              <a:t>PESTLE Analisys</a:t>
            </a:r>
            <a:endParaRPr lang="en-GB" sz="4000" b="1"/>
          </a:p>
        </p:txBody>
      </p:sp>
      <p:pic>
        <p:nvPicPr>
          <p:cNvPr id="5" name="Picture 5" descr="Graphical user interface, application&#10;&#10;Description automatically generated">
            <a:extLst>
              <a:ext uri="{FF2B5EF4-FFF2-40B4-BE49-F238E27FC236}">
                <a16:creationId xmlns:a16="http://schemas.microsoft.com/office/drawing/2014/main" id="{F71B472B-49BE-201A-655E-EAC2A87B0C4A}"/>
              </a:ext>
            </a:extLst>
          </p:cNvPr>
          <p:cNvPicPr>
            <a:picLocks noChangeAspect="1"/>
          </p:cNvPicPr>
          <p:nvPr/>
        </p:nvPicPr>
        <p:blipFill>
          <a:blip r:embed="rId2"/>
          <a:stretch>
            <a:fillRect/>
          </a:stretch>
        </p:blipFill>
        <p:spPr>
          <a:xfrm>
            <a:off x="1068130" y="1792878"/>
            <a:ext cx="3876165" cy="2840548"/>
          </a:xfrm>
          <a:prstGeom prst="rect">
            <a:avLst/>
          </a:prstGeom>
        </p:spPr>
      </p:pic>
      <p:sp>
        <p:nvSpPr>
          <p:cNvPr id="3" name="Content Placeholder 2">
            <a:extLst>
              <a:ext uri="{FF2B5EF4-FFF2-40B4-BE49-F238E27FC236}">
                <a16:creationId xmlns:a16="http://schemas.microsoft.com/office/drawing/2014/main" id="{A1D42D99-E93E-DB71-62EA-86AF0881AB02}"/>
              </a:ext>
            </a:extLst>
          </p:cNvPr>
          <p:cNvSpPr>
            <a:spLocks noGrp="1"/>
          </p:cNvSpPr>
          <p:nvPr>
            <p:ph idx="1"/>
          </p:nvPr>
        </p:nvSpPr>
        <p:spPr>
          <a:xfrm>
            <a:off x="5510238" y="1471366"/>
            <a:ext cx="5754896" cy="3197464"/>
          </a:xfrm>
        </p:spPr>
        <p:txBody>
          <a:bodyPr vert="horz" lIns="91440" tIns="45720" rIns="91440" bIns="45720" rtlCol="0" anchor="t">
            <a:noAutofit/>
          </a:bodyPr>
          <a:lstStyle/>
          <a:p>
            <a:r>
              <a:rPr lang="en-US" sz="2000" dirty="0">
                <a:ea typeface="+mn-lt"/>
                <a:cs typeface="+mn-lt"/>
              </a:rPr>
              <a:t>Since the Market Express will be based in the UK, several political factors like BREXIT are expected to have a detrimental impact on the company's business performance and supply chain system. Economic factors like sluggish economic growth of UK, depreciation of the British pound sterling against US dollar in recent years will have negative impact on the revenue and profitability of the business of Market Express. </a:t>
            </a:r>
            <a:endParaRPr lang="en-US" sz="2000" b="1" dirty="0">
              <a:ea typeface="+mn-lt"/>
              <a:cs typeface="+mn-lt"/>
            </a:endParaRPr>
          </a:p>
          <a:p>
            <a:r>
              <a:rPr lang="en-US" sz="2000" dirty="0">
                <a:ea typeface="+mn-lt"/>
                <a:cs typeface="+mn-lt"/>
              </a:rPr>
              <a:t>Different social factors like increased preference of people in online shopping in recent years especially during the recent pandemic period will have favorable impact on the sales revenue and profitability of the business.</a:t>
            </a:r>
            <a:endParaRPr lang="en-US" sz="2000" b="1">
              <a:cs typeface="Calibri"/>
            </a:endParaRPr>
          </a:p>
        </p:txBody>
      </p:sp>
      <p:sp>
        <p:nvSpPr>
          <p:cNvPr id="19" name="Rectangle 18">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094538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C4BF58-EDA7-BF15-5AEA-6F2A5B0964AD}"/>
              </a:ext>
            </a:extLst>
          </p:cNvPr>
          <p:cNvSpPr>
            <a:spLocks noGrp="1"/>
          </p:cNvSpPr>
          <p:nvPr>
            <p:ph type="title"/>
          </p:nvPr>
        </p:nvSpPr>
        <p:spPr>
          <a:xfrm>
            <a:off x="804672" y="802955"/>
            <a:ext cx="4766330" cy="1454051"/>
          </a:xfrm>
        </p:spPr>
        <p:txBody>
          <a:bodyPr>
            <a:normAutofit/>
          </a:bodyPr>
          <a:lstStyle/>
          <a:p>
            <a:r>
              <a:rPr lang="en-US" sz="3600">
                <a:solidFill>
                  <a:schemeClr val="tx2"/>
                </a:solidFill>
              </a:rPr>
              <a:t>Target Market</a:t>
            </a:r>
          </a:p>
        </p:txBody>
      </p:sp>
      <p:sp>
        <p:nvSpPr>
          <p:cNvPr id="9" name="Content Placeholder 8">
            <a:extLst>
              <a:ext uri="{FF2B5EF4-FFF2-40B4-BE49-F238E27FC236}">
                <a16:creationId xmlns:a16="http://schemas.microsoft.com/office/drawing/2014/main" id="{0D85108D-3857-1419-1EA8-2FA031E42160}"/>
              </a:ext>
            </a:extLst>
          </p:cNvPr>
          <p:cNvSpPr>
            <a:spLocks noGrp="1"/>
          </p:cNvSpPr>
          <p:nvPr>
            <p:ph idx="1"/>
          </p:nvPr>
        </p:nvSpPr>
        <p:spPr>
          <a:xfrm>
            <a:off x="804672" y="2421683"/>
            <a:ext cx="4765949" cy="3353476"/>
          </a:xfrm>
        </p:spPr>
        <p:txBody>
          <a:bodyPr anchor="t">
            <a:normAutofit/>
          </a:bodyPr>
          <a:lstStyle/>
          <a:p>
            <a:r>
              <a:rPr lang="en-US" sz="1800">
                <a:solidFill>
                  <a:schemeClr val="tx2"/>
                </a:solidFill>
              </a:rPr>
              <a:t>Market Analysis</a:t>
            </a:r>
          </a:p>
          <a:p>
            <a:r>
              <a:rPr lang="en-US" sz="1800">
                <a:solidFill>
                  <a:schemeClr val="tx2"/>
                </a:solidFill>
              </a:rPr>
              <a:t>Target Market Strategy</a:t>
            </a:r>
          </a:p>
          <a:p>
            <a:r>
              <a:rPr lang="en-US" sz="1800">
                <a:solidFill>
                  <a:schemeClr val="tx2"/>
                </a:solidFill>
              </a:rPr>
              <a:t>Market Growth</a:t>
            </a:r>
          </a:p>
          <a:p>
            <a:r>
              <a:rPr lang="en-US" sz="1800">
                <a:solidFill>
                  <a:schemeClr val="tx2"/>
                </a:solidFill>
              </a:rPr>
              <a:t>Market Segmentation</a:t>
            </a:r>
          </a:p>
          <a:p>
            <a:endParaRPr lang="en-US" sz="1800">
              <a:solidFill>
                <a:schemeClr val="tx2"/>
              </a:solidFill>
            </a:endParaRPr>
          </a:p>
        </p:txBody>
      </p:sp>
      <p:grpSp>
        <p:nvGrpSpPr>
          <p:cNvPr id="18" name="Group 17">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9" name="Freeform: Shape 18">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descr="Diagram&#10;&#10;Description automatically generated">
            <a:extLst>
              <a:ext uri="{FF2B5EF4-FFF2-40B4-BE49-F238E27FC236}">
                <a16:creationId xmlns:a16="http://schemas.microsoft.com/office/drawing/2014/main" id="{451C77E3-9605-9F02-0FF6-08CE5BC52DC1}"/>
              </a:ext>
            </a:extLst>
          </p:cNvPr>
          <p:cNvPicPr>
            <a:picLocks noChangeAspect="1"/>
          </p:cNvPicPr>
          <p:nvPr/>
        </p:nvPicPr>
        <p:blipFill>
          <a:blip r:embed="rId2"/>
          <a:stretch>
            <a:fillRect/>
          </a:stretch>
        </p:blipFill>
        <p:spPr>
          <a:xfrm>
            <a:off x="7708392" y="2622214"/>
            <a:ext cx="4142232" cy="2537116"/>
          </a:xfrm>
          <a:prstGeom prst="rect">
            <a:avLst/>
          </a:prstGeom>
        </p:spPr>
      </p:pic>
    </p:spTree>
    <p:extLst>
      <p:ext uri="{BB962C8B-B14F-4D97-AF65-F5344CB8AC3E}">
        <p14:creationId xmlns:p14="http://schemas.microsoft.com/office/powerpoint/2010/main" val="3420322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8D0E1B0-3BE5-BA33-208F-50D3C1958962}"/>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t="19"/>
          <a:stretch/>
        </p:blipFill>
        <p:spPr bwMode="auto">
          <a:xfrm>
            <a:off x="811802" y="457200"/>
            <a:ext cx="10568395" cy="5943600"/>
          </a:xfrm>
          <a:prstGeom prst="rect">
            <a:avLst/>
          </a:prstGeom>
          <a:noFill/>
        </p:spPr>
      </p:pic>
    </p:spTree>
    <p:extLst>
      <p:ext uri="{BB962C8B-B14F-4D97-AF65-F5344CB8AC3E}">
        <p14:creationId xmlns:p14="http://schemas.microsoft.com/office/powerpoint/2010/main" val="3146650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AA93DAE-FE71-7AEC-A793-2DDCAF87CBCA}"/>
              </a:ext>
            </a:extLst>
          </p:cNvPr>
          <p:cNvSpPr>
            <a:spLocks noGrp="1"/>
          </p:cNvSpPr>
          <p:nvPr>
            <p:ph type="title"/>
          </p:nvPr>
        </p:nvSpPr>
        <p:spPr>
          <a:xfrm>
            <a:off x="1146879" y="998002"/>
            <a:ext cx="3182940" cy="1471959"/>
          </a:xfrm>
        </p:spPr>
        <p:txBody>
          <a:bodyPr>
            <a:normAutofit/>
          </a:bodyPr>
          <a:lstStyle/>
          <a:p>
            <a:r>
              <a:rPr lang="en-GB" sz="3600" b="1" dirty="0">
                <a:solidFill>
                  <a:srgbClr val="FFFFFF"/>
                </a:solidFill>
                <a:cs typeface="Calibri Light"/>
              </a:rPr>
              <a:t>Market Plan</a:t>
            </a:r>
            <a:endParaRPr lang="en-GB" sz="3600" dirty="0">
              <a:solidFill>
                <a:srgbClr val="FFFFFF"/>
              </a:solidFill>
              <a:cs typeface="Calibri Light" panose="020F0302020204030204"/>
            </a:endParaRPr>
          </a:p>
        </p:txBody>
      </p:sp>
      <p:sp>
        <p:nvSpPr>
          <p:cNvPr id="3" name="Content Placeholder 2">
            <a:extLst>
              <a:ext uri="{FF2B5EF4-FFF2-40B4-BE49-F238E27FC236}">
                <a16:creationId xmlns:a16="http://schemas.microsoft.com/office/drawing/2014/main" id="{2FA6BB23-C297-408A-91CA-E12A3F2AE50F}"/>
              </a:ext>
            </a:extLst>
          </p:cNvPr>
          <p:cNvSpPr>
            <a:spLocks noGrp="1"/>
          </p:cNvSpPr>
          <p:nvPr>
            <p:ph idx="1"/>
          </p:nvPr>
        </p:nvSpPr>
        <p:spPr>
          <a:xfrm>
            <a:off x="1139635" y="2546161"/>
            <a:ext cx="3200451" cy="2985929"/>
          </a:xfrm>
        </p:spPr>
        <p:txBody>
          <a:bodyPr anchor="t">
            <a:normAutofit/>
          </a:bodyPr>
          <a:lstStyle/>
          <a:p>
            <a:r>
              <a:rPr lang="en-US" sz="2400" kern="1200">
                <a:solidFill>
                  <a:srgbClr val="FEFFFF"/>
                </a:solidFill>
                <a:latin typeface="+mn-lt"/>
                <a:ea typeface="+mn-ea"/>
                <a:cs typeface="+mn-cs"/>
              </a:rPr>
              <a:t>Market Growth </a:t>
            </a:r>
          </a:p>
          <a:p>
            <a:pPr marL="0" indent="0">
              <a:buNone/>
            </a:pPr>
            <a:endParaRPr lang="en-US" sz="2400" kern="1200">
              <a:solidFill>
                <a:srgbClr val="FEFFFF"/>
              </a:solidFill>
              <a:latin typeface="+mn-lt"/>
              <a:ea typeface="+mn-ea"/>
              <a:cs typeface="+mn-cs"/>
            </a:endParaRPr>
          </a:p>
        </p:txBody>
      </p:sp>
      <p:pic>
        <p:nvPicPr>
          <p:cNvPr id="4" name="Picture 3" descr="Text, whiteboard&#10;&#10;Description automatically generated">
            <a:extLst>
              <a:ext uri="{FF2B5EF4-FFF2-40B4-BE49-F238E27FC236}">
                <a16:creationId xmlns:a16="http://schemas.microsoft.com/office/drawing/2014/main" id="{6AD7DC01-2980-4312-5AC6-B5B766E158B2}"/>
              </a:ext>
            </a:extLst>
          </p:cNvPr>
          <p:cNvPicPr>
            <a:picLocks noChangeAspect="1"/>
          </p:cNvPicPr>
          <p:nvPr/>
        </p:nvPicPr>
        <p:blipFill>
          <a:blip r:embed="rId2"/>
          <a:stretch>
            <a:fillRect/>
          </a:stretch>
        </p:blipFill>
        <p:spPr>
          <a:xfrm>
            <a:off x="4998268" y="1577304"/>
            <a:ext cx="6539075" cy="3383971"/>
          </a:xfrm>
          <a:prstGeom prst="rect">
            <a:avLst/>
          </a:prstGeom>
        </p:spPr>
      </p:pic>
    </p:spTree>
    <p:extLst>
      <p:ext uri="{BB962C8B-B14F-4D97-AF65-F5344CB8AC3E}">
        <p14:creationId xmlns:p14="http://schemas.microsoft.com/office/powerpoint/2010/main" val="2495906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3AC4A3-0CEB-A463-E731-8CAB0381F49C}"/>
              </a:ext>
            </a:extLst>
          </p:cNvPr>
          <p:cNvSpPr>
            <a:spLocks noGrp="1"/>
          </p:cNvSpPr>
          <p:nvPr>
            <p:ph type="title"/>
          </p:nvPr>
        </p:nvSpPr>
        <p:spPr>
          <a:xfrm>
            <a:off x="572493" y="238539"/>
            <a:ext cx="11018520" cy="1434415"/>
          </a:xfrm>
        </p:spPr>
        <p:txBody>
          <a:bodyPr anchor="b">
            <a:normAutofit/>
          </a:bodyPr>
          <a:lstStyle/>
          <a:p>
            <a:r>
              <a:rPr lang="en-GB" sz="5400" b="1">
                <a:ea typeface="+mj-lt"/>
                <a:cs typeface="+mj-lt"/>
              </a:rPr>
              <a:t>Risk Management</a:t>
            </a:r>
            <a:endParaRPr lang="en-GB" sz="5400">
              <a:ea typeface="+mj-lt"/>
              <a:cs typeface="+mj-lt"/>
            </a:endParaRPr>
          </a:p>
          <a:p>
            <a:endParaRPr lang="en-GB" sz="5400">
              <a:cs typeface="Calibri Light"/>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45D331-5857-7975-94FE-646320F1A5FB}"/>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dirty="0">
                <a:cs typeface="Calibri"/>
              </a:rPr>
              <a:t>The systematic process of detecting, assessing, and prioritizing various business risks is known as risk management. This is followed by the efficient and well-coordinated use of resources to reduce, manage, and regulate the likelihood of the risk occurring and the severity of the losses that would result from it. *</a:t>
            </a:r>
          </a:p>
          <a:p>
            <a:r>
              <a:rPr lang="en-GB" sz="2200" dirty="0">
                <a:cs typeface="Calibri"/>
              </a:rPr>
              <a:t>Market Express' management must take an active role in identifying and </a:t>
            </a:r>
            <a:r>
              <a:rPr lang="en-GB" sz="2200" dirty="0" err="1">
                <a:cs typeface="Calibri"/>
              </a:rPr>
              <a:t>analyzing</a:t>
            </a:r>
            <a:r>
              <a:rPr lang="en-GB" sz="2200" dirty="0">
                <a:cs typeface="Calibri"/>
              </a:rPr>
              <a:t> any potential hazards to the business. The impact of the risks on the firm should be assessed when they have been discovered and examined.</a:t>
            </a:r>
            <a:endParaRPr lang="en-GB" sz="2200">
              <a:ea typeface="+mn-lt"/>
              <a:cs typeface="+mn-lt"/>
            </a:endParaRPr>
          </a:p>
          <a:p>
            <a:endParaRPr lang="en-GB" sz="2200">
              <a:cs typeface="Calibri"/>
            </a:endParaRPr>
          </a:p>
        </p:txBody>
      </p:sp>
      <p:pic>
        <p:nvPicPr>
          <p:cNvPr id="4" name="Picture 4" descr="A picture containing chart&#10;&#10;Description automatically generated">
            <a:extLst>
              <a:ext uri="{FF2B5EF4-FFF2-40B4-BE49-F238E27FC236}">
                <a16:creationId xmlns:a16="http://schemas.microsoft.com/office/drawing/2014/main" id="{D2C21D39-1B42-EC35-9ADF-5801DA93D233}"/>
              </a:ext>
            </a:extLst>
          </p:cNvPr>
          <p:cNvPicPr>
            <a:picLocks noChangeAspect="1"/>
          </p:cNvPicPr>
          <p:nvPr/>
        </p:nvPicPr>
        <p:blipFill rotWithShape="1">
          <a:blip r:embed="rId2"/>
          <a:srcRect t="68" r="-3" b="-3"/>
          <a:stretch/>
        </p:blipFill>
        <p:spPr>
          <a:xfrm>
            <a:off x="7675658" y="2093976"/>
            <a:ext cx="3941064" cy="4096512"/>
          </a:xfrm>
          <a:prstGeom prst="rect">
            <a:avLst/>
          </a:prstGeom>
        </p:spPr>
      </p:pic>
    </p:spTree>
    <p:extLst>
      <p:ext uri="{BB962C8B-B14F-4D97-AF65-F5344CB8AC3E}">
        <p14:creationId xmlns:p14="http://schemas.microsoft.com/office/powerpoint/2010/main" val="19319258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9B73F-E693-F4C1-DF5A-AFB6ACF415DC}"/>
              </a:ext>
            </a:extLst>
          </p:cNvPr>
          <p:cNvSpPr>
            <a:spLocks noGrp="1"/>
          </p:cNvSpPr>
          <p:nvPr>
            <p:ph type="title"/>
          </p:nvPr>
        </p:nvSpPr>
        <p:spPr>
          <a:xfrm>
            <a:off x="648929" y="629266"/>
            <a:ext cx="3505495" cy="1622321"/>
          </a:xfrm>
        </p:spPr>
        <p:txBody>
          <a:bodyPr>
            <a:normAutofit/>
          </a:bodyPr>
          <a:lstStyle/>
          <a:p>
            <a:r>
              <a:rPr lang="en-US" b="1" dirty="0">
                <a:ea typeface="+mj-lt"/>
                <a:cs typeface="+mj-lt"/>
              </a:rPr>
              <a:t>Financial Plan</a:t>
            </a:r>
            <a:endParaRPr lang="en-GB" b="1" dirty="0">
              <a:ea typeface="+mj-lt"/>
              <a:cs typeface="+mj-lt"/>
            </a:endParaRPr>
          </a:p>
          <a:p>
            <a:endParaRPr lang="en-GB" dirty="0">
              <a:cs typeface="Calibri Light"/>
            </a:endParaRPr>
          </a:p>
        </p:txBody>
      </p:sp>
      <p:sp>
        <p:nvSpPr>
          <p:cNvPr id="3" name="Content Placeholder 2">
            <a:extLst>
              <a:ext uri="{FF2B5EF4-FFF2-40B4-BE49-F238E27FC236}">
                <a16:creationId xmlns:a16="http://schemas.microsoft.com/office/drawing/2014/main" id="{B15763F8-6890-E45E-22D2-0A0290DD49AF}"/>
              </a:ext>
            </a:extLst>
          </p:cNvPr>
          <p:cNvSpPr>
            <a:spLocks noGrp="1"/>
          </p:cNvSpPr>
          <p:nvPr>
            <p:ph idx="1"/>
          </p:nvPr>
        </p:nvSpPr>
        <p:spPr>
          <a:xfrm>
            <a:off x="462025" y="1719532"/>
            <a:ext cx="3505494" cy="3785419"/>
          </a:xfrm>
        </p:spPr>
        <p:txBody>
          <a:bodyPr vert="horz" lIns="91440" tIns="45720" rIns="91440" bIns="45720" rtlCol="0" anchor="t">
            <a:noAutofit/>
          </a:bodyPr>
          <a:lstStyle/>
          <a:p>
            <a:r>
              <a:rPr lang="en-US" sz="1800" dirty="0">
                <a:latin typeface="Arial"/>
                <a:cs typeface="Arial"/>
              </a:rPr>
              <a:t>The financial manager will be in charge of overseeing the launching of the proposed business venture and all fiscal aspects, including the development of a financial plan with financial projections. </a:t>
            </a:r>
            <a:endParaRPr lang="en-GB" sz="1800" dirty="0">
              <a:latin typeface="Calibri" panose="020F0502020204030204"/>
              <a:cs typeface="Calibri" panose="020F0502020204030204"/>
            </a:endParaRPr>
          </a:p>
          <a:p>
            <a:r>
              <a:rPr lang="en-US" sz="1800" dirty="0">
                <a:latin typeface="Arial"/>
                <a:cs typeface="Arial"/>
              </a:rPr>
              <a:t>In order to assist the management in making financial choices, the financial manager will be tasked with preparing financial statements, firm activity reports and identifying cost-cutting opportunities.</a:t>
            </a:r>
            <a:endParaRPr lang="en-GB" sz="1800">
              <a:ea typeface="+mn-lt"/>
              <a:cs typeface="+mn-lt"/>
            </a:endParaRPr>
          </a:p>
          <a:p>
            <a:endParaRPr lang="en-GB" sz="1800" dirty="0">
              <a:cs typeface="Calibri"/>
            </a:endParaRPr>
          </a:p>
        </p:txBody>
      </p:sp>
      <p:sp>
        <p:nvSpPr>
          <p:cNvPr id="12"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7AA7F8C5-B8F0-03E3-FE9E-C54CB2334658}"/>
              </a:ext>
            </a:extLst>
          </p:cNvPr>
          <p:cNvPicPr>
            <a:picLocks noChangeAspect="1"/>
          </p:cNvPicPr>
          <p:nvPr/>
        </p:nvPicPr>
        <p:blipFill>
          <a:blip r:embed="rId2"/>
          <a:stretch>
            <a:fillRect/>
          </a:stretch>
        </p:blipFill>
        <p:spPr>
          <a:xfrm>
            <a:off x="5405862" y="1188783"/>
            <a:ext cx="6019331" cy="4477188"/>
          </a:xfrm>
          <a:prstGeom prst="rect">
            <a:avLst/>
          </a:prstGeom>
          <a:effectLst/>
        </p:spPr>
      </p:pic>
    </p:spTree>
    <p:extLst>
      <p:ext uri="{BB962C8B-B14F-4D97-AF65-F5344CB8AC3E}">
        <p14:creationId xmlns:p14="http://schemas.microsoft.com/office/powerpoint/2010/main" val="40774699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0E97B-C8F4-5B0A-56D4-605ACB6D0A0A}"/>
              </a:ext>
            </a:extLst>
          </p:cNvPr>
          <p:cNvSpPr>
            <a:spLocks noGrp="1"/>
          </p:cNvSpPr>
          <p:nvPr>
            <p:ph type="title"/>
          </p:nvPr>
        </p:nvSpPr>
        <p:spPr/>
        <p:txBody>
          <a:bodyPr/>
          <a:lstStyle/>
          <a:p>
            <a:r>
              <a:rPr lang="en-GB" b="1" dirty="0">
                <a:cs typeface="Calibri Light"/>
              </a:rPr>
              <a:t>Conclusion</a:t>
            </a:r>
            <a:endParaRPr lang="en-GB" b="1" dirty="0"/>
          </a:p>
        </p:txBody>
      </p:sp>
      <p:sp>
        <p:nvSpPr>
          <p:cNvPr id="3" name="Content Placeholder 2">
            <a:extLst>
              <a:ext uri="{FF2B5EF4-FFF2-40B4-BE49-F238E27FC236}">
                <a16:creationId xmlns:a16="http://schemas.microsoft.com/office/drawing/2014/main" id="{848C41CC-6600-983E-A515-9B6D53D675DA}"/>
              </a:ext>
            </a:extLst>
          </p:cNvPr>
          <p:cNvSpPr>
            <a:spLocks noGrp="1"/>
          </p:cNvSpPr>
          <p:nvPr>
            <p:ph idx="1"/>
          </p:nvPr>
        </p:nvSpPr>
        <p:spPr>
          <a:xfrm>
            <a:off x="521898" y="1538078"/>
            <a:ext cx="10515600" cy="4351338"/>
          </a:xfrm>
        </p:spPr>
        <p:txBody>
          <a:bodyPr vert="horz" lIns="91440" tIns="45720" rIns="91440" bIns="45720" rtlCol="0" anchor="t">
            <a:normAutofit fontScale="92500" lnSpcReduction="20000"/>
          </a:bodyPr>
          <a:lstStyle/>
          <a:p>
            <a:pPr marL="0" indent="0">
              <a:buNone/>
            </a:pPr>
            <a:r>
              <a:rPr lang="en-GB" dirty="0">
                <a:ea typeface="+mn-lt"/>
                <a:cs typeface="+mn-lt"/>
              </a:rPr>
              <a:t>Self-aware business owners have a better chance of accurately assessing team members' strengths and weaknesses, which is essential for building a cohesive team with complementary skill sets. Those that go on to create successful businesses are the ones who learn to harness their own personal strength. Being in touch with one's own identity is crucial in developing a credible brand. Major conclusions drawn from data analysis conducted for this study include the following: it helps in the creation of job opportunities for graduated youths; it helps in the development of self-employment and independence; it helps in rural development; and it helps in the development of individual psychomotor skills for entrepreneurship. The success of a business depends on the people who run it. These skills are useful because they allow professionals to better understand the internal and external factors that impact an organization's success, as well as the steps necessary to reach its goals.</a:t>
            </a:r>
            <a:endParaRPr lang="en-GB" dirty="0">
              <a:cs typeface="Calibri"/>
            </a:endParaRPr>
          </a:p>
        </p:txBody>
      </p:sp>
    </p:spTree>
    <p:extLst>
      <p:ext uri="{BB962C8B-B14F-4D97-AF65-F5344CB8AC3E}">
        <p14:creationId xmlns:p14="http://schemas.microsoft.com/office/powerpoint/2010/main" val="15419267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F6F2C-1549-219D-CBB8-172B12B4DECB}"/>
              </a:ext>
            </a:extLst>
          </p:cNvPr>
          <p:cNvSpPr>
            <a:spLocks noGrp="1"/>
          </p:cNvSpPr>
          <p:nvPr>
            <p:ph type="title"/>
          </p:nvPr>
        </p:nvSpPr>
        <p:spPr>
          <a:xfrm>
            <a:off x="3857445" y="-368120"/>
            <a:ext cx="10515600" cy="1325563"/>
          </a:xfrm>
        </p:spPr>
        <p:txBody>
          <a:bodyPr/>
          <a:lstStyle/>
          <a:p>
            <a:r>
              <a:rPr lang="en-GB" b="1" dirty="0">
                <a:cs typeface="Calibri Light"/>
              </a:rPr>
              <a:t>References</a:t>
            </a:r>
            <a:endParaRPr lang="en-GB">
              <a:cs typeface="Calibri Light" panose="020F0302020204030204"/>
            </a:endParaRPr>
          </a:p>
        </p:txBody>
      </p:sp>
      <p:sp>
        <p:nvSpPr>
          <p:cNvPr id="3" name="Content Placeholder 2">
            <a:extLst>
              <a:ext uri="{FF2B5EF4-FFF2-40B4-BE49-F238E27FC236}">
                <a16:creationId xmlns:a16="http://schemas.microsoft.com/office/drawing/2014/main" id="{39463B94-2825-4741-4244-768913B6AD70}"/>
              </a:ext>
            </a:extLst>
          </p:cNvPr>
          <p:cNvSpPr>
            <a:spLocks noGrp="1"/>
          </p:cNvSpPr>
          <p:nvPr>
            <p:ph idx="1"/>
          </p:nvPr>
        </p:nvSpPr>
        <p:spPr>
          <a:xfrm>
            <a:off x="1542691" y="891097"/>
            <a:ext cx="8416506" cy="3574960"/>
          </a:xfrm>
        </p:spPr>
        <p:txBody>
          <a:bodyPr vert="horz" lIns="91440" tIns="45720" rIns="91440" bIns="45720" rtlCol="0" anchor="t">
            <a:noAutofit/>
          </a:bodyPr>
          <a:lstStyle/>
          <a:p>
            <a:pPr algn="just"/>
            <a:r>
              <a:rPr lang="en-US" sz="1200" dirty="0">
                <a:ea typeface="+mn-lt"/>
                <a:cs typeface="+mn-lt"/>
              </a:rPr>
              <a:t>F. R.-A.et al., 2003. Consumption of bakery products, sweetened soft drinks, p. 421.</a:t>
            </a:r>
            <a:endParaRPr lang="en-GB" sz="1200" dirty="0">
              <a:ea typeface="+mn-lt"/>
              <a:cs typeface="+mn-lt"/>
            </a:endParaRPr>
          </a:p>
          <a:p>
            <a:pPr algn="just"/>
            <a:r>
              <a:rPr lang="en-US" sz="1200" dirty="0" err="1">
                <a:ea typeface="+mn-lt"/>
                <a:cs typeface="+mn-lt"/>
              </a:rPr>
              <a:t>FabriqueBakery</a:t>
            </a:r>
            <a:r>
              <a:rPr lang="en-US" sz="1200" dirty="0">
                <a:ea typeface="+mn-lt"/>
                <a:cs typeface="+mn-lt"/>
              </a:rPr>
              <a:t>, 2019. </a:t>
            </a:r>
            <a:r>
              <a:rPr lang="en-US" sz="1200" dirty="0" err="1">
                <a:ea typeface="+mn-lt"/>
                <a:cs typeface="+mn-lt"/>
              </a:rPr>
              <a:t>FabriqueBakery</a:t>
            </a:r>
            <a:r>
              <a:rPr lang="en-US" sz="1200" dirty="0">
                <a:ea typeface="+mn-lt"/>
                <a:cs typeface="+mn-lt"/>
              </a:rPr>
              <a:t>. [Online] Available at: </a:t>
            </a:r>
            <a:r>
              <a:rPr lang="en-US" sz="1200" dirty="0">
                <a:ea typeface="+mn-lt"/>
                <a:cs typeface="+mn-lt"/>
                <a:hlinkClick r:id="rId2"/>
              </a:rPr>
              <a:t>http://fabrique.co.uk/#oss</a:t>
            </a:r>
            <a:r>
              <a:rPr lang="en-US" sz="1200" dirty="0">
                <a:ea typeface="+mn-lt"/>
                <a:cs typeface="+mn-lt"/>
              </a:rPr>
              <a:t> [Accessed 13 12 2022].</a:t>
            </a:r>
            <a:endParaRPr lang="en-GB" sz="1200" dirty="0">
              <a:ea typeface="+mn-lt"/>
              <a:cs typeface="+mn-lt"/>
            </a:endParaRPr>
          </a:p>
          <a:p>
            <a:pPr algn="just"/>
            <a:r>
              <a:rPr lang="en-US" sz="1200" dirty="0">
                <a:ea typeface="+mn-lt"/>
                <a:cs typeface="+mn-lt"/>
              </a:rPr>
              <a:t>Holmes, J., 2018. Bakery Business Startup: How to Start, Run &amp; Grow a Trendy Bakery Business. 1st ed. </a:t>
            </a:r>
            <a:r>
              <a:rPr lang="en-US" sz="1200" dirty="0" err="1">
                <a:ea typeface="+mn-lt"/>
                <a:cs typeface="+mn-lt"/>
              </a:rPr>
              <a:t>s.l.</a:t>
            </a:r>
            <a:r>
              <a:rPr lang="en-US" sz="1200" dirty="0">
                <a:ea typeface="+mn-lt"/>
                <a:cs typeface="+mn-lt"/>
              </a:rPr>
              <a:t>: Valencia Publishing Press.</a:t>
            </a:r>
            <a:endParaRPr lang="en-GB" sz="1200" dirty="0">
              <a:ea typeface="+mn-lt"/>
              <a:cs typeface="+mn-lt"/>
            </a:endParaRPr>
          </a:p>
          <a:p>
            <a:pPr algn="just"/>
            <a:r>
              <a:rPr lang="en-US" sz="1200" dirty="0">
                <a:ea typeface="+mn-lt"/>
                <a:cs typeface="+mn-lt"/>
              </a:rPr>
              <a:t>The UK, G. o., 1890. Set up a business partnership. [Online] Available at ttps://www.gov.uk/set-up-business-partnership [Accessed 23 July 2020].</a:t>
            </a:r>
            <a:endParaRPr lang="en-GB" sz="1200" dirty="0">
              <a:ea typeface="+mn-lt"/>
              <a:cs typeface="+mn-lt"/>
            </a:endParaRPr>
          </a:p>
          <a:p>
            <a:pPr algn="just"/>
            <a:r>
              <a:rPr lang="en-US" sz="1200" dirty="0">
                <a:ea typeface="+mn-lt"/>
                <a:cs typeface="+mn-lt"/>
              </a:rPr>
              <a:t>Expresso and coffee guide (2020). [online] available at: </a:t>
            </a:r>
            <a:r>
              <a:rPr lang="en-US" sz="1200" dirty="0">
                <a:ea typeface="+mn-lt"/>
                <a:cs typeface="+mn-lt"/>
                <a:hlinkClick r:id="rId3"/>
              </a:rPr>
              <a:t>https://espressocoffeeguide.com/gourmet-coffee/coffees-of-the-americas/brazil-coffee/</a:t>
            </a:r>
            <a:r>
              <a:rPr lang="en-US" sz="1200" dirty="0">
                <a:ea typeface="+mn-lt"/>
                <a:cs typeface="+mn-lt"/>
              </a:rPr>
              <a:t> [accessed 01.12.2022]</a:t>
            </a:r>
            <a:endParaRPr lang="en-GB" sz="1200" dirty="0">
              <a:ea typeface="+mn-lt"/>
              <a:cs typeface="+mn-lt"/>
            </a:endParaRPr>
          </a:p>
          <a:p>
            <a:pPr algn="just"/>
            <a:r>
              <a:rPr lang="en-US" sz="1200" dirty="0">
                <a:ea typeface="+mn-lt"/>
                <a:cs typeface="+mn-lt"/>
              </a:rPr>
              <a:t>Gov.uk/trademarks (2020). [online] available at: </a:t>
            </a:r>
            <a:r>
              <a:rPr lang="en-US" sz="1200" dirty="0">
                <a:ea typeface="+mn-lt"/>
                <a:cs typeface="+mn-lt"/>
                <a:hlinkClick r:id="rId4"/>
              </a:rPr>
              <a:t>https://www.gov.uk/how-to-register-a-trade-mark/apply</a:t>
            </a:r>
            <a:r>
              <a:rPr lang="en-US" sz="1200" dirty="0">
                <a:ea typeface="+mn-lt"/>
                <a:cs typeface="+mn-lt"/>
              </a:rPr>
              <a:t> [accessed 05.12.2022]</a:t>
            </a:r>
            <a:endParaRPr lang="en-GB" sz="1200" dirty="0">
              <a:ea typeface="+mn-lt"/>
              <a:cs typeface="+mn-lt"/>
            </a:endParaRPr>
          </a:p>
          <a:p>
            <a:pPr algn="just"/>
            <a:r>
              <a:rPr lang="en-US" sz="1200" dirty="0">
                <a:ea typeface="+mn-lt"/>
                <a:cs typeface="+mn-lt"/>
              </a:rPr>
              <a:t>Oxford University press, (2020). [online] available at: </a:t>
            </a:r>
            <a:r>
              <a:rPr lang="en-US" sz="1200" dirty="0">
                <a:ea typeface="+mn-lt"/>
                <a:cs typeface="+mn-lt"/>
                <a:hlinkClick r:id="rId5"/>
              </a:rPr>
              <a:t>https://www.oxfordreference.com/view/10.1093/oi/authority.2011</a:t>
            </a:r>
            <a:r>
              <a:rPr lang="en-US" sz="1200" dirty="0">
                <a:ea typeface="+mn-lt"/>
                <a:cs typeface="+mn-lt"/>
              </a:rPr>
              <a:t> [accessed 11.12.2022]</a:t>
            </a:r>
            <a:endParaRPr lang="en-GB" sz="1200" dirty="0">
              <a:ea typeface="+mn-lt"/>
              <a:cs typeface="+mn-lt"/>
            </a:endParaRPr>
          </a:p>
          <a:p>
            <a:pPr algn="just"/>
            <a:r>
              <a:rPr lang="en-US" sz="1200" dirty="0">
                <a:ea typeface="+mn-lt"/>
                <a:cs typeface="+mn-lt"/>
              </a:rPr>
              <a:t>Study.com (2020). [online] available at: </a:t>
            </a:r>
            <a:r>
              <a:rPr lang="en-US" sz="1200" dirty="0">
                <a:ea typeface="+mn-lt"/>
                <a:cs typeface="+mn-lt"/>
                <a:hlinkClick r:id="rId6"/>
              </a:rPr>
              <a:t>https://study.com/academy/lesson/what-is-competition-in-marketing-definition-types-quiz.html</a:t>
            </a:r>
            <a:r>
              <a:rPr lang="en-US" sz="1200" dirty="0">
                <a:ea typeface="+mn-lt"/>
                <a:cs typeface="+mn-lt"/>
              </a:rPr>
              <a:t># [accessed 11.12.2022]</a:t>
            </a:r>
            <a:endParaRPr lang="en-GB" sz="1200" dirty="0">
              <a:ea typeface="+mn-lt"/>
              <a:cs typeface="+mn-lt"/>
            </a:endParaRPr>
          </a:p>
          <a:p>
            <a:pPr algn="just"/>
            <a:r>
              <a:rPr lang="en-US" sz="1200" dirty="0">
                <a:ea typeface="+mn-lt"/>
                <a:cs typeface="+mn-lt"/>
              </a:rPr>
              <a:t>Shoes for crews Blog (2020). [online] available at: </a:t>
            </a:r>
            <a:r>
              <a:rPr lang="en-US" sz="1200" dirty="0">
                <a:ea typeface="+mn-lt"/>
                <a:cs typeface="+mn-lt"/>
                <a:hlinkClick r:id="rId7"/>
              </a:rPr>
              <a:t>https://www.google.co.uk/amp/s/blog.sfceurope.com/simple-coffee-shop-marketing-ideas%3fhs_amp=true</a:t>
            </a:r>
            <a:r>
              <a:rPr lang="en-US" sz="1200" dirty="0">
                <a:ea typeface="+mn-lt"/>
                <a:cs typeface="+mn-lt"/>
              </a:rPr>
              <a:t> [accessed 14.12.2022]</a:t>
            </a:r>
            <a:endParaRPr lang="en-GB" sz="1200" dirty="0">
              <a:ea typeface="+mn-lt"/>
              <a:cs typeface="+mn-lt"/>
            </a:endParaRPr>
          </a:p>
          <a:p>
            <a:pPr algn="just"/>
            <a:r>
              <a:rPr lang="en-US" sz="1200" dirty="0" err="1">
                <a:ea typeface="+mn-lt"/>
                <a:cs typeface="+mn-lt"/>
              </a:rPr>
              <a:t>Bărbuţă-Mişu</a:t>
            </a:r>
            <a:r>
              <a:rPr lang="en-US" sz="1200" dirty="0">
                <a:ea typeface="+mn-lt"/>
                <a:cs typeface="+mn-lt"/>
              </a:rPr>
              <a:t>, N. (2018). Analysis of factors influencing managerial decision to use trade credit in the construction sector. Economic research-</a:t>
            </a:r>
            <a:r>
              <a:rPr lang="en-US" sz="1200" dirty="0" err="1">
                <a:ea typeface="+mn-lt"/>
                <a:cs typeface="+mn-lt"/>
              </a:rPr>
              <a:t>Ekonomska</a:t>
            </a:r>
            <a:r>
              <a:rPr lang="en-US" sz="1200" dirty="0">
                <a:ea typeface="+mn-lt"/>
                <a:cs typeface="+mn-lt"/>
              </a:rPr>
              <a:t> </a:t>
            </a:r>
            <a:r>
              <a:rPr lang="en-US" sz="1200" dirty="0" err="1">
                <a:ea typeface="+mn-lt"/>
                <a:cs typeface="+mn-lt"/>
              </a:rPr>
              <a:t>istraživanja</a:t>
            </a:r>
            <a:r>
              <a:rPr lang="en-US" sz="1200" dirty="0">
                <a:ea typeface="+mn-lt"/>
                <a:cs typeface="+mn-lt"/>
              </a:rPr>
              <a:t>, 31(1), 1903-1922.</a:t>
            </a:r>
            <a:endParaRPr lang="en-GB" sz="1200" dirty="0">
              <a:ea typeface="+mn-lt"/>
              <a:cs typeface="+mn-lt"/>
            </a:endParaRPr>
          </a:p>
          <a:p>
            <a:pPr algn="just"/>
            <a:r>
              <a:rPr lang="en-US" sz="1200" dirty="0">
                <a:ea typeface="+mn-lt"/>
                <a:cs typeface="+mn-lt"/>
              </a:rPr>
              <a:t>Hut, P. M. (2008, September 7). PMH. Retrieved from </a:t>
            </a:r>
            <a:r>
              <a:rPr lang="en-US" sz="1200" dirty="0" err="1">
                <a:ea typeface="+mn-lt"/>
                <a:cs typeface="+mn-lt"/>
              </a:rPr>
              <a:t>PMHunt</a:t>
            </a:r>
            <a:r>
              <a:rPr lang="en-US" sz="1200" dirty="0">
                <a:ea typeface="+mn-lt"/>
                <a:cs typeface="+mn-lt"/>
              </a:rPr>
              <a:t> Web site: </a:t>
            </a:r>
            <a:r>
              <a:rPr lang="en-US" sz="1200" dirty="0">
                <a:ea typeface="+mn-lt"/>
                <a:cs typeface="+mn-lt"/>
                <a:hlinkClick r:id="rId8"/>
              </a:rPr>
              <a:t>http://www.pmhut.com</a:t>
            </a:r>
            <a:endParaRPr lang="en-GB" sz="1200" dirty="0">
              <a:ea typeface="+mn-lt"/>
              <a:cs typeface="+mn-lt"/>
            </a:endParaRPr>
          </a:p>
          <a:p>
            <a:pPr algn="just"/>
            <a:r>
              <a:rPr lang="en-US" sz="1200" dirty="0">
                <a:ea typeface="+mn-lt"/>
                <a:cs typeface="+mn-lt"/>
              </a:rPr>
              <a:t>Khurana, I. K., Martin, X., &amp; Pereira, R. (2006). Financial development and the cash flow sensitivity of cash. Journal of Financial and Quantitative Analysis, 787-807.</a:t>
            </a:r>
            <a:endParaRPr lang="en-GB" sz="1200" dirty="0">
              <a:ea typeface="+mn-lt"/>
              <a:cs typeface="+mn-lt"/>
            </a:endParaRPr>
          </a:p>
          <a:p>
            <a:pPr algn="just"/>
            <a:r>
              <a:rPr lang="en-US" sz="1200" dirty="0">
                <a:ea typeface="+mn-lt"/>
                <a:cs typeface="+mn-lt"/>
              </a:rPr>
              <a:t>Li-Hua, R., &amp; Lu, L. (2013). Technology strategy and sustainability of a business. Journal of Technology Management in China.</a:t>
            </a:r>
            <a:endParaRPr lang="en-GB" sz="1200" dirty="0">
              <a:ea typeface="+mn-lt"/>
              <a:cs typeface="+mn-lt"/>
            </a:endParaRPr>
          </a:p>
          <a:p>
            <a:pPr marL="0" indent="0">
              <a:buNone/>
            </a:pPr>
            <a:endParaRPr lang="en-GB" sz="1200" dirty="0">
              <a:cs typeface="Calibri"/>
            </a:endParaRPr>
          </a:p>
        </p:txBody>
      </p:sp>
    </p:spTree>
    <p:extLst>
      <p:ext uri="{BB962C8B-B14F-4D97-AF65-F5344CB8AC3E}">
        <p14:creationId xmlns:p14="http://schemas.microsoft.com/office/powerpoint/2010/main" val="25919983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TotalTime>
  <Words>422</Words>
  <Application>Microsoft Office PowerPoint</Application>
  <PresentationFormat>Widescreen</PresentationFormat>
  <Paragraphs>74</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Market Express </vt:lpstr>
      <vt:lpstr>This is a business plan conducted as a group work of the module and we choose a super shop named Market Express. </vt:lpstr>
      <vt:lpstr>Business Description </vt:lpstr>
      <vt:lpstr>Products </vt:lpstr>
      <vt:lpstr>Objectives\ Mission and Vision </vt:lpstr>
      <vt:lpstr>PowerPoint Presentation</vt:lpstr>
      <vt:lpstr>Market Express Structure :</vt:lpstr>
      <vt:lpstr>PowerPoint Presentation</vt:lpstr>
      <vt:lpstr>PowerPoint Presentation</vt:lpstr>
      <vt:lpstr>PowerPoint Presentation</vt:lpstr>
      <vt:lpstr>PESTLE Analisys</vt:lpstr>
      <vt:lpstr>Target Market</vt:lpstr>
      <vt:lpstr>PowerPoint Presentation</vt:lpstr>
      <vt:lpstr>Market Plan</vt:lpstr>
      <vt:lpstr>Risk Management </vt:lpstr>
      <vt:lpstr>Financial Plan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Saddaf IQBAL</cp:lastModifiedBy>
  <cp:revision>478</cp:revision>
  <dcterms:created xsi:type="dcterms:W3CDTF">2022-12-14T21:52:44Z</dcterms:created>
  <dcterms:modified xsi:type="dcterms:W3CDTF">2022-12-16T23:17:05Z</dcterms:modified>
</cp:coreProperties>
</file>