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79" r:id="rId4"/>
    <p:sldId id="263" r:id="rId5"/>
    <p:sldId id="264" r:id="rId6"/>
    <p:sldId id="265" r:id="rId7"/>
    <p:sldId id="277" r:id="rId8"/>
    <p:sldId id="290" r:id="rId9"/>
    <p:sldId id="291" r:id="rId10"/>
    <p:sldId id="292" r:id="rId11"/>
    <p:sldId id="261" r:id="rId12"/>
    <p:sldId id="258" r:id="rId13"/>
    <p:sldId id="281" r:id="rId14"/>
    <p:sldId id="278" r:id="rId15"/>
    <p:sldId id="283" r:id="rId16"/>
    <p:sldId id="287" r:id="rId17"/>
    <p:sldId id="284" r:id="rId18"/>
    <p:sldId id="285" r:id="rId19"/>
    <p:sldId id="286" r:id="rId20"/>
    <p:sldId id="280" r:id="rId21"/>
    <p:sldId id="282" r:id="rId22"/>
    <p:sldId id="289"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67" d="100"/>
          <a:sy n="67" d="100"/>
        </p:scale>
        <p:origin x="56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5/28/2019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5/28/2019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5/28/2019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5/28/2019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5/28/2019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5/28/2019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5/28/2019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5/28/2019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p:cNvSpPr>
            <a:spLocks noGrp="1"/>
          </p:cNvSpPr>
          <p:nvPr>
            <p:ph type="dt" sz="half" idx="10"/>
          </p:nvPr>
        </p:nvSpPr>
        <p:spPr/>
        <p:txBody>
          <a:bodyPr/>
          <a:lstStyle>
            <a:lvl1pPr>
              <a:defRPr/>
            </a:lvl1pPr>
          </a:lstStyle>
          <a:p>
            <a:pPr>
              <a:defRPr/>
            </a:pPr>
            <a:endParaRPr lang="en-US" altLang="en-US"/>
          </a:p>
        </p:txBody>
      </p:sp>
      <p:sp>
        <p:nvSpPr>
          <p:cNvPr id="6" name="Footer Placeholder 4"/>
          <p:cNvSpPr>
            <a:spLocks noGrp="1"/>
          </p:cNvSpPr>
          <p:nvPr>
            <p:ph type="ftr" sz="quarter" idx="11"/>
          </p:nvPr>
        </p:nvSpPr>
        <p:spPr/>
        <p:txBody>
          <a:bodyPr/>
          <a:lstStyle>
            <a:lvl1pPr>
              <a:defRPr/>
            </a:lvl1pPr>
          </a:lstStyle>
          <a:p>
            <a:pPr>
              <a:defRPr/>
            </a:pPr>
            <a:endParaRPr lang="en-US" altLang="en-US"/>
          </a:p>
        </p:txBody>
      </p:sp>
      <p:sp>
        <p:nvSpPr>
          <p:cNvPr id="7" name="Slide Number Placeholder 5"/>
          <p:cNvSpPr>
            <a:spLocks noGrp="1"/>
          </p:cNvSpPr>
          <p:nvPr>
            <p:ph type="sldNum" sz="quarter" idx="12"/>
          </p:nvPr>
        </p:nvSpPr>
        <p:spPr/>
        <p:txBody>
          <a:bodyPr/>
          <a:lstStyle>
            <a:lvl1pPr>
              <a:defRPr/>
            </a:lvl1pPr>
          </a:lstStyle>
          <a:p>
            <a:pPr>
              <a:defRPr/>
            </a:pPr>
            <a:fld id="{1C1B10B0-8E61-48F3-88A9-22CCF75272EC}" type="slidenum">
              <a:rPr lang="en-US" altLang="en-US"/>
              <a:pPr>
                <a:defRPr/>
              </a:pPr>
              <a:t>‹#›</a:t>
            </a:fld>
            <a:endParaRPr lang="en-US" altLang="en-US"/>
          </a:p>
        </p:txBody>
      </p:sp>
    </p:spTree>
    <p:extLst>
      <p:ext uri="{BB962C8B-B14F-4D97-AF65-F5344CB8AC3E}">
        <p14:creationId xmlns:p14="http://schemas.microsoft.com/office/powerpoint/2010/main" val="2161880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half" idx="1"/>
          </p:nvPr>
        </p:nvSpPr>
        <p:spPr>
          <a:xfrm>
            <a:off x="609600" y="1981200"/>
            <a:ext cx="10972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09600" y="4114800"/>
            <a:ext cx="10972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p:cNvSpPr>
            <a:spLocks noGrp="1"/>
          </p:cNvSpPr>
          <p:nvPr>
            <p:ph type="dt" sz="half" idx="10"/>
          </p:nvPr>
        </p:nvSpPr>
        <p:spPr/>
        <p:txBody>
          <a:bodyPr/>
          <a:lstStyle>
            <a:lvl1pPr>
              <a:defRPr/>
            </a:lvl1pPr>
          </a:lstStyle>
          <a:p>
            <a:pPr>
              <a:defRPr/>
            </a:pPr>
            <a:endParaRPr lang="en-US" altLang="en-US"/>
          </a:p>
        </p:txBody>
      </p:sp>
      <p:sp>
        <p:nvSpPr>
          <p:cNvPr id="6" name="Footer Placeholder 4"/>
          <p:cNvSpPr>
            <a:spLocks noGrp="1"/>
          </p:cNvSpPr>
          <p:nvPr>
            <p:ph type="ftr" sz="quarter" idx="11"/>
          </p:nvPr>
        </p:nvSpPr>
        <p:spPr/>
        <p:txBody>
          <a:bodyPr/>
          <a:lstStyle>
            <a:lvl1pPr>
              <a:defRPr/>
            </a:lvl1pPr>
          </a:lstStyle>
          <a:p>
            <a:pPr>
              <a:defRPr/>
            </a:pPr>
            <a:endParaRPr lang="en-US" altLang="en-US"/>
          </a:p>
        </p:txBody>
      </p:sp>
      <p:sp>
        <p:nvSpPr>
          <p:cNvPr id="7" name="Slide Number Placeholder 5"/>
          <p:cNvSpPr>
            <a:spLocks noGrp="1"/>
          </p:cNvSpPr>
          <p:nvPr>
            <p:ph type="sldNum" sz="quarter" idx="12"/>
          </p:nvPr>
        </p:nvSpPr>
        <p:spPr/>
        <p:txBody>
          <a:bodyPr/>
          <a:lstStyle>
            <a:lvl1pPr>
              <a:defRPr/>
            </a:lvl1pPr>
          </a:lstStyle>
          <a:p>
            <a:pPr>
              <a:defRPr/>
            </a:pPr>
            <a:fld id="{D94A9887-7016-4A78-B8DE-945B2BB50F77}" type="slidenum">
              <a:rPr lang="en-US" altLang="en-US"/>
              <a:pPr>
                <a:defRPr/>
              </a:pPr>
              <a:t>‹#›</a:t>
            </a:fld>
            <a:endParaRPr lang="en-US" altLang="en-US"/>
          </a:p>
        </p:txBody>
      </p:sp>
    </p:spTree>
    <p:extLst>
      <p:ext uri="{BB962C8B-B14F-4D97-AF65-F5344CB8AC3E}">
        <p14:creationId xmlns:p14="http://schemas.microsoft.com/office/powerpoint/2010/main" val="271384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5/28/2019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j.keady@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57275" y="1762125"/>
            <a:ext cx="9534525" cy="2270539"/>
          </a:xfrm>
        </p:spPr>
        <p:txBody>
          <a:bodyPr>
            <a:normAutofit/>
          </a:bodyPr>
          <a:lstStyle/>
          <a:p>
            <a:r>
              <a:rPr lang="en-GB" dirty="0"/>
              <a:t>Questioning feminism in Manuscripts and popular culture</a:t>
            </a:r>
          </a:p>
        </p:txBody>
      </p:sp>
      <p:sp>
        <p:nvSpPr>
          <p:cNvPr id="3" name="Subtitle 2"/>
          <p:cNvSpPr>
            <a:spLocks noGrp="1"/>
          </p:cNvSpPr>
          <p:nvPr>
            <p:ph type="subTitle" idx="1"/>
          </p:nvPr>
        </p:nvSpPr>
        <p:spPr/>
        <p:txBody>
          <a:bodyPr>
            <a:normAutofit lnSpcReduction="10000"/>
          </a:bodyPr>
          <a:lstStyle/>
          <a:p>
            <a:r>
              <a:rPr lang="en-GB" dirty="0"/>
              <a:t>Dr Jessica Mary Keady </a:t>
            </a:r>
          </a:p>
          <a:p>
            <a:r>
              <a:rPr lang="en-GB" dirty="0"/>
              <a:t>Lecturer in Biblical Studies and Gender</a:t>
            </a:r>
          </a:p>
          <a:p>
            <a:r>
              <a:rPr lang="en-GB" dirty="0"/>
              <a:t>Email: </a:t>
            </a:r>
            <a:r>
              <a:rPr lang="en-GB" dirty="0">
                <a:solidFill>
                  <a:schemeClr val="bg1"/>
                </a:solidFill>
                <a:hlinkClick r:id="rId2"/>
              </a:rPr>
              <a:t>j.keady@uwtsd.ac.uk</a:t>
            </a:r>
            <a:r>
              <a:rPr lang="en-GB" dirty="0">
                <a:solidFill>
                  <a:schemeClr val="bg1"/>
                </a:solidFill>
              </a:rPr>
              <a:t> </a:t>
            </a:r>
          </a:p>
        </p:txBody>
      </p:sp>
    </p:spTree>
    <p:extLst>
      <p:ext uri="{BB962C8B-B14F-4D97-AF65-F5344CB8AC3E}">
        <p14:creationId xmlns:p14="http://schemas.microsoft.com/office/powerpoint/2010/main" val="96265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TOPICS FOR today’s class</a:t>
            </a:r>
          </a:p>
        </p:txBody>
      </p:sp>
      <p:sp>
        <p:nvSpPr>
          <p:cNvPr id="3" name="Content Placeholder 2"/>
          <p:cNvSpPr>
            <a:spLocks noGrp="1"/>
          </p:cNvSpPr>
          <p:nvPr>
            <p:ph idx="1"/>
          </p:nvPr>
        </p:nvSpPr>
        <p:spPr>
          <a:xfrm>
            <a:off x="2231136" y="2702590"/>
            <a:ext cx="8020902" cy="3515330"/>
          </a:xfrm>
        </p:spPr>
        <p:txBody>
          <a:bodyPr>
            <a:normAutofit/>
          </a:bodyPr>
          <a:lstStyle/>
          <a:p>
            <a:r>
              <a:rPr lang="en-GB" sz="3000" dirty="0"/>
              <a:t>Mary Magdalene Group Review </a:t>
            </a:r>
          </a:p>
          <a:p>
            <a:r>
              <a:rPr lang="en-GB" sz="3000" dirty="0"/>
              <a:t>Debating whether Jesus was a ‘feminist’</a:t>
            </a:r>
          </a:p>
          <a:p>
            <a:r>
              <a:rPr lang="en-GB" sz="3000" dirty="0"/>
              <a:t>Popular Culture and Religion – a starting point</a:t>
            </a:r>
          </a:p>
          <a:p>
            <a:r>
              <a:rPr lang="en-GB" sz="3000" dirty="0"/>
              <a:t>Biblical Referencing </a:t>
            </a:r>
          </a:p>
          <a:p>
            <a:endParaRPr lang="en-GB" sz="3000" dirty="0"/>
          </a:p>
        </p:txBody>
      </p:sp>
    </p:spTree>
    <p:extLst>
      <p:ext uri="{BB962C8B-B14F-4D97-AF65-F5344CB8AC3E}">
        <p14:creationId xmlns:p14="http://schemas.microsoft.com/office/powerpoint/2010/main" val="506537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REVIEW OF MARY MAGDALENE </a:t>
            </a:r>
          </a:p>
        </p:txBody>
      </p:sp>
      <p:sp>
        <p:nvSpPr>
          <p:cNvPr id="3" name="Content Placeholder 2"/>
          <p:cNvSpPr>
            <a:spLocks noGrp="1"/>
          </p:cNvSpPr>
          <p:nvPr>
            <p:ph idx="1"/>
          </p:nvPr>
        </p:nvSpPr>
        <p:spPr>
          <a:xfrm>
            <a:off x="2650684" y="2842439"/>
            <a:ext cx="7729728" cy="3101983"/>
          </a:xfrm>
        </p:spPr>
        <p:txBody>
          <a:bodyPr>
            <a:normAutofit/>
          </a:bodyPr>
          <a:lstStyle/>
          <a:p>
            <a:r>
              <a:rPr lang="en-GB" sz="3600" dirty="0"/>
              <a:t>- Role of Judaism in the film </a:t>
            </a:r>
          </a:p>
          <a:p>
            <a:r>
              <a:rPr lang="en-GB" sz="3600" dirty="0"/>
              <a:t>- Role of women in the film </a:t>
            </a:r>
          </a:p>
          <a:p>
            <a:r>
              <a:rPr lang="en-GB" sz="3600" dirty="0"/>
              <a:t>- Did anything surprise you? </a:t>
            </a:r>
          </a:p>
        </p:txBody>
      </p:sp>
      <p:pic>
        <p:nvPicPr>
          <p:cNvPr id="4" name="Content Placeholder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8819774" y="1677385"/>
            <a:ext cx="3372226" cy="5056901"/>
          </a:xfrm>
          <a:prstGeom prst="rect">
            <a:avLst/>
          </a:prstGeom>
        </p:spPr>
      </p:pic>
    </p:spTree>
    <p:extLst>
      <p:ext uri="{BB962C8B-B14F-4D97-AF65-F5344CB8AC3E}">
        <p14:creationId xmlns:p14="http://schemas.microsoft.com/office/powerpoint/2010/main" val="1897108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a:defRPr/>
            </a:pPr>
            <a:r>
              <a:rPr lang="en-US" altLang="en-US" dirty="0">
                <a:solidFill>
                  <a:schemeClr val="tx1">
                    <a:lumMod val="75000"/>
                    <a:lumOff val="25000"/>
                  </a:schemeClr>
                </a:solidFill>
              </a:rPr>
              <a:t>JEWISH FEMINIST RESPONSES</a:t>
            </a:r>
          </a:p>
        </p:txBody>
      </p:sp>
      <p:sp>
        <p:nvSpPr>
          <p:cNvPr id="36867" name="Rectangle 3"/>
          <p:cNvSpPr>
            <a:spLocks noGrp="1" noChangeArrowheads="1"/>
          </p:cNvSpPr>
          <p:nvPr>
            <p:ph idx="1"/>
          </p:nvPr>
        </p:nvSpPr>
        <p:spPr>
          <a:xfrm>
            <a:off x="1981200" y="2286000"/>
            <a:ext cx="8229600" cy="3810000"/>
          </a:xfrm>
        </p:spPr>
        <p:txBody>
          <a:bodyPr/>
          <a:lstStyle/>
          <a:p>
            <a:pPr eaLnBrk="1" hangingPunct="1"/>
            <a:r>
              <a:rPr lang="en-US" altLang="en-US" sz="2800">
                <a:solidFill>
                  <a:schemeClr val="folHlink"/>
                </a:solidFill>
              </a:rPr>
              <a:t>Antithesis:</a:t>
            </a:r>
            <a:r>
              <a:rPr lang="en-US" altLang="en-US" sz="2800"/>
              <a:t> the setting up of dualistic structures in which Judaism represents the negative (= sexism) and Christianity stands for the positive (= feminism).</a:t>
            </a:r>
          </a:p>
          <a:p>
            <a:pPr eaLnBrk="1" hangingPunct="1"/>
            <a:r>
              <a:rPr lang="en-US" altLang="en-US" sz="2800">
                <a:solidFill>
                  <a:schemeClr val="folHlink"/>
                </a:solidFill>
              </a:rPr>
              <a:t>Scapegoat:</a:t>
            </a:r>
            <a:r>
              <a:rPr lang="en-US" altLang="en-US" sz="2800"/>
              <a:t> Jews are blamed for all evil.</a:t>
            </a:r>
          </a:p>
          <a:p>
            <a:pPr eaLnBrk="1" hangingPunct="1"/>
            <a:r>
              <a:rPr lang="en-US" altLang="en-US" sz="2800">
                <a:solidFill>
                  <a:schemeClr val="folHlink"/>
                </a:solidFill>
              </a:rPr>
              <a:t>Prologue:</a:t>
            </a:r>
            <a:r>
              <a:rPr lang="en-US" altLang="en-US" sz="2800"/>
              <a:t> Judaism is the ‘empty relic’, while God’s promises are fulfilled in Christianity.</a:t>
            </a:r>
          </a:p>
        </p:txBody>
      </p:sp>
    </p:spTree>
    <p:extLst>
      <p:ext uri="{BB962C8B-B14F-4D97-AF65-F5344CB8AC3E}">
        <p14:creationId xmlns:p14="http://schemas.microsoft.com/office/powerpoint/2010/main" val="3163371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a:defRPr/>
            </a:pPr>
            <a:r>
              <a:rPr lang="en-US" altLang="en-US">
                <a:solidFill>
                  <a:schemeClr val="tx1">
                    <a:lumMod val="75000"/>
                    <a:lumOff val="25000"/>
                  </a:schemeClr>
                </a:solidFill>
              </a:rPr>
              <a:t>(Jewish) Feminist Responses</a:t>
            </a:r>
          </a:p>
        </p:txBody>
      </p:sp>
      <p:sp>
        <p:nvSpPr>
          <p:cNvPr id="38915" name="Rectangle 3"/>
          <p:cNvSpPr>
            <a:spLocks noGrp="1" noChangeArrowheads="1"/>
          </p:cNvSpPr>
          <p:nvPr>
            <p:ph idx="1"/>
          </p:nvPr>
        </p:nvSpPr>
        <p:spPr/>
        <p:txBody>
          <a:bodyPr>
            <a:normAutofit lnSpcReduction="10000"/>
          </a:bodyPr>
          <a:lstStyle/>
          <a:p>
            <a:pPr marL="609600" indent="-609600">
              <a:buFont typeface="Arial" panose="020B0604020202020204" pitchFamily="34" charset="0"/>
              <a:buAutoNum type="arabicPeriod"/>
            </a:pPr>
            <a:r>
              <a:rPr lang="en-US" altLang="en-US" sz="2800" dirty="0"/>
              <a:t>Many aspects of late Second Temple Judaism (526 – 70 CE) had a positive view of the status and activity of women.</a:t>
            </a:r>
          </a:p>
          <a:p>
            <a:pPr marL="609600" indent="-609600">
              <a:buFont typeface="Arial" panose="020B0604020202020204" pitchFamily="34" charset="0"/>
              <a:buAutoNum type="arabicPeriod"/>
            </a:pPr>
            <a:r>
              <a:rPr lang="en-US" altLang="en-US" sz="2800" dirty="0"/>
              <a:t>Emphasis on the </a:t>
            </a:r>
            <a:r>
              <a:rPr lang="en-US" altLang="en-US" sz="2800" i="1" dirty="0"/>
              <a:t>Jewishness </a:t>
            </a:r>
            <a:r>
              <a:rPr lang="en-US" altLang="en-US" sz="2800" dirty="0"/>
              <a:t>of Jesus’ attitude to women.</a:t>
            </a:r>
          </a:p>
          <a:p>
            <a:pPr marL="609600" indent="-609600">
              <a:buFont typeface="Arial" panose="020B0604020202020204" pitchFamily="34" charset="0"/>
              <a:buAutoNum type="arabicPeriod"/>
            </a:pPr>
            <a:r>
              <a:rPr lang="en-US" altLang="en-US" sz="2800" dirty="0"/>
              <a:t>Excessive emphasis has been placed on Jesus’ egalitarian attitude.</a:t>
            </a:r>
          </a:p>
        </p:txBody>
      </p:sp>
    </p:spTree>
    <p:extLst>
      <p:ext uri="{BB962C8B-B14F-4D97-AF65-F5344CB8AC3E}">
        <p14:creationId xmlns:p14="http://schemas.microsoft.com/office/powerpoint/2010/main" val="1604198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2346325" y="287339"/>
            <a:ext cx="7543800" cy="1449387"/>
          </a:xfrm>
        </p:spPr>
        <p:txBody>
          <a:bodyPr/>
          <a:lstStyle/>
          <a:p>
            <a:pPr>
              <a:defRPr/>
            </a:pPr>
            <a:r>
              <a:rPr lang="en-US" altLang="en-US">
                <a:solidFill>
                  <a:schemeClr val="tx1">
                    <a:lumMod val="75000"/>
                    <a:lumOff val="25000"/>
                  </a:schemeClr>
                </a:solidFill>
              </a:rPr>
              <a:t>Reassessment of First-Century Judaism</a:t>
            </a:r>
          </a:p>
        </p:txBody>
      </p:sp>
      <p:sp>
        <p:nvSpPr>
          <p:cNvPr id="39939" name="Rectangle 3"/>
          <p:cNvSpPr>
            <a:spLocks noGrp="1" noChangeArrowheads="1"/>
          </p:cNvSpPr>
          <p:nvPr>
            <p:ph sz="half" idx="1"/>
          </p:nvPr>
        </p:nvSpPr>
        <p:spPr>
          <a:xfrm>
            <a:off x="1991323" y="2222782"/>
            <a:ext cx="3703638" cy="4022725"/>
          </a:xfrm>
        </p:spPr>
        <p:txBody>
          <a:bodyPr>
            <a:normAutofit/>
          </a:bodyPr>
          <a:lstStyle/>
          <a:p>
            <a:pPr eaLnBrk="1" hangingPunct="1"/>
            <a:r>
              <a:rPr lang="en-US" altLang="en-US" sz="2400" dirty="0"/>
              <a:t>Attention must be paid not only to biblical texts, but also to the evidence of the Dead Sea Scrolls, Josephus and Philo.</a:t>
            </a:r>
          </a:p>
          <a:p>
            <a:pPr eaLnBrk="1" hangingPunct="1"/>
            <a:r>
              <a:rPr lang="en-US" altLang="en-US" sz="2400" dirty="0"/>
              <a:t>Rabbinic texts were codified in the 2nd-3rd centuries CE (at the earliest).</a:t>
            </a:r>
          </a:p>
        </p:txBody>
      </p:sp>
      <p:sp>
        <p:nvSpPr>
          <p:cNvPr id="39940" name="Rectangle 4"/>
          <p:cNvSpPr>
            <a:spLocks noGrp="1" noChangeArrowheads="1"/>
          </p:cNvSpPr>
          <p:nvPr>
            <p:ph sz="half" idx="2"/>
          </p:nvPr>
        </p:nvSpPr>
        <p:spPr>
          <a:xfrm>
            <a:off x="6172200" y="1981200"/>
            <a:ext cx="4267200" cy="4114800"/>
          </a:xfrm>
        </p:spPr>
        <p:txBody>
          <a:bodyPr>
            <a:normAutofit/>
          </a:bodyPr>
          <a:lstStyle/>
          <a:p>
            <a:pPr eaLnBrk="1" hangingPunct="1"/>
            <a:endParaRPr lang="en-US" altLang="en-US" sz="2400" dirty="0"/>
          </a:p>
          <a:p>
            <a:pPr eaLnBrk="1" hangingPunct="1"/>
            <a:endParaRPr lang="en-US" altLang="en-US" sz="2400" dirty="0"/>
          </a:p>
          <a:p>
            <a:pPr eaLnBrk="1" hangingPunct="1"/>
            <a:r>
              <a:rPr lang="en-US" altLang="en-US" sz="2400" dirty="0"/>
              <a:t>Jewish women in the Roman Empire were given more freedom in religious contexts (synagogue and Temple), legal rights (divorce) and social context (communal meals). </a:t>
            </a:r>
            <a:endParaRPr lang="en-US" altLang="en-US" dirty="0"/>
          </a:p>
        </p:txBody>
      </p:sp>
    </p:spTree>
    <p:extLst>
      <p:ext uri="{BB962C8B-B14F-4D97-AF65-F5344CB8AC3E}">
        <p14:creationId xmlns:p14="http://schemas.microsoft.com/office/powerpoint/2010/main" val="1373026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7539" y="1826212"/>
            <a:ext cx="8312881" cy="2924857"/>
          </a:xfrm>
        </p:spPr>
        <p:txBody>
          <a:bodyPr>
            <a:normAutofit/>
          </a:bodyPr>
          <a:lstStyle/>
          <a:p>
            <a:r>
              <a:rPr lang="en-GB" dirty="0"/>
              <a:t>The discovery of ancient manuscripts: the dead sea scrolls as a case study </a:t>
            </a:r>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664324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98ABC-EA32-49F7-96FD-9DDE160E7DFC}"/>
              </a:ext>
            </a:extLst>
          </p:cNvPr>
          <p:cNvSpPr>
            <a:spLocks noGrp="1"/>
          </p:cNvSpPr>
          <p:nvPr>
            <p:ph type="title"/>
          </p:nvPr>
        </p:nvSpPr>
        <p:spPr>
          <a:xfrm>
            <a:off x="88011" y="174117"/>
            <a:ext cx="7729728" cy="1188720"/>
          </a:xfrm>
        </p:spPr>
        <p:txBody>
          <a:bodyPr/>
          <a:lstStyle/>
          <a:p>
            <a:r>
              <a:rPr lang="en-GB" dirty="0"/>
              <a:t>Discovery of the dead sea scrolls</a:t>
            </a:r>
          </a:p>
        </p:txBody>
      </p:sp>
      <p:sp>
        <p:nvSpPr>
          <p:cNvPr id="3" name="Content Placeholder 2">
            <a:extLst>
              <a:ext uri="{FF2B5EF4-FFF2-40B4-BE49-F238E27FC236}">
                <a16:creationId xmlns:a16="http://schemas.microsoft.com/office/drawing/2014/main" id="{076F7558-E726-4F5B-9635-A419EBF62116}"/>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17D4C617-C6CD-4A71-AEE4-FE8E1E07A0D7}"/>
              </a:ext>
            </a:extLst>
          </p:cNvPr>
          <p:cNvSpPr>
            <a:spLocks noGrp="1"/>
          </p:cNvSpPr>
          <p:nvPr>
            <p:ph sz="half" idx="2"/>
          </p:nvPr>
        </p:nvSpPr>
        <p:spPr/>
        <p:txBody>
          <a:bodyPr/>
          <a:lstStyle/>
          <a:p>
            <a:endParaRPr lang="en-GB" dirty="0"/>
          </a:p>
        </p:txBody>
      </p:sp>
      <p:pic>
        <p:nvPicPr>
          <p:cNvPr id="5" name="Content Placeholder 3">
            <a:extLst>
              <a:ext uri="{FF2B5EF4-FFF2-40B4-BE49-F238E27FC236}">
                <a16:creationId xmlns:a16="http://schemas.microsoft.com/office/drawing/2014/main" id="{B543A674-721F-4A1E-BEAB-D80D3CD7A6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0286" y="1536155"/>
            <a:ext cx="6762750" cy="5147728"/>
          </a:xfrm>
          <a:prstGeom prst="rect">
            <a:avLst/>
          </a:prstGeom>
        </p:spPr>
      </p:pic>
    </p:spTree>
    <p:extLst>
      <p:ext uri="{BB962C8B-B14F-4D97-AF65-F5344CB8AC3E}">
        <p14:creationId xmlns:p14="http://schemas.microsoft.com/office/powerpoint/2010/main" val="2732950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5400000">
            <a:off x="-2642663" y="2703623"/>
            <a:ext cx="6858000" cy="1450757"/>
          </a:xfrm>
        </p:spPr>
        <p:txBody>
          <a:bodyPr>
            <a:normAutofit fontScale="90000"/>
          </a:bodyPr>
          <a:lstStyle/>
          <a:p>
            <a:r>
              <a:rPr lang="en-GB" sz="6000" b="1" dirty="0"/>
              <a:t>NATURAL CAVES</a:t>
            </a:r>
            <a:endParaRPr lang="en-US" sz="6000" b="1" dirty="0"/>
          </a:p>
        </p:txBody>
      </p:sp>
      <p:sp>
        <p:nvSpPr>
          <p:cNvPr id="3" name="Content Placeholder 2"/>
          <p:cNvSpPr>
            <a:spLocks noGrp="1"/>
          </p:cNvSpPr>
          <p:nvPr>
            <p:ph idx="1"/>
          </p:nvPr>
        </p:nvSpPr>
        <p:spPr>
          <a:xfrm>
            <a:off x="1320564" y="5029201"/>
            <a:ext cx="10058400" cy="4023360"/>
          </a:xfrm>
        </p:spPr>
        <p:txBody>
          <a:bodyPr>
            <a:normAutofit/>
          </a:bodyPr>
          <a:lstStyle/>
          <a:p>
            <a:r>
              <a:rPr lang="en-US" sz="3600" dirty="0"/>
              <a:t>Caves </a:t>
            </a:r>
          </a:p>
          <a:p>
            <a:r>
              <a:rPr lang="en-US" sz="3600" dirty="0"/>
              <a:t>1, 2, 3, </a:t>
            </a:r>
            <a:r>
              <a:rPr lang="en-US" sz="3600" b="1" dirty="0"/>
              <a:t>6</a:t>
            </a:r>
            <a:r>
              <a:rPr lang="en-US" sz="3600" dirty="0"/>
              <a:t>, &amp; 11</a:t>
            </a:r>
          </a:p>
        </p:txBody>
      </p:sp>
      <p:pic>
        <p:nvPicPr>
          <p:cNvPr id="4" name="Picture 3"/>
          <p:cNvPicPr>
            <a:picLocks noChangeAspect="1"/>
          </p:cNvPicPr>
          <p:nvPr/>
        </p:nvPicPr>
        <p:blipFill>
          <a:blip r:embed="rId2"/>
          <a:stretch>
            <a:fillRect/>
          </a:stretch>
        </p:blipFill>
        <p:spPr>
          <a:xfrm>
            <a:off x="4503526" y="158138"/>
            <a:ext cx="7688474" cy="2887718"/>
          </a:xfrm>
          <a:prstGeom prst="rect">
            <a:avLst/>
          </a:prstGeom>
        </p:spPr>
      </p:pic>
      <p:pic>
        <p:nvPicPr>
          <p:cNvPr id="5" name="Picture 4"/>
          <p:cNvPicPr>
            <a:picLocks noChangeAspect="1"/>
          </p:cNvPicPr>
          <p:nvPr/>
        </p:nvPicPr>
        <p:blipFill>
          <a:blip r:embed="rId3"/>
          <a:stretch>
            <a:fillRect/>
          </a:stretch>
        </p:blipFill>
        <p:spPr>
          <a:xfrm>
            <a:off x="4503526" y="2921538"/>
            <a:ext cx="7688474" cy="3624272"/>
          </a:xfrm>
          <a:prstGeom prst="rect">
            <a:avLst/>
          </a:prstGeom>
        </p:spPr>
      </p:pic>
    </p:spTree>
    <p:extLst>
      <p:ext uri="{BB962C8B-B14F-4D97-AF65-F5344CB8AC3E}">
        <p14:creationId xmlns:p14="http://schemas.microsoft.com/office/powerpoint/2010/main" val="2674912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5400000">
            <a:off x="-2840273" y="2703621"/>
            <a:ext cx="7131303" cy="1450757"/>
          </a:xfrm>
        </p:spPr>
        <p:txBody>
          <a:bodyPr>
            <a:normAutofit fontScale="90000"/>
          </a:bodyPr>
          <a:lstStyle/>
          <a:p>
            <a:r>
              <a:rPr lang="en-GB" sz="6000" b="1" dirty="0"/>
              <a:t>MANMADE CAVES</a:t>
            </a:r>
            <a:endParaRPr lang="en-US" sz="6000" b="1" dirty="0"/>
          </a:p>
        </p:txBody>
      </p:sp>
      <p:pic>
        <p:nvPicPr>
          <p:cNvPr id="4" name="Content Placeholder 3"/>
          <p:cNvPicPr>
            <a:picLocks noGrp="1" noChangeAspect="1"/>
          </p:cNvPicPr>
          <p:nvPr>
            <p:ph idx="1"/>
          </p:nvPr>
        </p:nvPicPr>
        <p:blipFill>
          <a:blip r:embed="rId2"/>
          <a:stretch>
            <a:fillRect/>
          </a:stretch>
        </p:blipFill>
        <p:spPr>
          <a:xfrm>
            <a:off x="4716922" y="457201"/>
            <a:ext cx="7399101" cy="5558066"/>
          </a:xfrm>
          <a:prstGeom prst="rect">
            <a:avLst/>
          </a:prstGeom>
        </p:spPr>
      </p:pic>
      <p:sp>
        <p:nvSpPr>
          <p:cNvPr id="5" name="Rectangle 4"/>
          <p:cNvSpPr/>
          <p:nvPr/>
        </p:nvSpPr>
        <p:spPr>
          <a:xfrm>
            <a:off x="1450757" y="5053263"/>
            <a:ext cx="6096000" cy="1200329"/>
          </a:xfrm>
          <a:prstGeom prst="rect">
            <a:avLst/>
          </a:prstGeom>
        </p:spPr>
        <p:txBody>
          <a:bodyPr>
            <a:spAutoFit/>
          </a:bodyPr>
          <a:lstStyle/>
          <a:p>
            <a:r>
              <a:rPr lang="en-US" sz="3600" i="0" u="none" strike="noStrike" baseline="0" dirty="0">
                <a:latin typeface="Times New Roman" panose="02020603050405020304" pitchFamily="18" charset="0"/>
              </a:rPr>
              <a:t>Caves</a:t>
            </a:r>
          </a:p>
          <a:p>
            <a:r>
              <a:rPr lang="en-US" sz="3600" b="1" i="0" u="none" strike="noStrike" baseline="0" dirty="0">
                <a:latin typeface="Times New Roman" panose="02020603050405020304" pitchFamily="18" charset="0"/>
              </a:rPr>
              <a:t>4</a:t>
            </a:r>
            <a:r>
              <a:rPr lang="en-US" sz="3600" i="0" u="none" strike="noStrike" baseline="0" dirty="0">
                <a:latin typeface="Times New Roman" panose="02020603050405020304" pitchFamily="18" charset="0"/>
              </a:rPr>
              <a:t>, </a:t>
            </a:r>
            <a:r>
              <a:rPr lang="en-US" sz="3600" b="1" i="0" u="none" strike="noStrike" baseline="0" dirty="0">
                <a:latin typeface="Times New Roman" panose="02020603050405020304" pitchFamily="18" charset="0"/>
              </a:rPr>
              <a:t>5</a:t>
            </a:r>
            <a:r>
              <a:rPr lang="en-US" sz="3600" i="0" u="none" strike="noStrike" baseline="0" dirty="0">
                <a:latin typeface="Times New Roman" panose="02020603050405020304" pitchFamily="18" charset="0"/>
              </a:rPr>
              <a:t>, 7, 8, 9, &amp; 10</a:t>
            </a:r>
            <a:endParaRPr lang="en-US" sz="3600" dirty="0"/>
          </a:p>
        </p:txBody>
      </p:sp>
    </p:spTree>
    <p:extLst>
      <p:ext uri="{BB962C8B-B14F-4D97-AF65-F5344CB8AC3E}">
        <p14:creationId xmlns:p14="http://schemas.microsoft.com/office/powerpoint/2010/main" val="1344436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 y="0"/>
            <a:ext cx="12192000" cy="6858000"/>
          </a:xfrm>
          <a:prstGeom prst="rect">
            <a:avLst/>
          </a:prstGeom>
        </p:spPr>
      </p:pic>
    </p:spTree>
    <p:extLst>
      <p:ext uri="{BB962C8B-B14F-4D97-AF65-F5344CB8AC3E}">
        <p14:creationId xmlns:p14="http://schemas.microsoft.com/office/powerpoint/2010/main" val="8225864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DB0A69F-8562-4A41-AB9A-181223477F56}"/>
              </a:ext>
            </a:extLst>
          </p:cNvPr>
          <p:cNvSpPr txBox="1"/>
          <p:nvPr/>
        </p:nvSpPr>
        <p:spPr>
          <a:xfrm>
            <a:off x="3883843" y="806745"/>
            <a:ext cx="5531205" cy="461665"/>
          </a:xfrm>
          <a:prstGeom prst="rect">
            <a:avLst/>
          </a:prstGeom>
          <a:noFill/>
        </p:spPr>
        <p:txBody>
          <a:bodyPr wrap="square" rtlCol="0">
            <a:spAutoFit/>
          </a:bodyPr>
          <a:lstStyle/>
          <a:p>
            <a:r>
              <a:rPr lang="en-GB" sz="2400" dirty="0">
                <a:latin typeface="Century Gothic" panose="020B0502020202020204"/>
              </a:rPr>
              <a:t>The </a:t>
            </a:r>
            <a:r>
              <a:rPr lang="en-GB" sz="2400" i="1" dirty="0">
                <a:latin typeface="Century Gothic" panose="020B0502020202020204"/>
              </a:rPr>
              <a:t>Great Isaiah Scroll </a:t>
            </a:r>
            <a:r>
              <a:rPr lang="en-GB" sz="2400" dirty="0">
                <a:latin typeface="Century Gothic" panose="020B0502020202020204"/>
              </a:rPr>
              <a:t>(1QIsa)</a:t>
            </a:r>
            <a:endParaRPr lang="en-US" sz="2400" dirty="0">
              <a:solidFill>
                <a:prstClr val="white"/>
              </a:solidFill>
              <a:latin typeface="Century Gothic" panose="020B0502020202020204"/>
            </a:endParaRPr>
          </a:p>
        </p:txBody>
      </p:sp>
      <p:pic>
        <p:nvPicPr>
          <p:cNvPr id="7" name="Picture 6">
            <a:extLst>
              <a:ext uri="{FF2B5EF4-FFF2-40B4-BE49-F238E27FC236}">
                <a16:creationId xmlns:a16="http://schemas.microsoft.com/office/drawing/2014/main" id="{4B162ACC-BD46-4A27-B573-B879481B6A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77592" y="2080290"/>
            <a:ext cx="8429987" cy="4461408"/>
          </a:xfrm>
          <a:prstGeom prst="rect">
            <a:avLst/>
          </a:prstGeom>
        </p:spPr>
      </p:pic>
    </p:spTree>
    <p:extLst>
      <p:ext uri="{BB962C8B-B14F-4D97-AF65-F5344CB8AC3E}">
        <p14:creationId xmlns:p14="http://schemas.microsoft.com/office/powerpoint/2010/main" val="8214291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6572250" cy="6844042"/>
          </a:xfrm>
          <a:prstGeom prst="rect">
            <a:avLst/>
          </a:prstGeom>
        </p:spPr>
      </p:pic>
      <p:sp>
        <p:nvSpPr>
          <p:cNvPr id="5" name="TextBox 4"/>
          <p:cNvSpPr txBox="1"/>
          <p:nvPr/>
        </p:nvSpPr>
        <p:spPr>
          <a:xfrm>
            <a:off x="6984610" y="2709994"/>
            <a:ext cx="3829722" cy="461665"/>
          </a:xfrm>
          <a:prstGeom prst="rect">
            <a:avLst/>
          </a:prstGeom>
          <a:noFill/>
        </p:spPr>
        <p:txBody>
          <a:bodyPr wrap="square" rtlCol="0">
            <a:spAutoFit/>
          </a:bodyPr>
          <a:lstStyle/>
          <a:p>
            <a:r>
              <a:rPr lang="en-GB" sz="2400" dirty="0"/>
              <a:t>The </a:t>
            </a:r>
            <a:r>
              <a:rPr lang="en-GB" sz="2400" i="1" dirty="0"/>
              <a:t>Enoch Scroll </a:t>
            </a:r>
            <a:r>
              <a:rPr lang="en-GB" sz="2400" dirty="0"/>
              <a:t>(4Q201</a:t>
            </a:r>
            <a:r>
              <a:rPr lang="en-GB" dirty="0"/>
              <a:t>)</a:t>
            </a:r>
            <a:endParaRPr lang="en-US" dirty="0"/>
          </a:p>
        </p:txBody>
      </p:sp>
    </p:spTree>
    <p:extLst>
      <p:ext uri="{BB962C8B-B14F-4D97-AF65-F5344CB8AC3E}">
        <p14:creationId xmlns:p14="http://schemas.microsoft.com/office/powerpoint/2010/main" val="41730056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Ancient manuscripts</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863215" y="2482314"/>
            <a:ext cx="6465570" cy="3636883"/>
          </a:xfrm>
        </p:spPr>
      </p:pic>
      <p:sp>
        <p:nvSpPr>
          <p:cNvPr id="4" name="Content Placeholder 3"/>
          <p:cNvSpPr>
            <a:spLocks noGrp="1"/>
          </p:cNvSpPr>
          <p:nvPr>
            <p:ph sz="half" idx="2"/>
          </p:nvPr>
        </p:nvSpPr>
        <p:spPr/>
        <p:txBody>
          <a:bodyPr/>
          <a:lstStyle/>
          <a:p>
            <a:endParaRPr lang="en-GB"/>
          </a:p>
        </p:txBody>
      </p:sp>
      <p:sp>
        <p:nvSpPr>
          <p:cNvPr id="6" name="TextBox 5"/>
          <p:cNvSpPr txBox="1"/>
          <p:nvPr/>
        </p:nvSpPr>
        <p:spPr>
          <a:xfrm>
            <a:off x="3496235" y="6211669"/>
            <a:ext cx="4977203" cy="646331"/>
          </a:xfrm>
          <a:prstGeom prst="rect">
            <a:avLst/>
          </a:prstGeom>
          <a:noFill/>
        </p:spPr>
        <p:txBody>
          <a:bodyPr wrap="square" rtlCol="0">
            <a:spAutoFit/>
          </a:bodyPr>
          <a:lstStyle/>
          <a:p>
            <a:pPr algn="ctr"/>
            <a:r>
              <a:rPr lang="en-GB" dirty="0"/>
              <a:t>PAPYRUS 52 Gospel of John 18:31-33 late second century CE</a:t>
            </a:r>
          </a:p>
        </p:txBody>
      </p:sp>
    </p:spTree>
    <p:extLst>
      <p:ext uri="{BB962C8B-B14F-4D97-AF65-F5344CB8AC3E}">
        <p14:creationId xmlns:p14="http://schemas.microsoft.com/office/powerpoint/2010/main" val="3706806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1219200" y="456303"/>
            <a:ext cx="10972800" cy="1371600"/>
          </a:xfrm>
        </p:spPr>
        <p:txBody>
          <a:bodyPr/>
          <a:lstStyle/>
          <a:p>
            <a:pPr>
              <a:defRPr/>
            </a:pPr>
            <a:r>
              <a:rPr lang="en-US" altLang="en-US" sz="3600" dirty="0">
                <a:solidFill>
                  <a:schemeClr val="tx1">
                    <a:lumMod val="75000"/>
                    <a:lumOff val="25000"/>
                  </a:schemeClr>
                </a:solidFill>
              </a:rPr>
              <a:t>Reassessment of </a:t>
            </a:r>
            <a:br>
              <a:rPr lang="en-US" altLang="en-US" sz="3600" dirty="0">
                <a:solidFill>
                  <a:schemeClr val="tx1">
                    <a:lumMod val="75000"/>
                    <a:lumOff val="25000"/>
                  </a:schemeClr>
                </a:solidFill>
              </a:rPr>
            </a:br>
            <a:r>
              <a:rPr lang="en-US" altLang="en-US" sz="3600" dirty="0">
                <a:solidFill>
                  <a:schemeClr val="tx1">
                    <a:lumMod val="75000"/>
                    <a:lumOff val="25000"/>
                  </a:schemeClr>
                </a:solidFill>
              </a:rPr>
              <a:t>First-Century Judaism</a:t>
            </a:r>
            <a:endParaRPr lang="en-US" altLang="en-US" dirty="0">
              <a:solidFill>
                <a:schemeClr val="tx1">
                  <a:lumMod val="75000"/>
                  <a:lumOff val="25000"/>
                </a:schemeClr>
              </a:solidFill>
            </a:endParaRPr>
          </a:p>
        </p:txBody>
      </p:sp>
      <p:pic>
        <p:nvPicPr>
          <p:cNvPr id="39941" name="Picture 5" descr="5"/>
          <p:cNvPicPr>
            <a:picLocks noGrp="1" noChangeAspect="1" noChangeArrowheads="1"/>
          </p:cNvPicPr>
          <p:nvPr>
            <p:ph sz="half" idx="1"/>
          </p:nvPr>
        </p:nvPicPr>
        <p:blipFill>
          <a:blip r:embed="rId2"/>
          <a:stretch>
            <a:fillRect/>
          </a:stretch>
        </p:blipFill>
        <p:spPr>
          <a:xfrm>
            <a:off x="494853" y="456303"/>
            <a:ext cx="3324112" cy="6094206"/>
          </a:xfrm>
          <a:effectLst>
            <a:outerShdw blurRad="63500" dist="25400" dir="16979900" algn="ctr" rotWithShape="0">
              <a:schemeClr val="bg2">
                <a:alpha val="75000"/>
              </a:schemeClr>
            </a:outerShdw>
          </a:effectLst>
        </p:spPr>
      </p:pic>
      <p:sp>
        <p:nvSpPr>
          <p:cNvPr id="40964" name="Rectangle 4"/>
          <p:cNvSpPr>
            <a:spLocks noGrp="1" noChangeArrowheads="1"/>
          </p:cNvSpPr>
          <p:nvPr>
            <p:ph type="body" sz="half" idx="2"/>
          </p:nvPr>
        </p:nvSpPr>
        <p:spPr>
          <a:xfrm>
            <a:off x="6096000" y="2205039"/>
            <a:ext cx="5384800" cy="4114800"/>
          </a:xfrm>
        </p:spPr>
        <p:txBody>
          <a:bodyPr/>
          <a:lstStyle/>
          <a:p>
            <a:pPr eaLnBrk="1" hangingPunct="1">
              <a:buFont typeface="Wingdings" panose="05000000000000000000" pitchFamily="2" charset="2"/>
              <a:buNone/>
            </a:pPr>
            <a:r>
              <a:rPr lang="en-US" altLang="en-US" sz="2400" dirty="0"/>
              <a:t>	The marriage contract (</a:t>
            </a:r>
            <a:r>
              <a:rPr lang="en-US" altLang="en-US" sz="2400" i="1" dirty="0" err="1"/>
              <a:t>ketubah</a:t>
            </a:r>
            <a:r>
              <a:rPr lang="en-US" altLang="en-US" sz="2400" i="1" dirty="0"/>
              <a:t>) </a:t>
            </a:r>
            <a:r>
              <a:rPr lang="en-US" altLang="en-US" sz="2400" dirty="0"/>
              <a:t>was designed to protect the rights of women.</a:t>
            </a:r>
          </a:p>
          <a:p>
            <a:pPr eaLnBrk="1" hangingPunct="1">
              <a:buFont typeface="Wingdings" panose="05000000000000000000" pitchFamily="2" charset="2"/>
              <a:buNone/>
            </a:pPr>
            <a:endParaRPr lang="en-US" altLang="en-US" sz="2400" dirty="0"/>
          </a:p>
          <a:p>
            <a:pPr eaLnBrk="1" hangingPunct="1">
              <a:buFont typeface="Wingdings" panose="05000000000000000000" pitchFamily="2" charset="2"/>
              <a:buNone/>
            </a:pPr>
            <a:r>
              <a:rPr lang="en-US" altLang="en-US" sz="2400" dirty="0"/>
              <a:t>	The documents of </a:t>
            </a:r>
            <a:r>
              <a:rPr lang="en-US" altLang="en-US" sz="2400" dirty="0" err="1"/>
              <a:t>Babbatha</a:t>
            </a:r>
            <a:r>
              <a:rPr lang="en-US" altLang="en-US" sz="2400" dirty="0"/>
              <a:t> (100-125 CE):</a:t>
            </a:r>
          </a:p>
          <a:p>
            <a:pPr lvl="1" eaLnBrk="1" hangingPunct="1">
              <a:buFont typeface="Wingdings" panose="05000000000000000000" pitchFamily="2" charset="2"/>
              <a:buNone/>
            </a:pPr>
            <a:r>
              <a:rPr lang="en-US" altLang="en-US" sz="2000" dirty="0">
                <a:ea typeface="MS PGothic" panose="020B0600070205080204" pitchFamily="34" charset="-128"/>
              </a:rPr>
              <a:t>	</a:t>
            </a:r>
          </a:p>
          <a:p>
            <a:pPr lvl="1" eaLnBrk="1" hangingPunct="1">
              <a:buFont typeface="Wingdings" panose="05000000000000000000" pitchFamily="2" charset="2"/>
              <a:buNone/>
            </a:pPr>
            <a:r>
              <a:rPr lang="en-US" altLang="en-US" sz="2000" dirty="0">
                <a:ea typeface="MS PGothic" panose="020B0600070205080204" pitchFamily="34" charset="-128"/>
              </a:rPr>
              <a:t>	</a:t>
            </a:r>
            <a:r>
              <a:rPr lang="en-US" altLang="en-US" sz="2000" dirty="0">
                <a:solidFill>
                  <a:srgbClr val="25A90C"/>
                </a:solidFill>
                <a:ea typeface="MS PGothic" panose="020B0600070205080204" pitchFamily="34" charset="-128"/>
              </a:rPr>
              <a:t>The bride had the right to end her marriage and receive the payment of the </a:t>
            </a:r>
            <a:r>
              <a:rPr lang="en-US" altLang="en-US" sz="2000" i="1" dirty="0" err="1">
                <a:solidFill>
                  <a:srgbClr val="25A90C"/>
                </a:solidFill>
                <a:ea typeface="MS PGothic" panose="020B0600070205080204" pitchFamily="34" charset="-128"/>
              </a:rPr>
              <a:t>ketubah</a:t>
            </a:r>
            <a:r>
              <a:rPr lang="en-US" altLang="en-US" sz="2000" i="1" dirty="0">
                <a:solidFill>
                  <a:srgbClr val="25A90C"/>
                </a:solidFill>
                <a:ea typeface="MS PGothic" panose="020B0600070205080204" pitchFamily="34" charset="-128"/>
              </a:rPr>
              <a:t>.</a:t>
            </a:r>
          </a:p>
          <a:p>
            <a:pPr eaLnBrk="1" hangingPunct="1">
              <a:buFont typeface="Wingdings" panose="05000000000000000000" pitchFamily="2" charset="2"/>
              <a:buNone/>
            </a:pPr>
            <a:endParaRPr lang="en-US" altLang="en-US" dirty="0"/>
          </a:p>
          <a:p>
            <a:pPr eaLnBrk="1" hangingPunct="1"/>
            <a:endParaRPr lang="en-US" altLang="en-US" sz="2400" dirty="0"/>
          </a:p>
        </p:txBody>
      </p:sp>
    </p:spTree>
    <p:extLst>
      <p:ext uri="{BB962C8B-B14F-4D97-AF65-F5344CB8AC3E}">
        <p14:creationId xmlns:p14="http://schemas.microsoft.com/office/powerpoint/2010/main" val="538044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Decorated </a:t>
            </a:r>
            <a:r>
              <a:rPr lang="en-GB" dirty="0" err="1"/>
              <a:t>Ketubah</a:t>
            </a:r>
            <a:r>
              <a:rPr lang="en-GB" dirty="0"/>
              <a:t>, Livorno, 1698</a:t>
            </a:r>
          </a:p>
        </p:txBody>
      </p:sp>
      <p:sp>
        <p:nvSpPr>
          <p:cNvPr id="4" name="Text Placeholder 3"/>
          <p:cNvSpPr>
            <a:spLocks noGrp="1"/>
          </p:cNvSpPr>
          <p:nvPr>
            <p:ph type="body" sz="half" idx="2"/>
          </p:nvPr>
        </p:nvSpPr>
        <p:spPr/>
        <p:txBody>
          <a:bodyPr/>
          <a:lstStyle/>
          <a:p>
            <a:pPr marL="0" indent="0">
              <a:buNone/>
            </a:pPr>
            <a:endParaRPr lang="en-GB" dirty="0"/>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853553" y="1494200"/>
            <a:ext cx="3556897" cy="5363800"/>
          </a:xfrm>
        </p:spPr>
      </p:pic>
    </p:spTree>
    <p:extLst>
      <p:ext uri="{BB962C8B-B14F-4D97-AF65-F5344CB8AC3E}">
        <p14:creationId xmlns:p14="http://schemas.microsoft.com/office/powerpoint/2010/main" val="2501178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day </a:t>
            </a:r>
            <a:r>
              <a:rPr lang="en-GB" dirty="0" err="1"/>
              <a:t>ketubah</a:t>
            </a:r>
            <a:r>
              <a:rPr lang="en-GB" dirty="0"/>
              <a:t> </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066341" y="1981200"/>
            <a:ext cx="5399928" cy="4499940"/>
          </a:xfrm>
        </p:spPr>
      </p:pic>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40724970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981200" y="381000"/>
            <a:ext cx="8229600" cy="1066800"/>
          </a:xfrm>
        </p:spPr>
        <p:txBody>
          <a:bodyPr>
            <a:normAutofit fontScale="90000"/>
          </a:bodyPr>
          <a:lstStyle/>
          <a:p>
            <a:pPr>
              <a:defRPr/>
            </a:pPr>
            <a:r>
              <a:rPr lang="en-US" altLang="en-US" sz="3600">
                <a:solidFill>
                  <a:schemeClr val="tx1">
                    <a:lumMod val="75000"/>
                    <a:lumOff val="25000"/>
                  </a:schemeClr>
                </a:solidFill>
              </a:rPr>
              <a:t>Women in First-Century Judaism</a:t>
            </a:r>
          </a:p>
        </p:txBody>
      </p:sp>
      <p:pic>
        <p:nvPicPr>
          <p:cNvPr id="40965" name="Picture 5" descr="Rufina"/>
          <p:cNvPicPr>
            <a:picLocks noGrp="1" noChangeAspect="1" noChangeArrowheads="1"/>
          </p:cNvPicPr>
          <p:nvPr>
            <p:ph sz="half" idx="1"/>
          </p:nvPr>
        </p:nvPicPr>
        <p:blipFill>
          <a:blip r:embed="rId2"/>
          <a:srcRect/>
          <a:stretch>
            <a:fillRect/>
          </a:stretch>
        </p:blipFill>
        <p:spPr>
          <a:xfrm>
            <a:off x="4224338" y="1562100"/>
            <a:ext cx="4038600" cy="2286000"/>
          </a:xfrm>
          <a:effectLst>
            <a:outerShdw blurRad="63500" dist="25400" dir="16979900" algn="ctr" rotWithShape="0">
              <a:schemeClr val="bg2">
                <a:alpha val="75000"/>
              </a:schemeClr>
            </a:outerShdw>
          </a:effectLst>
        </p:spPr>
      </p:pic>
      <p:sp>
        <p:nvSpPr>
          <p:cNvPr id="40964" name="Rectangle 4"/>
          <p:cNvSpPr>
            <a:spLocks noGrp="1" noChangeArrowheads="1"/>
          </p:cNvSpPr>
          <p:nvPr>
            <p:ph type="body" sz="half" idx="2"/>
          </p:nvPr>
        </p:nvSpPr>
        <p:spPr>
          <a:xfrm>
            <a:off x="1695450" y="4057650"/>
            <a:ext cx="9305925" cy="3352800"/>
          </a:xfrm>
        </p:spPr>
        <p:txBody>
          <a:bodyPr rtlCol="0">
            <a:normAutofit/>
          </a:bodyPr>
          <a:lstStyle/>
          <a:p>
            <a:pPr marL="91440" indent="-91440">
              <a:buNone/>
              <a:defRPr/>
            </a:pPr>
            <a:r>
              <a:rPr lang="en-US" altLang="en-US" dirty="0">
                <a:solidFill>
                  <a:schemeClr val="tx1">
                    <a:lumMod val="75000"/>
                    <a:lumOff val="25000"/>
                  </a:schemeClr>
                </a:solidFill>
              </a:rPr>
              <a:t>	Jewish women in leadership roles and public functions: evidence in some synagogues that women were ‘elders’ and ‘leaders’ (see Bernadette Brooten, </a:t>
            </a:r>
            <a:r>
              <a:rPr lang="en-US" altLang="en-US" i="1" dirty="0">
                <a:solidFill>
                  <a:schemeClr val="tx1">
                    <a:lumMod val="75000"/>
                    <a:lumOff val="25000"/>
                  </a:schemeClr>
                </a:solidFill>
              </a:rPr>
              <a:t>Women Leaders in the Ancient Synagogue, </a:t>
            </a:r>
            <a:r>
              <a:rPr lang="en-US" altLang="en-US" dirty="0">
                <a:solidFill>
                  <a:schemeClr val="tx1">
                    <a:lumMod val="75000"/>
                    <a:lumOff val="25000"/>
                  </a:schemeClr>
                </a:solidFill>
              </a:rPr>
              <a:t>1982).</a:t>
            </a:r>
          </a:p>
          <a:p>
            <a:pPr marL="91440" indent="-91440" algn="ctr">
              <a:buNone/>
              <a:defRPr/>
            </a:pPr>
            <a:r>
              <a:rPr lang="en-US" altLang="en-US" sz="2400" i="1" dirty="0">
                <a:solidFill>
                  <a:schemeClr val="tx1"/>
                </a:solidFill>
              </a:rPr>
              <a:t>	</a:t>
            </a:r>
            <a:r>
              <a:rPr lang="en-US" altLang="en-US" i="1" dirty="0">
                <a:solidFill>
                  <a:schemeClr val="tx1"/>
                </a:solidFill>
              </a:rPr>
              <a:t>‘Rufina, a Jewess, leader of the synagogue (</a:t>
            </a:r>
            <a:r>
              <a:rPr lang="en-US" altLang="en-US" i="1" dirty="0" err="1">
                <a:solidFill>
                  <a:schemeClr val="tx1"/>
                </a:solidFill>
              </a:rPr>
              <a:t>archisynag</a:t>
            </a:r>
            <a:r>
              <a:rPr lang="en-US" altLang="ja-JP" i="1" dirty="0" err="1">
                <a:solidFill>
                  <a:schemeClr val="tx1"/>
                </a:solidFill>
              </a:rPr>
              <a:t>ôgos</a:t>
            </a:r>
            <a:r>
              <a:rPr lang="en-US" altLang="ja-JP" i="1" dirty="0">
                <a:solidFill>
                  <a:schemeClr val="tx1"/>
                </a:solidFill>
              </a:rPr>
              <a:t>), built this tomb for her slaves’.</a:t>
            </a:r>
          </a:p>
          <a:p>
            <a:pPr marL="91440" indent="-91440">
              <a:buNone/>
              <a:defRPr/>
            </a:pPr>
            <a:r>
              <a:rPr lang="en-US" altLang="ja-JP" sz="2400" dirty="0">
                <a:solidFill>
                  <a:schemeClr val="tx1">
                    <a:lumMod val="75000"/>
                    <a:lumOff val="25000"/>
                  </a:schemeClr>
                </a:solidFill>
              </a:rPr>
              <a:t>	</a:t>
            </a:r>
            <a:r>
              <a:rPr lang="en-US" altLang="ja-JP" dirty="0">
                <a:solidFill>
                  <a:schemeClr val="tx1">
                    <a:lumMod val="75000"/>
                    <a:lumOff val="25000"/>
                  </a:schemeClr>
                </a:solidFill>
              </a:rPr>
              <a:t>Greek inscription, Smyrna in Asia Minor, early second century CE</a:t>
            </a:r>
            <a:endParaRPr lang="en-US" altLang="en-US" sz="2400" dirty="0">
              <a:solidFill>
                <a:schemeClr val="tx1">
                  <a:lumMod val="75000"/>
                  <a:lumOff val="25000"/>
                </a:schemeClr>
              </a:solidFill>
            </a:endParaRPr>
          </a:p>
        </p:txBody>
      </p:sp>
    </p:spTree>
    <p:extLst>
      <p:ext uri="{BB962C8B-B14F-4D97-AF65-F5344CB8AC3E}">
        <p14:creationId xmlns:p14="http://schemas.microsoft.com/office/powerpoint/2010/main" val="7245305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chemeClr val="tx1">
                    <a:lumMod val="75000"/>
                    <a:lumOff val="25000"/>
                  </a:schemeClr>
                </a:solidFill>
              </a:rPr>
              <a:t>Jesus and feminism </a:t>
            </a:r>
          </a:p>
        </p:txBody>
      </p:sp>
      <p:sp>
        <p:nvSpPr>
          <p:cNvPr id="3" name="Content Placeholder 2"/>
          <p:cNvSpPr>
            <a:spLocks noGrp="1"/>
          </p:cNvSpPr>
          <p:nvPr>
            <p:ph idx="1"/>
          </p:nvPr>
        </p:nvSpPr>
        <p:spPr/>
        <p:txBody>
          <a:bodyPr rtlCol="0">
            <a:normAutofit fontScale="85000" lnSpcReduction="20000"/>
          </a:bodyPr>
          <a:lstStyle/>
          <a:p>
            <a:pPr marL="91440" indent="-91440">
              <a:defRPr/>
            </a:pPr>
            <a:r>
              <a:rPr lang="en-US" altLang="en-US" sz="2800" dirty="0">
                <a:solidFill>
                  <a:schemeClr val="tx1">
                    <a:lumMod val="75000"/>
                    <a:lumOff val="25000"/>
                  </a:schemeClr>
                </a:solidFill>
              </a:rPr>
              <a:t>Is the term ‘feminist’ anachronistic with reference to Jesus, given that he is not depicted as debating with his Jewish contemporaries on the question of gender?</a:t>
            </a:r>
          </a:p>
          <a:p>
            <a:pPr marL="91440" indent="-91440">
              <a:defRPr/>
            </a:pPr>
            <a:endParaRPr lang="en-US" altLang="en-US" sz="2800" dirty="0">
              <a:solidFill>
                <a:schemeClr val="tx1">
                  <a:lumMod val="75000"/>
                  <a:lumOff val="25000"/>
                </a:schemeClr>
              </a:solidFill>
            </a:endParaRPr>
          </a:p>
          <a:p>
            <a:pPr marL="91440" indent="-91440">
              <a:defRPr/>
            </a:pPr>
            <a:r>
              <a:rPr lang="en-US" altLang="ja-JP" sz="2800" dirty="0">
                <a:solidFill>
                  <a:schemeClr val="tx1">
                    <a:lumMod val="75000"/>
                    <a:lumOff val="25000"/>
                  </a:schemeClr>
                </a:solidFill>
              </a:rPr>
              <a:t>The New Testament writings must be viewed as an important source for the status and role of women in late Second Temple Judaism (but it must also be remembered that they are not the only sources that we have relating to the roles of women)</a:t>
            </a:r>
            <a:endParaRPr lang="en-US" altLang="en-US" sz="2800" dirty="0">
              <a:solidFill>
                <a:schemeClr val="tx1">
                  <a:lumMod val="75000"/>
                  <a:lumOff val="25000"/>
                </a:schemeClr>
              </a:solidFill>
            </a:endParaRPr>
          </a:p>
          <a:p>
            <a:pPr marL="91440" indent="-91440">
              <a:defRPr/>
            </a:pPr>
            <a:endParaRPr lang="en-US" altLang="en-US" dirty="0">
              <a:solidFill>
                <a:schemeClr val="tx1">
                  <a:lumMod val="75000"/>
                  <a:lumOff val="25000"/>
                </a:schemeClr>
              </a:solidFill>
            </a:endParaRPr>
          </a:p>
          <a:p>
            <a:pPr marL="91440" indent="-91440">
              <a:defRPr/>
            </a:pPr>
            <a:endParaRPr lang="en-GB" dirty="0">
              <a:solidFill>
                <a:schemeClr val="tx1">
                  <a:lumMod val="75000"/>
                  <a:lumOff val="25000"/>
                </a:schemeClr>
              </a:solidFill>
            </a:endParaRPr>
          </a:p>
        </p:txBody>
      </p:sp>
    </p:spTree>
    <p:extLst>
      <p:ext uri="{BB962C8B-B14F-4D97-AF65-F5344CB8AC3E}">
        <p14:creationId xmlns:p14="http://schemas.microsoft.com/office/powerpoint/2010/main" val="30371884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Role of religion in popular culture  / POPULAR CULTURE IN RELIGION</a:t>
            </a:r>
          </a:p>
        </p:txBody>
      </p:sp>
      <p:sp>
        <p:nvSpPr>
          <p:cNvPr id="3" name="Content Placeholder 2"/>
          <p:cNvSpPr>
            <a:spLocks noGrp="1"/>
          </p:cNvSpPr>
          <p:nvPr>
            <p:ph sz="half" idx="1"/>
          </p:nvPr>
        </p:nvSpPr>
        <p:spPr>
          <a:xfrm>
            <a:off x="2517289" y="3012141"/>
            <a:ext cx="6219443" cy="3233494"/>
          </a:xfrm>
        </p:spPr>
        <p:txBody>
          <a:bodyPr>
            <a:normAutofit/>
          </a:bodyPr>
          <a:lstStyle/>
          <a:p>
            <a:pPr algn="ctr"/>
            <a:r>
              <a:rPr lang="en-GB" sz="4800" dirty="0"/>
              <a:t>Examples … </a:t>
            </a:r>
          </a:p>
        </p:txBody>
      </p:sp>
    </p:spTree>
    <p:extLst>
      <p:ext uri="{BB962C8B-B14F-4D97-AF65-F5344CB8AC3E}">
        <p14:creationId xmlns:p14="http://schemas.microsoft.com/office/powerpoint/2010/main" val="1269825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Role of religion in popular culture  / POPULAR CULTURE IN RELIGION</a:t>
            </a:r>
          </a:p>
        </p:txBody>
      </p:sp>
      <p:sp>
        <p:nvSpPr>
          <p:cNvPr id="3" name="Content Placeholder 2"/>
          <p:cNvSpPr>
            <a:spLocks noGrp="1"/>
          </p:cNvSpPr>
          <p:nvPr>
            <p:ph sz="half" idx="1"/>
          </p:nvPr>
        </p:nvSpPr>
        <p:spPr>
          <a:xfrm>
            <a:off x="2517289" y="3012141"/>
            <a:ext cx="6219443" cy="3233494"/>
          </a:xfrm>
        </p:spPr>
        <p:txBody>
          <a:bodyPr>
            <a:normAutofit/>
          </a:bodyPr>
          <a:lstStyle/>
          <a:p>
            <a:pPr algn="ctr"/>
            <a:r>
              <a:rPr lang="en-GB" sz="4800" dirty="0"/>
              <a:t>Group Work: Brainstorming initial ideas/thoughts …. </a:t>
            </a:r>
          </a:p>
        </p:txBody>
      </p:sp>
    </p:spTree>
    <p:extLst>
      <p:ext uri="{BB962C8B-B14F-4D97-AF65-F5344CB8AC3E}">
        <p14:creationId xmlns:p14="http://schemas.microsoft.com/office/powerpoint/2010/main" val="22592665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Biblical referencing </a:t>
            </a:r>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15290314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264</TotalTime>
  <Words>461</Words>
  <Application>Microsoft Office PowerPoint</Application>
  <PresentationFormat>Widescreen</PresentationFormat>
  <Paragraphs>60</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Century Gothic</vt:lpstr>
      <vt:lpstr>Gill Sans MT</vt:lpstr>
      <vt:lpstr>Times New Roman</vt:lpstr>
      <vt:lpstr>Wingdings</vt:lpstr>
      <vt:lpstr>Parcel</vt:lpstr>
      <vt:lpstr>Questioning feminism in Manuscripts and popular culture</vt:lpstr>
      <vt:lpstr>TOPICS FOR today’s class</vt:lpstr>
      <vt:lpstr>REVIEW OF MARY MAGDALENE </vt:lpstr>
      <vt:lpstr>JEWISH FEMINIST RESPONSES</vt:lpstr>
      <vt:lpstr>(Jewish) Feminist Responses</vt:lpstr>
      <vt:lpstr>Reassessment of First-Century Judaism</vt:lpstr>
      <vt:lpstr>The discovery of ancient manuscripts: the dead sea scrolls as a case study </vt:lpstr>
      <vt:lpstr>Discovery of the dead sea scrolls</vt:lpstr>
      <vt:lpstr>NATURAL CAVES</vt:lpstr>
      <vt:lpstr>MANMADE CAVES</vt:lpstr>
      <vt:lpstr>PowerPoint Presentation</vt:lpstr>
      <vt:lpstr>PowerPoint Presentation</vt:lpstr>
      <vt:lpstr>PowerPoint Presentation</vt:lpstr>
      <vt:lpstr>Ancient manuscripts</vt:lpstr>
      <vt:lpstr>Reassessment of  First-Century Judaism</vt:lpstr>
      <vt:lpstr>Decorated Ketubah, Livorno, 1698</vt:lpstr>
      <vt:lpstr>Modern day ketubah </vt:lpstr>
      <vt:lpstr>Women in First-Century Judaism</vt:lpstr>
      <vt:lpstr>Jesus and feminism </vt:lpstr>
      <vt:lpstr>Role of religion in popular culture  / POPULAR CULTURE IN RELIGION</vt:lpstr>
      <vt:lpstr>Role of religion in popular culture  / POPULAR CULTURE IN RELIGION</vt:lpstr>
      <vt:lpstr>Biblical referencing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 in the New testament: mary Magdalene as a case study</dc:title>
  <dc:creator>Jessica Keady</dc:creator>
  <cp:lastModifiedBy>Jessica Keady</cp:lastModifiedBy>
  <cp:revision>19</cp:revision>
  <dcterms:created xsi:type="dcterms:W3CDTF">2019-05-22T16:01:41Z</dcterms:created>
  <dcterms:modified xsi:type="dcterms:W3CDTF">2019-05-28T08:47:20Z</dcterms:modified>
</cp:coreProperties>
</file>