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213D44A7-E3D8-45D7-9A86-CDDACFAEA6D9}" type="slidenum">
              <a:rPr lang="en-GB" smtClean="0"/>
              <a:t>‹#›</a:t>
            </a:fld>
            <a:endParaRPr lang="en-GB"/>
          </a:p>
        </p:txBody>
      </p:sp>
    </p:spTree>
    <p:extLst>
      <p:ext uri="{BB962C8B-B14F-4D97-AF65-F5344CB8AC3E}">
        <p14:creationId xmlns:p14="http://schemas.microsoft.com/office/powerpoint/2010/main" val="3568001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9334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EF5208B-5E7A-4787-946B-AED379E8E33C}" type="datetimeFigureOut">
              <a:rPr lang="en-GB" smtClean="0"/>
              <a:t>20/02/2024</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13D44A7-E3D8-45D7-9A86-CDDACFAEA6D9}" type="slidenum">
              <a:rPr lang="en-GB" smtClean="0"/>
              <a:t>‹#›</a:t>
            </a:fld>
            <a:endParaRPr lang="en-GB"/>
          </a:p>
        </p:txBody>
      </p:sp>
    </p:spTree>
    <p:extLst>
      <p:ext uri="{BB962C8B-B14F-4D97-AF65-F5344CB8AC3E}">
        <p14:creationId xmlns:p14="http://schemas.microsoft.com/office/powerpoint/2010/main" val="1664343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F5208B-5E7A-4787-946B-AED379E8E33C}"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434033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F5208B-5E7A-4787-946B-AED379E8E33C}"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2852510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F5208B-5E7A-4787-946B-AED379E8E33C}" type="datetimeFigureOut">
              <a:rPr lang="en-GB" smtClean="0"/>
              <a:t>20/02/2024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604834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F5208B-5E7A-4787-946B-AED379E8E33C}" type="datetimeFigureOut">
              <a:rPr lang="en-GB" smtClean="0"/>
              <a:t>20/02/2024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437319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F5208B-5E7A-4787-946B-AED379E8E33C}"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2507573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F5208B-5E7A-4787-946B-AED379E8E33C}" type="datetimeFigureOut">
              <a:rPr lang="en-GB" smtClean="0"/>
              <a:t>20/02/2024</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3729950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350099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1201451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EF5208B-5E7A-4787-946B-AED379E8E33C}" type="datetimeFigureOut">
              <a:rPr lang="en-GB" smtClean="0"/>
              <a:t>20/02/2024</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213D44A7-E3D8-45D7-9A86-CDDACFAEA6D9}" type="slidenum">
              <a:rPr lang="en-GB" smtClean="0"/>
              <a:t>‹#›</a:t>
            </a:fld>
            <a:endParaRPr lang="en-GB"/>
          </a:p>
        </p:txBody>
      </p:sp>
    </p:spTree>
    <p:extLst>
      <p:ext uri="{BB962C8B-B14F-4D97-AF65-F5344CB8AC3E}">
        <p14:creationId xmlns:p14="http://schemas.microsoft.com/office/powerpoint/2010/main" val="27803227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3400-43D8-4AEC-B628-BB64281FAB28}"/>
              </a:ext>
            </a:extLst>
          </p:cNvPr>
          <p:cNvSpPr>
            <a:spLocks noGrp="1"/>
          </p:cNvSpPr>
          <p:nvPr>
            <p:ph type="ctrTitle"/>
          </p:nvPr>
        </p:nvSpPr>
        <p:spPr/>
        <p:txBody>
          <a:bodyPr/>
          <a:lstStyle/>
          <a:p>
            <a:pPr algn="ctr"/>
            <a:r>
              <a:rPr lang="en-GB" sz="6600" dirty="0"/>
              <a:t>Critically Reviewing a Paper. </a:t>
            </a:r>
            <a:br>
              <a:rPr lang="en-GB" dirty="0"/>
            </a:br>
            <a:endParaRPr lang="en-GB" dirty="0"/>
          </a:p>
        </p:txBody>
      </p:sp>
      <p:sp>
        <p:nvSpPr>
          <p:cNvPr id="3" name="Subtitle 2">
            <a:extLst>
              <a:ext uri="{FF2B5EF4-FFF2-40B4-BE49-F238E27FC236}">
                <a16:creationId xmlns:a16="http://schemas.microsoft.com/office/drawing/2014/main" id="{2CDB757F-2B45-4A60-92D8-1EA4B58D91E4}"/>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3121997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A4C9-1506-47FC-A340-25357DC39DC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BA340C9-BDB7-41D5-9F58-25CBA01424F3}"/>
              </a:ext>
            </a:extLst>
          </p:cNvPr>
          <p:cNvSpPr>
            <a:spLocks noGrp="1"/>
          </p:cNvSpPr>
          <p:nvPr>
            <p:ph idx="1"/>
          </p:nvPr>
        </p:nvSpPr>
        <p:spPr/>
        <p:txBody>
          <a:bodyPr/>
          <a:lstStyle/>
          <a:p>
            <a:r>
              <a:rPr lang="en-GB" dirty="0"/>
              <a:t>The following document will be structured into </a:t>
            </a:r>
          </a:p>
          <a:p>
            <a:r>
              <a:rPr lang="en-GB" dirty="0"/>
              <a:t>1) General Tips and Questions and </a:t>
            </a:r>
          </a:p>
          <a:p>
            <a:endParaRPr lang="en-GB" dirty="0"/>
          </a:p>
          <a:p>
            <a:r>
              <a:rPr lang="en-GB" dirty="0"/>
              <a:t>2) Questions relating to each of the journals.</a:t>
            </a:r>
          </a:p>
        </p:txBody>
      </p:sp>
    </p:spTree>
    <p:extLst>
      <p:ext uri="{BB962C8B-B14F-4D97-AF65-F5344CB8AC3E}">
        <p14:creationId xmlns:p14="http://schemas.microsoft.com/office/powerpoint/2010/main" val="921022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933C-D47F-4C19-B39E-88C263FCF1C9}"/>
              </a:ext>
            </a:extLst>
          </p:cNvPr>
          <p:cNvSpPr>
            <a:spLocks noGrp="1"/>
          </p:cNvSpPr>
          <p:nvPr>
            <p:ph type="title"/>
          </p:nvPr>
        </p:nvSpPr>
        <p:spPr/>
        <p:txBody>
          <a:bodyPr/>
          <a:lstStyle/>
          <a:p>
            <a:r>
              <a:rPr lang="en-GB" dirty="0"/>
              <a:t>General Tips and Questions. </a:t>
            </a:r>
          </a:p>
        </p:txBody>
      </p:sp>
      <p:sp>
        <p:nvSpPr>
          <p:cNvPr id="3" name="Content Placeholder 2">
            <a:extLst>
              <a:ext uri="{FF2B5EF4-FFF2-40B4-BE49-F238E27FC236}">
                <a16:creationId xmlns:a16="http://schemas.microsoft.com/office/drawing/2014/main" id="{975B1623-858C-4269-95C5-4CC46BDB7153}"/>
              </a:ext>
            </a:extLst>
          </p:cNvPr>
          <p:cNvSpPr>
            <a:spLocks noGrp="1"/>
          </p:cNvSpPr>
          <p:nvPr>
            <p:ph idx="1"/>
          </p:nvPr>
        </p:nvSpPr>
        <p:spPr/>
        <p:txBody>
          <a:bodyPr>
            <a:normAutofit lnSpcReduction="10000"/>
          </a:bodyPr>
          <a:lstStyle/>
          <a:p>
            <a:r>
              <a:rPr lang="en-GB" dirty="0"/>
              <a:t>Important Points to consider (in general). </a:t>
            </a:r>
          </a:p>
          <a:p>
            <a:endParaRPr lang="en-GB" dirty="0"/>
          </a:p>
          <a:p>
            <a:r>
              <a:rPr lang="en-GB" dirty="0"/>
              <a:t>What article are you reviewing? – This might sound like common sense but the marker needs to be aware of what article you are review. So your opening slide should contain the full reference to the selected journal which it would be recommended that you vocalise. </a:t>
            </a:r>
          </a:p>
          <a:p>
            <a:endParaRPr lang="en-GB" dirty="0"/>
          </a:p>
          <a:p>
            <a:r>
              <a:rPr lang="en-GB" dirty="0"/>
              <a:t>What is the article about? -</a:t>
            </a:r>
          </a:p>
          <a:p>
            <a:r>
              <a:rPr lang="en-GB" dirty="0"/>
              <a:t>What were the main aims of the paper and why?</a:t>
            </a:r>
          </a:p>
          <a:p>
            <a:r>
              <a:rPr lang="en-GB" dirty="0"/>
              <a:t>How did they achieve these aims, what were the findings. </a:t>
            </a:r>
          </a:p>
          <a:p>
            <a:r>
              <a:rPr lang="en-GB" dirty="0"/>
              <a:t>Critical Thought.</a:t>
            </a:r>
          </a:p>
          <a:p>
            <a:endParaRPr lang="en-GB" dirty="0"/>
          </a:p>
        </p:txBody>
      </p:sp>
    </p:spTree>
    <p:extLst>
      <p:ext uri="{BB962C8B-B14F-4D97-AF65-F5344CB8AC3E}">
        <p14:creationId xmlns:p14="http://schemas.microsoft.com/office/powerpoint/2010/main" val="374648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AB79C-F15E-4231-A6E0-C9742965F036}"/>
              </a:ext>
            </a:extLst>
          </p:cNvPr>
          <p:cNvSpPr>
            <a:spLocks noGrp="1"/>
          </p:cNvSpPr>
          <p:nvPr>
            <p:ph type="title"/>
          </p:nvPr>
        </p:nvSpPr>
        <p:spPr/>
        <p:txBody>
          <a:bodyPr/>
          <a:lstStyle/>
          <a:p>
            <a:r>
              <a:rPr lang="en-GB" dirty="0"/>
              <a:t>Points to consider (General).</a:t>
            </a:r>
          </a:p>
        </p:txBody>
      </p:sp>
      <p:sp>
        <p:nvSpPr>
          <p:cNvPr id="3" name="Content Placeholder 2">
            <a:extLst>
              <a:ext uri="{FF2B5EF4-FFF2-40B4-BE49-F238E27FC236}">
                <a16:creationId xmlns:a16="http://schemas.microsoft.com/office/drawing/2014/main" id="{00A2FDAB-F90F-4543-81FD-20EE7866C069}"/>
              </a:ext>
            </a:extLst>
          </p:cNvPr>
          <p:cNvSpPr>
            <a:spLocks noGrp="1"/>
          </p:cNvSpPr>
          <p:nvPr>
            <p:ph idx="1"/>
          </p:nvPr>
        </p:nvSpPr>
        <p:spPr/>
        <p:txBody>
          <a:bodyPr/>
          <a:lstStyle/>
          <a:p>
            <a:r>
              <a:rPr lang="en-GB" dirty="0"/>
              <a:t>How you structure your presentation is really up to you. Some students like to explain what the article is all about and its findings etc. and then focus on critique. Other like to critique as they are going through. </a:t>
            </a:r>
          </a:p>
          <a:p>
            <a:endParaRPr lang="en-GB" dirty="0"/>
          </a:p>
          <a:p>
            <a:endParaRPr lang="en-GB" dirty="0"/>
          </a:p>
          <a:p>
            <a:r>
              <a:rPr lang="en-GB" dirty="0"/>
              <a:t>Make sure it is clear the marker knows which journal you are reviewing, as noted above. </a:t>
            </a:r>
          </a:p>
          <a:p>
            <a:r>
              <a:rPr lang="en-GB" dirty="0"/>
              <a:t>We are looking for UNDERSTANDING as well as critical thought.</a:t>
            </a:r>
          </a:p>
          <a:p>
            <a:r>
              <a:rPr lang="en-GB" dirty="0"/>
              <a:t>Be confident, it’s YOUR conclusions so you should remember them. </a:t>
            </a:r>
          </a:p>
        </p:txBody>
      </p:sp>
    </p:spTree>
    <p:extLst>
      <p:ext uri="{BB962C8B-B14F-4D97-AF65-F5344CB8AC3E}">
        <p14:creationId xmlns:p14="http://schemas.microsoft.com/office/powerpoint/2010/main" val="2346008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6D481-C6F8-412B-B7EE-C6539DFBA6FF}"/>
              </a:ext>
            </a:extLst>
          </p:cNvPr>
          <p:cNvSpPr>
            <a:spLocks noGrp="1"/>
          </p:cNvSpPr>
          <p:nvPr>
            <p:ph type="title"/>
          </p:nvPr>
        </p:nvSpPr>
        <p:spPr/>
        <p:txBody>
          <a:bodyPr/>
          <a:lstStyle/>
          <a:p>
            <a:r>
              <a:rPr lang="en-GB" dirty="0"/>
              <a:t>Frequently Asked Questions (General). </a:t>
            </a:r>
          </a:p>
        </p:txBody>
      </p:sp>
      <p:sp>
        <p:nvSpPr>
          <p:cNvPr id="3" name="Content Placeholder 2">
            <a:extLst>
              <a:ext uri="{FF2B5EF4-FFF2-40B4-BE49-F238E27FC236}">
                <a16:creationId xmlns:a16="http://schemas.microsoft.com/office/drawing/2014/main" id="{9D869109-CA86-4ABC-94D4-27888F0B380B}"/>
              </a:ext>
            </a:extLst>
          </p:cNvPr>
          <p:cNvSpPr>
            <a:spLocks noGrp="1"/>
          </p:cNvSpPr>
          <p:nvPr>
            <p:ph idx="1"/>
          </p:nvPr>
        </p:nvSpPr>
        <p:spPr/>
        <p:txBody>
          <a:bodyPr>
            <a:normAutofit fontScale="92500" lnSpcReduction="20000"/>
          </a:bodyPr>
          <a:lstStyle/>
          <a:p>
            <a:r>
              <a:rPr lang="en-GB" dirty="0"/>
              <a:t>1) Can I use the diagrams that have been included in the journal itself (e.g. of Brain activation) </a:t>
            </a:r>
          </a:p>
          <a:p>
            <a:endParaRPr lang="en-GB" dirty="0"/>
          </a:p>
          <a:p>
            <a:pPr lvl="1"/>
            <a:r>
              <a:rPr lang="en-GB" dirty="0"/>
              <a:t>yes, providing you cite correctly. </a:t>
            </a:r>
          </a:p>
          <a:p>
            <a:pPr lvl="1"/>
            <a:endParaRPr lang="en-GB" dirty="0"/>
          </a:p>
          <a:p>
            <a:r>
              <a:rPr lang="en-GB" dirty="0"/>
              <a:t>2) Do I need to focus on the methods when I am reviewing?</a:t>
            </a:r>
          </a:p>
          <a:p>
            <a:endParaRPr lang="en-GB" dirty="0"/>
          </a:p>
          <a:p>
            <a:pPr lvl="1"/>
            <a:r>
              <a:rPr lang="en-GB" dirty="0"/>
              <a:t>This depends entirely on the article and the methods used. You need to be reading the entire journal using critical thought throughout.</a:t>
            </a:r>
          </a:p>
          <a:p>
            <a:pPr lvl="1"/>
            <a:endParaRPr lang="en-GB" dirty="0"/>
          </a:p>
          <a:p>
            <a:r>
              <a:rPr lang="en-GB" dirty="0"/>
              <a:t>3) I cannot understand ALL of the article is it important? </a:t>
            </a:r>
          </a:p>
          <a:p>
            <a:endParaRPr lang="en-GB" dirty="0"/>
          </a:p>
          <a:p>
            <a:pPr lvl="1"/>
            <a:r>
              <a:rPr lang="en-GB" dirty="0"/>
              <a:t>Understanding is critical and it is recommended that you research any issues you have with the journal. Although some factors might be considered less relevant.</a:t>
            </a:r>
          </a:p>
        </p:txBody>
      </p:sp>
    </p:spTree>
    <p:extLst>
      <p:ext uri="{BB962C8B-B14F-4D97-AF65-F5344CB8AC3E}">
        <p14:creationId xmlns:p14="http://schemas.microsoft.com/office/powerpoint/2010/main" val="1743413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A41E-F607-449C-B13C-5DFBDBFC15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153088-902E-494E-8543-622429CA1C66}"/>
              </a:ext>
            </a:extLst>
          </p:cNvPr>
          <p:cNvSpPr>
            <a:spLocks noGrp="1"/>
          </p:cNvSpPr>
          <p:nvPr>
            <p:ph idx="1"/>
          </p:nvPr>
        </p:nvSpPr>
        <p:spPr/>
        <p:txBody>
          <a:bodyPr/>
          <a:lstStyle/>
          <a:p>
            <a:r>
              <a:rPr lang="en-GB" dirty="0"/>
              <a:t>4) Can I look at other studies/papers to help my review?</a:t>
            </a:r>
          </a:p>
          <a:p>
            <a:endParaRPr lang="en-GB" dirty="0"/>
          </a:p>
          <a:p>
            <a:pPr lvl="1"/>
            <a:r>
              <a:rPr lang="en-GB" dirty="0"/>
              <a:t>Absolutely, this should be encouraged – if you can find something to back up your point of view then it demonstrates additional reading AND a logical viewpoint considered by researchers</a:t>
            </a:r>
          </a:p>
          <a:p>
            <a:pPr lvl="1"/>
            <a:endParaRPr lang="en-GB" dirty="0"/>
          </a:p>
          <a:p>
            <a:r>
              <a:rPr lang="en-GB" dirty="0"/>
              <a:t>5) When you say look at the “bigger picture” what do you mean?</a:t>
            </a:r>
          </a:p>
          <a:p>
            <a:endParaRPr lang="en-GB" dirty="0"/>
          </a:p>
          <a:p>
            <a:pPr lvl="1"/>
            <a:r>
              <a:rPr lang="en-GB" dirty="0"/>
              <a:t> Noting the general limitations of the techniques is fine, but of course these researchers are accustomed with other research tools – so maybe think Why they didn’t chose other methods.</a:t>
            </a:r>
          </a:p>
        </p:txBody>
      </p:sp>
    </p:spTree>
    <p:extLst>
      <p:ext uri="{BB962C8B-B14F-4D97-AF65-F5344CB8AC3E}">
        <p14:creationId xmlns:p14="http://schemas.microsoft.com/office/powerpoint/2010/main" val="236701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451E-3D02-49FB-86DF-D7D07DCEEBC9}"/>
              </a:ext>
            </a:extLst>
          </p:cNvPr>
          <p:cNvSpPr>
            <a:spLocks noGrp="1"/>
          </p:cNvSpPr>
          <p:nvPr>
            <p:ph type="title"/>
          </p:nvPr>
        </p:nvSpPr>
        <p:spPr/>
        <p:txBody>
          <a:bodyPr/>
          <a:lstStyle/>
          <a:p>
            <a:r>
              <a:rPr lang="en-GB" dirty="0"/>
              <a:t>Journal 1. </a:t>
            </a:r>
          </a:p>
        </p:txBody>
      </p:sp>
      <p:sp>
        <p:nvSpPr>
          <p:cNvPr id="3" name="Content Placeholder 2">
            <a:extLst>
              <a:ext uri="{FF2B5EF4-FFF2-40B4-BE49-F238E27FC236}">
                <a16:creationId xmlns:a16="http://schemas.microsoft.com/office/drawing/2014/main" id="{D765CA2C-0096-41D3-B52B-F49D491F1A38}"/>
              </a:ext>
            </a:extLst>
          </p:cNvPr>
          <p:cNvSpPr>
            <a:spLocks noGrp="1"/>
          </p:cNvSpPr>
          <p:nvPr>
            <p:ph idx="1"/>
          </p:nvPr>
        </p:nvSpPr>
        <p:spPr/>
        <p:txBody>
          <a:bodyPr/>
          <a:lstStyle/>
          <a:p>
            <a:r>
              <a:rPr lang="en-GB" dirty="0"/>
              <a:t> Liu, Jiao, Wang, Qin, Liu, </a:t>
            </a:r>
            <a:r>
              <a:rPr lang="en-GB" dirty="0" err="1"/>
              <a:t>Feiwen</a:t>
            </a:r>
            <a:r>
              <a:rPr lang="en-GB" dirty="0"/>
              <a:t>, Song, Haiyan, Liang, </a:t>
            </a:r>
            <a:r>
              <a:rPr lang="en-GB" dirty="0" err="1"/>
              <a:t>Xiaofeng</a:t>
            </a:r>
            <a:r>
              <a:rPr lang="en-GB" dirty="0"/>
              <a:t>, Lin, </a:t>
            </a:r>
            <a:r>
              <a:rPr lang="en-GB" dirty="0" err="1"/>
              <a:t>Zhengkun</a:t>
            </a:r>
            <a:r>
              <a:rPr lang="en-GB" dirty="0"/>
              <a:t>, . . . Chen, Li-Dian. (2017). Altered functional connectivity in patients with </a:t>
            </a:r>
            <a:r>
              <a:rPr lang="en-GB" dirty="0" err="1"/>
              <a:t>poststroke</a:t>
            </a:r>
            <a:r>
              <a:rPr lang="en-GB" dirty="0"/>
              <a:t> memory impairment: A resting fMRI study. </a:t>
            </a:r>
            <a:r>
              <a:rPr lang="en-GB" i="1" dirty="0"/>
              <a:t>Experimental and Therapeutic Medicine</a:t>
            </a:r>
            <a:r>
              <a:rPr lang="en-GB" dirty="0"/>
              <a:t>, 14(3), 1919-1928.</a:t>
            </a:r>
          </a:p>
        </p:txBody>
      </p:sp>
    </p:spTree>
    <p:extLst>
      <p:ext uri="{BB962C8B-B14F-4D97-AF65-F5344CB8AC3E}">
        <p14:creationId xmlns:p14="http://schemas.microsoft.com/office/powerpoint/2010/main" val="3770473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6E3BB-20A8-4585-8DE2-FEF8F1889CE9}"/>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0DAEDE21-5E25-46FC-8DF7-A59642234C1D}"/>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p:txBody>
      </p:sp>
    </p:spTree>
    <p:extLst>
      <p:ext uri="{BB962C8B-B14F-4D97-AF65-F5344CB8AC3E}">
        <p14:creationId xmlns:p14="http://schemas.microsoft.com/office/powerpoint/2010/main" val="1656398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EE16-1681-43AD-8049-2FE72326AA6B}"/>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5F8E169F-B244-4E0F-9C1D-CE42F8E34620}"/>
              </a:ext>
            </a:extLst>
          </p:cNvPr>
          <p:cNvSpPr>
            <a:spLocks noGrp="1"/>
          </p:cNvSpPr>
          <p:nvPr>
            <p:ph idx="1"/>
          </p:nvPr>
        </p:nvSpPr>
        <p:spPr/>
        <p:txBody>
          <a:bodyPr>
            <a:normAutofit lnSpcReduction="10000"/>
          </a:bodyPr>
          <a:lstStyle/>
          <a:p>
            <a:r>
              <a:rPr lang="en-GB" dirty="0"/>
              <a:t>Sampling? Is it a good size? (in comparison to other studies? Were the researchers thorough in their sampling protocol? Are there any weaknesses in their sampling protocol (e.g. was it too wide or too narrow). </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a:t>
            </a:r>
          </a:p>
          <a:p>
            <a:endParaRPr lang="en-GB" dirty="0"/>
          </a:p>
          <a:p>
            <a:r>
              <a:rPr lang="en-GB" dirty="0"/>
              <a:t>Was the clinical measures used been used in previous studies?</a:t>
            </a:r>
          </a:p>
          <a:p>
            <a:endParaRPr lang="en-GB" dirty="0"/>
          </a:p>
        </p:txBody>
      </p:sp>
    </p:spTree>
    <p:extLst>
      <p:ext uri="{BB962C8B-B14F-4D97-AF65-F5344CB8AC3E}">
        <p14:creationId xmlns:p14="http://schemas.microsoft.com/office/powerpoint/2010/main" val="3592660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7347E-EFE4-470E-9081-C59D94645812}"/>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5BADC20D-91A3-444B-970E-4FB9F062E8D7}"/>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902815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E15-47C7-443F-BEC8-2A5743CCF958}"/>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9D34C1BD-F6A5-4AF9-BCBF-D45BC0DA5D79}"/>
              </a:ext>
            </a:extLst>
          </p:cNvPr>
          <p:cNvSpPr>
            <a:spLocks noGrp="1"/>
          </p:cNvSpPr>
          <p:nvPr>
            <p:ph idx="1"/>
          </p:nvPr>
        </p:nvSpPr>
        <p:spPr/>
        <p:txBody>
          <a:bodyPr/>
          <a:lstStyle/>
          <a:p>
            <a:r>
              <a:rPr lang="en-GB" dirty="0"/>
              <a:t>Sugawara, S. K., Koike, T., </a:t>
            </a:r>
            <a:r>
              <a:rPr lang="en-GB" dirty="0" err="1"/>
              <a:t>Kawamichi</a:t>
            </a:r>
            <a:r>
              <a:rPr lang="en-GB" dirty="0"/>
              <a:t>, H., Makita, K., Hamano, Y. H., Takahashi, H. K., ... &amp; </a:t>
            </a:r>
            <a:r>
              <a:rPr lang="en-GB" dirty="0" err="1"/>
              <a:t>Sadato</a:t>
            </a:r>
            <a:r>
              <a:rPr lang="en-GB" dirty="0"/>
              <a:t>, N. (2018). Qualitative differences in offline improvement of procedural memory by daytime napping and overnight sleep: An fMRI study. </a:t>
            </a:r>
            <a:r>
              <a:rPr lang="en-GB" i="1" dirty="0"/>
              <a:t>Neuroscience research,</a:t>
            </a:r>
            <a:r>
              <a:rPr lang="en-GB" dirty="0"/>
              <a:t> 132, 37-45.</a:t>
            </a:r>
          </a:p>
        </p:txBody>
      </p:sp>
    </p:spTree>
    <p:extLst>
      <p:ext uri="{BB962C8B-B14F-4D97-AF65-F5344CB8AC3E}">
        <p14:creationId xmlns:p14="http://schemas.microsoft.com/office/powerpoint/2010/main" val="1970532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1325A-6F06-4348-9AD9-3A27AB484841}"/>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DEE9ECFE-5769-4965-9119-AE0102B701E5}"/>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What were the authors’ classifications of napping and sleeping, where these appropriate. </a:t>
            </a:r>
          </a:p>
          <a:p>
            <a:endParaRPr lang="en-GB" dirty="0"/>
          </a:p>
        </p:txBody>
      </p:sp>
    </p:spTree>
    <p:extLst>
      <p:ext uri="{BB962C8B-B14F-4D97-AF65-F5344CB8AC3E}">
        <p14:creationId xmlns:p14="http://schemas.microsoft.com/office/powerpoint/2010/main" val="2225716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E05F-B0B0-48C3-A81A-00A9C503F5A8}"/>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D5D33680-B608-4DB9-B4CD-D2C74F9FAD29}"/>
              </a:ext>
            </a:extLst>
          </p:cNvPr>
          <p:cNvSpPr>
            <a:spLocks noGrp="1"/>
          </p:cNvSpPr>
          <p:nvPr>
            <p:ph idx="1"/>
          </p:nvPr>
        </p:nvSpPr>
        <p:spPr/>
        <p:txBody>
          <a:bodyPr/>
          <a:lstStyle/>
          <a:p>
            <a:r>
              <a:rPr lang="en-GB" dirty="0"/>
              <a:t>What about the tasks used? Were these useful and appropriate. </a:t>
            </a:r>
          </a:p>
          <a:p>
            <a:endParaRPr lang="en-GB" dirty="0"/>
          </a:p>
          <a:p>
            <a:r>
              <a:rPr lang="en-GB" dirty="0"/>
              <a:t>Sample Size? </a:t>
            </a:r>
          </a:p>
          <a:p>
            <a:endParaRPr lang="en-GB" dirty="0"/>
          </a:p>
          <a:p>
            <a:r>
              <a:rPr lang="en-GB" dirty="0"/>
              <a:t>What about the use of FMRI scans, what are the strengths and weaknesses of FMRI scan usage. Could alternative measures been utilised.</a:t>
            </a:r>
          </a:p>
          <a:p>
            <a:endParaRPr lang="en-GB" dirty="0"/>
          </a:p>
          <a:p>
            <a:r>
              <a:rPr lang="en-GB" dirty="0"/>
              <a:t>Was the clinical measures used been used in previous studies?</a:t>
            </a:r>
          </a:p>
        </p:txBody>
      </p:sp>
    </p:spTree>
    <p:extLst>
      <p:ext uri="{BB962C8B-B14F-4D97-AF65-F5344CB8AC3E}">
        <p14:creationId xmlns:p14="http://schemas.microsoft.com/office/powerpoint/2010/main" val="276752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FCBB-188E-42DA-84F1-1E6856FA9E64}"/>
              </a:ext>
            </a:extLst>
          </p:cNvPr>
          <p:cNvSpPr>
            <a:spLocks noGrp="1"/>
          </p:cNvSpPr>
          <p:nvPr>
            <p:ph type="title"/>
          </p:nvPr>
        </p:nvSpPr>
        <p:spPr/>
        <p:txBody>
          <a:bodyPr/>
          <a:lstStyle/>
          <a:p>
            <a:r>
              <a:rPr lang="en-GB" dirty="0"/>
              <a:t>Journal 2. </a:t>
            </a:r>
          </a:p>
        </p:txBody>
      </p:sp>
      <p:sp>
        <p:nvSpPr>
          <p:cNvPr id="3" name="Content Placeholder 2">
            <a:extLst>
              <a:ext uri="{FF2B5EF4-FFF2-40B4-BE49-F238E27FC236}">
                <a16:creationId xmlns:a16="http://schemas.microsoft.com/office/drawing/2014/main" id="{B54072DD-794C-4BD7-8824-EB8AC1DA3B5C}"/>
              </a:ext>
            </a:extLst>
          </p:cNvPr>
          <p:cNvSpPr>
            <a:spLocks noGrp="1"/>
          </p:cNvSpPr>
          <p:nvPr>
            <p:ph idx="1"/>
          </p:nvPr>
        </p:nvSpPr>
        <p:spPr/>
        <p:txBody>
          <a:bodyPr>
            <a:normAutofit/>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r>
              <a:rPr lang="en-GB" dirty="0"/>
              <a:t>Future research directions – these can be noted by the authors or your own future research.</a:t>
            </a:r>
          </a:p>
        </p:txBody>
      </p:sp>
    </p:spTree>
    <p:extLst>
      <p:ext uri="{BB962C8B-B14F-4D97-AF65-F5344CB8AC3E}">
        <p14:creationId xmlns:p14="http://schemas.microsoft.com/office/powerpoint/2010/main" val="74934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B3AD-FD03-408B-9C07-AA60A16C1ECC}"/>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7A18A86C-EDA9-4B78-8D42-EDBC4C0A8460}"/>
              </a:ext>
            </a:extLst>
          </p:cNvPr>
          <p:cNvSpPr>
            <a:spLocks noGrp="1"/>
          </p:cNvSpPr>
          <p:nvPr>
            <p:ph idx="1"/>
          </p:nvPr>
        </p:nvSpPr>
        <p:spPr/>
        <p:txBody>
          <a:bodyPr/>
          <a:lstStyle/>
          <a:p>
            <a:r>
              <a:rPr lang="en-GB" dirty="0" err="1"/>
              <a:t>Babiloni</a:t>
            </a:r>
            <a:r>
              <a:rPr lang="en-GB" dirty="0"/>
              <a:t>, C., Del </a:t>
            </a:r>
            <a:r>
              <a:rPr lang="en-GB" dirty="0" err="1"/>
              <a:t>Percio</a:t>
            </a:r>
            <a:r>
              <a:rPr lang="en-GB" dirty="0"/>
              <a:t>, C., Caroli, A., Salvatore, E., Nicolai, E., Marzano, N., ... &amp; </a:t>
            </a:r>
            <a:r>
              <a:rPr lang="en-GB" dirty="0" err="1"/>
              <a:t>Jagust</a:t>
            </a:r>
            <a:r>
              <a:rPr lang="en-GB" dirty="0"/>
              <a:t>, W. (2016). Cortical sources of resting state EEG rhythms are related to brain hypometabolism in subjects with Alzheimer's disease: an EEG-PET study. </a:t>
            </a:r>
            <a:r>
              <a:rPr lang="en-GB" i="1" dirty="0"/>
              <a:t>Neurobiology of aging, </a:t>
            </a:r>
            <a:r>
              <a:rPr lang="en-GB" dirty="0"/>
              <a:t>48, 122-134.</a:t>
            </a:r>
          </a:p>
        </p:txBody>
      </p:sp>
    </p:spTree>
    <p:extLst>
      <p:ext uri="{BB962C8B-B14F-4D97-AF65-F5344CB8AC3E}">
        <p14:creationId xmlns:p14="http://schemas.microsoft.com/office/powerpoint/2010/main" val="135964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A195-2B85-4CA2-92BE-1F908A63B8B9}"/>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68D62E18-E61E-438B-9E56-04CC76486580}"/>
              </a:ext>
            </a:extLst>
          </p:cNvPr>
          <p:cNvSpPr>
            <a:spLocks noGrp="1"/>
          </p:cNvSpPr>
          <p:nvPr>
            <p:ph idx="1"/>
          </p:nvPr>
        </p:nvSpPr>
        <p:spPr/>
        <p:txBody>
          <a:bodyPr>
            <a:normAutofit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Sample Size and Type of Sample?</a:t>
            </a:r>
          </a:p>
          <a:p>
            <a:endParaRPr lang="en-GB" dirty="0"/>
          </a:p>
          <a:p>
            <a:r>
              <a:rPr lang="en-GB" dirty="0"/>
              <a:t>What about the use of EEG-PET, what are the strengths and weaknesses of a combined approach. Could alternative measures been utilised.</a:t>
            </a:r>
          </a:p>
          <a:p>
            <a:endParaRPr lang="en-GB" dirty="0"/>
          </a:p>
        </p:txBody>
      </p:sp>
    </p:spTree>
    <p:extLst>
      <p:ext uri="{BB962C8B-B14F-4D97-AF65-F5344CB8AC3E}">
        <p14:creationId xmlns:p14="http://schemas.microsoft.com/office/powerpoint/2010/main" val="4176193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95EBE-1A62-4F6F-9E73-27A582C3D135}"/>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55041A94-CCF1-48BF-80BC-E4F6497B75D1}"/>
              </a:ext>
            </a:extLst>
          </p:cNvPr>
          <p:cNvSpPr>
            <a:spLocks noGrp="1"/>
          </p:cNvSpPr>
          <p:nvPr>
            <p:ph idx="1"/>
          </p:nvPr>
        </p:nvSpPr>
        <p:spPr/>
        <p:txBody>
          <a:bodyPr>
            <a:normAutofit fontScale="92500" lnSpcReduction="20000"/>
          </a:bodyPr>
          <a:lstStyle/>
          <a:p>
            <a:pPr marL="0" indent="0">
              <a:buNone/>
            </a:pPr>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040949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5F0E-B88F-4983-A4FA-09EA5DC995F0}"/>
              </a:ext>
            </a:extLst>
          </p:cNvPr>
          <p:cNvSpPr>
            <a:spLocks noGrp="1"/>
          </p:cNvSpPr>
          <p:nvPr>
            <p:ph type="title"/>
          </p:nvPr>
        </p:nvSpPr>
        <p:spPr/>
        <p:txBody>
          <a:bodyPr/>
          <a:lstStyle/>
          <a:p>
            <a:r>
              <a:rPr lang="en-GB" dirty="0"/>
              <a:t>Journal 4.</a:t>
            </a:r>
          </a:p>
        </p:txBody>
      </p:sp>
      <p:sp>
        <p:nvSpPr>
          <p:cNvPr id="3" name="Content Placeholder 2">
            <a:extLst>
              <a:ext uri="{FF2B5EF4-FFF2-40B4-BE49-F238E27FC236}">
                <a16:creationId xmlns:a16="http://schemas.microsoft.com/office/drawing/2014/main" id="{2B36669F-E66C-49A1-B84B-A07902B64BD3}"/>
              </a:ext>
            </a:extLst>
          </p:cNvPr>
          <p:cNvSpPr>
            <a:spLocks noGrp="1"/>
          </p:cNvSpPr>
          <p:nvPr>
            <p:ph idx="1"/>
          </p:nvPr>
        </p:nvSpPr>
        <p:spPr/>
        <p:txBody>
          <a:bodyPr/>
          <a:lstStyle/>
          <a:p>
            <a:r>
              <a:rPr lang="en-GB" dirty="0" err="1"/>
              <a:t>Tervo-Clemmens</a:t>
            </a:r>
            <a:r>
              <a:rPr lang="en-GB" dirty="0"/>
              <a:t>, B., Simmonds, D., Calabro, F. J., Day, N. L., Richardson, G. A., &amp; Luna, B. (2018). Adolescent cannabis use and brain systems supporting adult working memory encoding, maintenance, and retrieval. </a:t>
            </a:r>
            <a:r>
              <a:rPr lang="en-GB" i="1" dirty="0"/>
              <a:t>Neuroimage, </a:t>
            </a:r>
            <a:r>
              <a:rPr lang="en-GB" dirty="0"/>
              <a:t>169, 496-509.</a:t>
            </a:r>
          </a:p>
        </p:txBody>
      </p:sp>
    </p:spTree>
    <p:extLst>
      <p:ext uri="{BB962C8B-B14F-4D97-AF65-F5344CB8AC3E}">
        <p14:creationId xmlns:p14="http://schemas.microsoft.com/office/powerpoint/2010/main" val="1257233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83B5D-5559-467E-89D6-470666998B89}"/>
              </a:ext>
            </a:extLst>
          </p:cNvPr>
          <p:cNvSpPr>
            <a:spLocks noGrp="1"/>
          </p:cNvSpPr>
          <p:nvPr>
            <p:ph type="title"/>
          </p:nvPr>
        </p:nvSpPr>
        <p:spPr/>
        <p:txBody>
          <a:bodyPr/>
          <a:lstStyle/>
          <a:p>
            <a:r>
              <a:rPr lang="en-GB" dirty="0"/>
              <a:t>Journal 4. </a:t>
            </a:r>
          </a:p>
        </p:txBody>
      </p:sp>
      <p:sp>
        <p:nvSpPr>
          <p:cNvPr id="3" name="Content Placeholder 2">
            <a:extLst>
              <a:ext uri="{FF2B5EF4-FFF2-40B4-BE49-F238E27FC236}">
                <a16:creationId xmlns:a16="http://schemas.microsoft.com/office/drawing/2014/main" id="{FBA07B88-87A7-4E7D-A38C-BAB388FCE728}"/>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p:txBody>
      </p:sp>
    </p:spTree>
    <p:extLst>
      <p:ext uri="{BB962C8B-B14F-4D97-AF65-F5344CB8AC3E}">
        <p14:creationId xmlns:p14="http://schemas.microsoft.com/office/powerpoint/2010/main" val="2465674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DD7D-5524-4B50-B4C0-7C3A904C8D23}"/>
              </a:ext>
            </a:extLst>
          </p:cNvPr>
          <p:cNvSpPr>
            <a:spLocks noGrp="1"/>
          </p:cNvSpPr>
          <p:nvPr>
            <p:ph type="title"/>
          </p:nvPr>
        </p:nvSpPr>
        <p:spPr/>
        <p:txBody>
          <a:bodyPr/>
          <a:lstStyle/>
          <a:p>
            <a:r>
              <a:rPr lang="en-GB" dirty="0"/>
              <a:t>Journal 4</a:t>
            </a:r>
          </a:p>
        </p:txBody>
      </p:sp>
      <p:sp>
        <p:nvSpPr>
          <p:cNvPr id="3" name="Content Placeholder 2">
            <a:extLst>
              <a:ext uri="{FF2B5EF4-FFF2-40B4-BE49-F238E27FC236}">
                <a16:creationId xmlns:a16="http://schemas.microsoft.com/office/drawing/2014/main" id="{436AC831-18D1-4598-8102-38255C315C7E}"/>
              </a:ext>
            </a:extLst>
          </p:cNvPr>
          <p:cNvSpPr>
            <a:spLocks noGrp="1"/>
          </p:cNvSpPr>
          <p:nvPr>
            <p:ph idx="1"/>
          </p:nvPr>
        </p:nvSpPr>
        <p:spPr/>
        <p:txBody>
          <a:bodyPr>
            <a:normAutofit lnSpcReduction="10000"/>
          </a:bodyPr>
          <a:lstStyle/>
          <a:p>
            <a:r>
              <a:rPr lang="en-GB" dirty="0"/>
              <a:t>Sampling? Is it a good size? (in comparison to other studies? Were the researchers thorough in their sampling protocol? Are there any weaknesses in their sampling protocol?</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 </a:t>
            </a:r>
          </a:p>
          <a:p>
            <a:endParaRPr lang="en-GB" dirty="0"/>
          </a:p>
          <a:p>
            <a:r>
              <a:rPr lang="en-GB" dirty="0"/>
              <a:t>Was the clinical measures used been used in previous studies?</a:t>
            </a:r>
          </a:p>
        </p:txBody>
      </p:sp>
    </p:spTree>
    <p:extLst>
      <p:ext uri="{BB962C8B-B14F-4D97-AF65-F5344CB8AC3E}">
        <p14:creationId xmlns:p14="http://schemas.microsoft.com/office/powerpoint/2010/main" val="2396303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8940-6FB2-4A81-BD00-D088105AF7D1}"/>
              </a:ext>
            </a:extLst>
          </p:cNvPr>
          <p:cNvSpPr>
            <a:spLocks noGrp="1"/>
          </p:cNvSpPr>
          <p:nvPr>
            <p:ph type="title"/>
          </p:nvPr>
        </p:nvSpPr>
        <p:spPr/>
        <p:txBody>
          <a:bodyPr/>
          <a:lstStyle/>
          <a:p>
            <a:r>
              <a:rPr lang="en-GB" dirty="0"/>
              <a:t>Journal 4. </a:t>
            </a:r>
          </a:p>
        </p:txBody>
      </p:sp>
      <p:sp>
        <p:nvSpPr>
          <p:cNvPr id="3" name="Content Placeholder 2">
            <a:extLst>
              <a:ext uri="{FF2B5EF4-FFF2-40B4-BE49-F238E27FC236}">
                <a16:creationId xmlns:a16="http://schemas.microsoft.com/office/drawing/2014/main" id="{99199726-4B9A-4673-B6AB-874EF9FA852E}"/>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118826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6EBB7-0C55-4C18-A73B-2B2A10D817C2}"/>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11BA98F3-EDDD-4913-926C-631E0263CFB7}"/>
              </a:ext>
            </a:extLst>
          </p:cNvPr>
          <p:cNvSpPr>
            <a:spLocks noGrp="1"/>
          </p:cNvSpPr>
          <p:nvPr>
            <p:ph idx="1"/>
          </p:nvPr>
        </p:nvSpPr>
        <p:spPr/>
        <p:txBody>
          <a:bodyPr/>
          <a:lstStyle/>
          <a:p>
            <a:r>
              <a:rPr lang="en-GB" dirty="0"/>
              <a:t> O’Brien, J. T., Metcalfe, S., Swann, A., Hobson, J., Jobst, K., Ballard, C., ... &amp; </a:t>
            </a:r>
            <a:r>
              <a:rPr lang="en-GB" dirty="0" err="1"/>
              <a:t>Gholkar</a:t>
            </a:r>
            <a:r>
              <a:rPr lang="en-GB" dirty="0"/>
              <a:t>, A. (2000). Medial temporal lobe width on CT scanning in Alzheimer’s disease: comparison with vascular dementia, depression and dementia with Lewy bodies. </a:t>
            </a:r>
            <a:r>
              <a:rPr lang="en-GB" i="1" dirty="0"/>
              <a:t>Dementia and geriatric cognitive disorders</a:t>
            </a:r>
            <a:r>
              <a:rPr lang="en-GB" dirty="0"/>
              <a:t>, 11(2), 114-118.</a:t>
            </a:r>
          </a:p>
        </p:txBody>
      </p:sp>
    </p:spTree>
    <p:extLst>
      <p:ext uri="{BB962C8B-B14F-4D97-AF65-F5344CB8AC3E}">
        <p14:creationId xmlns:p14="http://schemas.microsoft.com/office/powerpoint/2010/main" val="22318158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C31E-4E6C-4B18-AC0C-24A20D838D04}"/>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2A343B68-B04E-41C9-B458-62EA78582DFF}"/>
              </a:ext>
            </a:extLst>
          </p:cNvPr>
          <p:cNvSpPr>
            <a:spLocks noGrp="1"/>
          </p:cNvSpPr>
          <p:nvPr>
            <p:ph idx="1"/>
          </p:nvPr>
        </p:nvSpPr>
        <p:spPr/>
        <p:txBody>
          <a:bodyPr>
            <a:normAutofit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Sample Size and Type of Sample?</a:t>
            </a:r>
          </a:p>
          <a:p>
            <a:endParaRPr lang="en-GB" dirty="0"/>
          </a:p>
          <a:p>
            <a:r>
              <a:rPr lang="en-GB" dirty="0"/>
              <a:t>What about the use of CT scanning, what are the strengths and weaknesses of a CT scanning. Could alternative measures been utilised. Note the date of the study.</a:t>
            </a:r>
          </a:p>
        </p:txBody>
      </p:sp>
    </p:spTree>
    <p:extLst>
      <p:ext uri="{BB962C8B-B14F-4D97-AF65-F5344CB8AC3E}">
        <p14:creationId xmlns:p14="http://schemas.microsoft.com/office/powerpoint/2010/main" val="1750726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FBEE-D987-45A3-B4C8-4E7F5600BE82}"/>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3539A711-8DE8-438D-B0EC-494384D07CDB}"/>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646007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6EB4-FD85-4F39-9797-B92B529735DD}"/>
              </a:ext>
            </a:extLst>
          </p:cNvPr>
          <p:cNvSpPr>
            <a:spLocks noGrp="1"/>
          </p:cNvSpPr>
          <p:nvPr>
            <p:ph type="title"/>
          </p:nvPr>
        </p:nvSpPr>
        <p:spPr/>
        <p:txBody>
          <a:bodyPr/>
          <a:lstStyle/>
          <a:p>
            <a:r>
              <a:rPr lang="en-GB" dirty="0"/>
              <a:t>Journal 6. </a:t>
            </a:r>
          </a:p>
        </p:txBody>
      </p:sp>
      <p:sp>
        <p:nvSpPr>
          <p:cNvPr id="3" name="Content Placeholder 2">
            <a:extLst>
              <a:ext uri="{FF2B5EF4-FFF2-40B4-BE49-F238E27FC236}">
                <a16:creationId xmlns:a16="http://schemas.microsoft.com/office/drawing/2014/main" id="{718EAE61-610A-43D5-BE1B-98675EA0F100}"/>
              </a:ext>
            </a:extLst>
          </p:cNvPr>
          <p:cNvSpPr>
            <a:spLocks noGrp="1"/>
          </p:cNvSpPr>
          <p:nvPr>
            <p:ph idx="1"/>
          </p:nvPr>
        </p:nvSpPr>
        <p:spPr/>
        <p:txBody>
          <a:bodyPr/>
          <a:lstStyle/>
          <a:p>
            <a:r>
              <a:rPr lang="en-GB" dirty="0"/>
              <a:t> </a:t>
            </a:r>
            <a:r>
              <a:rPr lang="en-GB" dirty="0" err="1"/>
              <a:t>Yueksel</a:t>
            </a:r>
            <a:r>
              <a:rPr lang="en-GB" dirty="0"/>
              <a:t>, D., </a:t>
            </a:r>
            <a:r>
              <a:rPr lang="en-GB" dirty="0" err="1"/>
              <a:t>Dietsche</a:t>
            </a:r>
            <a:r>
              <a:rPr lang="en-GB" dirty="0"/>
              <a:t>, B., Konrad, C., </a:t>
            </a:r>
            <a:r>
              <a:rPr lang="en-GB" dirty="0" err="1"/>
              <a:t>Dannlowski</a:t>
            </a:r>
            <a:r>
              <a:rPr lang="en-GB" dirty="0"/>
              <a:t>, U., Kircher, T., &amp; Krug, A. (2018). Neural correlates of working memory in first episode and recurrent depression: an fMRI study. </a:t>
            </a:r>
            <a:r>
              <a:rPr lang="en-GB" i="1" dirty="0"/>
              <a:t>Progress in Neuro-Psychopharmacology and Biological Psychiatry</a:t>
            </a:r>
            <a:r>
              <a:rPr lang="en-GB" dirty="0"/>
              <a:t>, 84, 39-49</a:t>
            </a:r>
          </a:p>
        </p:txBody>
      </p:sp>
    </p:spTree>
    <p:extLst>
      <p:ext uri="{BB962C8B-B14F-4D97-AF65-F5344CB8AC3E}">
        <p14:creationId xmlns:p14="http://schemas.microsoft.com/office/powerpoint/2010/main" val="339337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7D8AD-9C03-4EFC-B7E9-3D109F6D0625}"/>
              </a:ext>
            </a:extLst>
          </p:cNvPr>
          <p:cNvSpPr>
            <a:spLocks noGrp="1"/>
          </p:cNvSpPr>
          <p:nvPr>
            <p:ph type="title"/>
          </p:nvPr>
        </p:nvSpPr>
        <p:spPr/>
        <p:txBody>
          <a:bodyPr/>
          <a:lstStyle/>
          <a:p>
            <a:r>
              <a:rPr lang="en-GB" dirty="0"/>
              <a:t>Journal 6</a:t>
            </a:r>
          </a:p>
        </p:txBody>
      </p:sp>
      <p:sp>
        <p:nvSpPr>
          <p:cNvPr id="3" name="Content Placeholder 2">
            <a:extLst>
              <a:ext uri="{FF2B5EF4-FFF2-40B4-BE49-F238E27FC236}">
                <a16:creationId xmlns:a16="http://schemas.microsoft.com/office/drawing/2014/main" id="{E868DD96-F2D7-4EF9-8470-A41E622CB962}"/>
              </a:ext>
            </a:extLst>
          </p:cNvPr>
          <p:cNvSpPr>
            <a:spLocks noGrp="1"/>
          </p:cNvSpPr>
          <p:nvPr>
            <p:ph idx="1"/>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r>
              <a:rPr lang="en-GB" dirty="0"/>
              <a:t>Did the authors provide a clear hypothesis, if not why not and was this an issue?</a:t>
            </a:r>
          </a:p>
          <a:p>
            <a:pPr lvl="1"/>
            <a:r>
              <a:rPr lang="en-GB" dirty="0"/>
              <a:t> 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 </a:t>
            </a:r>
          </a:p>
        </p:txBody>
      </p:sp>
    </p:spTree>
    <p:extLst>
      <p:ext uri="{BB962C8B-B14F-4D97-AF65-F5344CB8AC3E}">
        <p14:creationId xmlns:p14="http://schemas.microsoft.com/office/powerpoint/2010/main" val="2933058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FE2F9-1BEA-4070-B85E-5F0D12C7CDF3}"/>
              </a:ext>
            </a:extLst>
          </p:cNvPr>
          <p:cNvSpPr>
            <a:spLocks noGrp="1"/>
          </p:cNvSpPr>
          <p:nvPr>
            <p:ph type="title"/>
          </p:nvPr>
        </p:nvSpPr>
        <p:spPr/>
        <p:txBody>
          <a:bodyPr/>
          <a:lstStyle/>
          <a:p>
            <a:r>
              <a:rPr lang="en-GB" dirty="0"/>
              <a:t>Journal 6</a:t>
            </a:r>
          </a:p>
        </p:txBody>
      </p:sp>
      <p:sp>
        <p:nvSpPr>
          <p:cNvPr id="3" name="Content Placeholder 2">
            <a:extLst>
              <a:ext uri="{FF2B5EF4-FFF2-40B4-BE49-F238E27FC236}">
                <a16:creationId xmlns:a16="http://schemas.microsoft.com/office/drawing/2014/main" id="{1BEAE619-3BF8-4FD5-B728-33D2A4AE6985}"/>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429792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F1AC3-B801-424F-8981-B7F81DBF5EAB}"/>
              </a:ext>
            </a:extLst>
          </p:cNvPr>
          <p:cNvSpPr>
            <a:spLocks noGrp="1"/>
          </p:cNvSpPr>
          <p:nvPr>
            <p:ph type="title"/>
          </p:nvPr>
        </p:nvSpPr>
        <p:spPr/>
        <p:txBody>
          <a:bodyPr/>
          <a:lstStyle/>
          <a:p>
            <a:r>
              <a:rPr lang="en-GB" dirty="0"/>
              <a:t>Journal 6. </a:t>
            </a:r>
          </a:p>
        </p:txBody>
      </p:sp>
      <p:sp>
        <p:nvSpPr>
          <p:cNvPr id="3" name="Content Placeholder 2">
            <a:extLst>
              <a:ext uri="{FF2B5EF4-FFF2-40B4-BE49-F238E27FC236}">
                <a16:creationId xmlns:a16="http://schemas.microsoft.com/office/drawing/2014/main" id="{D8B5F601-F2DA-4B31-85E5-56653E38403F}"/>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576249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9F951-F5F4-404A-8D26-5B1F80509AC6}"/>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6A4D331D-5F5B-48FA-9728-46EB5B8B3C06}"/>
              </a:ext>
            </a:extLst>
          </p:cNvPr>
          <p:cNvSpPr>
            <a:spLocks noGrp="1"/>
          </p:cNvSpPr>
          <p:nvPr>
            <p:ph idx="1"/>
          </p:nvPr>
        </p:nvSpPr>
        <p:spPr/>
        <p:txBody>
          <a:bodyPr/>
          <a:lstStyle/>
          <a:p>
            <a:r>
              <a:rPr lang="en-GB" dirty="0"/>
              <a:t>Hohman, T. J., Beason-Held, L. L., Lamar, M., &amp; Resnick, S. M. (2011). Subjective cognitive complaints and longitudinal changes in memory and brain function. </a:t>
            </a:r>
            <a:r>
              <a:rPr lang="en-GB" i="1" dirty="0"/>
              <a:t>Neuropsychology</a:t>
            </a:r>
            <a:r>
              <a:rPr lang="en-GB" dirty="0"/>
              <a:t>, 25(1), 125-130.</a:t>
            </a:r>
          </a:p>
        </p:txBody>
      </p:sp>
    </p:spTree>
    <p:extLst>
      <p:ext uri="{BB962C8B-B14F-4D97-AF65-F5344CB8AC3E}">
        <p14:creationId xmlns:p14="http://schemas.microsoft.com/office/powerpoint/2010/main" val="35319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D9CB0-6C70-43FC-BB50-9FF938ADA7FE}"/>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CABA5B10-230D-4EF7-AE53-E1C19FF5F7DC}"/>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 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30308723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E21EB-2D7A-4939-9D4D-842DF2CC193E}"/>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8DE14646-0963-4C4B-A6F4-6501667FE3D9}"/>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PET scans, what are the strengths and weaknesses of PET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42212913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7D44-5DC3-444B-8D39-C61C407BCE67}"/>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FD5CFACC-838F-4827-A3BD-EDF53AAF7CAF}"/>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2096192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F382-FD1E-49B7-87E1-34C7DA67A379}"/>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D15D85F0-39BB-4838-9B62-38DD834587D1}"/>
              </a:ext>
            </a:extLst>
          </p:cNvPr>
          <p:cNvSpPr>
            <a:spLocks noGrp="1"/>
          </p:cNvSpPr>
          <p:nvPr>
            <p:ph idx="1"/>
          </p:nvPr>
        </p:nvSpPr>
        <p:spPr/>
        <p:txBody>
          <a:bodyPr/>
          <a:lstStyle/>
          <a:p>
            <a:r>
              <a:rPr lang="en-GB" dirty="0"/>
              <a:t> Peters, B., </a:t>
            </a:r>
            <a:r>
              <a:rPr lang="en-GB" dirty="0" err="1"/>
              <a:t>Bledowski</a:t>
            </a:r>
            <a:r>
              <a:rPr lang="en-GB" dirty="0"/>
              <a:t>, C., Rieder, M., &amp; Kaiser, J. (2016). Recurrence of task </a:t>
            </a:r>
            <a:r>
              <a:rPr lang="en-GB" dirty="0" err="1"/>
              <a:t>setrelated</a:t>
            </a:r>
            <a:r>
              <a:rPr lang="en-GB" dirty="0"/>
              <a:t> MEG signal patterns during auditory working memory. </a:t>
            </a:r>
            <a:r>
              <a:rPr lang="en-GB" i="1" dirty="0"/>
              <a:t>Brain research</a:t>
            </a:r>
            <a:r>
              <a:rPr lang="en-GB" dirty="0"/>
              <a:t>, 1640, 232-242</a:t>
            </a:r>
          </a:p>
        </p:txBody>
      </p:sp>
    </p:spTree>
    <p:extLst>
      <p:ext uri="{BB962C8B-B14F-4D97-AF65-F5344CB8AC3E}">
        <p14:creationId xmlns:p14="http://schemas.microsoft.com/office/powerpoint/2010/main" val="19498310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F074-31D5-4C8D-9E8D-AD0321496CF4}"/>
              </a:ext>
            </a:extLst>
          </p:cNvPr>
          <p:cNvSpPr>
            <a:spLocks noGrp="1"/>
          </p:cNvSpPr>
          <p:nvPr>
            <p:ph type="title"/>
          </p:nvPr>
        </p:nvSpPr>
        <p:spPr/>
        <p:txBody>
          <a:bodyPr/>
          <a:lstStyle/>
          <a:p>
            <a:r>
              <a:rPr lang="en-GB" dirty="0"/>
              <a:t>Journal 8.</a:t>
            </a:r>
          </a:p>
        </p:txBody>
      </p:sp>
      <p:sp>
        <p:nvSpPr>
          <p:cNvPr id="3" name="Content Placeholder 2">
            <a:extLst>
              <a:ext uri="{FF2B5EF4-FFF2-40B4-BE49-F238E27FC236}">
                <a16:creationId xmlns:a16="http://schemas.microsoft.com/office/drawing/2014/main" id="{08916AEF-6031-4ACF-9C13-A155B9B0C9B5}"/>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 </a:t>
            </a:r>
          </a:p>
          <a:p>
            <a:endParaRPr lang="en-GB" dirty="0"/>
          </a:p>
        </p:txBody>
      </p:sp>
    </p:spTree>
    <p:extLst>
      <p:ext uri="{BB962C8B-B14F-4D97-AF65-F5344CB8AC3E}">
        <p14:creationId xmlns:p14="http://schemas.microsoft.com/office/powerpoint/2010/main" val="3237273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4991-5A9C-4E2B-820D-294C2328126A}"/>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103518CE-BB97-430F-8844-AEE5A376433A}"/>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MEG scans, what are the strengths and weaknesses of MEG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a:t>
            </a:r>
          </a:p>
        </p:txBody>
      </p:sp>
    </p:spTree>
    <p:extLst>
      <p:ext uri="{BB962C8B-B14F-4D97-AF65-F5344CB8AC3E}">
        <p14:creationId xmlns:p14="http://schemas.microsoft.com/office/powerpoint/2010/main" val="1084145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EF269-F221-4CCA-90F2-F67E08DBC586}"/>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3577822B-2348-4A0B-890D-C1A8CAC0C681}"/>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3334906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02E5-6E41-4461-A615-7479BFA862CB}"/>
              </a:ext>
            </a:extLst>
          </p:cNvPr>
          <p:cNvSpPr>
            <a:spLocks noGrp="1"/>
          </p:cNvSpPr>
          <p:nvPr>
            <p:ph type="title"/>
          </p:nvPr>
        </p:nvSpPr>
        <p:spPr/>
        <p:txBody>
          <a:bodyPr/>
          <a:lstStyle/>
          <a:p>
            <a:r>
              <a:rPr lang="en-GB" dirty="0"/>
              <a:t>Journal 9. </a:t>
            </a:r>
          </a:p>
        </p:txBody>
      </p:sp>
      <p:sp>
        <p:nvSpPr>
          <p:cNvPr id="3" name="Content Placeholder 2">
            <a:extLst>
              <a:ext uri="{FF2B5EF4-FFF2-40B4-BE49-F238E27FC236}">
                <a16:creationId xmlns:a16="http://schemas.microsoft.com/office/drawing/2014/main" id="{57B685F1-66C5-4F06-8D08-307D64786729}"/>
              </a:ext>
            </a:extLst>
          </p:cNvPr>
          <p:cNvSpPr>
            <a:spLocks noGrp="1"/>
          </p:cNvSpPr>
          <p:nvPr>
            <p:ph idx="1"/>
          </p:nvPr>
        </p:nvSpPr>
        <p:spPr/>
        <p:txBody>
          <a:bodyPr/>
          <a:lstStyle/>
          <a:p>
            <a:r>
              <a:rPr lang="en-GB" dirty="0"/>
              <a:t> Wei, T. Y., Chang, D. W., Liu, Y. D., Liu, C. W., Young, C. P., Liang, S. F., &amp; Shaw, F. Z. (2017). Portable wireless neurofeedback system of EEG alpha rhythm enhances memory. </a:t>
            </a:r>
            <a:r>
              <a:rPr lang="en-GB" i="1" dirty="0"/>
              <a:t>Biomedical engineering online</a:t>
            </a:r>
            <a:r>
              <a:rPr lang="en-GB" dirty="0"/>
              <a:t>, 16(1), 128-146.</a:t>
            </a:r>
          </a:p>
        </p:txBody>
      </p:sp>
    </p:spTree>
    <p:extLst>
      <p:ext uri="{BB962C8B-B14F-4D97-AF65-F5344CB8AC3E}">
        <p14:creationId xmlns:p14="http://schemas.microsoft.com/office/powerpoint/2010/main" val="41546694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1A02-558F-42EB-A5BC-997CE77ED02E}"/>
              </a:ext>
            </a:extLst>
          </p:cNvPr>
          <p:cNvSpPr>
            <a:spLocks noGrp="1"/>
          </p:cNvSpPr>
          <p:nvPr>
            <p:ph type="title"/>
          </p:nvPr>
        </p:nvSpPr>
        <p:spPr/>
        <p:txBody>
          <a:bodyPr/>
          <a:lstStyle/>
          <a:p>
            <a:r>
              <a:rPr lang="en-GB" dirty="0"/>
              <a:t>Journal 9.</a:t>
            </a:r>
          </a:p>
        </p:txBody>
      </p:sp>
      <p:sp>
        <p:nvSpPr>
          <p:cNvPr id="3" name="Content Placeholder 2">
            <a:extLst>
              <a:ext uri="{FF2B5EF4-FFF2-40B4-BE49-F238E27FC236}">
                <a16:creationId xmlns:a16="http://schemas.microsoft.com/office/drawing/2014/main" id="{4770ABDD-2A99-4FD1-9821-1610D1963927}"/>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1765473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1A8F8-2272-45E5-924E-CD0508A2C1A9}"/>
              </a:ext>
            </a:extLst>
          </p:cNvPr>
          <p:cNvSpPr>
            <a:spLocks noGrp="1"/>
          </p:cNvSpPr>
          <p:nvPr>
            <p:ph type="title"/>
          </p:nvPr>
        </p:nvSpPr>
        <p:spPr/>
        <p:txBody>
          <a:bodyPr/>
          <a:lstStyle/>
          <a:p>
            <a:r>
              <a:rPr lang="en-GB" dirty="0"/>
              <a:t>Journal 9. </a:t>
            </a:r>
          </a:p>
        </p:txBody>
      </p:sp>
      <p:sp>
        <p:nvSpPr>
          <p:cNvPr id="3" name="Content Placeholder 2">
            <a:extLst>
              <a:ext uri="{FF2B5EF4-FFF2-40B4-BE49-F238E27FC236}">
                <a16:creationId xmlns:a16="http://schemas.microsoft.com/office/drawing/2014/main" id="{20111F1D-1B73-426D-BAF8-B09DEC93D3E0}"/>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TMS, what are the strengths and weaknesses of TMS scan usage. </a:t>
            </a:r>
          </a:p>
          <a:p>
            <a:endParaRPr lang="en-GB" dirty="0"/>
          </a:p>
          <a:p>
            <a:r>
              <a:rPr lang="en-GB" dirty="0"/>
              <a:t>Could alternative measures been utilised, consider the aim of the study</a:t>
            </a:r>
          </a:p>
          <a:p>
            <a:endParaRPr lang="en-GB" dirty="0"/>
          </a:p>
          <a:p>
            <a:r>
              <a:rPr lang="en-GB" dirty="0"/>
              <a:t>Was the clinical measures used been used in previous studies? 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26193671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1543-4FB2-48EB-B056-421765710F72}"/>
              </a:ext>
            </a:extLst>
          </p:cNvPr>
          <p:cNvSpPr>
            <a:spLocks noGrp="1"/>
          </p:cNvSpPr>
          <p:nvPr>
            <p:ph type="title"/>
          </p:nvPr>
        </p:nvSpPr>
        <p:spPr/>
        <p:txBody>
          <a:bodyPr/>
          <a:lstStyle/>
          <a:p>
            <a:r>
              <a:rPr lang="en-GB" dirty="0"/>
              <a:t>Journal 9.</a:t>
            </a:r>
          </a:p>
        </p:txBody>
      </p:sp>
      <p:sp>
        <p:nvSpPr>
          <p:cNvPr id="3" name="Content Placeholder 2">
            <a:extLst>
              <a:ext uri="{FF2B5EF4-FFF2-40B4-BE49-F238E27FC236}">
                <a16:creationId xmlns:a16="http://schemas.microsoft.com/office/drawing/2014/main" id="{6562546E-53F3-4535-9BB2-535ED225EC29}"/>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4507239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29631-51A9-43CE-9D66-95CC7FB48837}"/>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8F3C8B23-39AD-4A2A-B5AF-3A3ACA7F6EE4}"/>
              </a:ext>
            </a:extLst>
          </p:cNvPr>
          <p:cNvSpPr>
            <a:spLocks noGrp="1"/>
          </p:cNvSpPr>
          <p:nvPr>
            <p:ph idx="1"/>
          </p:nvPr>
        </p:nvSpPr>
        <p:spPr/>
        <p:txBody>
          <a:bodyPr/>
          <a:lstStyle/>
          <a:p>
            <a:r>
              <a:rPr lang="en-GB" dirty="0"/>
              <a:t>Koch, G., </a:t>
            </a:r>
            <a:r>
              <a:rPr lang="en-GB" dirty="0" err="1"/>
              <a:t>Bonnì</a:t>
            </a:r>
            <a:r>
              <a:rPr lang="en-GB" dirty="0"/>
              <a:t>, S., </a:t>
            </a:r>
            <a:r>
              <a:rPr lang="en-GB" dirty="0" err="1"/>
              <a:t>Pellicciari</a:t>
            </a:r>
            <a:r>
              <a:rPr lang="en-GB" dirty="0"/>
              <a:t>, M. C., Casula, E. P., Mancini, M., Esposito, R., ... &amp; Motta, C. (2018). Transcranial magnetic stimulation of the </a:t>
            </a:r>
            <a:r>
              <a:rPr lang="en-GB" dirty="0" err="1"/>
              <a:t>precuneus</a:t>
            </a:r>
            <a:r>
              <a:rPr lang="en-GB" dirty="0"/>
              <a:t> enhances memory and neural activity in prodromal Alzheimer's disease. </a:t>
            </a:r>
            <a:r>
              <a:rPr lang="en-GB" i="1" dirty="0"/>
              <a:t>Neuroimage</a:t>
            </a:r>
            <a:r>
              <a:rPr lang="en-GB" dirty="0"/>
              <a:t>, 169, 302-311.</a:t>
            </a:r>
          </a:p>
        </p:txBody>
      </p:sp>
    </p:spTree>
    <p:extLst>
      <p:ext uri="{BB962C8B-B14F-4D97-AF65-F5344CB8AC3E}">
        <p14:creationId xmlns:p14="http://schemas.microsoft.com/office/powerpoint/2010/main" val="38427828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733-1D19-4B29-8742-9CDA29C6C0C0}"/>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F8C3E632-A16C-4D9E-843E-16CCF4E87312}"/>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33351224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9E6A-B09D-4CDE-8E40-35DEEAA141CD}"/>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EB76AB7A-F7D0-4291-97ED-DF77D888FAA4}"/>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TMS, what are the strengths and weaknesses of TMS scan usage. Could alternative measures been utilised, consider the aim of the study</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a:t>
            </a:r>
          </a:p>
        </p:txBody>
      </p:sp>
    </p:spTree>
    <p:extLst>
      <p:ext uri="{BB962C8B-B14F-4D97-AF65-F5344CB8AC3E}">
        <p14:creationId xmlns:p14="http://schemas.microsoft.com/office/powerpoint/2010/main" val="38293737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8E2BA-A643-4221-A797-6263CE094288}"/>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FE2EBA63-02AD-4C0A-810B-49B1814CA9DE}"/>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7035345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199</TotalTime>
  <Words>3681</Words>
  <Application>Microsoft Office PowerPoint</Application>
  <PresentationFormat>Widescreen</PresentationFormat>
  <Paragraphs>296</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Rockwell</vt:lpstr>
      <vt:lpstr>Rockwell Condensed</vt:lpstr>
      <vt:lpstr>Wingdings</vt:lpstr>
      <vt:lpstr>Wood Type</vt:lpstr>
      <vt:lpstr>Critically Reviewing a Paper.  </vt:lpstr>
      <vt:lpstr>Introduction</vt:lpstr>
      <vt:lpstr>General Tips and Questions. </vt:lpstr>
      <vt:lpstr>Points to consider (General).</vt:lpstr>
      <vt:lpstr>Frequently Asked Questions (General). </vt:lpstr>
      <vt:lpstr>PowerPoint Presentation</vt:lpstr>
      <vt:lpstr>Journal 1. </vt:lpstr>
      <vt:lpstr>Journal 1</vt:lpstr>
      <vt:lpstr>Journal 1</vt:lpstr>
      <vt:lpstr>Journal 1.</vt:lpstr>
      <vt:lpstr>Journal 2.</vt:lpstr>
      <vt:lpstr>Journal 2.</vt:lpstr>
      <vt:lpstr>Journal 2</vt:lpstr>
      <vt:lpstr>Journal 2. </vt:lpstr>
      <vt:lpstr>Journal 3</vt:lpstr>
      <vt:lpstr>Journal 3.</vt:lpstr>
      <vt:lpstr>Journal 3</vt:lpstr>
      <vt:lpstr>Journal 4.</vt:lpstr>
      <vt:lpstr>Journal 4. </vt:lpstr>
      <vt:lpstr>Journal 4</vt:lpstr>
      <vt:lpstr>Journal 4. </vt:lpstr>
      <vt:lpstr>Journal 5. </vt:lpstr>
      <vt:lpstr>Journal 5. </vt:lpstr>
      <vt:lpstr>Journal 5. </vt:lpstr>
      <vt:lpstr>Journal 6. </vt:lpstr>
      <vt:lpstr>Journal 6</vt:lpstr>
      <vt:lpstr>Journal 6</vt:lpstr>
      <vt:lpstr>Journal 6. </vt:lpstr>
      <vt:lpstr>Journal 7</vt:lpstr>
      <vt:lpstr>Journal 7</vt:lpstr>
      <vt:lpstr>Journal 7.</vt:lpstr>
      <vt:lpstr>Journal 7.</vt:lpstr>
      <vt:lpstr>Journal 8. </vt:lpstr>
      <vt:lpstr>Journal 8.</vt:lpstr>
      <vt:lpstr>Journal 8. </vt:lpstr>
      <vt:lpstr>Journal 8. </vt:lpstr>
      <vt:lpstr>Journal 9. </vt:lpstr>
      <vt:lpstr>Journal 9.</vt:lpstr>
      <vt:lpstr>Journal 9. </vt:lpstr>
      <vt:lpstr>Journal 9.</vt:lpstr>
      <vt:lpstr>Journal 10. </vt:lpstr>
      <vt:lpstr>Journal 10. </vt:lpstr>
      <vt:lpstr>Journal 10. </vt:lpstr>
      <vt:lpstr>Journal 10.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Reviewing a Paper.  </dc:title>
  <dc:creator>Stuart Jones</dc:creator>
  <cp:lastModifiedBy>Stuart Jones</cp:lastModifiedBy>
  <cp:revision>1</cp:revision>
  <dcterms:created xsi:type="dcterms:W3CDTF">2022-01-28T17:51:59Z</dcterms:created>
  <dcterms:modified xsi:type="dcterms:W3CDTF">2024-02-20T16:04:15Z</dcterms:modified>
</cp:coreProperties>
</file>