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4.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6.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6" r:id="rId5"/>
    <p:sldMasterId id="2147483668" r:id="rId6"/>
    <p:sldMasterId id="2147483670" r:id="rId7"/>
    <p:sldMasterId id="2147483672" r:id="rId8"/>
    <p:sldMasterId id="2147483675" r:id="rId9"/>
    <p:sldMasterId id="2147483677" r:id="rId10"/>
    <p:sldMasterId id="2147483679" r:id="rId11"/>
    <p:sldMasterId id="2147483681" r:id="rId12"/>
    <p:sldMasterId id="2147483693" r:id="rId13"/>
    <p:sldMasterId id="2147483698" r:id="rId14"/>
    <p:sldMasterId id="2147483702" r:id="rId15"/>
    <p:sldMasterId id="2147483706" r:id="rId16"/>
    <p:sldMasterId id="2147483718" r:id="rId17"/>
    <p:sldMasterId id="2147483730" r:id="rId18"/>
    <p:sldMasterId id="2147483739" r:id="rId19"/>
    <p:sldMasterId id="2147483742" r:id="rId20"/>
  </p:sldMasterIdLst>
  <p:notesMasterIdLst>
    <p:notesMasterId r:id="rId62"/>
  </p:notesMasterIdLst>
  <p:handoutMasterIdLst>
    <p:handoutMasterId r:id="rId63"/>
  </p:handoutMasterIdLst>
  <p:sldIdLst>
    <p:sldId id="256" r:id="rId21"/>
    <p:sldId id="502" r:id="rId22"/>
    <p:sldId id="503" r:id="rId23"/>
    <p:sldId id="364" r:id="rId24"/>
    <p:sldId id="369" r:id="rId25"/>
    <p:sldId id="371" r:id="rId26"/>
    <p:sldId id="372" r:id="rId27"/>
    <p:sldId id="368" r:id="rId28"/>
    <p:sldId id="373" r:id="rId29"/>
    <p:sldId id="374" r:id="rId30"/>
    <p:sldId id="375" r:id="rId31"/>
    <p:sldId id="376" r:id="rId32"/>
    <p:sldId id="377" r:id="rId33"/>
    <p:sldId id="378" r:id="rId34"/>
    <p:sldId id="379" r:id="rId35"/>
    <p:sldId id="380" r:id="rId36"/>
    <p:sldId id="381" r:id="rId37"/>
    <p:sldId id="398" r:id="rId38"/>
    <p:sldId id="387" r:id="rId39"/>
    <p:sldId id="391" r:id="rId40"/>
    <p:sldId id="389" r:id="rId41"/>
    <p:sldId id="506" r:id="rId42"/>
    <p:sldId id="504" r:id="rId43"/>
    <p:sldId id="392" r:id="rId44"/>
    <p:sldId id="399" r:id="rId45"/>
    <p:sldId id="388" r:id="rId46"/>
    <p:sldId id="510" r:id="rId47"/>
    <p:sldId id="509" r:id="rId48"/>
    <p:sldId id="394" r:id="rId49"/>
    <p:sldId id="390" r:id="rId50"/>
    <p:sldId id="505" r:id="rId51"/>
    <p:sldId id="382" r:id="rId52"/>
    <p:sldId id="383" r:id="rId53"/>
    <p:sldId id="384" r:id="rId54"/>
    <p:sldId id="385" r:id="rId55"/>
    <p:sldId id="386" r:id="rId56"/>
    <p:sldId id="396" r:id="rId57"/>
    <p:sldId id="400" r:id="rId58"/>
    <p:sldId id="507" r:id="rId59"/>
    <p:sldId id="508" r:id="rId60"/>
    <p:sldId id="367"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33DA66-7BE4-43EE-8450-B2B6AA47288C}" v="2" dt="2022-01-16T14:51:35.309"/>
    <p1510:client id="{D4DDF30A-E0EA-4B30-89C9-EAA09993B0E2}" v="5" dt="2022-01-21T09:57:55.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07" autoAdjust="0"/>
    <p:restoredTop sz="56778" autoAdjust="0"/>
  </p:normalViewPr>
  <p:slideViewPr>
    <p:cSldViewPr>
      <p:cViewPr varScale="1">
        <p:scale>
          <a:sx n="53" d="100"/>
          <a:sy n="53" d="100"/>
        </p:scale>
        <p:origin x="1746" y="3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4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sa John" userId="S::melissa.john@uwtsd.ac.uk::ef5f6793-7447-4051-880d-29690ce5c2bb" providerId="AD" clId="Web-{D4DDF30A-E0EA-4B30-89C9-EAA09993B0E2}"/>
    <pc:docChg chg="modSld">
      <pc:chgData name="Melissa John" userId="S::melissa.john@uwtsd.ac.uk::ef5f6793-7447-4051-880d-29690ce5c2bb" providerId="AD" clId="Web-{D4DDF30A-E0EA-4B30-89C9-EAA09993B0E2}" dt="2022-01-21T09:57:55.454" v="5" actId="1076"/>
      <pc:docMkLst>
        <pc:docMk/>
      </pc:docMkLst>
      <pc:sldChg chg="modSp">
        <pc:chgData name="Melissa John" userId="S::melissa.john@uwtsd.ac.uk::ef5f6793-7447-4051-880d-29690ce5c2bb" providerId="AD" clId="Web-{D4DDF30A-E0EA-4B30-89C9-EAA09993B0E2}" dt="2022-01-21T09:57:55.454" v="5" actId="1076"/>
        <pc:sldMkLst>
          <pc:docMk/>
          <pc:sldMk cId="4210616265" sldId="371"/>
        </pc:sldMkLst>
        <pc:spChg chg="mod">
          <ac:chgData name="Melissa John" userId="S::melissa.john@uwtsd.ac.uk::ef5f6793-7447-4051-880d-29690ce5c2bb" providerId="AD" clId="Web-{D4DDF30A-E0EA-4B30-89C9-EAA09993B0E2}" dt="2022-01-21T09:57:49.782" v="3" actId="1076"/>
          <ac:spMkLst>
            <pc:docMk/>
            <pc:sldMk cId="4210616265" sldId="371"/>
            <ac:spMk id="3" creationId="{395F7868-AB4C-AA44-B2C9-E53B8EBDF8D9}"/>
          </ac:spMkLst>
        </pc:spChg>
        <pc:spChg chg="mod">
          <ac:chgData name="Melissa John" userId="S::melissa.john@uwtsd.ac.uk::ef5f6793-7447-4051-880d-29690ce5c2bb" providerId="AD" clId="Web-{D4DDF30A-E0EA-4B30-89C9-EAA09993B0E2}" dt="2022-01-21T09:57:53.704" v="4" actId="1076"/>
          <ac:spMkLst>
            <pc:docMk/>
            <pc:sldMk cId="4210616265" sldId="371"/>
            <ac:spMk id="12" creationId="{1A724B44-77D9-3D41-B4D4-348049A0F8F1}"/>
          </ac:spMkLst>
        </pc:spChg>
        <pc:spChg chg="mod">
          <ac:chgData name="Melissa John" userId="S::melissa.john@uwtsd.ac.uk::ef5f6793-7447-4051-880d-29690ce5c2bb" providerId="AD" clId="Web-{D4DDF30A-E0EA-4B30-89C9-EAA09993B0E2}" dt="2022-01-21T09:57:55.454" v="5" actId="1076"/>
          <ac:spMkLst>
            <pc:docMk/>
            <pc:sldMk cId="4210616265" sldId="371"/>
            <ac:spMk id="13" creationId="{C797A4BF-D9BE-FB4E-BF11-1C52DDE7BB4E}"/>
          </ac:spMkLst>
        </pc:spChg>
      </pc:sldChg>
      <pc:sldChg chg="modSp">
        <pc:chgData name="Melissa John" userId="S::melissa.john@uwtsd.ac.uk::ef5f6793-7447-4051-880d-29690ce5c2bb" providerId="AD" clId="Web-{D4DDF30A-E0EA-4B30-89C9-EAA09993B0E2}" dt="2022-01-21T09:56:56.187" v="0" actId="20577"/>
        <pc:sldMkLst>
          <pc:docMk/>
          <pc:sldMk cId="2093539102" sldId="502"/>
        </pc:sldMkLst>
        <pc:spChg chg="mod">
          <ac:chgData name="Melissa John" userId="S::melissa.john@uwtsd.ac.uk::ef5f6793-7447-4051-880d-29690ce5c2bb" providerId="AD" clId="Web-{D4DDF30A-E0EA-4B30-89C9-EAA09993B0E2}" dt="2022-01-21T09:56:56.187" v="0" actId="20577"/>
          <ac:spMkLst>
            <pc:docMk/>
            <pc:sldMk cId="2093539102" sldId="502"/>
            <ac:spMk id="4" creationId="{B10CF1B4-4B2B-B64A-BE2D-82165A4F4ED4}"/>
          </ac:spMkLst>
        </pc:spChg>
      </pc:sldChg>
      <pc:sldChg chg="modSp">
        <pc:chgData name="Melissa John" userId="S::melissa.john@uwtsd.ac.uk::ef5f6793-7447-4051-880d-29690ce5c2bb" providerId="AD" clId="Web-{D4DDF30A-E0EA-4B30-89C9-EAA09993B0E2}" dt="2022-01-21T09:57:32.798" v="2" actId="14100"/>
        <pc:sldMkLst>
          <pc:docMk/>
          <pc:sldMk cId="2443354039" sldId="503"/>
        </pc:sldMkLst>
        <pc:graphicFrameChg chg="mod">
          <ac:chgData name="Melissa John" userId="S::melissa.john@uwtsd.ac.uk::ef5f6793-7447-4051-880d-29690ce5c2bb" providerId="AD" clId="Web-{D4DDF30A-E0EA-4B30-89C9-EAA09993B0E2}" dt="2022-01-21T09:57:32.798" v="2" actId="14100"/>
          <ac:graphicFrameMkLst>
            <pc:docMk/>
            <pc:sldMk cId="2443354039" sldId="503"/>
            <ac:graphicFrameMk id="7" creationId="{525E3914-618C-48D3-8BE3-5E798995875E}"/>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8254F1-6B1E-4902-A4E0-D8D18B0CDFF0}"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14290B14-2DF7-43BC-BC75-7DBF044327C3}">
      <dgm:prSet/>
      <dgm:spPr/>
      <dgm:t>
        <a:bodyPr/>
        <a:lstStyle/>
        <a:p>
          <a:r>
            <a:rPr lang="en-US"/>
            <a:t>Undertake</a:t>
          </a:r>
        </a:p>
      </dgm:t>
    </dgm:pt>
    <dgm:pt modelId="{7A2E3B43-3712-4C39-ABFC-69FD63FCDBEC}" type="parTrans" cxnId="{CD446605-5D6B-4CA2-841E-EDE58F4D0321}">
      <dgm:prSet/>
      <dgm:spPr/>
      <dgm:t>
        <a:bodyPr/>
        <a:lstStyle/>
        <a:p>
          <a:endParaRPr lang="en-US"/>
        </a:p>
      </dgm:t>
    </dgm:pt>
    <dgm:pt modelId="{005E6B8F-F109-43E7-BAB2-A8586B0132B5}" type="sibTrans" cxnId="{CD446605-5D6B-4CA2-841E-EDE58F4D0321}">
      <dgm:prSet/>
      <dgm:spPr/>
      <dgm:t>
        <a:bodyPr/>
        <a:lstStyle/>
        <a:p>
          <a:endParaRPr lang="en-US"/>
        </a:p>
      </dgm:t>
    </dgm:pt>
    <dgm:pt modelId="{CBED1AA0-88C4-4299-A800-75EB91E819C7}">
      <dgm:prSet/>
      <dgm:spPr/>
      <dgm:t>
        <a:bodyPr/>
        <a:lstStyle/>
        <a:p>
          <a:r>
            <a:rPr lang="en-US"/>
            <a:t>Undertake key Reception tasks within hotel administration and front office operations and gain an appreciation of the importance of work based key skills within this area of hotel operation.</a:t>
          </a:r>
        </a:p>
      </dgm:t>
    </dgm:pt>
    <dgm:pt modelId="{EFD47165-9BBB-41D5-BBCD-6EA1F2CE351A}" type="parTrans" cxnId="{A044AC8C-5D2D-41EE-AAC2-BAD24CE31F45}">
      <dgm:prSet/>
      <dgm:spPr/>
      <dgm:t>
        <a:bodyPr/>
        <a:lstStyle/>
        <a:p>
          <a:endParaRPr lang="en-US"/>
        </a:p>
      </dgm:t>
    </dgm:pt>
    <dgm:pt modelId="{329A2B23-F6F8-4F61-ACF8-D5B6AD9266DF}" type="sibTrans" cxnId="{A044AC8C-5D2D-41EE-AAC2-BAD24CE31F45}">
      <dgm:prSet/>
      <dgm:spPr/>
      <dgm:t>
        <a:bodyPr/>
        <a:lstStyle/>
        <a:p>
          <a:endParaRPr lang="en-US"/>
        </a:p>
      </dgm:t>
    </dgm:pt>
    <dgm:pt modelId="{925B90E5-1EAB-41D5-883F-6558A8CE3496}">
      <dgm:prSet/>
      <dgm:spPr/>
      <dgm:t>
        <a:bodyPr/>
        <a:lstStyle/>
        <a:p>
          <a:r>
            <a:rPr lang="en-US"/>
            <a:t>Understand</a:t>
          </a:r>
        </a:p>
      </dgm:t>
    </dgm:pt>
    <dgm:pt modelId="{CA08ED02-57E1-4F0D-90C4-C534F7A646FB}" type="parTrans" cxnId="{C52852FB-3DB5-4267-86AE-EEF8B2E67341}">
      <dgm:prSet/>
      <dgm:spPr/>
      <dgm:t>
        <a:bodyPr/>
        <a:lstStyle/>
        <a:p>
          <a:endParaRPr lang="en-US"/>
        </a:p>
      </dgm:t>
    </dgm:pt>
    <dgm:pt modelId="{048C2B7C-789A-4CC6-9E75-64E72508EBCA}" type="sibTrans" cxnId="{C52852FB-3DB5-4267-86AE-EEF8B2E67341}">
      <dgm:prSet/>
      <dgm:spPr/>
      <dgm:t>
        <a:bodyPr/>
        <a:lstStyle/>
        <a:p>
          <a:endParaRPr lang="en-US"/>
        </a:p>
      </dgm:t>
    </dgm:pt>
    <dgm:pt modelId="{C3104F15-B6AF-48E1-9209-4D58AE4945D8}">
      <dgm:prSet/>
      <dgm:spPr/>
      <dgm:t>
        <a:bodyPr/>
        <a:lstStyle/>
        <a:p>
          <a:r>
            <a:rPr lang="en-US"/>
            <a:t>Understand the key administrative and operational duties required within Hotel Administration and Front Office departments (Reception, Concierge, Switchboard, AYS, Finance).</a:t>
          </a:r>
        </a:p>
      </dgm:t>
    </dgm:pt>
    <dgm:pt modelId="{1297F124-6BEB-4276-90D5-21F668DA7938}" type="parTrans" cxnId="{53455DB9-61A6-4B2C-B7F9-86CA77C065CB}">
      <dgm:prSet/>
      <dgm:spPr/>
      <dgm:t>
        <a:bodyPr/>
        <a:lstStyle/>
        <a:p>
          <a:endParaRPr lang="en-US"/>
        </a:p>
      </dgm:t>
    </dgm:pt>
    <dgm:pt modelId="{052BE2BF-0C7A-4CB7-8CDC-80442BBF4B48}" type="sibTrans" cxnId="{53455DB9-61A6-4B2C-B7F9-86CA77C065CB}">
      <dgm:prSet/>
      <dgm:spPr/>
      <dgm:t>
        <a:bodyPr/>
        <a:lstStyle/>
        <a:p>
          <a:endParaRPr lang="en-US"/>
        </a:p>
      </dgm:t>
    </dgm:pt>
    <dgm:pt modelId="{D4AC63BE-A088-4420-A1D9-68C501EF2F59}">
      <dgm:prSet/>
      <dgm:spPr/>
      <dgm:t>
        <a:bodyPr/>
        <a:lstStyle/>
        <a:p>
          <a:r>
            <a:rPr lang="en-US"/>
            <a:t>Examine</a:t>
          </a:r>
        </a:p>
      </dgm:t>
    </dgm:pt>
    <dgm:pt modelId="{D6A40D39-4C35-446E-984F-3E96FD91B011}" type="parTrans" cxnId="{78469961-E833-4558-AFA0-CD9A5790BE43}">
      <dgm:prSet/>
      <dgm:spPr/>
      <dgm:t>
        <a:bodyPr/>
        <a:lstStyle/>
        <a:p>
          <a:endParaRPr lang="en-US"/>
        </a:p>
      </dgm:t>
    </dgm:pt>
    <dgm:pt modelId="{F8C52693-ADCF-493C-BE35-EE23E53FD286}" type="sibTrans" cxnId="{78469961-E833-4558-AFA0-CD9A5790BE43}">
      <dgm:prSet/>
      <dgm:spPr/>
      <dgm:t>
        <a:bodyPr/>
        <a:lstStyle/>
        <a:p>
          <a:endParaRPr lang="en-US"/>
        </a:p>
      </dgm:t>
    </dgm:pt>
    <dgm:pt modelId="{67F6A05F-4D5C-4453-80CF-63552B1C6E86}">
      <dgm:prSet/>
      <dgm:spPr/>
      <dgm:t>
        <a:bodyPr/>
        <a:lstStyle/>
        <a:p>
          <a:r>
            <a:rPr lang="en-US"/>
            <a:t>Examine issues such as resource allocation, marketing, PMS systems, management styles, culture, health and safety and organisational/industry problems as they relate to specific departmental areas. </a:t>
          </a:r>
        </a:p>
      </dgm:t>
    </dgm:pt>
    <dgm:pt modelId="{9EE14BE3-63DD-4EEB-8B9A-0DC82745DE70}" type="parTrans" cxnId="{1BC2EB2E-AC2F-470D-8800-8C0484A676D3}">
      <dgm:prSet/>
      <dgm:spPr/>
      <dgm:t>
        <a:bodyPr/>
        <a:lstStyle/>
        <a:p>
          <a:endParaRPr lang="en-US"/>
        </a:p>
      </dgm:t>
    </dgm:pt>
    <dgm:pt modelId="{3C17D57F-DA71-43E3-B36C-A1370A6BD524}" type="sibTrans" cxnId="{1BC2EB2E-AC2F-470D-8800-8C0484A676D3}">
      <dgm:prSet/>
      <dgm:spPr/>
      <dgm:t>
        <a:bodyPr/>
        <a:lstStyle/>
        <a:p>
          <a:endParaRPr lang="en-US"/>
        </a:p>
      </dgm:t>
    </dgm:pt>
    <dgm:pt modelId="{85BCA434-05D1-4210-8E0B-CEB45C9028D1}" type="pres">
      <dgm:prSet presAssocID="{F48254F1-6B1E-4902-A4E0-D8D18B0CDFF0}" presName="Name0" presStyleCnt="0">
        <dgm:presLayoutVars>
          <dgm:dir/>
          <dgm:animLvl val="lvl"/>
          <dgm:resizeHandles val="exact"/>
        </dgm:presLayoutVars>
      </dgm:prSet>
      <dgm:spPr/>
    </dgm:pt>
    <dgm:pt modelId="{3A293903-C6B1-4AB8-A44F-25366848EAE7}" type="pres">
      <dgm:prSet presAssocID="{14290B14-2DF7-43BC-BC75-7DBF044327C3}" presName="linNode" presStyleCnt="0"/>
      <dgm:spPr/>
    </dgm:pt>
    <dgm:pt modelId="{06F37686-9360-4A1E-9030-BBB648D77C05}" type="pres">
      <dgm:prSet presAssocID="{14290B14-2DF7-43BC-BC75-7DBF044327C3}" presName="parentText" presStyleLbl="alignNode1" presStyleIdx="0" presStyleCnt="3">
        <dgm:presLayoutVars>
          <dgm:chMax val="1"/>
          <dgm:bulletEnabled/>
        </dgm:presLayoutVars>
      </dgm:prSet>
      <dgm:spPr/>
    </dgm:pt>
    <dgm:pt modelId="{F03550E5-FF63-4913-B43A-8A50F05CF55C}" type="pres">
      <dgm:prSet presAssocID="{14290B14-2DF7-43BC-BC75-7DBF044327C3}" presName="descendantText" presStyleLbl="alignAccFollowNode1" presStyleIdx="0" presStyleCnt="3">
        <dgm:presLayoutVars>
          <dgm:bulletEnabled/>
        </dgm:presLayoutVars>
      </dgm:prSet>
      <dgm:spPr/>
    </dgm:pt>
    <dgm:pt modelId="{112B74C5-FD19-40F4-A2F8-EB6680079D9B}" type="pres">
      <dgm:prSet presAssocID="{005E6B8F-F109-43E7-BAB2-A8586B0132B5}" presName="sp" presStyleCnt="0"/>
      <dgm:spPr/>
    </dgm:pt>
    <dgm:pt modelId="{66C46017-F81A-4BE5-B79E-0D068067EB63}" type="pres">
      <dgm:prSet presAssocID="{925B90E5-1EAB-41D5-883F-6558A8CE3496}" presName="linNode" presStyleCnt="0"/>
      <dgm:spPr/>
    </dgm:pt>
    <dgm:pt modelId="{2B671A4E-91F3-4EF1-BA45-24726C8AEF3A}" type="pres">
      <dgm:prSet presAssocID="{925B90E5-1EAB-41D5-883F-6558A8CE3496}" presName="parentText" presStyleLbl="alignNode1" presStyleIdx="1" presStyleCnt="3">
        <dgm:presLayoutVars>
          <dgm:chMax val="1"/>
          <dgm:bulletEnabled/>
        </dgm:presLayoutVars>
      </dgm:prSet>
      <dgm:spPr/>
    </dgm:pt>
    <dgm:pt modelId="{CAFB255A-4015-42BC-8ED3-44511221900D}" type="pres">
      <dgm:prSet presAssocID="{925B90E5-1EAB-41D5-883F-6558A8CE3496}" presName="descendantText" presStyleLbl="alignAccFollowNode1" presStyleIdx="1" presStyleCnt="3">
        <dgm:presLayoutVars>
          <dgm:bulletEnabled/>
        </dgm:presLayoutVars>
      </dgm:prSet>
      <dgm:spPr/>
    </dgm:pt>
    <dgm:pt modelId="{CFE8C421-D5CB-4E18-884E-A8CB8BB3195A}" type="pres">
      <dgm:prSet presAssocID="{048C2B7C-789A-4CC6-9E75-64E72508EBCA}" presName="sp" presStyleCnt="0"/>
      <dgm:spPr/>
    </dgm:pt>
    <dgm:pt modelId="{049A4D48-309A-4B8B-B47C-169627E0D335}" type="pres">
      <dgm:prSet presAssocID="{D4AC63BE-A088-4420-A1D9-68C501EF2F59}" presName="linNode" presStyleCnt="0"/>
      <dgm:spPr/>
    </dgm:pt>
    <dgm:pt modelId="{EAEBB214-2A82-40F6-A0CE-E13400F2A90E}" type="pres">
      <dgm:prSet presAssocID="{D4AC63BE-A088-4420-A1D9-68C501EF2F59}" presName="parentText" presStyleLbl="alignNode1" presStyleIdx="2" presStyleCnt="3">
        <dgm:presLayoutVars>
          <dgm:chMax val="1"/>
          <dgm:bulletEnabled/>
        </dgm:presLayoutVars>
      </dgm:prSet>
      <dgm:spPr/>
    </dgm:pt>
    <dgm:pt modelId="{8D9E1FB4-F52E-44B0-AC0E-FD94D290BD00}" type="pres">
      <dgm:prSet presAssocID="{D4AC63BE-A088-4420-A1D9-68C501EF2F59}" presName="descendantText" presStyleLbl="alignAccFollowNode1" presStyleIdx="2" presStyleCnt="3">
        <dgm:presLayoutVars>
          <dgm:bulletEnabled/>
        </dgm:presLayoutVars>
      </dgm:prSet>
      <dgm:spPr/>
    </dgm:pt>
  </dgm:ptLst>
  <dgm:cxnLst>
    <dgm:cxn modelId="{CD446605-5D6B-4CA2-841E-EDE58F4D0321}" srcId="{F48254F1-6B1E-4902-A4E0-D8D18B0CDFF0}" destId="{14290B14-2DF7-43BC-BC75-7DBF044327C3}" srcOrd="0" destOrd="0" parTransId="{7A2E3B43-3712-4C39-ABFC-69FD63FCDBEC}" sibTransId="{005E6B8F-F109-43E7-BAB2-A8586B0132B5}"/>
    <dgm:cxn modelId="{6D4D5720-C519-4DF4-A380-FCF0E23AB62E}" type="presOf" srcId="{14290B14-2DF7-43BC-BC75-7DBF044327C3}" destId="{06F37686-9360-4A1E-9030-BBB648D77C05}" srcOrd="0" destOrd="0" presId="urn:microsoft.com/office/officeart/2016/7/layout/VerticalSolidActionList"/>
    <dgm:cxn modelId="{5F9D3C22-A277-4E2A-9F25-210D65FA2B3B}" type="presOf" srcId="{67F6A05F-4D5C-4453-80CF-63552B1C6E86}" destId="{8D9E1FB4-F52E-44B0-AC0E-FD94D290BD00}" srcOrd="0" destOrd="0" presId="urn:microsoft.com/office/officeart/2016/7/layout/VerticalSolidActionList"/>
    <dgm:cxn modelId="{1BC2EB2E-AC2F-470D-8800-8C0484A676D3}" srcId="{D4AC63BE-A088-4420-A1D9-68C501EF2F59}" destId="{67F6A05F-4D5C-4453-80CF-63552B1C6E86}" srcOrd="0" destOrd="0" parTransId="{9EE14BE3-63DD-4EEB-8B9A-0DC82745DE70}" sibTransId="{3C17D57F-DA71-43E3-B36C-A1370A6BD524}"/>
    <dgm:cxn modelId="{527D7541-E1E4-4075-B718-9913C97315EA}" type="presOf" srcId="{F48254F1-6B1E-4902-A4E0-D8D18B0CDFF0}" destId="{85BCA434-05D1-4210-8E0B-CEB45C9028D1}" srcOrd="0" destOrd="0" presId="urn:microsoft.com/office/officeart/2016/7/layout/VerticalSolidActionList"/>
    <dgm:cxn modelId="{78469961-E833-4558-AFA0-CD9A5790BE43}" srcId="{F48254F1-6B1E-4902-A4E0-D8D18B0CDFF0}" destId="{D4AC63BE-A088-4420-A1D9-68C501EF2F59}" srcOrd="2" destOrd="0" parTransId="{D6A40D39-4C35-446E-984F-3E96FD91B011}" sibTransId="{F8C52693-ADCF-493C-BE35-EE23E53FD286}"/>
    <dgm:cxn modelId="{CB79B063-B80A-4845-B189-892FED1626F6}" type="presOf" srcId="{C3104F15-B6AF-48E1-9209-4D58AE4945D8}" destId="{CAFB255A-4015-42BC-8ED3-44511221900D}" srcOrd="0" destOrd="0" presId="urn:microsoft.com/office/officeart/2016/7/layout/VerticalSolidActionList"/>
    <dgm:cxn modelId="{B311D787-142C-42BA-BEBC-A5D1D49D57A3}" type="presOf" srcId="{CBED1AA0-88C4-4299-A800-75EB91E819C7}" destId="{F03550E5-FF63-4913-B43A-8A50F05CF55C}" srcOrd="0" destOrd="0" presId="urn:microsoft.com/office/officeart/2016/7/layout/VerticalSolidActionList"/>
    <dgm:cxn modelId="{A044AC8C-5D2D-41EE-AAC2-BAD24CE31F45}" srcId="{14290B14-2DF7-43BC-BC75-7DBF044327C3}" destId="{CBED1AA0-88C4-4299-A800-75EB91E819C7}" srcOrd="0" destOrd="0" parTransId="{EFD47165-9BBB-41D5-BBCD-6EA1F2CE351A}" sibTransId="{329A2B23-F6F8-4F61-ACF8-D5B6AD9266DF}"/>
    <dgm:cxn modelId="{EA1B5CA6-862F-4042-A49F-2D81B6885D5C}" type="presOf" srcId="{925B90E5-1EAB-41D5-883F-6558A8CE3496}" destId="{2B671A4E-91F3-4EF1-BA45-24726C8AEF3A}" srcOrd="0" destOrd="0" presId="urn:microsoft.com/office/officeart/2016/7/layout/VerticalSolidActionList"/>
    <dgm:cxn modelId="{53455DB9-61A6-4B2C-B7F9-86CA77C065CB}" srcId="{925B90E5-1EAB-41D5-883F-6558A8CE3496}" destId="{C3104F15-B6AF-48E1-9209-4D58AE4945D8}" srcOrd="0" destOrd="0" parTransId="{1297F124-6BEB-4276-90D5-21F668DA7938}" sibTransId="{052BE2BF-0C7A-4CB7-8CDC-80442BBF4B48}"/>
    <dgm:cxn modelId="{F1BA67C6-CE3A-4057-9AD0-9BA951837F43}" type="presOf" srcId="{D4AC63BE-A088-4420-A1D9-68C501EF2F59}" destId="{EAEBB214-2A82-40F6-A0CE-E13400F2A90E}" srcOrd="0" destOrd="0" presId="urn:microsoft.com/office/officeart/2016/7/layout/VerticalSolidActionList"/>
    <dgm:cxn modelId="{C52852FB-3DB5-4267-86AE-EEF8B2E67341}" srcId="{F48254F1-6B1E-4902-A4E0-D8D18B0CDFF0}" destId="{925B90E5-1EAB-41D5-883F-6558A8CE3496}" srcOrd="1" destOrd="0" parTransId="{CA08ED02-57E1-4F0D-90C4-C534F7A646FB}" sibTransId="{048C2B7C-789A-4CC6-9E75-64E72508EBCA}"/>
    <dgm:cxn modelId="{A5662CCE-945B-4EA4-AC3D-55A50A5A9296}" type="presParOf" srcId="{85BCA434-05D1-4210-8E0B-CEB45C9028D1}" destId="{3A293903-C6B1-4AB8-A44F-25366848EAE7}" srcOrd="0" destOrd="0" presId="urn:microsoft.com/office/officeart/2016/7/layout/VerticalSolidActionList"/>
    <dgm:cxn modelId="{9ED4057A-9A9C-4A16-90A0-3B34F94ADDF1}" type="presParOf" srcId="{3A293903-C6B1-4AB8-A44F-25366848EAE7}" destId="{06F37686-9360-4A1E-9030-BBB648D77C05}" srcOrd="0" destOrd="0" presId="urn:microsoft.com/office/officeart/2016/7/layout/VerticalSolidActionList"/>
    <dgm:cxn modelId="{E61E3CF7-E70B-4272-8122-13CED69233AE}" type="presParOf" srcId="{3A293903-C6B1-4AB8-A44F-25366848EAE7}" destId="{F03550E5-FF63-4913-B43A-8A50F05CF55C}" srcOrd="1" destOrd="0" presId="urn:microsoft.com/office/officeart/2016/7/layout/VerticalSolidActionList"/>
    <dgm:cxn modelId="{2EE100F2-973F-4426-9822-806494DB726D}" type="presParOf" srcId="{85BCA434-05D1-4210-8E0B-CEB45C9028D1}" destId="{112B74C5-FD19-40F4-A2F8-EB6680079D9B}" srcOrd="1" destOrd="0" presId="urn:microsoft.com/office/officeart/2016/7/layout/VerticalSolidActionList"/>
    <dgm:cxn modelId="{7D56AF2D-9B95-443A-B0AA-06ED5B5B0CD1}" type="presParOf" srcId="{85BCA434-05D1-4210-8E0B-CEB45C9028D1}" destId="{66C46017-F81A-4BE5-B79E-0D068067EB63}" srcOrd="2" destOrd="0" presId="urn:microsoft.com/office/officeart/2016/7/layout/VerticalSolidActionList"/>
    <dgm:cxn modelId="{E3F7A966-4C81-4146-ACF7-DDC0B6B10A23}" type="presParOf" srcId="{66C46017-F81A-4BE5-B79E-0D068067EB63}" destId="{2B671A4E-91F3-4EF1-BA45-24726C8AEF3A}" srcOrd="0" destOrd="0" presId="urn:microsoft.com/office/officeart/2016/7/layout/VerticalSolidActionList"/>
    <dgm:cxn modelId="{4E632C4D-A69E-42FA-B8C0-53D42306CDD0}" type="presParOf" srcId="{66C46017-F81A-4BE5-B79E-0D068067EB63}" destId="{CAFB255A-4015-42BC-8ED3-44511221900D}" srcOrd="1" destOrd="0" presId="urn:microsoft.com/office/officeart/2016/7/layout/VerticalSolidActionList"/>
    <dgm:cxn modelId="{6B7F0681-0C08-4E97-A7F5-C7505ECEC181}" type="presParOf" srcId="{85BCA434-05D1-4210-8E0B-CEB45C9028D1}" destId="{CFE8C421-D5CB-4E18-884E-A8CB8BB3195A}" srcOrd="3" destOrd="0" presId="urn:microsoft.com/office/officeart/2016/7/layout/VerticalSolidActionList"/>
    <dgm:cxn modelId="{3C63AF94-77AA-4D8A-ABEF-FCB3DFF62CFF}" type="presParOf" srcId="{85BCA434-05D1-4210-8E0B-CEB45C9028D1}" destId="{049A4D48-309A-4B8B-B47C-169627E0D335}" srcOrd="4" destOrd="0" presId="urn:microsoft.com/office/officeart/2016/7/layout/VerticalSolidActionList"/>
    <dgm:cxn modelId="{573B2089-566D-4465-B5D0-1137F74EFA00}" type="presParOf" srcId="{049A4D48-309A-4B8B-B47C-169627E0D335}" destId="{EAEBB214-2A82-40F6-A0CE-E13400F2A90E}" srcOrd="0" destOrd="0" presId="urn:microsoft.com/office/officeart/2016/7/layout/VerticalSolidActionList"/>
    <dgm:cxn modelId="{2AE033A9-BF11-48C6-B1A9-8F6C8B3EB018}" type="presParOf" srcId="{049A4D48-309A-4B8B-B47C-169627E0D335}" destId="{8D9E1FB4-F52E-44B0-AC0E-FD94D290BD00}"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BA7BF4-64E7-4806-9208-0E16AFAF10D4}" type="doc">
      <dgm:prSet loTypeId="urn:microsoft.com/office/officeart/2016/7/layout/VerticalSolidActionList" loCatId="List" qsTypeId="urn:microsoft.com/office/officeart/2005/8/quickstyle/simple4" qsCatId="simple" csTypeId="urn:microsoft.com/office/officeart/2005/8/colors/colorful1" csCatId="colorful"/>
      <dgm:spPr/>
      <dgm:t>
        <a:bodyPr/>
        <a:lstStyle/>
        <a:p>
          <a:endParaRPr lang="en-US"/>
        </a:p>
      </dgm:t>
    </dgm:pt>
    <dgm:pt modelId="{A1FC3F6B-D4F6-4F19-AE7C-EE18468B1EB3}">
      <dgm:prSet/>
      <dgm:spPr/>
      <dgm:t>
        <a:bodyPr/>
        <a:lstStyle/>
        <a:p>
          <a:r>
            <a:rPr lang="en-US"/>
            <a:t>Understand</a:t>
          </a:r>
        </a:p>
      </dgm:t>
    </dgm:pt>
    <dgm:pt modelId="{DA206AD5-A5AC-401E-8C4E-E538FD609744}" type="parTrans" cxnId="{F26F60FD-B035-48A0-A139-35121401DCC9}">
      <dgm:prSet/>
      <dgm:spPr/>
      <dgm:t>
        <a:bodyPr/>
        <a:lstStyle/>
        <a:p>
          <a:endParaRPr lang="en-US"/>
        </a:p>
      </dgm:t>
    </dgm:pt>
    <dgm:pt modelId="{DAA085CC-7D37-4929-AED0-AD62989E41B3}" type="sibTrans" cxnId="{F26F60FD-B035-48A0-A139-35121401DCC9}">
      <dgm:prSet/>
      <dgm:spPr/>
      <dgm:t>
        <a:bodyPr/>
        <a:lstStyle/>
        <a:p>
          <a:endParaRPr lang="en-US"/>
        </a:p>
      </dgm:t>
    </dgm:pt>
    <dgm:pt modelId="{81D42AB5-D84E-4EC4-89C6-F8634E27004C}">
      <dgm:prSet/>
      <dgm:spPr/>
      <dgm:t>
        <a:bodyPr/>
        <a:lstStyle/>
        <a:p>
          <a:r>
            <a:rPr lang="en-US"/>
            <a:t>Understand the importance of online reputation management​</a:t>
          </a:r>
        </a:p>
      </dgm:t>
    </dgm:pt>
    <dgm:pt modelId="{B2E9C8FD-586D-4EC0-9538-25D60E74C1A2}" type="parTrans" cxnId="{0EC7C5E1-2832-486E-A839-99BD451A1A54}">
      <dgm:prSet/>
      <dgm:spPr/>
      <dgm:t>
        <a:bodyPr/>
        <a:lstStyle/>
        <a:p>
          <a:endParaRPr lang="en-US"/>
        </a:p>
      </dgm:t>
    </dgm:pt>
    <dgm:pt modelId="{423342B3-529B-486B-B071-E963FF67163B}" type="sibTrans" cxnId="{0EC7C5E1-2832-486E-A839-99BD451A1A54}">
      <dgm:prSet/>
      <dgm:spPr/>
      <dgm:t>
        <a:bodyPr/>
        <a:lstStyle/>
        <a:p>
          <a:endParaRPr lang="en-US"/>
        </a:p>
      </dgm:t>
    </dgm:pt>
    <dgm:pt modelId="{3B6F4CEF-CA72-484F-95CA-05C19E555BEE}">
      <dgm:prSet/>
      <dgm:spPr/>
      <dgm:t>
        <a:bodyPr/>
        <a:lstStyle/>
        <a:p>
          <a:r>
            <a:rPr lang="en-US"/>
            <a:t>Set</a:t>
          </a:r>
        </a:p>
      </dgm:t>
    </dgm:pt>
    <dgm:pt modelId="{4547A978-5172-4232-BFD5-EACFBFA91A0B}" type="parTrans" cxnId="{20BB927D-E5F8-4B17-B08E-6B566EEA51A6}">
      <dgm:prSet/>
      <dgm:spPr/>
      <dgm:t>
        <a:bodyPr/>
        <a:lstStyle/>
        <a:p>
          <a:endParaRPr lang="en-US"/>
        </a:p>
      </dgm:t>
    </dgm:pt>
    <dgm:pt modelId="{F70F8E1A-1F76-464C-94AC-9501F941C518}" type="sibTrans" cxnId="{20BB927D-E5F8-4B17-B08E-6B566EEA51A6}">
      <dgm:prSet/>
      <dgm:spPr/>
      <dgm:t>
        <a:bodyPr/>
        <a:lstStyle/>
        <a:p>
          <a:endParaRPr lang="en-US"/>
        </a:p>
      </dgm:t>
    </dgm:pt>
    <dgm:pt modelId="{C797A068-6D10-40F1-BC06-0A98A721FD41}">
      <dgm:prSet/>
      <dgm:spPr/>
      <dgm:t>
        <a:bodyPr/>
        <a:lstStyle/>
        <a:p>
          <a:r>
            <a:rPr lang="en-US"/>
            <a:t>Set reputation objectives and strategies​</a:t>
          </a:r>
        </a:p>
      </dgm:t>
    </dgm:pt>
    <dgm:pt modelId="{4CE68EA4-DCDE-4DCB-9DE1-7EF02C7A3686}" type="parTrans" cxnId="{052D35E7-0D32-4BC1-9D47-5892C718EDF9}">
      <dgm:prSet/>
      <dgm:spPr/>
      <dgm:t>
        <a:bodyPr/>
        <a:lstStyle/>
        <a:p>
          <a:endParaRPr lang="en-US"/>
        </a:p>
      </dgm:t>
    </dgm:pt>
    <dgm:pt modelId="{86D67E72-B63F-4A51-B78B-141AF06143FB}" type="sibTrans" cxnId="{052D35E7-0D32-4BC1-9D47-5892C718EDF9}">
      <dgm:prSet/>
      <dgm:spPr/>
      <dgm:t>
        <a:bodyPr/>
        <a:lstStyle/>
        <a:p>
          <a:endParaRPr lang="en-US"/>
        </a:p>
      </dgm:t>
    </dgm:pt>
    <dgm:pt modelId="{6B0F92D2-ED09-419F-A64F-E41A493949CE}">
      <dgm:prSet/>
      <dgm:spPr/>
      <dgm:t>
        <a:bodyPr/>
        <a:lstStyle/>
        <a:p>
          <a:r>
            <a:rPr lang="en-US"/>
            <a:t>Take</a:t>
          </a:r>
        </a:p>
      </dgm:t>
    </dgm:pt>
    <dgm:pt modelId="{E1B53A47-2F06-42F8-AF0B-AED0A8E3448D}" type="parTrans" cxnId="{5FA2823F-6B04-43A5-97C0-5FEFE8C7F5E8}">
      <dgm:prSet/>
      <dgm:spPr/>
      <dgm:t>
        <a:bodyPr/>
        <a:lstStyle/>
        <a:p>
          <a:endParaRPr lang="en-US"/>
        </a:p>
      </dgm:t>
    </dgm:pt>
    <dgm:pt modelId="{0A947C62-CD31-40F8-9A95-668CCFEB9693}" type="sibTrans" cxnId="{5FA2823F-6B04-43A5-97C0-5FEFE8C7F5E8}">
      <dgm:prSet/>
      <dgm:spPr/>
      <dgm:t>
        <a:bodyPr/>
        <a:lstStyle/>
        <a:p>
          <a:endParaRPr lang="en-US"/>
        </a:p>
      </dgm:t>
    </dgm:pt>
    <dgm:pt modelId="{D461BC97-300A-4A6F-866D-3CCBFDB94DDC}">
      <dgm:prSet/>
      <dgm:spPr/>
      <dgm:t>
        <a:bodyPr/>
        <a:lstStyle/>
        <a:p>
          <a:r>
            <a:rPr lang="en-US"/>
            <a:t>Take a team approach​</a:t>
          </a:r>
        </a:p>
      </dgm:t>
    </dgm:pt>
    <dgm:pt modelId="{9C07064D-A573-4A11-B80A-E0448F315A8F}" type="parTrans" cxnId="{94F101D6-D2CE-40D8-9B34-27D73F3250DA}">
      <dgm:prSet/>
      <dgm:spPr/>
      <dgm:t>
        <a:bodyPr/>
        <a:lstStyle/>
        <a:p>
          <a:endParaRPr lang="en-US"/>
        </a:p>
      </dgm:t>
    </dgm:pt>
    <dgm:pt modelId="{0C7B6A19-A42C-442B-A826-7B79C7CB2290}" type="sibTrans" cxnId="{94F101D6-D2CE-40D8-9B34-27D73F3250DA}">
      <dgm:prSet/>
      <dgm:spPr/>
      <dgm:t>
        <a:bodyPr/>
        <a:lstStyle/>
        <a:p>
          <a:endParaRPr lang="en-US"/>
        </a:p>
      </dgm:t>
    </dgm:pt>
    <dgm:pt modelId="{5CFA4D2A-ADDF-45BF-9FA6-D8CD11305CCE}">
      <dgm:prSet/>
      <dgm:spPr/>
      <dgm:t>
        <a:bodyPr/>
        <a:lstStyle/>
        <a:p>
          <a:r>
            <a:rPr lang="en-US"/>
            <a:t>Be</a:t>
          </a:r>
        </a:p>
      </dgm:t>
    </dgm:pt>
    <dgm:pt modelId="{A4C7A7C4-46D3-4D11-863A-857668044871}" type="parTrans" cxnId="{E6D30419-930F-474E-ABDE-C43E50DC372F}">
      <dgm:prSet/>
      <dgm:spPr/>
      <dgm:t>
        <a:bodyPr/>
        <a:lstStyle/>
        <a:p>
          <a:endParaRPr lang="en-US"/>
        </a:p>
      </dgm:t>
    </dgm:pt>
    <dgm:pt modelId="{C305B208-C5F1-40F4-9080-44CB8E9B6946}" type="sibTrans" cxnId="{E6D30419-930F-474E-ABDE-C43E50DC372F}">
      <dgm:prSet/>
      <dgm:spPr/>
      <dgm:t>
        <a:bodyPr/>
        <a:lstStyle/>
        <a:p>
          <a:endParaRPr lang="en-US"/>
        </a:p>
      </dgm:t>
    </dgm:pt>
    <dgm:pt modelId="{E2F2F7ED-A66E-47B1-BB1B-395E4E2C6DC2}">
      <dgm:prSet/>
      <dgm:spPr/>
      <dgm:t>
        <a:bodyPr/>
        <a:lstStyle/>
        <a:p>
          <a:r>
            <a:rPr lang="en-US"/>
            <a:t>Be prepared​</a:t>
          </a:r>
        </a:p>
      </dgm:t>
    </dgm:pt>
    <dgm:pt modelId="{9E98C0FC-54D0-4421-ACCD-C155B192B5BB}" type="parTrans" cxnId="{5836C808-8601-4A58-AD62-2D3FD8705E95}">
      <dgm:prSet/>
      <dgm:spPr/>
      <dgm:t>
        <a:bodyPr/>
        <a:lstStyle/>
        <a:p>
          <a:endParaRPr lang="en-US"/>
        </a:p>
      </dgm:t>
    </dgm:pt>
    <dgm:pt modelId="{855F30F9-848E-4E86-9F08-7ABED06673F7}" type="sibTrans" cxnId="{5836C808-8601-4A58-AD62-2D3FD8705E95}">
      <dgm:prSet/>
      <dgm:spPr/>
      <dgm:t>
        <a:bodyPr/>
        <a:lstStyle/>
        <a:p>
          <a:endParaRPr lang="en-US"/>
        </a:p>
      </dgm:t>
    </dgm:pt>
    <dgm:pt modelId="{065652F9-6E6E-4D0E-A8F8-6A75403CB5A5}">
      <dgm:prSet/>
      <dgm:spPr/>
      <dgm:t>
        <a:bodyPr/>
        <a:lstStyle/>
        <a:p>
          <a:r>
            <a:rPr lang="en-US"/>
            <a:t>Optimise</a:t>
          </a:r>
        </a:p>
      </dgm:t>
    </dgm:pt>
    <dgm:pt modelId="{8F6919F4-FC16-480A-B250-03B3754D530C}" type="parTrans" cxnId="{7B5D32EE-0E00-47D6-8024-E5CF6C456ED5}">
      <dgm:prSet/>
      <dgm:spPr/>
      <dgm:t>
        <a:bodyPr/>
        <a:lstStyle/>
        <a:p>
          <a:endParaRPr lang="en-US"/>
        </a:p>
      </dgm:t>
    </dgm:pt>
    <dgm:pt modelId="{D1D50080-6C80-4580-BFC1-E86F5C830795}" type="sibTrans" cxnId="{7B5D32EE-0E00-47D6-8024-E5CF6C456ED5}">
      <dgm:prSet/>
      <dgm:spPr/>
      <dgm:t>
        <a:bodyPr/>
        <a:lstStyle/>
        <a:p>
          <a:endParaRPr lang="en-US"/>
        </a:p>
      </dgm:t>
    </dgm:pt>
    <dgm:pt modelId="{A0986060-A70E-459A-B184-CE72ACEA7141}">
      <dgm:prSet/>
      <dgm:spPr/>
      <dgm:t>
        <a:bodyPr/>
        <a:lstStyle/>
        <a:p>
          <a:r>
            <a:rPr lang="en-US"/>
            <a:t>Optimise your online presence​</a:t>
          </a:r>
        </a:p>
      </dgm:t>
    </dgm:pt>
    <dgm:pt modelId="{66E10355-CDEA-40B7-956B-7DBE9D746EF1}" type="parTrans" cxnId="{65C861C7-6D2F-4D93-808C-6156401403F0}">
      <dgm:prSet/>
      <dgm:spPr/>
      <dgm:t>
        <a:bodyPr/>
        <a:lstStyle/>
        <a:p>
          <a:endParaRPr lang="en-US"/>
        </a:p>
      </dgm:t>
    </dgm:pt>
    <dgm:pt modelId="{45734DBF-4154-4AE2-849D-7B25C617A218}" type="sibTrans" cxnId="{65C861C7-6D2F-4D93-808C-6156401403F0}">
      <dgm:prSet/>
      <dgm:spPr/>
      <dgm:t>
        <a:bodyPr/>
        <a:lstStyle/>
        <a:p>
          <a:endParaRPr lang="en-US"/>
        </a:p>
      </dgm:t>
    </dgm:pt>
    <dgm:pt modelId="{DAD79995-DC57-4A47-A49E-346450D9E379}">
      <dgm:prSet/>
      <dgm:spPr/>
      <dgm:t>
        <a:bodyPr/>
        <a:lstStyle/>
        <a:p>
          <a:r>
            <a:rPr lang="en-US"/>
            <a:t>Set up</a:t>
          </a:r>
        </a:p>
      </dgm:t>
    </dgm:pt>
    <dgm:pt modelId="{79405C7D-579F-4252-BBA7-82195F427B17}" type="parTrans" cxnId="{9C18755C-3AF9-44EB-BBDD-339702AD9582}">
      <dgm:prSet/>
      <dgm:spPr/>
      <dgm:t>
        <a:bodyPr/>
        <a:lstStyle/>
        <a:p>
          <a:endParaRPr lang="en-US"/>
        </a:p>
      </dgm:t>
    </dgm:pt>
    <dgm:pt modelId="{E64E8DBA-8C57-451B-933E-D015E636F6DA}" type="sibTrans" cxnId="{9C18755C-3AF9-44EB-BBDD-339702AD9582}">
      <dgm:prSet/>
      <dgm:spPr/>
      <dgm:t>
        <a:bodyPr/>
        <a:lstStyle/>
        <a:p>
          <a:endParaRPr lang="en-US"/>
        </a:p>
      </dgm:t>
    </dgm:pt>
    <dgm:pt modelId="{7F84F7BE-F59A-4637-A462-C7875E21B0A6}">
      <dgm:prSet/>
      <dgm:spPr/>
      <dgm:t>
        <a:bodyPr/>
        <a:lstStyle/>
        <a:p>
          <a:r>
            <a:rPr lang="en-US"/>
            <a:t>Set up monitoring tools​</a:t>
          </a:r>
        </a:p>
      </dgm:t>
    </dgm:pt>
    <dgm:pt modelId="{B7E8DC11-8634-4473-9055-4360892CD982}" type="parTrans" cxnId="{440F74C9-0236-42EC-A137-558C970995D7}">
      <dgm:prSet/>
      <dgm:spPr/>
      <dgm:t>
        <a:bodyPr/>
        <a:lstStyle/>
        <a:p>
          <a:endParaRPr lang="en-US"/>
        </a:p>
      </dgm:t>
    </dgm:pt>
    <dgm:pt modelId="{921317D8-948E-4AAD-9D91-486DDA8ECBBA}" type="sibTrans" cxnId="{440F74C9-0236-42EC-A137-558C970995D7}">
      <dgm:prSet/>
      <dgm:spPr/>
      <dgm:t>
        <a:bodyPr/>
        <a:lstStyle/>
        <a:p>
          <a:endParaRPr lang="en-US"/>
        </a:p>
      </dgm:t>
    </dgm:pt>
    <dgm:pt modelId="{6E45A245-882D-4A0F-8635-31A12C33EDC2}">
      <dgm:prSet/>
      <dgm:spPr/>
      <dgm:t>
        <a:bodyPr/>
        <a:lstStyle/>
        <a:p>
          <a:r>
            <a:rPr lang="en-US"/>
            <a:t>Analyse</a:t>
          </a:r>
        </a:p>
      </dgm:t>
    </dgm:pt>
    <dgm:pt modelId="{304CD161-1717-44D1-8496-F360E80AE0E8}" type="parTrans" cxnId="{E62FB40A-6715-4F96-AD61-955BEEA6D271}">
      <dgm:prSet/>
      <dgm:spPr/>
      <dgm:t>
        <a:bodyPr/>
        <a:lstStyle/>
        <a:p>
          <a:endParaRPr lang="en-US"/>
        </a:p>
      </dgm:t>
    </dgm:pt>
    <dgm:pt modelId="{3A9E40FB-B3C2-44B7-B1C2-E7EB55D86925}" type="sibTrans" cxnId="{E62FB40A-6715-4F96-AD61-955BEEA6D271}">
      <dgm:prSet/>
      <dgm:spPr/>
      <dgm:t>
        <a:bodyPr/>
        <a:lstStyle/>
        <a:p>
          <a:endParaRPr lang="en-US"/>
        </a:p>
      </dgm:t>
    </dgm:pt>
    <dgm:pt modelId="{2D4B5A38-3CE9-4C91-A514-A90ADF776831}">
      <dgm:prSet/>
      <dgm:spPr/>
      <dgm:t>
        <a:bodyPr/>
        <a:lstStyle/>
        <a:p>
          <a:r>
            <a:rPr lang="en-US"/>
            <a:t>Analyse feedback​</a:t>
          </a:r>
        </a:p>
      </dgm:t>
    </dgm:pt>
    <dgm:pt modelId="{3707C4AB-8F41-4BD9-AE60-8AA9EEC2833C}" type="parTrans" cxnId="{74B42E65-7C80-4FAF-9685-1CE5BC87B5B0}">
      <dgm:prSet/>
      <dgm:spPr/>
      <dgm:t>
        <a:bodyPr/>
        <a:lstStyle/>
        <a:p>
          <a:endParaRPr lang="en-US"/>
        </a:p>
      </dgm:t>
    </dgm:pt>
    <dgm:pt modelId="{2CE0B15E-63E3-40E7-BE17-1F05707B4473}" type="sibTrans" cxnId="{74B42E65-7C80-4FAF-9685-1CE5BC87B5B0}">
      <dgm:prSet/>
      <dgm:spPr/>
      <dgm:t>
        <a:bodyPr/>
        <a:lstStyle/>
        <a:p>
          <a:endParaRPr lang="en-US"/>
        </a:p>
      </dgm:t>
    </dgm:pt>
    <dgm:pt modelId="{9F88470E-4385-448C-82E2-AF6C272239CA}">
      <dgm:prSet/>
      <dgm:spPr/>
      <dgm:t>
        <a:bodyPr/>
        <a:lstStyle/>
        <a:p>
          <a:r>
            <a:rPr lang="en-US"/>
            <a:t>Take</a:t>
          </a:r>
        </a:p>
      </dgm:t>
    </dgm:pt>
    <dgm:pt modelId="{CE4FE02D-1CD1-4F28-B2A8-4C7B99C0A927}" type="parTrans" cxnId="{E7C38C98-78D8-4DC1-8D54-8CD3F17FF051}">
      <dgm:prSet/>
      <dgm:spPr/>
      <dgm:t>
        <a:bodyPr/>
        <a:lstStyle/>
        <a:p>
          <a:endParaRPr lang="en-US"/>
        </a:p>
      </dgm:t>
    </dgm:pt>
    <dgm:pt modelId="{174BC559-F2FC-408C-90BA-8B8BF43027BC}" type="sibTrans" cxnId="{E7C38C98-78D8-4DC1-8D54-8CD3F17FF051}">
      <dgm:prSet/>
      <dgm:spPr/>
      <dgm:t>
        <a:bodyPr/>
        <a:lstStyle/>
        <a:p>
          <a:endParaRPr lang="en-US"/>
        </a:p>
      </dgm:t>
    </dgm:pt>
    <dgm:pt modelId="{6A928585-50AC-4F57-82AA-025B1642E791}">
      <dgm:prSet/>
      <dgm:spPr/>
      <dgm:t>
        <a:bodyPr/>
        <a:lstStyle/>
        <a:p>
          <a:r>
            <a:rPr lang="en-US"/>
            <a:t>Take action​</a:t>
          </a:r>
        </a:p>
      </dgm:t>
    </dgm:pt>
    <dgm:pt modelId="{AE7A610B-BF74-4BBF-ADF2-F40BF7C1AAB6}" type="parTrans" cxnId="{66901701-AFE0-4F05-80C3-4614D4116E84}">
      <dgm:prSet/>
      <dgm:spPr/>
      <dgm:t>
        <a:bodyPr/>
        <a:lstStyle/>
        <a:p>
          <a:endParaRPr lang="en-US"/>
        </a:p>
      </dgm:t>
    </dgm:pt>
    <dgm:pt modelId="{D2903BC3-8D01-48B6-BCE4-546D22231AA9}" type="sibTrans" cxnId="{66901701-AFE0-4F05-80C3-4614D4116E84}">
      <dgm:prSet/>
      <dgm:spPr/>
      <dgm:t>
        <a:bodyPr/>
        <a:lstStyle/>
        <a:p>
          <a:endParaRPr lang="en-US"/>
        </a:p>
      </dgm:t>
    </dgm:pt>
    <dgm:pt modelId="{F6A32CC4-640C-44FF-8603-3CAA63806B95}">
      <dgm:prSet/>
      <dgm:spPr/>
      <dgm:t>
        <a:bodyPr/>
        <a:lstStyle/>
        <a:p>
          <a:r>
            <a:rPr lang="en-US"/>
            <a:t>Recognise and reward</a:t>
          </a:r>
        </a:p>
      </dgm:t>
    </dgm:pt>
    <dgm:pt modelId="{B3A30E0B-3E48-4F38-875C-ECC13CC4805B}" type="parTrans" cxnId="{0D9412F2-25C0-4EA8-A841-EFECBEFF1B6E}">
      <dgm:prSet/>
      <dgm:spPr/>
      <dgm:t>
        <a:bodyPr/>
        <a:lstStyle/>
        <a:p>
          <a:endParaRPr lang="en-US"/>
        </a:p>
      </dgm:t>
    </dgm:pt>
    <dgm:pt modelId="{0E0DE552-3AEB-43AA-AA07-8F8A40662FE5}" type="sibTrans" cxnId="{0D9412F2-25C0-4EA8-A841-EFECBEFF1B6E}">
      <dgm:prSet/>
      <dgm:spPr/>
      <dgm:t>
        <a:bodyPr/>
        <a:lstStyle/>
        <a:p>
          <a:endParaRPr lang="en-US"/>
        </a:p>
      </dgm:t>
    </dgm:pt>
    <dgm:pt modelId="{881DB837-21D0-43EF-95D4-372ABDD6E025}">
      <dgm:prSet/>
      <dgm:spPr/>
      <dgm:t>
        <a:bodyPr/>
        <a:lstStyle/>
        <a:p>
          <a:r>
            <a:rPr lang="en-US"/>
            <a:t>Recognise and reward​</a:t>
          </a:r>
        </a:p>
      </dgm:t>
    </dgm:pt>
    <dgm:pt modelId="{F1EEE5C7-2231-4050-A763-B75AFD779E4D}" type="parTrans" cxnId="{3DF60996-B42C-4731-B17E-CBC6EF655B1E}">
      <dgm:prSet/>
      <dgm:spPr/>
      <dgm:t>
        <a:bodyPr/>
        <a:lstStyle/>
        <a:p>
          <a:endParaRPr lang="en-US"/>
        </a:p>
      </dgm:t>
    </dgm:pt>
    <dgm:pt modelId="{FAFE8A13-F0B2-4355-8960-35B3507168F0}" type="sibTrans" cxnId="{3DF60996-B42C-4731-B17E-CBC6EF655B1E}">
      <dgm:prSet/>
      <dgm:spPr/>
      <dgm:t>
        <a:bodyPr/>
        <a:lstStyle/>
        <a:p>
          <a:endParaRPr lang="en-US"/>
        </a:p>
      </dgm:t>
    </dgm:pt>
    <dgm:pt modelId="{81D8535A-395F-4430-BDC0-D0478B3503AE}">
      <dgm:prSet/>
      <dgm:spPr/>
      <dgm:t>
        <a:bodyPr/>
        <a:lstStyle/>
        <a:p>
          <a:r>
            <a:rPr lang="en-US"/>
            <a:t>Respond</a:t>
          </a:r>
        </a:p>
      </dgm:t>
    </dgm:pt>
    <dgm:pt modelId="{529F155E-E96D-4544-BCA5-3BD1CA54C577}" type="parTrans" cxnId="{A4689531-2800-4D89-9754-BCADD1C5208C}">
      <dgm:prSet/>
      <dgm:spPr/>
      <dgm:t>
        <a:bodyPr/>
        <a:lstStyle/>
        <a:p>
          <a:endParaRPr lang="en-US"/>
        </a:p>
      </dgm:t>
    </dgm:pt>
    <dgm:pt modelId="{EE601CA4-6D4C-468A-87DE-830069BF2313}" type="sibTrans" cxnId="{A4689531-2800-4D89-9754-BCADD1C5208C}">
      <dgm:prSet/>
      <dgm:spPr/>
      <dgm:t>
        <a:bodyPr/>
        <a:lstStyle/>
        <a:p>
          <a:endParaRPr lang="en-US"/>
        </a:p>
      </dgm:t>
    </dgm:pt>
    <dgm:pt modelId="{3E7EC925-7659-4707-81FE-80303F8B01AF}">
      <dgm:prSet/>
      <dgm:spPr/>
      <dgm:t>
        <a:bodyPr/>
        <a:lstStyle/>
        <a:p>
          <a:r>
            <a:rPr lang="en-US"/>
            <a:t>Respond to reviews</a:t>
          </a:r>
        </a:p>
      </dgm:t>
    </dgm:pt>
    <dgm:pt modelId="{88956838-9486-4F36-B879-6F0938E3220B}" type="parTrans" cxnId="{E50CCA03-89E3-4065-8BAE-67A49E2005CE}">
      <dgm:prSet/>
      <dgm:spPr/>
      <dgm:t>
        <a:bodyPr/>
        <a:lstStyle/>
        <a:p>
          <a:endParaRPr lang="en-US"/>
        </a:p>
      </dgm:t>
    </dgm:pt>
    <dgm:pt modelId="{0196B567-E672-4990-A3A6-5988C4B6C478}" type="sibTrans" cxnId="{E50CCA03-89E3-4065-8BAE-67A49E2005CE}">
      <dgm:prSet/>
      <dgm:spPr/>
      <dgm:t>
        <a:bodyPr/>
        <a:lstStyle/>
        <a:p>
          <a:endParaRPr lang="en-US"/>
        </a:p>
      </dgm:t>
    </dgm:pt>
    <dgm:pt modelId="{4706AC26-1BDB-447B-9A26-8CA8B2EF9965}" type="pres">
      <dgm:prSet presAssocID="{A1BA7BF4-64E7-4806-9208-0E16AFAF10D4}" presName="Name0" presStyleCnt="0">
        <dgm:presLayoutVars>
          <dgm:dir/>
          <dgm:animLvl val="lvl"/>
          <dgm:resizeHandles val="exact"/>
        </dgm:presLayoutVars>
      </dgm:prSet>
      <dgm:spPr/>
    </dgm:pt>
    <dgm:pt modelId="{05EEC542-A995-4519-86C6-E2871C9946A4}" type="pres">
      <dgm:prSet presAssocID="{A1FC3F6B-D4F6-4F19-AE7C-EE18468B1EB3}" presName="linNode" presStyleCnt="0"/>
      <dgm:spPr/>
    </dgm:pt>
    <dgm:pt modelId="{54E7CF45-BCB4-471D-87F5-72DC6D65C413}" type="pres">
      <dgm:prSet presAssocID="{A1FC3F6B-D4F6-4F19-AE7C-EE18468B1EB3}" presName="parentText" presStyleLbl="alignNode1" presStyleIdx="0" presStyleCnt="10">
        <dgm:presLayoutVars>
          <dgm:chMax val="1"/>
          <dgm:bulletEnabled/>
        </dgm:presLayoutVars>
      </dgm:prSet>
      <dgm:spPr/>
    </dgm:pt>
    <dgm:pt modelId="{DAF60E20-1F92-447D-9B19-0498EAFDBC83}" type="pres">
      <dgm:prSet presAssocID="{A1FC3F6B-D4F6-4F19-AE7C-EE18468B1EB3}" presName="descendantText" presStyleLbl="alignAccFollowNode1" presStyleIdx="0" presStyleCnt="10">
        <dgm:presLayoutVars>
          <dgm:bulletEnabled/>
        </dgm:presLayoutVars>
      </dgm:prSet>
      <dgm:spPr/>
    </dgm:pt>
    <dgm:pt modelId="{71E5FAA4-AE29-4B27-949B-85B6CB159C8A}" type="pres">
      <dgm:prSet presAssocID="{DAA085CC-7D37-4929-AED0-AD62989E41B3}" presName="sp" presStyleCnt="0"/>
      <dgm:spPr/>
    </dgm:pt>
    <dgm:pt modelId="{3213A587-2DD4-49E6-A1B2-5E192AC44F9A}" type="pres">
      <dgm:prSet presAssocID="{3B6F4CEF-CA72-484F-95CA-05C19E555BEE}" presName="linNode" presStyleCnt="0"/>
      <dgm:spPr/>
    </dgm:pt>
    <dgm:pt modelId="{B0ABDD91-019F-4B6D-9C91-30E5B08B2D14}" type="pres">
      <dgm:prSet presAssocID="{3B6F4CEF-CA72-484F-95CA-05C19E555BEE}" presName="parentText" presStyleLbl="alignNode1" presStyleIdx="1" presStyleCnt="10">
        <dgm:presLayoutVars>
          <dgm:chMax val="1"/>
          <dgm:bulletEnabled/>
        </dgm:presLayoutVars>
      </dgm:prSet>
      <dgm:spPr/>
    </dgm:pt>
    <dgm:pt modelId="{B2C8F851-337D-49F5-8A3F-E93D1FC1D8F7}" type="pres">
      <dgm:prSet presAssocID="{3B6F4CEF-CA72-484F-95CA-05C19E555BEE}" presName="descendantText" presStyleLbl="alignAccFollowNode1" presStyleIdx="1" presStyleCnt="10">
        <dgm:presLayoutVars>
          <dgm:bulletEnabled/>
        </dgm:presLayoutVars>
      </dgm:prSet>
      <dgm:spPr/>
    </dgm:pt>
    <dgm:pt modelId="{86D66E1D-AE16-49DE-A55E-351135F5F7DF}" type="pres">
      <dgm:prSet presAssocID="{F70F8E1A-1F76-464C-94AC-9501F941C518}" presName="sp" presStyleCnt="0"/>
      <dgm:spPr/>
    </dgm:pt>
    <dgm:pt modelId="{C29DCF0E-135A-431E-9238-1C8D6A4F1148}" type="pres">
      <dgm:prSet presAssocID="{6B0F92D2-ED09-419F-A64F-E41A493949CE}" presName="linNode" presStyleCnt="0"/>
      <dgm:spPr/>
    </dgm:pt>
    <dgm:pt modelId="{01353814-B084-4289-8508-15EDDB6B6DF4}" type="pres">
      <dgm:prSet presAssocID="{6B0F92D2-ED09-419F-A64F-E41A493949CE}" presName="parentText" presStyleLbl="alignNode1" presStyleIdx="2" presStyleCnt="10">
        <dgm:presLayoutVars>
          <dgm:chMax val="1"/>
          <dgm:bulletEnabled/>
        </dgm:presLayoutVars>
      </dgm:prSet>
      <dgm:spPr/>
    </dgm:pt>
    <dgm:pt modelId="{86CA9615-9CCD-4D96-B78A-E6B70955E807}" type="pres">
      <dgm:prSet presAssocID="{6B0F92D2-ED09-419F-A64F-E41A493949CE}" presName="descendantText" presStyleLbl="alignAccFollowNode1" presStyleIdx="2" presStyleCnt="10">
        <dgm:presLayoutVars>
          <dgm:bulletEnabled/>
        </dgm:presLayoutVars>
      </dgm:prSet>
      <dgm:spPr/>
    </dgm:pt>
    <dgm:pt modelId="{5FCD6209-451F-4643-8589-2DA50968CA97}" type="pres">
      <dgm:prSet presAssocID="{0A947C62-CD31-40F8-9A95-668CCFEB9693}" presName="sp" presStyleCnt="0"/>
      <dgm:spPr/>
    </dgm:pt>
    <dgm:pt modelId="{9C2CF964-65C3-45D4-9DAA-E85DADC07D74}" type="pres">
      <dgm:prSet presAssocID="{5CFA4D2A-ADDF-45BF-9FA6-D8CD11305CCE}" presName="linNode" presStyleCnt="0"/>
      <dgm:spPr/>
    </dgm:pt>
    <dgm:pt modelId="{A5E9A215-A07A-4BF0-9CCB-C1599B624D6E}" type="pres">
      <dgm:prSet presAssocID="{5CFA4D2A-ADDF-45BF-9FA6-D8CD11305CCE}" presName="parentText" presStyleLbl="alignNode1" presStyleIdx="3" presStyleCnt="10">
        <dgm:presLayoutVars>
          <dgm:chMax val="1"/>
          <dgm:bulletEnabled/>
        </dgm:presLayoutVars>
      </dgm:prSet>
      <dgm:spPr/>
    </dgm:pt>
    <dgm:pt modelId="{74E582C2-2690-4A27-A4FD-1E5D7606EF9C}" type="pres">
      <dgm:prSet presAssocID="{5CFA4D2A-ADDF-45BF-9FA6-D8CD11305CCE}" presName="descendantText" presStyleLbl="alignAccFollowNode1" presStyleIdx="3" presStyleCnt="10">
        <dgm:presLayoutVars>
          <dgm:bulletEnabled/>
        </dgm:presLayoutVars>
      </dgm:prSet>
      <dgm:spPr/>
    </dgm:pt>
    <dgm:pt modelId="{62445AE7-EF5B-4F2B-A95E-F5DA0E4D2FF1}" type="pres">
      <dgm:prSet presAssocID="{C305B208-C5F1-40F4-9080-44CB8E9B6946}" presName="sp" presStyleCnt="0"/>
      <dgm:spPr/>
    </dgm:pt>
    <dgm:pt modelId="{E94A71DE-CBAA-4476-9868-E60C555E371F}" type="pres">
      <dgm:prSet presAssocID="{065652F9-6E6E-4D0E-A8F8-6A75403CB5A5}" presName="linNode" presStyleCnt="0"/>
      <dgm:spPr/>
    </dgm:pt>
    <dgm:pt modelId="{1AA7E2A2-826A-4C24-8152-2A3107507AE9}" type="pres">
      <dgm:prSet presAssocID="{065652F9-6E6E-4D0E-A8F8-6A75403CB5A5}" presName="parentText" presStyleLbl="alignNode1" presStyleIdx="4" presStyleCnt="10">
        <dgm:presLayoutVars>
          <dgm:chMax val="1"/>
          <dgm:bulletEnabled/>
        </dgm:presLayoutVars>
      </dgm:prSet>
      <dgm:spPr/>
    </dgm:pt>
    <dgm:pt modelId="{B9577464-D0F4-4943-8560-C85EC55746A5}" type="pres">
      <dgm:prSet presAssocID="{065652F9-6E6E-4D0E-A8F8-6A75403CB5A5}" presName="descendantText" presStyleLbl="alignAccFollowNode1" presStyleIdx="4" presStyleCnt="10">
        <dgm:presLayoutVars>
          <dgm:bulletEnabled/>
        </dgm:presLayoutVars>
      </dgm:prSet>
      <dgm:spPr/>
    </dgm:pt>
    <dgm:pt modelId="{09F26CDF-C18B-4CD7-83B4-C0B50C12E991}" type="pres">
      <dgm:prSet presAssocID="{D1D50080-6C80-4580-BFC1-E86F5C830795}" presName="sp" presStyleCnt="0"/>
      <dgm:spPr/>
    </dgm:pt>
    <dgm:pt modelId="{270F3994-EB7C-43CD-A0CD-1499DFE838B2}" type="pres">
      <dgm:prSet presAssocID="{DAD79995-DC57-4A47-A49E-346450D9E379}" presName="linNode" presStyleCnt="0"/>
      <dgm:spPr/>
    </dgm:pt>
    <dgm:pt modelId="{17C08C95-414F-496F-AB49-83B6EFE81FEB}" type="pres">
      <dgm:prSet presAssocID="{DAD79995-DC57-4A47-A49E-346450D9E379}" presName="parentText" presStyleLbl="alignNode1" presStyleIdx="5" presStyleCnt="10">
        <dgm:presLayoutVars>
          <dgm:chMax val="1"/>
          <dgm:bulletEnabled/>
        </dgm:presLayoutVars>
      </dgm:prSet>
      <dgm:spPr/>
    </dgm:pt>
    <dgm:pt modelId="{2D059DAA-CEEC-4F0C-815D-1AE73DBF5696}" type="pres">
      <dgm:prSet presAssocID="{DAD79995-DC57-4A47-A49E-346450D9E379}" presName="descendantText" presStyleLbl="alignAccFollowNode1" presStyleIdx="5" presStyleCnt="10">
        <dgm:presLayoutVars>
          <dgm:bulletEnabled/>
        </dgm:presLayoutVars>
      </dgm:prSet>
      <dgm:spPr/>
    </dgm:pt>
    <dgm:pt modelId="{AF67EADF-FB9D-4DED-8FFC-6A62AF4F0EF5}" type="pres">
      <dgm:prSet presAssocID="{E64E8DBA-8C57-451B-933E-D015E636F6DA}" presName="sp" presStyleCnt="0"/>
      <dgm:spPr/>
    </dgm:pt>
    <dgm:pt modelId="{8C6358BC-90BF-4159-B306-9D9831248123}" type="pres">
      <dgm:prSet presAssocID="{6E45A245-882D-4A0F-8635-31A12C33EDC2}" presName="linNode" presStyleCnt="0"/>
      <dgm:spPr/>
    </dgm:pt>
    <dgm:pt modelId="{61A1D6F9-B4D7-4A1C-B585-9DF3BA098D7E}" type="pres">
      <dgm:prSet presAssocID="{6E45A245-882D-4A0F-8635-31A12C33EDC2}" presName="parentText" presStyleLbl="alignNode1" presStyleIdx="6" presStyleCnt="10">
        <dgm:presLayoutVars>
          <dgm:chMax val="1"/>
          <dgm:bulletEnabled/>
        </dgm:presLayoutVars>
      </dgm:prSet>
      <dgm:spPr/>
    </dgm:pt>
    <dgm:pt modelId="{82CB438D-7755-4B0F-BCB5-BBE0C5756D0E}" type="pres">
      <dgm:prSet presAssocID="{6E45A245-882D-4A0F-8635-31A12C33EDC2}" presName="descendantText" presStyleLbl="alignAccFollowNode1" presStyleIdx="6" presStyleCnt="10">
        <dgm:presLayoutVars>
          <dgm:bulletEnabled/>
        </dgm:presLayoutVars>
      </dgm:prSet>
      <dgm:spPr/>
    </dgm:pt>
    <dgm:pt modelId="{DB587C5A-3708-44C5-B3D5-F673A81A265C}" type="pres">
      <dgm:prSet presAssocID="{3A9E40FB-B3C2-44B7-B1C2-E7EB55D86925}" presName="sp" presStyleCnt="0"/>
      <dgm:spPr/>
    </dgm:pt>
    <dgm:pt modelId="{C4E25187-D4B6-43D0-8349-D0C076450898}" type="pres">
      <dgm:prSet presAssocID="{9F88470E-4385-448C-82E2-AF6C272239CA}" presName="linNode" presStyleCnt="0"/>
      <dgm:spPr/>
    </dgm:pt>
    <dgm:pt modelId="{A9B6EE1A-C8A1-4016-84D7-DAEB64909D36}" type="pres">
      <dgm:prSet presAssocID="{9F88470E-4385-448C-82E2-AF6C272239CA}" presName="parentText" presStyleLbl="alignNode1" presStyleIdx="7" presStyleCnt="10">
        <dgm:presLayoutVars>
          <dgm:chMax val="1"/>
          <dgm:bulletEnabled/>
        </dgm:presLayoutVars>
      </dgm:prSet>
      <dgm:spPr/>
    </dgm:pt>
    <dgm:pt modelId="{91DFDB93-80C2-467A-9A0E-A613F709C89D}" type="pres">
      <dgm:prSet presAssocID="{9F88470E-4385-448C-82E2-AF6C272239CA}" presName="descendantText" presStyleLbl="alignAccFollowNode1" presStyleIdx="7" presStyleCnt="10">
        <dgm:presLayoutVars>
          <dgm:bulletEnabled/>
        </dgm:presLayoutVars>
      </dgm:prSet>
      <dgm:spPr/>
    </dgm:pt>
    <dgm:pt modelId="{48D9FB33-EB32-4A76-BCDC-D6EB7AFCC1EB}" type="pres">
      <dgm:prSet presAssocID="{174BC559-F2FC-408C-90BA-8B8BF43027BC}" presName="sp" presStyleCnt="0"/>
      <dgm:spPr/>
    </dgm:pt>
    <dgm:pt modelId="{CC27C8F2-2C66-41A0-9105-D548A2F5DCA4}" type="pres">
      <dgm:prSet presAssocID="{F6A32CC4-640C-44FF-8603-3CAA63806B95}" presName="linNode" presStyleCnt="0"/>
      <dgm:spPr/>
    </dgm:pt>
    <dgm:pt modelId="{AC3EBCCD-B685-48B3-A23B-1618694327FF}" type="pres">
      <dgm:prSet presAssocID="{F6A32CC4-640C-44FF-8603-3CAA63806B95}" presName="parentText" presStyleLbl="alignNode1" presStyleIdx="8" presStyleCnt="10">
        <dgm:presLayoutVars>
          <dgm:chMax val="1"/>
          <dgm:bulletEnabled/>
        </dgm:presLayoutVars>
      </dgm:prSet>
      <dgm:spPr/>
    </dgm:pt>
    <dgm:pt modelId="{0652D0BF-1A64-4CBB-A98C-579201EA5FC8}" type="pres">
      <dgm:prSet presAssocID="{F6A32CC4-640C-44FF-8603-3CAA63806B95}" presName="descendantText" presStyleLbl="alignAccFollowNode1" presStyleIdx="8" presStyleCnt="10">
        <dgm:presLayoutVars>
          <dgm:bulletEnabled/>
        </dgm:presLayoutVars>
      </dgm:prSet>
      <dgm:spPr/>
    </dgm:pt>
    <dgm:pt modelId="{76DDDB57-AE5F-4A30-9B4B-22CE854C3828}" type="pres">
      <dgm:prSet presAssocID="{0E0DE552-3AEB-43AA-AA07-8F8A40662FE5}" presName="sp" presStyleCnt="0"/>
      <dgm:spPr/>
    </dgm:pt>
    <dgm:pt modelId="{EE0429BD-FA83-4738-94DC-4BF15288EDF6}" type="pres">
      <dgm:prSet presAssocID="{81D8535A-395F-4430-BDC0-D0478B3503AE}" presName="linNode" presStyleCnt="0"/>
      <dgm:spPr/>
    </dgm:pt>
    <dgm:pt modelId="{96E17C19-1B8B-41D8-82B9-E82BD1D0EE47}" type="pres">
      <dgm:prSet presAssocID="{81D8535A-395F-4430-BDC0-D0478B3503AE}" presName="parentText" presStyleLbl="alignNode1" presStyleIdx="9" presStyleCnt="10">
        <dgm:presLayoutVars>
          <dgm:chMax val="1"/>
          <dgm:bulletEnabled/>
        </dgm:presLayoutVars>
      </dgm:prSet>
      <dgm:spPr/>
    </dgm:pt>
    <dgm:pt modelId="{D2D4C595-B8D3-47D3-88B1-C29CA09E78DE}" type="pres">
      <dgm:prSet presAssocID="{81D8535A-395F-4430-BDC0-D0478B3503AE}" presName="descendantText" presStyleLbl="alignAccFollowNode1" presStyleIdx="9" presStyleCnt="10">
        <dgm:presLayoutVars>
          <dgm:bulletEnabled/>
        </dgm:presLayoutVars>
      </dgm:prSet>
      <dgm:spPr/>
    </dgm:pt>
  </dgm:ptLst>
  <dgm:cxnLst>
    <dgm:cxn modelId="{66901701-AFE0-4F05-80C3-4614D4116E84}" srcId="{9F88470E-4385-448C-82E2-AF6C272239CA}" destId="{6A928585-50AC-4F57-82AA-025B1642E791}" srcOrd="0" destOrd="0" parTransId="{AE7A610B-BF74-4BBF-ADF2-F40BF7C1AAB6}" sibTransId="{D2903BC3-8D01-48B6-BCE4-546D22231AA9}"/>
    <dgm:cxn modelId="{E50CCA03-89E3-4065-8BAE-67A49E2005CE}" srcId="{81D8535A-395F-4430-BDC0-D0478B3503AE}" destId="{3E7EC925-7659-4707-81FE-80303F8B01AF}" srcOrd="0" destOrd="0" parTransId="{88956838-9486-4F36-B879-6F0938E3220B}" sibTransId="{0196B567-E672-4990-A3A6-5988C4B6C478}"/>
    <dgm:cxn modelId="{7B6D4106-E7B2-4949-B1C8-8939788DED62}" type="presOf" srcId="{D461BC97-300A-4A6F-866D-3CCBFDB94DDC}" destId="{86CA9615-9CCD-4D96-B78A-E6B70955E807}" srcOrd="0" destOrd="0" presId="urn:microsoft.com/office/officeart/2016/7/layout/VerticalSolidActionList"/>
    <dgm:cxn modelId="{0C250707-272B-4B29-8BDF-9EF7B1EED717}" type="presOf" srcId="{F6A32CC4-640C-44FF-8603-3CAA63806B95}" destId="{AC3EBCCD-B685-48B3-A23B-1618694327FF}" srcOrd="0" destOrd="0" presId="urn:microsoft.com/office/officeart/2016/7/layout/VerticalSolidActionList"/>
    <dgm:cxn modelId="{5836C808-8601-4A58-AD62-2D3FD8705E95}" srcId="{5CFA4D2A-ADDF-45BF-9FA6-D8CD11305CCE}" destId="{E2F2F7ED-A66E-47B1-BB1B-395E4E2C6DC2}" srcOrd="0" destOrd="0" parTransId="{9E98C0FC-54D0-4421-ACCD-C155B192B5BB}" sibTransId="{855F30F9-848E-4E86-9F08-7ABED06673F7}"/>
    <dgm:cxn modelId="{E62FB40A-6715-4F96-AD61-955BEEA6D271}" srcId="{A1BA7BF4-64E7-4806-9208-0E16AFAF10D4}" destId="{6E45A245-882D-4A0F-8635-31A12C33EDC2}" srcOrd="6" destOrd="0" parTransId="{304CD161-1717-44D1-8496-F360E80AE0E8}" sibTransId="{3A9E40FB-B3C2-44B7-B1C2-E7EB55D86925}"/>
    <dgm:cxn modelId="{16896C0D-D94A-40D0-A690-22B93776BB04}" type="presOf" srcId="{3B6F4CEF-CA72-484F-95CA-05C19E555BEE}" destId="{B0ABDD91-019F-4B6D-9C91-30E5B08B2D14}" srcOrd="0" destOrd="0" presId="urn:microsoft.com/office/officeart/2016/7/layout/VerticalSolidActionList"/>
    <dgm:cxn modelId="{E6D30419-930F-474E-ABDE-C43E50DC372F}" srcId="{A1BA7BF4-64E7-4806-9208-0E16AFAF10D4}" destId="{5CFA4D2A-ADDF-45BF-9FA6-D8CD11305CCE}" srcOrd="3" destOrd="0" parTransId="{A4C7A7C4-46D3-4D11-863A-857668044871}" sibTransId="{C305B208-C5F1-40F4-9080-44CB8E9B6946}"/>
    <dgm:cxn modelId="{B7E3952C-BA03-48C4-89D1-50943D9F85B9}" type="presOf" srcId="{5CFA4D2A-ADDF-45BF-9FA6-D8CD11305CCE}" destId="{A5E9A215-A07A-4BF0-9CCB-C1599B624D6E}" srcOrd="0" destOrd="0" presId="urn:microsoft.com/office/officeart/2016/7/layout/VerticalSolidActionList"/>
    <dgm:cxn modelId="{A4689531-2800-4D89-9754-BCADD1C5208C}" srcId="{A1BA7BF4-64E7-4806-9208-0E16AFAF10D4}" destId="{81D8535A-395F-4430-BDC0-D0478B3503AE}" srcOrd="9" destOrd="0" parTransId="{529F155E-E96D-4544-BCA5-3BD1CA54C577}" sibTransId="{EE601CA4-6D4C-468A-87DE-830069BF2313}"/>
    <dgm:cxn modelId="{BDE2FE36-E0C1-4CF1-8D64-14123397BBE0}" type="presOf" srcId="{81D8535A-395F-4430-BDC0-D0478B3503AE}" destId="{96E17C19-1B8B-41D8-82B9-E82BD1D0EE47}" srcOrd="0" destOrd="0" presId="urn:microsoft.com/office/officeart/2016/7/layout/VerticalSolidActionList"/>
    <dgm:cxn modelId="{C0F4F83D-9E1A-4071-B286-629342DA8AD6}" type="presOf" srcId="{DAD79995-DC57-4A47-A49E-346450D9E379}" destId="{17C08C95-414F-496F-AB49-83B6EFE81FEB}" srcOrd="0" destOrd="0" presId="urn:microsoft.com/office/officeart/2016/7/layout/VerticalSolidActionList"/>
    <dgm:cxn modelId="{5FA2823F-6B04-43A5-97C0-5FEFE8C7F5E8}" srcId="{A1BA7BF4-64E7-4806-9208-0E16AFAF10D4}" destId="{6B0F92D2-ED09-419F-A64F-E41A493949CE}" srcOrd="2" destOrd="0" parTransId="{E1B53A47-2F06-42F8-AF0B-AED0A8E3448D}" sibTransId="{0A947C62-CD31-40F8-9A95-668CCFEB9693}"/>
    <dgm:cxn modelId="{9C18755C-3AF9-44EB-BBDD-339702AD9582}" srcId="{A1BA7BF4-64E7-4806-9208-0E16AFAF10D4}" destId="{DAD79995-DC57-4A47-A49E-346450D9E379}" srcOrd="5" destOrd="0" parTransId="{79405C7D-579F-4252-BBA7-82195F427B17}" sibTransId="{E64E8DBA-8C57-451B-933E-D015E636F6DA}"/>
    <dgm:cxn modelId="{9634B25C-7056-4235-B021-634AD13587F8}" type="presOf" srcId="{A1BA7BF4-64E7-4806-9208-0E16AFAF10D4}" destId="{4706AC26-1BDB-447B-9A26-8CA8B2EF9965}" srcOrd="0" destOrd="0" presId="urn:microsoft.com/office/officeart/2016/7/layout/VerticalSolidActionList"/>
    <dgm:cxn modelId="{7B96E763-D8EA-48C6-862B-9CE9539E3D28}" type="presOf" srcId="{6B0F92D2-ED09-419F-A64F-E41A493949CE}" destId="{01353814-B084-4289-8508-15EDDB6B6DF4}" srcOrd="0" destOrd="0" presId="urn:microsoft.com/office/officeart/2016/7/layout/VerticalSolidActionList"/>
    <dgm:cxn modelId="{74B42E65-7C80-4FAF-9685-1CE5BC87B5B0}" srcId="{6E45A245-882D-4A0F-8635-31A12C33EDC2}" destId="{2D4B5A38-3CE9-4C91-A514-A90ADF776831}" srcOrd="0" destOrd="0" parTransId="{3707C4AB-8F41-4BD9-AE60-8AA9EEC2833C}" sibTransId="{2CE0B15E-63E3-40E7-BE17-1F05707B4473}"/>
    <dgm:cxn modelId="{F4827347-138E-4F7B-8BA3-261B97CD1C83}" type="presOf" srcId="{881DB837-21D0-43EF-95D4-372ABDD6E025}" destId="{0652D0BF-1A64-4CBB-A98C-579201EA5FC8}" srcOrd="0" destOrd="0" presId="urn:microsoft.com/office/officeart/2016/7/layout/VerticalSolidActionList"/>
    <dgm:cxn modelId="{F7D62449-0800-4BC8-AFAF-B99A99175ECA}" type="presOf" srcId="{C797A068-6D10-40F1-BC06-0A98A721FD41}" destId="{B2C8F851-337D-49F5-8A3F-E93D1FC1D8F7}" srcOrd="0" destOrd="0" presId="urn:microsoft.com/office/officeart/2016/7/layout/VerticalSolidActionList"/>
    <dgm:cxn modelId="{93A08E75-7CB7-4F52-B8B9-6400D2B46CFD}" type="presOf" srcId="{A0986060-A70E-459A-B184-CE72ACEA7141}" destId="{B9577464-D0F4-4943-8560-C85EC55746A5}" srcOrd="0" destOrd="0" presId="urn:microsoft.com/office/officeart/2016/7/layout/VerticalSolidActionList"/>
    <dgm:cxn modelId="{9ADE9A7C-7AA8-45E6-884E-B799E4C56FCF}" type="presOf" srcId="{A1FC3F6B-D4F6-4F19-AE7C-EE18468B1EB3}" destId="{54E7CF45-BCB4-471D-87F5-72DC6D65C413}" srcOrd="0" destOrd="0" presId="urn:microsoft.com/office/officeart/2016/7/layout/VerticalSolidActionList"/>
    <dgm:cxn modelId="{20BB927D-E5F8-4B17-B08E-6B566EEA51A6}" srcId="{A1BA7BF4-64E7-4806-9208-0E16AFAF10D4}" destId="{3B6F4CEF-CA72-484F-95CA-05C19E555BEE}" srcOrd="1" destOrd="0" parTransId="{4547A978-5172-4232-BFD5-EACFBFA91A0B}" sibTransId="{F70F8E1A-1F76-464C-94AC-9501F941C518}"/>
    <dgm:cxn modelId="{2F57ED80-47C6-4D93-A3C5-133B3C831B35}" type="presOf" srcId="{81D42AB5-D84E-4EC4-89C6-F8634E27004C}" destId="{DAF60E20-1F92-447D-9B19-0498EAFDBC83}" srcOrd="0" destOrd="0" presId="urn:microsoft.com/office/officeart/2016/7/layout/VerticalSolidActionList"/>
    <dgm:cxn modelId="{3DF60996-B42C-4731-B17E-CBC6EF655B1E}" srcId="{F6A32CC4-640C-44FF-8603-3CAA63806B95}" destId="{881DB837-21D0-43EF-95D4-372ABDD6E025}" srcOrd="0" destOrd="0" parTransId="{F1EEE5C7-2231-4050-A763-B75AFD779E4D}" sibTransId="{FAFE8A13-F0B2-4355-8960-35B3507168F0}"/>
    <dgm:cxn modelId="{E7C38C98-78D8-4DC1-8D54-8CD3F17FF051}" srcId="{A1BA7BF4-64E7-4806-9208-0E16AFAF10D4}" destId="{9F88470E-4385-448C-82E2-AF6C272239CA}" srcOrd="7" destOrd="0" parTransId="{CE4FE02D-1CD1-4F28-B2A8-4C7B99C0A927}" sibTransId="{174BC559-F2FC-408C-90BA-8B8BF43027BC}"/>
    <dgm:cxn modelId="{6193F8A0-25EF-4A75-84D8-65654B19367A}" type="presOf" srcId="{6A928585-50AC-4F57-82AA-025B1642E791}" destId="{91DFDB93-80C2-467A-9A0E-A613F709C89D}" srcOrd="0" destOrd="0" presId="urn:microsoft.com/office/officeart/2016/7/layout/VerticalSolidActionList"/>
    <dgm:cxn modelId="{7FE23CAA-F077-4A5C-93F2-BE68B0DB8724}" type="presOf" srcId="{2D4B5A38-3CE9-4C91-A514-A90ADF776831}" destId="{82CB438D-7755-4B0F-BCB5-BBE0C5756D0E}" srcOrd="0" destOrd="0" presId="urn:microsoft.com/office/officeart/2016/7/layout/VerticalSolidActionList"/>
    <dgm:cxn modelId="{E870B5B8-D894-4D3C-9A0F-EDF6C7A689E8}" type="presOf" srcId="{065652F9-6E6E-4D0E-A8F8-6A75403CB5A5}" destId="{1AA7E2A2-826A-4C24-8152-2A3107507AE9}" srcOrd="0" destOrd="0" presId="urn:microsoft.com/office/officeart/2016/7/layout/VerticalSolidActionList"/>
    <dgm:cxn modelId="{65C861C7-6D2F-4D93-808C-6156401403F0}" srcId="{065652F9-6E6E-4D0E-A8F8-6A75403CB5A5}" destId="{A0986060-A70E-459A-B184-CE72ACEA7141}" srcOrd="0" destOrd="0" parTransId="{66E10355-CDEA-40B7-956B-7DBE9D746EF1}" sibTransId="{45734DBF-4154-4AE2-849D-7B25C617A218}"/>
    <dgm:cxn modelId="{440F74C9-0236-42EC-A137-558C970995D7}" srcId="{DAD79995-DC57-4A47-A49E-346450D9E379}" destId="{7F84F7BE-F59A-4637-A462-C7875E21B0A6}" srcOrd="0" destOrd="0" parTransId="{B7E8DC11-8634-4473-9055-4360892CD982}" sibTransId="{921317D8-948E-4AAD-9D91-486DDA8ECBBA}"/>
    <dgm:cxn modelId="{98D011D2-D6DA-48B3-82DF-EDB25A5DC764}" type="presOf" srcId="{9F88470E-4385-448C-82E2-AF6C272239CA}" destId="{A9B6EE1A-C8A1-4016-84D7-DAEB64909D36}" srcOrd="0" destOrd="0" presId="urn:microsoft.com/office/officeart/2016/7/layout/VerticalSolidActionList"/>
    <dgm:cxn modelId="{D05E74D3-419B-41AB-80F9-2B35D4B66B76}" type="presOf" srcId="{7F84F7BE-F59A-4637-A462-C7875E21B0A6}" destId="{2D059DAA-CEEC-4F0C-815D-1AE73DBF5696}" srcOrd="0" destOrd="0" presId="urn:microsoft.com/office/officeart/2016/7/layout/VerticalSolidActionList"/>
    <dgm:cxn modelId="{E75437D4-B72B-404A-A398-B58CA57C8ABD}" type="presOf" srcId="{6E45A245-882D-4A0F-8635-31A12C33EDC2}" destId="{61A1D6F9-B4D7-4A1C-B585-9DF3BA098D7E}" srcOrd="0" destOrd="0" presId="urn:microsoft.com/office/officeart/2016/7/layout/VerticalSolidActionList"/>
    <dgm:cxn modelId="{94F101D6-D2CE-40D8-9B34-27D73F3250DA}" srcId="{6B0F92D2-ED09-419F-A64F-E41A493949CE}" destId="{D461BC97-300A-4A6F-866D-3CCBFDB94DDC}" srcOrd="0" destOrd="0" parTransId="{9C07064D-A573-4A11-B80A-E0448F315A8F}" sibTransId="{0C7B6A19-A42C-442B-A826-7B79C7CB2290}"/>
    <dgm:cxn modelId="{0EC7C5E1-2832-486E-A839-99BD451A1A54}" srcId="{A1FC3F6B-D4F6-4F19-AE7C-EE18468B1EB3}" destId="{81D42AB5-D84E-4EC4-89C6-F8634E27004C}" srcOrd="0" destOrd="0" parTransId="{B2E9C8FD-586D-4EC0-9538-25D60E74C1A2}" sibTransId="{423342B3-529B-486B-B071-E963FF67163B}"/>
    <dgm:cxn modelId="{052D35E7-0D32-4BC1-9D47-5892C718EDF9}" srcId="{3B6F4CEF-CA72-484F-95CA-05C19E555BEE}" destId="{C797A068-6D10-40F1-BC06-0A98A721FD41}" srcOrd="0" destOrd="0" parTransId="{4CE68EA4-DCDE-4DCB-9DE1-7EF02C7A3686}" sibTransId="{86D67E72-B63F-4A51-B78B-141AF06143FB}"/>
    <dgm:cxn modelId="{BCE258E7-EF50-4748-A2BD-21E1D5982983}" type="presOf" srcId="{3E7EC925-7659-4707-81FE-80303F8B01AF}" destId="{D2D4C595-B8D3-47D3-88B1-C29CA09E78DE}" srcOrd="0" destOrd="0" presId="urn:microsoft.com/office/officeart/2016/7/layout/VerticalSolidActionList"/>
    <dgm:cxn modelId="{7B5D32EE-0E00-47D6-8024-E5CF6C456ED5}" srcId="{A1BA7BF4-64E7-4806-9208-0E16AFAF10D4}" destId="{065652F9-6E6E-4D0E-A8F8-6A75403CB5A5}" srcOrd="4" destOrd="0" parTransId="{8F6919F4-FC16-480A-B250-03B3754D530C}" sibTransId="{D1D50080-6C80-4580-BFC1-E86F5C830795}"/>
    <dgm:cxn modelId="{0D9412F2-25C0-4EA8-A841-EFECBEFF1B6E}" srcId="{A1BA7BF4-64E7-4806-9208-0E16AFAF10D4}" destId="{F6A32CC4-640C-44FF-8603-3CAA63806B95}" srcOrd="8" destOrd="0" parTransId="{B3A30E0B-3E48-4F38-875C-ECC13CC4805B}" sibTransId="{0E0DE552-3AEB-43AA-AA07-8F8A40662FE5}"/>
    <dgm:cxn modelId="{C35A2FF9-062C-41BB-B4B5-57AA44883AE3}" type="presOf" srcId="{E2F2F7ED-A66E-47B1-BB1B-395E4E2C6DC2}" destId="{74E582C2-2690-4A27-A4FD-1E5D7606EF9C}" srcOrd="0" destOrd="0" presId="urn:microsoft.com/office/officeart/2016/7/layout/VerticalSolidActionList"/>
    <dgm:cxn modelId="{F26F60FD-B035-48A0-A139-35121401DCC9}" srcId="{A1BA7BF4-64E7-4806-9208-0E16AFAF10D4}" destId="{A1FC3F6B-D4F6-4F19-AE7C-EE18468B1EB3}" srcOrd="0" destOrd="0" parTransId="{DA206AD5-A5AC-401E-8C4E-E538FD609744}" sibTransId="{DAA085CC-7D37-4929-AED0-AD62989E41B3}"/>
    <dgm:cxn modelId="{AFFF2A54-27E4-4ABD-8CFD-2735F523C1E9}" type="presParOf" srcId="{4706AC26-1BDB-447B-9A26-8CA8B2EF9965}" destId="{05EEC542-A995-4519-86C6-E2871C9946A4}" srcOrd="0" destOrd="0" presId="urn:microsoft.com/office/officeart/2016/7/layout/VerticalSolidActionList"/>
    <dgm:cxn modelId="{22C4B6D1-24A1-4CBA-9034-059DB574070C}" type="presParOf" srcId="{05EEC542-A995-4519-86C6-E2871C9946A4}" destId="{54E7CF45-BCB4-471D-87F5-72DC6D65C413}" srcOrd="0" destOrd="0" presId="urn:microsoft.com/office/officeart/2016/7/layout/VerticalSolidActionList"/>
    <dgm:cxn modelId="{67EDD3B3-F008-4373-AD5A-65C015A6A26A}" type="presParOf" srcId="{05EEC542-A995-4519-86C6-E2871C9946A4}" destId="{DAF60E20-1F92-447D-9B19-0498EAFDBC83}" srcOrd="1" destOrd="0" presId="urn:microsoft.com/office/officeart/2016/7/layout/VerticalSolidActionList"/>
    <dgm:cxn modelId="{99345955-D878-48C7-97B1-FCA6CE97F1EE}" type="presParOf" srcId="{4706AC26-1BDB-447B-9A26-8CA8B2EF9965}" destId="{71E5FAA4-AE29-4B27-949B-85B6CB159C8A}" srcOrd="1" destOrd="0" presId="urn:microsoft.com/office/officeart/2016/7/layout/VerticalSolidActionList"/>
    <dgm:cxn modelId="{26D8382A-BD6F-4852-A299-F3F00EB5A96C}" type="presParOf" srcId="{4706AC26-1BDB-447B-9A26-8CA8B2EF9965}" destId="{3213A587-2DD4-49E6-A1B2-5E192AC44F9A}" srcOrd="2" destOrd="0" presId="urn:microsoft.com/office/officeart/2016/7/layout/VerticalSolidActionList"/>
    <dgm:cxn modelId="{494ACDE5-307E-4B59-BE29-69602EB8A0E1}" type="presParOf" srcId="{3213A587-2DD4-49E6-A1B2-5E192AC44F9A}" destId="{B0ABDD91-019F-4B6D-9C91-30E5B08B2D14}" srcOrd="0" destOrd="0" presId="urn:microsoft.com/office/officeart/2016/7/layout/VerticalSolidActionList"/>
    <dgm:cxn modelId="{E812BDA6-F99F-4088-95EC-5BA1A2DD403E}" type="presParOf" srcId="{3213A587-2DD4-49E6-A1B2-5E192AC44F9A}" destId="{B2C8F851-337D-49F5-8A3F-E93D1FC1D8F7}" srcOrd="1" destOrd="0" presId="urn:microsoft.com/office/officeart/2016/7/layout/VerticalSolidActionList"/>
    <dgm:cxn modelId="{8284DF83-A689-48F1-901B-A4C37A5B32A0}" type="presParOf" srcId="{4706AC26-1BDB-447B-9A26-8CA8B2EF9965}" destId="{86D66E1D-AE16-49DE-A55E-351135F5F7DF}" srcOrd="3" destOrd="0" presId="urn:microsoft.com/office/officeart/2016/7/layout/VerticalSolidActionList"/>
    <dgm:cxn modelId="{957CB216-E02C-4F9C-8107-C89607E5261D}" type="presParOf" srcId="{4706AC26-1BDB-447B-9A26-8CA8B2EF9965}" destId="{C29DCF0E-135A-431E-9238-1C8D6A4F1148}" srcOrd="4" destOrd="0" presId="urn:microsoft.com/office/officeart/2016/7/layout/VerticalSolidActionList"/>
    <dgm:cxn modelId="{09CABDA7-545D-403E-AC4A-2849608ED816}" type="presParOf" srcId="{C29DCF0E-135A-431E-9238-1C8D6A4F1148}" destId="{01353814-B084-4289-8508-15EDDB6B6DF4}" srcOrd="0" destOrd="0" presId="urn:microsoft.com/office/officeart/2016/7/layout/VerticalSolidActionList"/>
    <dgm:cxn modelId="{A866A026-D17A-4B38-82E6-6AB5281BE5AD}" type="presParOf" srcId="{C29DCF0E-135A-431E-9238-1C8D6A4F1148}" destId="{86CA9615-9CCD-4D96-B78A-E6B70955E807}" srcOrd="1" destOrd="0" presId="urn:microsoft.com/office/officeart/2016/7/layout/VerticalSolidActionList"/>
    <dgm:cxn modelId="{CBC06C50-03AB-41D4-9C3D-CF18A0669E62}" type="presParOf" srcId="{4706AC26-1BDB-447B-9A26-8CA8B2EF9965}" destId="{5FCD6209-451F-4643-8589-2DA50968CA97}" srcOrd="5" destOrd="0" presId="urn:microsoft.com/office/officeart/2016/7/layout/VerticalSolidActionList"/>
    <dgm:cxn modelId="{D1C8038D-B56B-4185-B463-D787F38741D3}" type="presParOf" srcId="{4706AC26-1BDB-447B-9A26-8CA8B2EF9965}" destId="{9C2CF964-65C3-45D4-9DAA-E85DADC07D74}" srcOrd="6" destOrd="0" presId="urn:microsoft.com/office/officeart/2016/7/layout/VerticalSolidActionList"/>
    <dgm:cxn modelId="{11849806-FA00-4752-9D3A-1AEFB01A6EF9}" type="presParOf" srcId="{9C2CF964-65C3-45D4-9DAA-E85DADC07D74}" destId="{A5E9A215-A07A-4BF0-9CCB-C1599B624D6E}" srcOrd="0" destOrd="0" presId="urn:microsoft.com/office/officeart/2016/7/layout/VerticalSolidActionList"/>
    <dgm:cxn modelId="{16E809E5-C498-47AE-AAFF-3FAC212E9920}" type="presParOf" srcId="{9C2CF964-65C3-45D4-9DAA-E85DADC07D74}" destId="{74E582C2-2690-4A27-A4FD-1E5D7606EF9C}" srcOrd="1" destOrd="0" presId="urn:microsoft.com/office/officeart/2016/7/layout/VerticalSolidActionList"/>
    <dgm:cxn modelId="{09CA58D0-5003-42B5-BDF9-829ABA3FBCEB}" type="presParOf" srcId="{4706AC26-1BDB-447B-9A26-8CA8B2EF9965}" destId="{62445AE7-EF5B-4F2B-A95E-F5DA0E4D2FF1}" srcOrd="7" destOrd="0" presId="urn:microsoft.com/office/officeart/2016/7/layout/VerticalSolidActionList"/>
    <dgm:cxn modelId="{B94520E5-FC96-4DC6-910D-4FAFBCB82C15}" type="presParOf" srcId="{4706AC26-1BDB-447B-9A26-8CA8B2EF9965}" destId="{E94A71DE-CBAA-4476-9868-E60C555E371F}" srcOrd="8" destOrd="0" presId="urn:microsoft.com/office/officeart/2016/7/layout/VerticalSolidActionList"/>
    <dgm:cxn modelId="{2D8C0C72-154D-4F30-9101-A7BD8A6CBF45}" type="presParOf" srcId="{E94A71DE-CBAA-4476-9868-E60C555E371F}" destId="{1AA7E2A2-826A-4C24-8152-2A3107507AE9}" srcOrd="0" destOrd="0" presId="urn:microsoft.com/office/officeart/2016/7/layout/VerticalSolidActionList"/>
    <dgm:cxn modelId="{69C76448-FF18-4B5F-9ED1-E81BAC9A4732}" type="presParOf" srcId="{E94A71DE-CBAA-4476-9868-E60C555E371F}" destId="{B9577464-D0F4-4943-8560-C85EC55746A5}" srcOrd="1" destOrd="0" presId="urn:microsoft.com/office/officeart/2016/7/layout/VerticalSolidActionList"/>
    <dgm:cxn modelId="{6CA00047-55FD-487A-BB72-C9CA60A7E292}" type="presParOf" srcId="{4706AC26-1BDB-447B-9A26-8CA8B2EF9965}" destId="{09F26CDF-C18B-4CD7-83B4-C0B50C12E991}" srcOrd="9" destOrd="0" presId="urn:microsoft.com/office/officeart/2016/7/layout/VerticalSolidActionList"/>
    <dgm:cxn modelId="{44E2C7AE-42FC-4E8B-B6D5-EA1CFF59CF8F}" type="presParOf" srcId="{4706AC26-1BDB-447B-9A26-8CA8B2EF9965}" destId="{270F3994-EB7C-43CD-A0CD-1499DFE838B2}" srcOrd="10" destOrd="0" presId="urn:microsoft.com/office/officeart/2016/7/layout/VerticalSolidActionList"/>
    <dgm:cxn modelId="{84A25697-9165-46CC-B956-FBBFACD33CD8}" type="presParOf" srcId="{270F3994-EB7C-43CD-A0CD-1499DFE838B2}" destId="{17C08C95-414F-496F-AB49-83B6EFE81FEB}" srcOrd="0" destOrd="0" presId="urn:microsoft.com/office/officeart/2016/7/layout/VerticalSolidActionList"/>
    <dgm:cxn modelId="{4591A946-8226-4EF7-82E2-B1283933CBFC}" type="presParOf" srcId="{270F3994-EB7C-43CD-A0CD-1499DFE838B2}" destId="{2D059DAA-CEEC-4F0C-815D-1AE73DBF5696}" srcOrd="1" destOrd="0" presId="urn:microsoft.com/office/officeart/2016/7/layout/VerticalSolidActionList"/>
    <dgm:cxn modelId="{D5BEFD67-44B9-4C94-BF86-97285061753B}" type="presParOf" srcId="{4706AC26-1BDB-447B-9A26-8CA8B2EF9965}" destId="{AF67EADF-FB9D-4DED-8FFC-6A62AF4F0EF5}" srcOrd="11" destOrd="0" presId="urn:microsoft.com/office/officeart/2016/7/layout/VerticalSolidActionList"/>
    <dgm:cxn modelId="{BA257279-3993-428E-976E-DAA76AF93C4E}" type="presParOf" srcId="{4706AC26-1BDB-447B-9A26-8CA8B2EF9965}" destId="{8C6358BC-90BF-4159-B306-9D9831248123}" srcOrd="12" destOrd="0" presId="urn:microsoft.com/office/officeart/2016/7/layout/VerticalSolidActionList"/>
    <dgm:cxn modelId="{E46288DA-3D20-43B0-AFB8-9245783A4403}" type="presParOf" srcId="{8C6358BC-90BF-4159-B306-9D9831248123}" destId="{61A1D6F9-B4D7-4A1C-B585-9DF3BA098D7E}" srcOrd="0" destOrd="0" presId="urn:microsoft.com/office/officeart/2016/7/layout/VerticalSolidActionList"/>
    <dgm:cxn modelId="{44EFEBBF-F5B7-4D8C-8229-A85F7749A02D}" type="presParOf" srcId="{8C6358BC-90BF-4159-B306-9D9831248123}" destId="{82CB438D-7755-4B0F-BCB5-BBE0C5756D0E}" srcOrd="1" destOrd="0" presId="urn:microsoft.com/office/officeart/2016/7/layout/VerticalSolidActionList"/>
    <dgm:cxn modelId="{340B44E1-68BF-4A84-8D7D-1370D4E2A47C}" type="presParOf" srcId="{4706AC26-1BDB-447B-9A26-8CA8B2EF9965}" destId="{DB587C5A-3708-44C5-B3D5-F673A81A265C}" srcOrd="13" destOrd="0" presId="urn:microsoft.com/office/officeart/2016/7/layout/VerticalSolidActionList"/>
    <dgm:cxn modelId="{A2CD60DE-E609-4E2F-8A07-33431B47143D}" type="presParOf" srcId="{4706AC26-1BDB-447B-9A26-8CA8B2EF9965}" destId="{C4E25187-D4B6-43D0-8349-D0C076450898}" srcOrd="14" destOrd="0" presId="urn:microsoft.com/office/officeart/2016/7/layout/VerticalSolidActionList"/>
    <dgm:cxn modelId="{FECC4D75-67C7-430E-BC8D-FDEB7F6E7813}" type="presParOf" srcId="{C4E25187-D4B6-43D0-8349-D0C076450898}" destId="{A9B6EE1A-C8A1-4016-84D7-DAEB64909D36}" srcOrd="0" destOrd="0" presId="urn:microsoft.com/office/officeart/2016/7/layout/VerticalSolidActionList"/>
    <dgm:cxn modelId="{806015FF-B729-4DC2-9F90-802775CAA148}" type="presParOf" srcId="{C4E25187-D4B6-43D0-8349-D0C076450898}" destId="{91DFDB93-80C2-467A-9A0E-A613F709C89D}" srcOrd="1" destOrd="0" presId="urn:microsoft.com/office/officeart/2016/7/layout/VerticalSolidActionList"/>
    <dgm:cxn modelId="{702219A5-6F55-4A82-98B7-374A4ACE8D40}" type="presParOf" srcId="{4706AC26-1BDB-447B-9A26-8CA8B2EF9965}" destId="{48D9FB33-EB32-4A76-BCDC-D6EB7AFCC1EB}" srcOrd="15" destOrd="0" presId="urn:microsoft.com/office/officeart/2016/7/layout/VerticalSolidActionList"/>
    <dgm:cxn modelId="{BC5721DA-3320-4525-963D-4C68616454F2}" type="presParOf" srcId="{4706AC26-1BDB-447B-9A26-8CA8B2EF9965}" destId="{CC27C8F2-2C66-41A0-9105-D548A2F5DCA4}" srcOrd="16" destOrd="0" presId="urn:microsoft.com/office/officeart/2016/7/layout/VerticalSolidActionList"/>
    <dgm:cxn modelId="{59F7C394-6F62-42B9-8E17-C4C50969562E}" type="presParOf" srcId="{CC27C8F2-2C66-41A0-9105-D548A2F5DCA4}" destId="{AC3EBCCD-B685-48B3-A23B-1618694327FF}" srcOrd="0" destOrd="0" presId="urn:microsoft.com/office/officeart/2016/7/layout/VerticalSolidActionList"/>
    <dgm:cxn modelId="{A5C8F30B-568E-414E-843C-12E79EC446C6}" type="presParOf" srcId="{CC27C8F2-2C66-41A0-9105-D548A2F5DCA4}" destId="{0652D0BF-1A64-4CBB-A98C-579201EA5FC8}" srcOrd="1" destOrd="0" presId="urn:microsoft.com/office/officeart/2016/7/layout/VerticalSolidActionList"/>
    <dgm:cxn modelId="{6FA99CE4-2B26-420D-86EF-A5BA03D6AD74}" type="presParOf" srcId="{4706AC26-1BDB-447B-9A26-8CA8B2EF9965}" destId="{76DDDB57-AE5F-4A30-9B4B-22CE854C3828}" srcOrd="17" destOrd="0" presId="urn:microsoft.com/office/officeart/2016/7/layout/VerticalSolidActionList"/>
    <dgm:cxn modelId="{10BEB438-3ACD-4805-87EC-576C6052EC91}" type="presParOf" srcId="{4706AC26-1BDB-447B-9A26-8CA8B2EF9965}" destId="{EE0429BD-FA83-4738-94DC-4BF15288EDF6}" srcOrd="18" destOrd="0" presId="urn:microsoft.com/office/officeart/2016/7/layout/VerticalSolidActionList"/>
    <dgm:cxn modelId="{00B3DD73-5B26-4822-84FB-529E3D990373}" type="presParOf" srcId="{EE0429BD-FA83-4738-94DC-4BF15288EDF6}" destId="{96E17C19-1B8B-41D8-82B9-E82BD1D0EE47}" srcOrd="0" destOrd="0" presId="urn:microsoft.com/office/officeart/2016/7/layout/VerticalSolidActionList"/>
    <dgm:cxn modelId="{1756162E-67F3-42BE-BE31-EC8001F6E4C3}" type="presParOf" srcId="{EE0429BD-FA83-4738-94DC-4BF15288EDF6}" destId="{D2D4C595-B8D3-47D3-88B1-C29CA09E78D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550E5-FF63-4913-B43A-8A50F05CF55C}">
      <dsp:nvSpPr>
        <dsp:cNvPr id="0" name=""/>
        <dsp:cNvSpPr/>
      </dsp:nvSpPr>
      <dsp:spPr>
        <a:xfrm>
          <a:off x="1076845" y="2001"/>
          <a:ext cx="4307380" cy="20517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575" tIns="521157" rIns="83575" bIns="521157" numCol="1" spcCol="1270" anchor="ctr" anchorCtr="0">
          <a:noAutofit/>
        </a:bodyPr>
        <a:lstStyle/>
        <a:p>
          <a:pPr marL="0" lvl="0" indent="0" algn="l" defTabSz="533400">
            <a:lnSpc>
              <a:spcPct val="90000"/>
            </a:lnSpc>
            <a:spcBef>
              <a:spcPct val="0"/>
            </a:spcBef>
            <a:spcAft>
              <a:spcPct val="35000"/>
            </a:spcAft>
            <a:buNone/>
          </a:pPr>
          <a:r>
            <a:rPr lang="en-US" sz="1200" kern="1200"/>
            <a:t>Undertake key Reception tasks within hotel administration and front office operations and gain an appreciation of the importance of work based key skills within this area of hotel operation.</a:t>
          </a:r>
        </a:p>
      </dsp:txBody>
      <dsp:txXfrm>
        <a:off x="1076845" y="2001"/>
        <a:ext cx="4307380" cy="2051797"/>
      </dsp:txXfrm>
    </dsp:sp>
    <dsp:sp modelId="{06F37686-9360-4A1E-9030-BBB648D77C05}">
      <dsp:nvSpPr>
        <dsp:cNvPr id="0" name=""/>
        <dsp:cNvSpPr/>
      </dsp:nvSpPr>
      <dsp:spPr>
        <a:xfrm>
          <a:off x="0" y="2001"/>
          <a:ext cx="1076845" cy="20517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983" tIns="202672" rIns="56983" bIns="202672" numCol="1" spcCol="1270" anchor="ctr" anchorCtr="0">
          <a:noAutofit/>
        </a:bodyPr>
        <a:lstStyle/>
        <a:p>
          <a:pPr marL="0" lvl="0" indent="0" algn="ctr" defTabSz="666750">
            <a:lnSpc>
              <a:spcPct val="90000"/>
            </a:lnSpc>
            <a:spcBef>
              <a:spcPct val="0"/>
            </a:spcBef>
            <a:spcAft>
              <a:spcPct val="35000"/>
            </a:spcAft>
            <a:buNone/>
          </a:pPr>
          <a:r>
            <a:rPr lang="en-US" sz="1500" kern="1200"/>
            <a:t>Undertake</a:t>
          </a:r>
        </a:p>
      </dsp:txBody>
      <dsp:txXfrm>
        <a:off x="0" y="2001"/>
        <a:ext cx="1076845" cy="2051797"/>
      </dsp:txXfrm>
    </dsp:sp>
    <dsp:sp modelId="{CAFB255A-4015-42BC-8ED3-44511221900D}">
      <dsp:nvSpPr>
        <dsp:cNvPr id="0" name=""/>
        <dsp:cNvSpPr/>
      </dsp:nvSpPr>
      <dsp:spPr>
        <a:xfrm>
          <a:off x="1076845" y="2176907"/>
          <a:ext cx="4307380" cy="20517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575" tIns="521157" rIns="83575" bIns="521157" numCol="1" spcCol="1270" anchor="ctr" anchorCtr="0">
          <a:noAutofit/>
        </a:bodyPr>
        <a:lstStyle/>
        <a:p>
          <a:pPr marL="0" lvl="0" indent="0" algn="l" defTabSz="533400">
            <a:lnSpc>
              <a:spcPct val="90000"/>
            </a:lnSpc>
            <a:spcBef>
              <a:spcPct val="0"/>
            </a:spcBef>
            <a:spcAft>
              <a:spcPct val="35000"/>
            </a:spcAft>
            <a:buNone/>
          </a:pPr>
          <a:r>
            <a:rPr lang="en-US" sz="1200" kern="1200"/>
            <a:t>Understand the key administrative and operational duties required within Hotel Administration and Front Office departments (Reception, Concierge, Switchboard, AYS, Finance).</a:t>
          </a:r>
        </a:p>
      </dsp:txBody>
      <dsp:txXfrm>
        <a:off x="1076845" y="2176907"/>
        <a:ext cx="4307380" cy="2051797"/>
      </dsp:txXfrm>
    </dsp:sp>
    <dsp:sp modelId="{2B671A4E-91F3-4EF1-BA45-24726C8AEF3A}">
      <dsp:nvSpPr>
        <dsp:cNvPr id="0" name=""/>
        <dsp:cNvSpPr/>
      </dsp:nvSpPr>
      <dsp:spPr>
        <a:xfrm>
          <a:off x="0" y="2176907"/>
          <a:ext cx="1076845" cy="20517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983" tIns="202672" rIns="56983" bIns="202672" numCol="1" spcCol="1270" anchor="ctr" anchorCtr="0">
          <a:noAutofit/>
        </a:bodyPr>
        <a:lstStyle/>
        <a:p>
          <a:pPr marL="0" lvl="0" indent="0" algn="ctr" defTabSz="666750">
            <a:lnSpc>
              <a:spcPct val="90000"/>
            </a:lnSpc>
            <a:spcBef>
              <a:spcPct val="0"/>
            </a:spcBef>
            <a:spcAft>
              <a:spcPct val="35000"/>
            </a:spcAft>
            <a:buNone/>
          </a:pPr>
          <a:r>
            <a:rPr lang="en-US" sz="1500" kern="1200"/>
            <a:t>Understand</a:t>
          </a:r>
        </a:p>
      </dsp:txBody>
      <dsp:txXfrm>
        <a:off x="0" y="2176907"/>
        <a:ext cx="1076845" cy="2051797"/>
      </dsp:txXfrm>
    </dsp:sp>
    <dsp:sp modelId="{8D9E1FB4-F52E-44B0-AC0E-FD94D290BD00}">
      <dsp:nvSpPr>
        <dsp:cNvPr id="0" name=""/>
        <dsp:cNvSpPr/>
      </dsp:nvSpPr>
      <dsp:spPr>
        <a:xfrm>
          <a:off x="1076845" y="4351813"/>
          <a:ext cx="4307380" cy="20517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575" tIns="521157" rIns="83575" bIns="521157" numCol="1" spcCol="1270" anchor="ctr" anchorCtr="0">
          <a:noAutofit/>
        </a:bodyPr>
        <a:lstStyle/>
        <a:p>
          <a:pPr marL="0" lvl="0" indent="0" algn="l" defTabSz="533400">
            <a:lnSpc>
              <a:spcPct val="90000"/>
            </a:lnSpc>
            <a:spcBef>
              <a:spcPct val="0"/>
            </a:spcBef>
            <a:spcAft>
              <a:spcPct val="35000"/>
            </a:spcAft>
            <a:buNone/>
          </a:pPr>
          <a:r>
            <a:rPr lang="en-US" sz="1200" kern="1200"/>
            <a:t>Examine issues such as resource allocation, marketing, PMS systems, management styles, culture, health and safety and organisational/industry problems as they relate to specific departmental areas. </a:t>
          </a:r>
        </a:p>
      </dsp:txBody>
      <dsp:txXfrm>
        <a:off x="1076845" y="4351813"/>
        <a:ext cx="4307380" cy="2051797"/>
      </dsp:txXfrm>
    </dsp:sp>
    <dsp:sp modelId="{EAEBB214-2A82-40F6-A0CE-E13400F2A90E}">
      <dsp:nvSpPr>
        <dsp:cNvPr id="0" name=""/>
        <dsp:cNvSpPr/>
      </dsp:nvSpPr>
      <dsp:spPr>
        <a:xfrm>
          <a:off x="0" y="4351813"/>
          <a:ext cx="1076845" cy="20517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983" tIns="202672" rIns="56983" bIns="202672" numCol="1" spcCol="1270" anchor="ctr" anchorCtr="0">
          <a:noAutofit/>
        </a:bodyPr>
        <a:lstStyle/>
        <a:p>
          <a:pPr marL="0" lvl="0" indent="0" algn="ctr" defTabSz="666750">
            <a:lnSpc>
              <a:spcPct val="90000"/>
            </a:lnSpc>
            <a:spcBef>
              <a:spcPct val="0"/>
            </a:spcBef>
            <a:spcAft>
              <a:spcPct val="35000"/>
            </a:spcAft>
            <a:buNone/>
          </a:pPr>
          <a:r>
            <a:rPr lang="en-US" sz="1500" kern="1200"/>
            <a:t>Examine</a:t>
          </a:r>
        </a:p>
      </dsp:txBody>
      <dsp:txXfrm>
        <a:off x="0" y="4351813"/>
        <a:ext cx="1076845" cy="20517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60E20-1F92-447D-9B19-0498EAFDBC83}">
      <dsp:nvSpPr>
        <dsp:cNvPr id="0" name=""/>
        <dsp:cNvSpPr/>
      </dsp:nvSpPr>
      <dsp:spPr>
        <a:xfrm>
          <a:off x="979243" y="774"/>
          <a:ext cx="3916972" cy="497585"/>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Understand the importance of online reputation management​</a:t>
          </a:r>
        </a:p>
      </dsp:txBody>
      <dsp:txXfrm>
        <a:off x="979243" y="774"/>
        <a:ext cx="3916972" cy="497585"/>
      </dsp:txXfrm>
    </dsp:sp>
    <dsp:sp modelId="{54E7CF45-BCB4-471D-87F5-72DC6D65C413}">
      <dsp:nvSpPr>
        <dsp:cNvPr id="0" name=""/>
        <dsp:cNvSpPr/>
      </dsp:nvSpPr>
      <dsp:spPr>
        <a:xfrm>
          <a:off x="0" y="774"/>
          <a:ext cx="979243" cy="49758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Understand</a:t>
          </a:r>
        </a:p>
      </dsp:txBody>
      <dsp:txXfrm>
        <a:off x="0" y="774"/>
        <a:ext cx="979243" cy="497585"/>
      </dsp:txXfrm>
    </dsp:sp>
    <dsp:sp modelId="{B2C8F851-337D-49F5-8A3F-E93D1FC1D8F7}">
      <dsp:nvSpPr>
        <dsp:cNvPr id="0" name=""/>
        <dsp:cNvSpPr/>
      </dsp:nvSpPr>
      <dsp:spPr>
        <a:xfrm>
          <a:off x="979243" y="528215"/>
          <a:ext cx="3916972" cy="497585"/>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Set reputation objectives and strategies​</a:t>
          </a:r>
        </a:p>
      </dsp:txBody>
      <dsp:txXfrm>
        <a:off x="979243" y="528215"/>
        <a:ext cx="3916972" cy="497585"/>
      </dsp:txXfrm>
    </dsp:sp>
    <dsp:sp modelId="{B0ABDD91-019F-4B6D-9C91-30E5B08B2D14}">
      <dsp:nvSpPr>
        <dsp:cNvPr id="0" name=""/>
        <dsp:cNvSpPr/>
      </dsp:nvSpPr>
      <dsp:spPr>
        <a:xfrm>
          <a:off x="0" y="528215"/>
          <a:ext cx="979243" cy="49758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Set</a:t>
          </a:r>
        </a:p>
      </dsp:txBody>
      <dsp:txXfrm>
        <a:off x="0" y="528215"/>
        <a:ext cx="979243" cy="497585"/>
      </dsp:txXfrm>
    </dsp:sp>
    <dsp:sp modelId="{86CA9615-9CCD-4D96-B78A-E6B70955E807}">
      <dsp:nvSpPr>
        <dsp:cNvPr id="0" name=""/>
        <dsp:cNvSpPr/>
      </dsp:nvSpPr>
      <dsp:spPr>
        <a:xfrm>
          <a:off x="979243" y="1055656"/>
          <a:ext cx="3916972" cy="497585"/>
        </a:xfrm>
        <a:prstGeom prst="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Take a team approach​</a:t>
          </a:r>
        </a:p>
      </dsp:txBody>
      <dsp:txXfrm>
        <a:off x="979243" y="1055656"/>
        <a:ext cx="3916972" cy="497585"/>
      </dsp:txXfrm>
    </dsp:sp>
    <dsp:sp modelId="{01353814-B084-4289-8508-15EDDB6B6DF4}">
      <dsp:nvSpPr>
        <dsp:cNvPr id="0" name=""/>
        <dsp:cNvSpPr/>
      </dsp:nvSpPr>
      <dsp:spPr>
        <a:xfrm>
          <a:off x="0" y="1055656"/>
          <a:ext cx="979243" cy="49758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Take</a:t>
          </a:r>
        </a:p>
      </dsp:txBody>
      <dsp:txXfrm>
        <a:off x="0" y="1055656"/>
        <a:ext cx="979243" cy="497585"/>
      </dsp:txXfrm>
    </dsp:sp>
    <dsp:sp modelId="{74E582C2-2690-4A27-A4FD-1E5D7606EF9C}">
      <dsp:nvSpPr>
        <dsp:cNvPr id="0" name=""/>
        <dsp:cNvSpPr/>
      </dsp:nvSpPr>
      <dsp:spPr>
        <a:xfrm>
          <a:off x="979243" y="1583097"/>
          <a:ext cx="3916972" cy="497585"/>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Be prepared​</a:t>
          </a:r>
        </a:p>
      </dsp:txBody>
      <dsp:txXfrm>
        <a:off x="979243" y="1583097"/>
        <a:ext cx="3916972" cy="497585"/>
      </dsp:txXfrm>
    </dsp:sp>
    <dsp:sp modelId="{A5E9A215-A07A-4BF0-9CCB-C1599B624D6E}">
      <dsp:nvSpPr>
        <dsp:cNvPr id="0" name=""/>
        <dsp:cNvSpPr/>
      </dsp:nvSpPr>
      <dsp:spPr>
        <a:xfrm>
          <a:off x="0" y="1583097"/>
          <a:ext cx="979243" cy="49758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Be</a:t>
          </a:r>
        </a:p>
      </dsp:txBody>
      <dsp:txXfrm>
        <a:off x="0" y="1583097"/>
        <a:ext cx="979243" cy="497585"/>
      </dsp:txXfrm>
    </dsp:sp>
    <dsp:sp modelId="{B9577464-D0F4-4943-8560-C85EC55746A5}">
      <dsp:nvSpPr>
        <dsp:cNvPr id="0" name=""/>
        <dsp:cNvSpPr/>
      </dsp:nvSpPr>
      <dsp:spPr>
        <a:xfrm>
          <a:off x="979243" y="2110537"/>
          <a:ext cx="3916972" cy="497585"/>
        </a:xfrm>
        <a:prstGeom prst="rect">
          <a:avLst/>
        </a:prstGeom>
        <a:solidFill>
          <a:schemeClr val="accent6">
            <a:tint val="40000"/>
            <a:alpha val="90000"/>
            <a:hueOff val="0"/>
            <a:satOff val="0"/>
            <a:lumOff val="0"/>
            <a:alphaOff val="0"/>
          </a:schemeClr>
        </a:solidFill>
        <a:ln w="635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Optimise your online presence​</a:t>
          </a:r>
        </a:p>
      </dsp:txBody>
      <dsp:txXfrm>
        <a:off x="979243" y="2110537"/>
        <a:ext cx="3916972" cy="497585"/>
      </dsp:txXfrm>
    </dsp:sp>
    <dsp:sp modelId="{1AA7E2A2-826A-4C24-8152-2A3107507AE9}">
      <dsp:nvSpPr>
        <dsp:cNvPr id="0" name=""/>
        <dsp:cNvSpPr/>
      </dsp:nvSpPr>
      <dsp:spPr>
        <a:xfrm>
          <a:off x="0" y="2110537"/>
          <a:ext cx="979243" cy="49758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Optimise</a:t>
          </a:r>
        </a:p>
      </dsp:txBody>
      <dsp:txXfrm>
        <a:off x="0" y="2110537"/>
        <a:ext cx="979243" cy="497585"/>
      </dsp:txXfrm>
    </dsp:sp>
    <dsp:sp modelId="{2D059DAA-CEEC-4F0C-815D-1AE73DBF5696}">
      <dsp:nvSpPr>
        <dsp:cNvPr id="0" name=""/>
        <dsp:cNvSpPr/>
      </dsp:nvSpPr>
      <dsp:spPr>
        <a:xfrm>
          <a:off x="979243" y="2637978"/>
          <a:ext cx="3916972" cy="497585"/>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Set up monitoring tools​</a:t>
          </a:r>
        </a:p>
      </dsp:txBody>
      <dsp:txXfrm>
        <a:off x="979243" y="2637978"/>
        <a:ext cx="3916972" cy="497585"/>
      </dsp:txXfrm>
    </dsp:sp>
    <dsp:sp modelId="{17C08C95-414F-496F-AB49-83B6EFE81FEB}">
      <dsp:nvSpPr>
        <dsp:cNvPr id="0" name=""/>
        <dsp:cNvSpPr/>
      </dsp:nvSpPr>
      <dsp:spPr>
        <a:xfrm>
          <a:off x="0" y="2637978"/>
          <a:ext cx="979243" cy="49758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Set up</a:t>
          </a:r>
        </a:p>
      </dsp:txBody>
      <dsp:txXfrm>
        <a:off x="0" y="2637978"/>
        <a:ext cx="979243" cy="497585"/>
      </dsp:txXfrm>
    </dsp:sp>
    <dsp:sp modelId="{82CB438D-7755-4B0F-BCB5-BBE0C5756D0E}">
      <dsp:nvSpPr>
        <dsp:cNvPr id="0" name=""/>
        <dsp:cNvSpPr/>
      </dsp:nvSpPr>
      <dsp:spPr>
        <a:xfrm>
          <a:off x="979243" y="3165419"/>
          <a:ext cx="3916972" cy="497585"/>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Analyse feedback​</a:t>
          </a:r>
        </a:p>
      </dsp:txBody>
      <dsp:txXfrm>
        <a:off x="979243" y="3165419"/>
        <a:ext cx="3916972" cy="497585"/>
      </dsp:txXfrm>
    </dsp:sp>
    <dsp:sp modelId="{61A1D6F9-B4D7-4A1C-B585-9DF3BA098D7E}">
      <dsp:nvSpPr>
        <dsp:cNvPr id="0" name=""/>
        <dsp:cNvSpPr/>
      </dsp:nvSpPr>
      <dsp:spPr>
        <a:xfrm>
          <a:off x="0" y="3165419"/>
          <a:ext cx="979243" cy="49758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Analyse</a:t>
          </a:r>
        </a:p>
      </dsp:txBody>
      <dsp:txXfrm>
        <a:off x="0" y="3165419"/>
        <a:ext cx="979243" cy="497585"/>
      </dsp:txXfrm>
    </dsp:sp>
    <dsp:sp modelId="{91DFDB93-80C2-467A-9A0E-A613F709C89D}">
      <dsp:nvSpPr>
        <dsp:cNvPr id="0" name=""/>
        <dsp:cNvSpPr/>
      </dsp:nvSpPr>
      <dsp:spPr>
        <a:xfrm>
          <a:off x="979243" y="3692860"/>
          <a:ext cx="3916972" cy="497585"/>
        </a:xfrm>
        <a:prstGeom prst="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Take action​</a:t>
          </a:r>
        </a:p>
      </dsp:txBody>
      <dsp:txXfrm>
        <a:off x="979243" y="3692860"/>
        <a:ext cx="3916972" cy="497585"/>
      </dsp:txXfrm>
    </dsp:sp>
    <dsp:sp modelId="{A9B6EE1A-C8A1-4016-84D7-DAEB64909D36}">
      <dsp:nvSpPr>
        <dsp:cNvPr id="0" name=""/>
        <dsp:cNvSpPr/>
      </dsp:nvSpPr>
      <dsp:spPr>
        <a:xfrm>
          <a:off x="0" y="3692860"/>
          <a:ext cx="979243" cy="49758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Take</a:t>
          </a:r>
        </a:p>
      </dsp:txBody>
      <dsp:txXfrm>
        <a:off x="0" y="3692860"/>
        <a:ext cx="979243" cy="497585"/>
      </dsp:txXfrm>
    </dsp:sp>
    <dsp:sp modelId="{0652D0BF-1A64-4CBB-A98C-579201EA5FC8}">
      <dsp:nvSpPr>
        <dsp:cNvPr id="0" name=""/>
        <dsp:cNvSpPr/>
      </dsp:nvSpPr>
      <dsp:spPr>
        <a:xfrm>
          <a:off x="979243" y="4220300"/>
          <a:ext cx="3916972" cy="497585"/>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Recognise and reward​</a:t>
          </a:r>
        </a:p>
      </dsp:txBody>
      <dsp:txXfrm>
        <a:off x="979243" y="4220300"/>
        <a:ext cx="3916972" cy="497585"/>
      </dsp:txXfrm>
    </dsp:sp>
    <dsp:sp modelId="{AC3EBCCD-B685-48B3-A23B-1618694327FF}">
      <dsp:nvSpPr>
        <dsp:cNvPr id="0" name=""/>
        <dsp:cNvSpPr/>
      </dsp:nvSpPr>
      <dsp:spPr>
        <a:xfrm>
          <a:off x="0" y="4220300"/>
          <a:ext cx="979243" cy="49758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Recognise and reward</a:t>
          </a:r>
        </a:p>
      </dsp:txBody>
      <dsp:txXfrm>
        <a:off x="0" y="4220300"/>
        <a:ext cx="979243" cy="497585"/>
      </dsp:txXfrm>
    </dsp:sp>
    <dsp:sp modelId="{D2D4C595-B8D3-47D3-88B1-C29CA09E78DE}">
      <dsp:nvSpPr>
        <dsp:cNvPr id="0" name=""/>
        <dsp:cNvSpPr/>
      </dsp:nvSpPr>
      <dsp:spPr>
        <a:xfrm>
          <a:off x="979243" y="4747741"/>
          <a:ext cx="3916972" cy="497585"/>
        </a:xfrm>
        <a:prstGeom prst="rect">
          <a:avLst/>
        </a:prstGeom>
        <a:solidFill>
          <a:schemeClr val="accent6">
            <a:tint val="40000"/>
            <a:alpha val="90000"/>
            <a:hueOff val="0"/>
            <a:satOff val="0"/>
            <a:lumOff val="0"/>
            <a:alphaOff val="0"/>
          </a:schemeClr>
        </a:solidFill>
        <a:ln w="635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000" tIns="126387" rIns="76000" bIns="126387" numCol="1" spcCol="1270" anchor="ctr" anchorCtr="0">
          <a:noAutofit/>
        </a:bodyPr>
        <a:lstStyle/>
        <a:p>
          <a:pPr marL="0" lvl="0" indent="0" algn="l" defTabSz="488950">
            <a:lnSpc>
              <a:spcPct val="90000"/>
            </a:lnSpc>
            <a:spcBef>
              <a:spcPct val="0"/>
            </a:spcBef>
            <a:spcAft>
              <a:spcPct val="35000"/>
            </a:spcAft>
            <a:buNone/>
          </a:pPr>
          <a:r>
            <a:rPr lang="en-US" sz="1100" kern="1200"/>
            <a:t>Respond to reviews</a:t>
          </a:r>
        </a:p>
      </dsp:txBody>
      <dsp:txXfrm>
        <a:off x="979243" y="4747741"/>
        <a:ext cx="3916972" cy="497585"/>
      </dsp:txXfrm>
    </dsp:sp>
    <dsp:sp modelId="{96E17C19-1B8B-41D8-82B9-E82BD1D0EE47}">
      <dsp:nvSpPr>
        <dsp:cNvPr id="0" name=""/>
        <dsp:cNvSpPr/>
      </dsp:nvSpPr>
      <dsp:spPr>
        <a:xfrm>
          <a:off x="0" y="4747741"/>
          <a:ext cx="979243" cy="49758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818" tIns="49150" rIns="51818" bIns="49150" numCol="1" spcCol="1270" anchor="ctr" anchorCtr="0">
          <a:noAutofit/>
        </a:bodyPr>
        <a:lstStyle/>
        <a:p>
          <a:pPr marL="0" lvl="0" indent="0" algn="ctr" defTabSz="622300">
            <a:lnSpc>
              <a:spcPct val="90000"/>
            </a:lnSpc>
            <a:spcBef>
              <a:spcPct val="0"/>
            </a:spcBef>
            <a:spcAft>
              <a:spcPct val="35000"/>
            </a:spcAft>
            <a:buNone/>
          </a:pPr>
          <a:r>
            <a:rPr lang="en-US" sz="1400" kern="1200"/>
            <a:t>Respond</a:t>
          </a:r>
        </a:p>
      </dsp:txBody>
      <dsp:txXfrm>
        <a:off x="0" y="4747741"/>
        <a:ext cx="979243" cy="49758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1/21/2022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customer-alliance.com/en/articles/hotel-reputation-managemen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blog.netaffinity.com/wp-content/uploads/2015/11/bookings-star-notlayers.png"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www.hotelnewsnow.com/Article/6253/Special-Report-Building-a-reputation" TargetMode="External"/><Relationship Id="rId4" Type="http://schemas.openxmlformats.org/officeDocument/2006/relationships/hyperlink" Target="http://www.customer-alliance.com/en/articles/hotel-reputation-management/"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reviewpro.com/products/reputation-management-for-hotel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reviewpro.com/blog/10-essential-steps-to-managing-your-hotel-online-reputatio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bamboorevenue.co.uk/"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www.h-hotelier.com/Publications/HN95%20-%20Reputation%20management.pdf"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ypsy.com/lessons/how-to-respond-to-positive-online-review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typsy.com/lessons/how-to-respond-to-negative-online-review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accorhotels.com/gb/hotel-0753-novotel-new-york-times-square/index.shtml"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sofitel-chicago.com/"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resources.trustyou.com/c/bp-properly-reply-negative-reviews?x=2Rcb-L"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typsy.com/lessons/how-to-get-more-positive-online-review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a:t>
            </a:fld>
            <a:endParaRPr lang="en-US"/>
          </a:p>
        </p:txBody>
      </p:sp>
    </p:spTree>
    <p:extLst>
      <p:ext uri="{BB962C8B-B14F-4D97-AF65-F5344CB8AC3E}">
        <p14:creationId xmlns:p14="http://schemas.microsoft.com/office/powerpoint/2010/main" val="2487168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4</a:t>
            </a:fld>
            <a:endParaRPr lang="en-US" altLang="en-US"/>
          </a:p>
        </p:txBody>
      </p:sp>
    </p:spTree>
    <p:extLst>
      <p:ext uri="{BB962C8B-B14F-4D97-AF65-F5344CB8AC3E}">
        <p14:creationId xmlns:p14="http://schemas.microsoft.com/office/powerpoint/2010/main" val="3826589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Today, we're going to give you a getting-started guide to </a:t>
            </a:r>
            <a:r>
              <a:rPr lang="en-GB" sz="1200" b="1" i="0" u="none" strike="noStrike" kern="1200" dirty="0">
                <a:solidFill>
                  <a:schemeClr val="tx1"/>
                </a:solidFill>
                <a:effectLst/>
                <a:latin typeface="+mn-lt"/>
                <a:ea typeface="+mn-ea"/>
                <a:cs typeface="+mn-cs"/>
              </a:rPr>
              <a:t>online reputation management.</a:t>
            </a:r>
            <a:r>
              <a:rPr lang="en-GB" sz="1200" b="0" i="0" u="none" strike="noStrike" kern="1200" dirty="0">
                <a:solidFill>
                  <a:schemeClr val="tx1"/>
                </a:solidFill>
                <a:effectLst/>
                <a:latin typeface="+mn-lt"/>
                <a:ea typeface="+mn-ea"/>
                <a:cs typeface="+mn-cs"/>
              </a:rPr>
              <a:t> We'll take you through what it is, why it's important, and how it can help hotels.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So, what is it? Hotel reputation management is the practice of monitoring and influencing how your property is perceived throughout the web. The concept emerged within public relations, but shifted its focus towards newly emerging review sites, social media platforms and search engines. Hardly any other industry is as vulnerable or affected by the impact of reputation management as the hospitality industry.</a:t>
            </a:r>
            <a:endParaRPr lang="en-GB" altLang="en-US"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Secondly, what exactly does managing a hotel's online reputation mean?</a:t>
            </a:r>
          </a:p>
          <a:p>
            <a:r>
              <a:rPr lang="en-GB" sz="1200" b="0" i="0" u="none" strike="noStrike" kern="1200" dirty="0">
                <a:solidFill>
                  <a:schemeClr val="tx1"/>
                </a:solidFill>
                <a:effectLst/>
                <a:latin typeface="+mn-lt"/>
                <a:ea typeface="+mn-ea"/>
                <a:cs typeface="+mn-cs"/>
              </a:rPr>
              <a:t>It's pretty simple—essentially, you're managing your online brand in relation to social media interactions and reviews, both positive and negative. Then, you're looking at how this impacts your property, and how the brand is portrayed.</a:t>
            </a:r>
          </a:p>
          <a:p>
            <a:endParaRPr lang="en-GB" dirty="0"/>
          </a:p>
          <a:p>
            <a:r>
              <a:rPr lang="en-GB" sz="1200" b="0" i="0" u="none" strike="noStrike" kern="1200" dirty="0">
                <a:solidFill>
                  <a:schemeClr val="tx1"/>
                </a:solidFill>
                <a:effectLst/>
                <a:latin typeface="+mn-lt"/>
                <a:ea typeface="+mn-ea"/>
                <a:cs typeface="+mn-cs"/>
              </a:rPr>
              <a:t>For example, how do you deal with negative reviews? Are you responding to tweets? What kind of tone (casual, friendly, professional?) does your hotel set for itself on social media? For hotels, managing their online presence and reputation is vital. This is because consumer behaviour and booking patterns have changed online.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5</a:t>
            </a:fld>
            <a:endParaRPr lang="en-US" altLang="en-US"/>
          </a:p>
        </p:txBody>
      </p:sp>
    </p:spTree>
    <p:extLst>
      <p:ext uri="{BB962C8B-B14F-4D97-AF65-F5344CB8AC3E}">
        <p14:creationId xmlns:p14="http://schemas.microsoft.com/office/powerpoint/2010/main" val="2138685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dirty="0">
                <a:solidFill>
                  <a:schemeClr val="tx1"/>
                </a:solidFill>
                <a:effectLst/>
                <a:latin typeface="+mn-lt"/>
                <a:ea typeface="+mn-ea"/>
                <a:cs typeface="+mn-cs"/>
              </a:rPr>
              <a:t>Potential guests decide whether to book based on reviews and any interactions or experiences they've had with the hotel. This often overshadows other factors, even ones like price, facilities or location. For example, </a:t>
            </a:r>
            <a:r>
              <a:rPr lang="en-GB" sz="1200" b="0" i="0" u="none" strike="noStrike" kern="1200" dirty="0">
                <a:solidFill>
                  <a:schemeClr val="tx1"/>
                </a:solidFill>
                <a:effectLst/>
                <a:latin typeface="+mn-lt"/>
                <a:ea typeface="+mn-ea"/>
                <a:cs typeface="+mn-cs"/>
                <a:hlinkClick r:id="rId3"/>
              </a:rPr>
              <a:t>93% of the people find reviews important</a:t>
            </a:r>
            <a:r>
              <a:rPr lang="en-GB" sz="1200" b="0" i="0" u="none" strike="noStrike" kern="1200" dirty="0">
                <a:solidFill>
                  <a:schemeClr val="tx1"/>
                </a:solidFill>
                <a:effectLst/>
                <a:latin typeface="+mn-lt"/>
                <a:ea typeface="+mn-ea"/>
                <a:cs typeface="+mn-cs"/>
              </a:rPr>
              <a:t> when determining which hotel to stay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There are many different platforms that guests can use today, and they are accessible 24/7. These sites range from a hotel’s own site to sites like TripAdvisor, </a:t>
            </a:r>
            <a:r>
              <a:rPr lang="en-GB" sz="1200" b="0" i="0" u="none" strike="noStrike" kern="1200" dirty="0" err="1">
                <a:solidFill>
                  <a:schemeClr val="tx1"/>
                </a:solidFill>
                <a:effectLst/>
                <a:latin typeface="+mn-lt"/>
                <a:ea typeface="+mn-ea"/>
                <a:cs typeface="+mn-cs"/>
              </a:rPr>
              <a:t>Booking.com</a:t>
            </a:r>
            <a:r>
              <a:rPr lang="en-GB" sz="1200" b="0" i="0" u="none" strike="noStrike" kern="1200" dirty="0">
                <a:solidFill>
                  <a:schemeClr val="tx1"/>
                </a:solidFill>
                <a:effectLst/>
                <a:latin typeface="+mn-lt"/>
                <a:ea typeface="+mn-ea"/>
                <a:cs typeface="+mn-cs"/>
              </a:rPr>
              <a:t>, Facebook, Twitter and even </a:t>
            </a:r>
            <a:r>
              <a:rPr lang="en-GB" sz="1200" b="0" i="0" u="none" strike="noStrike" kern="1200" dirty="0" err="1">
                <a:solidFill>
                  <a:schemeClr val="tx1"/>
                </a:solidFill>
                <a:effectLst/>
                <a:latin typeface="+mn-lt"/>
                <a:ea typeface="+mn-ea"/>
                <a:cs typeface="+mn-cs"/>
              </a:rPr>
              <a:t>Youtube</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Hotels today create profiles on these platforms. The keys is to have an up to date and interactive presence online, to be vocal with your brand and connected with your potential guests and followers.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If hoteliers don't have the resources to manage these social spaces, their reputation can start to decline. If there is no one to monitor these sites or respond to guests' posts or reviews, this can show a lack of interest in trying to resolve the situation.</a:t>
            </a:r>
          </a:p>
          <a:p>
            <a:endParaRPr lang="en-GB" dirty="0"/>
          </a:p>
          <a:p>
            <a:r>
              <a:rPr lang="en-GB" sz="1200" b="0" i="0" u="none" strike="noStrike" kern="1200" dirty="0">
                <a:solidFill>
                  <a:schemeClr val="tx1"/>
                </a:solidFill>
                <a:effectLst/>
                <a:latin typeface="+mn-lt"/>
                <a:ea typeface="+mn-ea"/>
                <a:cs typeface="+mn-cs"/>
              </a:rPr>
              <a:t>These days, a guest who tweets a complaint to a hotel's Twitter profile expects a response, whether they're talking about the quality of food in the restaurant or poor service they received. Guests want to feel listened to and valued, and they expect someone to be reading and responding to them online.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Can you tell us about any reviews you’ve left? </a:t>
            </a:r>
            <a:br>
              <a:rPr lang="en-GB" dirty="0"/>
            </a:br>
            <a:endParaRPr lang="en-GB" sz="1200" b="0" i="0" u="none" strike="noStrike" kern="1200" dirty="0">
              <a:solidFill>
                <a:schemeClr val="tx1"/>
              </a:solidFill>
              <a:effectLst/>
              <a:latin typeface="+mn-lt"/>
              <a:ea typeface="+mn-ea"/>
              <a:cs typeface="+mn-cs"/>
            </a:endParaRPr>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6</a:t>
            </a:fld>
            <a:endParaRPr lang="en-US" altLang="en-US"/>
          </a:p>
        </p:txBody>
      </p:sp>
    </p:spTree>
    <p:extLst>
      <p:ext uri="{BB962C8B-B14F-4D97-AF65-F5344CB8AC3E}">
        <p14:creationId xmlns:p14="http://schemas.microsoft.com/office/powerpoint/2010/main" val="3450658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hlinkClick r:id="rId3"/>
              </a:rPr>
              <a:t>Let's take a look at the statistics related to the review and booking process:</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hlinkClick r:id="rId4"/>
              </a:rPr>
              <a:t>93% of the people find reviews important</a:t>
            </a:r>
            <a:r>
              <a:rPr lang="en-GB" sz="1200" b="0" i="0" u="none" strike="noStrike" kern="1200" dirty="0">
                <a:solidFill>
                  <a:schemeClr val="tx1"/>
                </a:solidFill>
                <a:effectLst/>
                <a:latin typeface="+mn-lt"/>
                <a:ea typeface="+mn-ea"/>
                <a:cs typeface="+mn-cs"/>
              </a:rPr>
              <a:t> when determining which Hotel they want to stay at. </a:t>
            </a:r>
            <a:r>
              <a:rPr lang="en-GB" sz="1200" b="1" i="0" u="none" strike="noStrike" kern="1200" dirty="0">
                <a:solidFill>
                  <a:schemeClr val="tx1"/>
                </a:solidFill>
                <a:effectLst/>
                <a:latin typeface="+mn-lt"/>
                <a:ea typeface="+mn-ea"/>
                <a:cs typeface="+mn-cs"/>
              </a:rPr>
              <a:t>53% of the people surveyed would not book a hotel</a:t>
            </a:r>
            <a:r>
              <a:rPr lang="en-GB" sz="1200" b="0" i="0" u="none" strike="noStrike" kern="1200" dirty="0">
                <a:solidFill>
                  <a:schemeClr val="tx1"/>
                </a:solidFill>
                <a:effectLst/>
                <a:latin typeface="+mn-lt"/>
                <a:ea typeface="+mn-ea"/>
                <a:cs typeface="+mn-cs"/>
              </a:rPr>
              <a:t> without reading a guest opinion about it. That's pretty serious.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Hotel guests are making more informed decision before booking. They're reviewing the hotel's reputation on all platforms, and benchmarking hotels against each other. Hotels guests trust these reviews for their ultimate booking decision. For hotels to ignore these or not communicate with users is to ignore one of </a:t>
            </a:r>
            <a:r>
              <a:rPr lang="en-GB" sz="1200" b="0" i="0" kern="1200" dirty="0">
                <a:solidFill>
                  <a:schemeClr val="tx1"/>
                </a:solidFill>
                <a:effectLst/>
                <a:latin typeface="+mn-lt"/>
                <a:ea typeface="+mn-ea"/>
                <a:cs typeface="+mn-cs"/>
                <a:hlinkClick r:id="rId5"/>
              </a:rPr>
              <a:t>the most influential factors</a:t>
            </a:r>
            <a:r>
              <a:rPr lang="en-GB" sz="1200" b="0" i="0" u="none" strike="noStrike" kern="1200" dirty="0">
                <a:solidFill>
                  <a:schemeClr val="tx1"/>
                </a:solidFill>
                <a:effectLst/>
                <a:latin typeface="+mn-lt"/>
                <a:ea typeface="+mn-ea"/>
                <a:cs typeface="+mn-cs"/>
              </a:rPr>
              <a:t> of their brand. As online reputation management becomes more important, it is becoming vital for hoteliers to build </a:t>
            </a:r>
            <a:r>
              <a:rPr lang="en-GB" sz="1200" b="1" i="0" u="none" strike="noStrike" kern="1200" dirty="0">
                <a:solidFill>
                  <a:schemeClr val="tx1"/>
                </a:solidFill>
                <a:effectLst/>
                <a:latin typeface="+mn-lt"/>
                <a:ea typeface="+mn-ea"/>
                <a:cs typeface="+mn-cs"/>
              </a:rPr>
              <a:t>an honest and professional online reputation</a:t>
            </a:r>
            <a:r>
              <a:rPr lang="en-GB" sz="1200" b="0" i="0" u="none" strike="noStrike" kern="1200" dirty="0">
                <a:solidFill>
                  <a:schemeClr val="tx1"/>
                </a:solidFill>
                <a:effectLst/>
                <a:latin typeface="+mn-lt"/>
                <a:ea typeface="+mn-ea"/>
                <a:cs typeface="+mn-cs"/>
              </a:rPr>
              <a:t> – they should consider including it in the marketing plan for the property. Since online reputation is so readily visible to potential guests at all times, from reviews on </a:t>
            </a:r>
            <a:r>
              <a:rPr lang="en-GB" sz="1200" b="0" i="0" u="none" strike="noStrike" kern="1200" dirty="0" err="1">
                <a:solidFill>
                  <a:schemeClr val="tx1"/>
                </a:solidFill>
                <a:effectLst/>
                <a:latin typeface="+mn-lt"/>
                <a:ea typeface="+mn-ea"/>
                <a:cs typeface="+mn-cs"/>
              </a:rPr>
              <a:t>Booking.com</a:t>
            </a:r>
            <a:r>
              <a:rPr lang="en-GB" sz="1200" b="0" i="0" u="none" strike="noStrike" kern="1200" dirty="0">
                <a:solidFill>
                  <a:schemeClr val="tx1"/>
                </a:solidFill>
                <a:effectLst/>
                <a:latin typeface="+mn-lt"/>
                <a:ea typeface="+mn-ea"/>
                <a:cs typeface="+mn-cs"/>
              </a:rPr>
              <a:t> to Facebook posts to Twitter, hoteliers need to monitor these channels as often as possible.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Hoteliers should focus on responding to reviews. This promotes interaction with guests and conveys to a guest that they are interested in their feedback and reviews – this in turn will increase the hotel’s popularity ranking and lead to higher hotel bookings.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Keep in mind that having a smaller number of reviews makes addressing negative ones even more important. Would you rather stay at a hotel with 500 reviews and 20 negative ones, or 20 reviews and 2 negative ones? Think about flicking through the reviews on </a:t>
            </a:r>
            <a:r>
              <a:rPr lang="en-GB" sz="1200" b="0" i="0" u="none" strike="noStrike" kern="1200" dirty="0" err="1">
                <a:solidFill>
                  <a:schemeClr val="tx1"/>
                </a:solidFill>
                <a:effectLst/>
                <a:latin typeface="+mn-lt"/>
                <a:ea typeface="+mn-ea"/>
                <a:cs typeface="+mn-cs"/>
              </a:rPr>
              <a:t>Tripadvisor</a:t>
            </a:r>
            <a:r>
              <a:rPr lang="en-GB" sz="1200" b="0" i="0" u="none" strike="noStrike" kern="1200" dirty="0">
                <a:solidFill>
                  <a:schemeClr val="tx1"/>
                </a:solidFill>
                <a:effectLst/>
                <a:latin typeface="+mn-lt"/>
                <a:ea typeface="+mn-ea"/>
                <a:cs typeface="+mn-cs"/>
              </a:rPr>
              <a:t> for a hotel you're considering staying at, and a negative review for a hotel with only a small number of reviews catches your eye. You skim it and you frown, weighing that negative review heavily against the positive ones you've just read. But then, you notice that a representative of the hotel has replied to the review, apologizing and trying to make amends. How far would that go towards erasing the effect of the negative review?</a:t>
            </a: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7</a:t>
            </a:fld>
            <a:endParaRPr lang="en-GB"/>
          </a:p>
        </p:txBody>
      </p:sp>
    </p:spTree>
    <p:extLst>
      <p:ext uri="{BB962C8B-B14F-4D97-AF65-F5344CB8AC3E}">
        <p14:creationId xmlns:p14="http://schemas.microsoft.com/office/powerpoint/2010/main" val="950862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dirty="0"/>
              <a:t>Reputation Management affects many parts of hotels operations. Guests have many touch points, from Housekeeping to F&amp;B, Receptions and Operations. This is an opportunity for personnel to interact with guests, and to encourage guests to leave positive reviews or share their experiences online.</a:t>
            </a:r>
            <a:endParaRPr lang="en-US" dirty="0"/>
          </a:p>
          <a:p>
            <a:pPr algn="just"/>
            <a:endParaRPr lang="en-GB" dirty="0"/>
          </a:p>
          <a:p>
            <a:pPr algn="just"/>
            <a:r>
              <a:rPr lang="en-GB" dirty="0"/>
              <a:t>If you promote this in a hotel on a </a:t>
            </a:r>
            <a:r>
              <a:rPr lang="en-GB" b="1" dirty="0"/>
              <a:t>team level </a:t>
            </a:r>
            <a:r>
              <a:rPr lang="en-GB" dirty="0"/>
              <a:t>instead of leaving it to one dedicated and assigned person, the culture of a hotel can change to </a:t>
            </a:r>
            <a:endParaRPr lang="en-US" dirty="0"/>
          </a:p>
          <a:p>
            <a:pPr algn="just"/>
            <a:r>
              <a:rPr lang="en-GB" dirty="0"/>
              <a:t>one that is aware of and </a:t>
            </a:r>
            <a:r>
              <a:rPr lang="en-GB" b="1" dirty="0"/>
              <a:t>taking advantage of their online reputation</a:t>
            </a:r>
            <a:r>
              <a:rPr lang="en-GB" dirty="0"/>
              <a:t>. </a:t>
            </a:r>
            <a:endParaRPr lang="en-US" dirty="0"/>
          </a:p>
          <a:p>
            <a:pPr algn="just"/>
            <a:endParaRPr lang="en-GB" dirty="0"/>
          </a:p>
          <a:p>
            <a:pPr algn="just"/>
            <a:r>
              <a:rPr lang="en-GB" dirty="0"/>
              <a:t>Get everyone involved and aware of the importance of online perception, so that staff can help encourage guests to write positively about their experiences.</a:t>
            </a:r>
            <a:endParaRPr lang="en-US" dirty="0">
              <a:cs typeface="Calibri" panose="020F0502020204030204"/>
            </a:endParaRPr>
          </a:p>
          <a:p>
            <a:pPr algn="just"/>
            <a:endParaRPr lang="en-GB" dirty="0"/>
          </a:p>
          <a:p>
            <a:pPr algn="just"/>
            <a:r>
              <a:rPr lang="en-GB" dirty="0"/>
              <a:t>Poor reviews should be shared with staff so actions can be taken to resolve complaints, and positive reviews should be highlighted to </a:t>
            </a:r>
            <a:endParaRPr lang="en-US"/>
          </a:p>
          <a:p>
            <a:pPr algn="just"/>
            <a:r>
              <a:rPr lang="en-GB" dirty="0"/>
              <a:t>recognise and reward the staff members responsible.  Reputation Management is a practice that has many different segments. </a:t>
            </a:r>
            <a:endParaRPr lang="en-GB">
              <a:cs typeface="Calibri"/>
            </a:endParaRPr>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8</a:t>
            </a:fld>
            <a:endParaRPr lang="en-US" altLang="en-US"/>
          </a:p>
        </p:txBody>
      </p:sp>
    </p:spTree>
    <p:extLst>
      <p:ext uri="{BB962C8B-B14F-4D97-AF65-F5344CB8AC3E}">
        <p14:creationId xmlns:p14="http://schemas.microsoft.com/office/powerpoint/2010/main" val="2007282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dirty="0">
                <a:solidFill>
                  <a:schemeClr val="tx1"/>
                </a:solidFill>
                <a:effectLst/>
                <a:latin typeface="+mn-lt"/>
                <a:ea typeface="+mn-ea"/>
                <a:cs typeface="+mn-cs"/>
              </a:rPr>
              <a:t>In recent years, online </a:t>
            </a:r>
            <a:r>
              <a:rPr lang="en-GB" sz="1200" b="0" i="0" u="none" strike="noStrike" kern="1200" dirty="0">
                <a:solidFill>
                  <a:schemeClr val="tx1"/>
                </a:solidFill>
                <a:effectLst/>
                <a:latin typeface="+mn-lt"/>
                <a:ea typeface="+mn-ea"/>
                <a:cs typeface="+mn-cs"/>
                <a:hlinkClick r:id="rId3"/>
              </a:rPr>
              <a:t>reputation management for hotels</a:t>
            </a:r>
            <a:r>
              <a:rPr lang="en-GB" sz="1200" b="0" i="0" u="none" strike="noStrike" kern="1200" dirty="0">
                <a:solidFill>
                  <a:schemeClr val="tx1"/>
                </a:solidFill>
                <a:effectLst/>
                <a:latin typeface="+mn-lt"/>
                <a:ea typeface="+mn-ea"/>
                <a:cs typeface="+mn-cs"/>
              </a:rPr>
              <a:t> has emerged as a critical function, a means of measuring </a:t>
            </a:r>
            <a:r>
              <a:rPr lang="en-GB" sz="1200" b="1" i="0" u="none" strike="noStrike" kern="1200" dirty="0">
                <a:solidFill>
                  <a:schemeClr val="tx1"/>
                </a:solidFill>
                <a:effectLst/>
                <a:latin typeface="+mn-lt"/>
                <a:ea typeface="+mn-ea"/>
                <a:cs typeface="+mn-cs"/>
              </a:rPr>
              <a:t>guest satisfaction</a:t>
            </a:r>
            <a:r>
              <a:rPr lang="en-GB" sz="1200" b="0" i="0" u="none" strike="noStrike" kern="1200" dirty="0">
                <a:solidFill>
                  <a:schemeClr val="tx1"/>
                </a:solidFill>
                <a:effectLst/>
                <a:latin typeface="+mn-lt"/>
                <a:ea typeface="+mn-ea"/>
                <a:cs typeface="+mn-cs"/>
              </a:rPr>
              <a:t>, guiding improvements and attracting more bookings. But not every hotel is clear on the best approach to managing reputation. By taking an organized, hotel-wide approach, you can reap the benefits and avoid pitfalls such as missed opportunities, negative reviews and wasted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here are 10 essential steps to managing your hotel’s online reputation. To ensure hotels have a clear focus, Daniel Craig, the Founder of </a:t>
            </a:r>
            <a:r>
              <a:rPr lang="en-GB" sz="1200" b="0" i="0" u="none" strike="noStrike" kern="1200" dirty="0" err="1">
                <a:solidFill>
                  <a:schemeClr val="tx1"/>
                </a:solidFill>
                <a:effectLst/>
                <a:latin typeface="+mn-lt"/>
                <a:ea typeface="+mn-ea"/>
                <a:cs typeface="+mn-cs"/>
              </a:rPr>
              <a:t>Reknown</a:t>
            </a:r>
            <a:r>
              <a:rPr lang="en-GB" sz="1200" b="0" i="0" u="none" strike="noStrike" kern="1200" dirty="0">
                <a:solidFill>
                  <a:schemeClr val="tx1"/>
                </a:solidFill>
                <a:effectLst/>
                <a:latin typeface="+mn-lt"/>
                <a:ea typeface="+mn-ea"/>
                <a:cs typeface="+mn-cs"/>
              </a:rPr>
              <a:t>, has listed his </a:t>
            </a:r>
            <a:r>
              <a:rPr lang="en-GB" sz="1200" b="0" i="0" u="none" strike="noStrike" kern="1200" dirty="0">
                <a:solidFill>
                  <a:schemeClr val="tx1"/>
                </a:solidFill>
                <a:effectLst/>
                <a:latin typeface="+mn-lt"/>
                <a:ea typeface="+mn-ea"/>
                <a:cs typeface="+mn-cs"/>
                <a:hlinkClick r:id="rId4"/>
              </a:rPr>
              <a:t>10 Essential Steps of Managing a Hotel's Online Reputation</a:t>
            </a:r>
            <a:r>
              <a:rPr lang="en-GB" sz="1200" b="0" i="0" u="none" strike="noStrike" kern="1200" dirty="0">
                <a:solidFill>
                  <a:schemeClr val="tx1"/>
                </a:solidFill>
                <a:effectLst/>
                <a:latin typeface="+mn-lt"/>
                <a:ea typeface="+mn-ea"/>
                <a:cs typeface="+mn-cs"/>
              </a:rPr>
              <a:t>. So let’s take a look at the 10 steps.</a:t>
            </a:r>
          </a:p>
          <a:p>
            <a:endParaRPr lang="en-GB" sz="1200" b="0" i="0" u="none" strike="noStrike" kern="1200" dirty="0">
              <a:solidFill>
                <a:schemeClr val="tx1"/>
              </a:solidFill>
              <a:effectLst/>
              <a:latin typeface="+mn-lt"/>
              <a:ea typeface="+mn-ea"/>
              <a:cs typeface="+mn-cs"/>
            </a:endParaRPr>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9</a:t>
            </a:fld>
            <a:endParaRPr lang="en-US" altLang="en-US"/>
          </a:p>
        </p:txBody>
      </p:sp>
    </p:spTree>
    <p:extLst>
      <p:ext uri="{BB962C8B-B14F-4D97-AF65-F5344CB8AC3E}">
        <p14:creationId xmlns:p14="http://schemas.microsoft.com/office/powerpoint/2010/main" val="2549249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Urdu Typesetting"/>
              <a:cs typeface="Urdu Typesetting"/>
            </a:endParaRPr>
          </a:p>
          <a:p>
            <a:r>
              <a:rPr lang="en-GB" b="1" dirty="0"/>
              <a:t>1. Understand the importance of online reputation management</a:t>
            </a:r>
          </a:p>
          <a:p>
            <a:r>
              <a:rPr lang="en-GB" dirty="0"/>
              <a:t>Reputation management is the process of monitoring, managing and acting on feedback in online reviews and using it to drive higher awareness, guest satisfaction and revenue. As more travellers turn to reviews as part of trip planning and sharing, </a:t>
            </a:r>
            <a:r>
              <a:rPr lang="en-GB" b="1" dirty="0"/>
              <a:t>a positive reputation is critical to the success of hotels.</a:t>
            </a:r>
            <a:endParaRPr lang="en-GB" sz="1200" b="0" i="0" u="none" strike="noStrike" kern="1200">
              <a:solidFill>
                <a:schemeClr val="tx1"/>
              </a:solidFill>
              <a:effectLst/>
              <a:latin typeface="+mn-lt"/>
              <a:cs typeface="Calibri"/>
            </a:endParaRPr>
          </a:p>
          <a:p>
            <a:endParaRPr lang="en-GB" b="1" dirty="0">
              <a:cs typeface="Calibri"/>
            </a:endParaRPr>
          </a:p>
          <a:p>
            <a:pPr>
              <a:defRPr/>
            </a:pPr>
            <a:r>
              <a:rPr lang="en-GB" b="1" dirty="0"/>
              <a:t>2: Set reputation objectives and strategies</a:t>
            </a:r>
            <a:endParaRPr lang="en-GB" sz="1200" b="1" dirty="0">
              <a:solidFill>
                <a:schemeClr val="bg1"/>
              </a:solidFill>
              <a:latin typeface="Urdu Typesetting"/>
              <a:cs typeface="Urdu Typesetting"/>
            </a:endParaRPr>
          </a:p>
          <a:p>
            <a:r>
              <a:rPr lang="en-GB" dirty="0"/>
              <a:t>Set a vision of what you want guests to say about your hotel after they leave. Analyse your ratings and rankings on key review sites and decide where you should be (objectives) and how you will get there (strategies).</a:t>
            </a:r>
          </a:p>
          <a:p>
            <a:endParaRPr lang="en-GB" altLang="en-US" dirty="0">
              <a:cs typeface="Calibri" panose="020F0502020204030204"/>
            </a:endParaRPr>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10</a:t>
            </a:fld>
            <a:endParaRPr lang="en-US" altLang="en-US"/>
          </a:p>
        </p:txBody>
      </p:sp>
    </p:spTree>
    <p:extLst>
      <p:ext uri="{BB962C8B-B14F-4D97-AF65-F5344CB8AC3E}">
        <p14:creationId xmlns:p14="http://schemas.microsoft.com/office/powerpoint/2010/main" val="3032921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3. Share your reputation vision</a:t>
            </a:r>
          </a:p>
          <a:p>
            <a:r>
              <a:rPr lang="en-GB" dirty="0"/>
              <a:t>Share your reputation vision, objectives and strategies with staff, and ensure that they understand their role in fulfilling them.</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4. Train and empower staff</a:t>
            </a:r>
            <a:r>
              <a:rPr lang="en-GB" dirty="0"/>
              <a:t> </a:t>
            </a:r>
          </a:p>
          <a:p>
            <a:r>
              <a:rPr lang="en-GB" dirty="0"/>
              <a:t> The most important part of online reputation management takes place on property. Put a social media policy and guidelines in place to ensure that employees know where they stand and understand the risks of mistreating guests. </a:t>
            </a:r>
            <a:r>
              <a:rPr lang="en-GB" b="1" dirty="0"/>
              <a:t>Train and empower staff</a:t>
            </a:r>
            <a:r>
              <a:rPr lang="en-GB" dirty="0"/>
              <a:t> to exceed guest expectations and prevent on-property issues from escalating to online complaints.</a:t>
            </a:r>
            <a:endParaRPr lang="en-GB" dirty="0">
              <a:cs typeface="Calibri"/>
            </a:endParaRPr>
          </a:p>
          <a:p>
            <a:endParaRPr lang="en-GB" altLang="en-US" dirty="0">
              <a:cs typeface="Calibri" panose="020F0502020204030204"/>
            </a:endParaRPr>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11</a:t>
            </a:fld>
            <a:endParaRPr lang="en-US" altLang="en-US"/>
          </a:p>
        </p:txBody>
      </p:sp>
    </p:spTree>
    <p:extLst>
      <p:ext uri="{BB962C8B-B14F-4D97-AF65-F5344CB8AC3E}">
        <p14:creationId xmlns:p14="http://schemas.microsoft.com/office/powerpoint/2010/main" val="416242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70C0"/>
                </a:solidFill>
              </a:rPr>
              <a:t>5: Optimize your online presence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Claim and update your profiles on key review sources like TripAdvisor, Google Business, Yelp and online travel agencies. Add descriptions, imagery and contact information, and ensure content is kept accurate and current over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70C0"/>
                </a:solidFill>
              </a:rPr>
              <a:t>6: Set up monitoring tools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With so much chatter in social media, it’s virtually impossible to keep up. To ensure that you don’t miss a thing, set up alerts on review sites and social networks to be notified of reviews and mentions of your hotel. Appoint a gatekeeper to monitor reviews and distribute them to appropriate staff. A </a:t>
            </a:r>
            <a:r>
              <a:rPr lang="en-GB" sz="1200" b="1" dirty="0"/>
              <a:t>reputation management tool</a:t>
            </a:r>
            <a:r>
              <a:rPr lang="en-GB" sz="1200" dirty="0"/>
              <a:t> will help to automate this process.</a:t>
            </a:r>
          </a:p>
          <a:p>
            <a:pPr marL="228600" marR="0" lvl="0" indent="-228600" algn="l" defTabSz="914400" rtl="0" eaLnBrk="1" fontAlgn="auto" latinLnBrk="0" hangingPunct="1">
              <a:lnSpc>
                <a:spcPct val="100000"/>
              </a:lnSpc>
              <a:spcBef>
                <a:spcPts val="0"/>
              </a:spcBef>
              <a:spcAft>
                <a:spcPts val="0"/>
              </a:spcAft>
              <a:buClrTx/>
              <a:buSzTx/>
              <a:buFontTx/>
              <a:buAutoNum type="arabicParenR" startAt="6"/>
              <a:tabLst/>
              <a:defRPr/>
            </a:pPr>
            <a:endParaRPr lang="en-GB" sz="1200" dirty="0">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33333"/>
              </a:solidFill>
              <a:latin typeface="MuseoSa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33333"/>
              </a:solidFill>
              <a:latin typeface="MuseoSans"/>
            </a:endParaRPr>
          </a:p>
          <a:p>
            <a:endParaRPr lang="en-GB" sz="1200" b="0" i="0" u="none" strike="noStrike" kern="1200" dirty="0">
              <a:solidFill>
                <a:schemeClr val="tx1"/>
              </a:solidFill>
              <a:effectLst/>
              <a:latin typeface="+mn-lt"/>
              <a:ea typeface="+mn-ea"/>
              <a:cs typeface="+mn-cs"/>
            </a:endParaRPr>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12</a:t>
            </a:fld>
            <a:endParaRPr lang="en-US" altLang="en-US"/>
          </a:p>
        </p:txBody>
      </p:sp>
    </p:spTree>
    <p:extLst>
      <p:ext uri="{BB962C8B-B14F-4D97-AF65-F5344CB8AC3E}">
        <p14:creationId xmlns:p14="http://schemas.microsoft.com/office/powerpoint/2010/main" val="35062815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70C0"/>
                </a:solidFill>
              </a:rPr>
              <a:t>7) Analyse feedback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Pay close attention to comments in reviews and look for patterns that need attention as well as strengths to leverage in marketing communications as key differentiators from competitors. Combine feedback in guest reviews with feedback in </a:t>
            </a:r>
            <a:r>
              <a:rPr lang="en-GB" sz="1200" b="1" dirty="0"/>
              <a:t>internal guest surveys</a:t>
            </a:r>
            <a:r>
              <a:rPr lang="en-GB" sz="1200" dirty="0"/>
              <a:t> to get a 360-degree view of guest satisfaction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70C0"/>
              </a:solidFill>
            </a:endParaRPr>
          </a:p>
          <a:p>
            <a:pPr marL="228600" marR="0" lvl="0" indent="-228600" algn="l" defTabSz="914400" rtl="0" eaLnBrk="1" fontAlgn="auto" latinLnBrk="0" hangingPunct="1">
              <a:lnSpc>
                <a:spcPct val="100000"/>
              </a:lnSpc>
              <a:spcBef>
                <a:spcPts val="0"/>
              </a:spcBef>
              <a:spcAft>
                <a:spcPts val="0"/>
              </a:spcAft>
              <a:buClrTx/>
              <a:buSzTx/>
              <a:buFontTx/>
              <a:buAutoNum type="arabicParenR" startAt="8"/>
              <a:tabLst/>
              <a:defRPr/>
            </a:pPr>
            <a:r>
              <a:rPr lang="en-GB" sz="1200" b="1" dirty="0">
                <a:solidFill>
                  <a:srgbClr val="0070C0"/>
                </a:solidFill>
              </a:rPr>
              <a:t>Take action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Share feedback with staff and use it as a constructive learning tool. Review policies and procedures, taking the actions necessary to fix problems, to prevent complaints from recurring, and to generate a steady stream of positive reviews</a:t>
            </a:r>
            <a:endParaRPr lang="en-GB" sz="1200" dirty="0">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70C0"/>
              </a:solidFill>
            </a:endParaRPr>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13</a:t>
            </a:fld>
            <a:endParaRPr lang="en-US" altLang="en-US"/>
          </a:p>
        </p:txBody>
      </p:sp>
    </p:spTree>
    <p:extLst>
      <p:ext uri="{BB962C8B-B14F-4D97-AF65-F5344CB8AC3E}">
        <p14:creationId xmlns:p14="http://schemas.microsoft.com/office/powerpoint/2010/main" val="60960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70C0"/>
                </a:solidFill>
              </a:rPr>
              <a:t>9) Recognise and reward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Provide employees with regular updates on progress toward achieving reputation objectives. Incentivize and reward staff and managers for achieving objectives, recognize them for positive feedback, and celebrate your successes.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33333"/>
              </a:solidFill>
              <a:latin typeface="Museo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70C0"/>
                </a:solidFill>
              </a:rPr>
              <a:t>10)  Respond to reviews</a:t>
            </a:r>
          </a:p>
          <a:p>
            <a:r>
              <a:rPr lang="en-GB" sz="1200" dirty="0"/>
              <a:t>Responding is an opportunity to show that you’re listening, and you care about guest feedback, to change perceptions and to reassure prospective guests. Prioritise reviews that call for an apology, a clarification or a show of gratitude. Thank the guest, apologise if something went wrong, and say how you’re following up.</a:t>
            </a:r>
          </a:p>
          <a:p>
            <a:r>
              <a:rPr lang="en-GB" sz="1200" dirty="0"/>
              <a:t>Integrate these steps into the daily operations and culture of your hotel, and you will increase </a:t>
            </a:r>
            <a:r>
              <a:rPr lang="en-GB" sz="1200" b="1" dirty="0"/>
              <a:t>guest satisfaction</a:t>
            </a:r>
            <a:r>
              <a:rPr lang="en-GB" sz="1200" dirty="0"/>
              <a:t>, earn better reviews and attract more travellers, thereby helping to ensure the </a:t>
            </a:r>
            <a:r>
              <a:rPr lang="en-GB" sz="1200" b="1" dirty="0"/>
              <a:t>long-term success for your hotel</a:t>
            </a:r>
            <a:r>
              <a:rPr lang="en-GB"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33333"/>
              </a:solidFill>
              <a:latin typeface="MuseoSans"/>
            </a:endParaRPr>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14</a:t>
            </a:fld>
            <a:endParaRPr lang="en-US" altLang="en-US"/>
          </a:p>
        </p:txBody>
      </p:sp>
    </p:spTree>
    <p:extLst>
      <p:ext uri="{BB962C8B-B14F-4D97-AF65-F5344CB8AC3E}">
        <p14:creationId xmlns:p14="http://schemas.microsoft.com/office/powerpoint/2010/main" val="4067733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dirty="0">
                <a:solidFill>
                  <a:schemeClr val="tx1"/>
                </a:solidFill>
                <a:effectLst/>
                <a:latin typeface="+mn-lt"/>
                <a:ea typeface="+mn-ea"/>
                <a:cs typeface="+mn-cs"/>
              </a:rPr>
              <a:t>From an online marketing point of view, genuine, positive guest reviews are </a:t>
            </a:r>
            <a:r>
              <a:rPr lang="en-GB" sz="1200" b="1" i="0" u="none" strike="noStrike" kern="1200" dirty="0">
                <a:solidFill>
                  <a:schemeClr val="tx1"/>
                </a:solidFill>
                <a:effectLst/>
                <a:latin typeface="+mn-lt"/>
                <a:ea typeface="+mn-ea"/>
                <a:cs typeface="+mn-cs"/>
              </a:rPr>
              <a:t>the best way to sell your property</a:t>
            </a:r>
            <a:r>
              <a:rPr lang="en-GB" sz="1200" b="0" i="0" u="none" strike="noStrike" kern="1200" dirty="0">
                <a:solidFill>
                  <a:schemeClr val="tx1"/>
                </a:solidFill>
                <a:effectLst/>
                <a:latin typeface="+mn-lt"/>
                <a:ea typeface="+mn-ea"/>
                <a:cs typeface="+mn-cs"/>
              </a:rPr>
              <a:t> and convince a guest to book a room in your hotel.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Reputation management should be included in a hotel’s marketing mix, but it should also work hand in hand with revenue management.</a:t>
            </a:r>
          </a:p>
          <a:p>
            <a:br>
              <a:rPr lang="en-GB" dirty="0"/>
            </a:br>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15</a:t>
            </a:fld>
            <a:endParaRPr lang="en-US" altLang="en-US"/>
          </a:p>
        </p:txBody>
      </p:sp>
    </p:spTree>
    <p:extLst>
      <p:ext uri="{BB962C8B-B14F-4D97-AF65-F5344CB8AC3E}">
        <p14:creationId xmlns:p14="http://schemas.microsoft.com/office/powerpoint/2010/main" val="14046932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past, pricing structures and decisions were based on factors like supply and demand, local events, negotiated rates, weddings/groups, and competitor rates.</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Corin</a:t>
            </a:r>
            <a:r>
              <a:rPr lang="en-GB" sz="1200" b="0" i="0" u="none" strike="noStrike" kern="1200" dirty="0">
                <a:solidFill>
                  <a:schemeClr val="tx1"/>
                </a:solidFill>
                <a:effectLst/>
                <a:latin typeface="+mn-lt"/>
                <a:ea typeface="+mn-ea"/>
                <a:cs typeface="+mn-cs"/>
              </a:rPr>
              <a:t> Burr, director of </a:t>
            </a:r>
            <a:r>
              <a:rPr lang="en-GB" sz="1200" b="0" i="0" u="none" strike="noStrike" kern="1200" dirty="0">
                <a:solidFill>
                  <a:schemeClr val="tx1"/>
                </a:solidFill>
                <a:effectLst/>
                <a:latin typeface="+mn-lt"/>
                <a:ea typeface="+mn-ea"/>
                <a:cs typeface="+mn-cs"/>
                <a:hlinkClick r:id="rId3"/>
              </a:rPr>
              <a:t>Bamboo Revenue</a:t>
            </a:r>
            <a:r>
              <a:rPr lang="en-GB" sz="1200" b="0" i="0" u="none" strike="noStrike" kern="1200" dirty="0">
                <a:solidFill>
                  <a:schemeClr val="tx1"/>
                </a:solidFill>
                <a:effectLst/>
                <a:latin typeface="+mn-lt"/>
                <a:ea typeface="+mn-ea"/>
                <a:cs typeface="+mn-cs"/>
              </a:rPr>
              <a:t> in London, says:</a:t>
            </a:r>
          </a:p>
          <a:p>
            <a:r>
              <a:rPr lang="en-GB" sz="1200" b="0" i="0" u="none" strike="noStrike" kern="1200" dirty="0">
                <a:solidFill>
                  <a:schemeClr val="tx1"/>
                </a:solidFill>
                <a:effectLst/>
                <a:latin typeface="+mn-lt"/>
                <a:ea typeface="+mn-ea"/>
                <a:cs typeface="+mn-cs"/>
              </a:rPr>
              <a:t>"</a:t>
            </a:r>
            <a:r>
              <a:rPr lang="en-GB" sz="1200" b="0" i="1" u="none" strike="noStrike" kern="1200" dirty="0">
                <a:solidFill>
                  <a:schemeClr val="tx1"/>
                </a:solidFill>
                <a:effectLst/>
                <a:latin typeface="+mn-lt"/>
                <a:ea typeface="+mn-ea"/>
                <a:cs typeface="+mn-cs"/>
              </a:rPr>
              <a:t>Online reputation management is becoming hugely important to hotels because reviews have a direct correlation with demand, the holy grail of revenue management.“</a:t>
            </a:r>
          </a:p>
          <a:p>
            <a:endParaRPr lang="en-GB" sz="1200" b="0" i="0" u="none" strike="noStrike"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hlinkClick r:id="rId4"/>
              </a:rPr>
              <a:t>Reputable research</a:t>
            </a:r>
            <a:r>
              <a:rPr lang="en-GB" sz="1200" b="0" i="0" u="none" strike="noStrike" kern="1200" dirty="0">
                <a:solidFill>
                  <a:schemeClr val="tx1"/>
                </a:solidFill>
                <a:effectLst/>
                <a:latin typeface="+mn-lt"/>
                <a:ea typeface="+mn-ea"/>
                <a:cs typeface="+mn-cs"/>
              </a:rPr>
              <a:t> has proven that a positive online reputation has the influence to push higher price tier for online sales. This in turn has a knock on effect to corporate negotiated rates and group bookings rates.</a:t>
            </a: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16</a:t>
            </a:fld>
            <a:endParaRPr lang="en-GB"/>
          </a:p>
        </p:txBody>
      </p:sp>
    </p:spTree>
    <p:extLst>
      <p:ext uri="{BB962C8B-B14F-4D97-AF65-F5344CB8AC3E}">
        <p14:creationId xmlns:p14="http://schemas.microsoft.com/office/powerpoint/2010/main" val="2028620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dirty="0">
                <a:solidFill>
                  <a:schemeClr val="tx1"/>
                </a:solidFill>
                <a:effectLst/>
                <a:latin typeface="+mn-lt"/>
                <a:ea typeface="+mn-ea"/>
                <a:cs typeface="+mn-cs"/>
              </a:rPr>
              <a:t>Let's recap: it is critical for hoteliers today to be </a:t>
            </a:r>
            <a:r>
              <a:rPr lang="en-GB" sz="1200" b="1" i="0" u="none" strike="noStrike" kern="1200" dirty="0">
                <a:solidFill>
                  <a:schemeClr val="tx1"/>
                </a:solidFill>
                <a:effectLst/>
                <a:latin typeface="+mn-lt"/>
                <a:ea typeface="+mn-ea"/>
                <a:cs typeface="+mn-cs"/>
              </a:rPr>
              <a:t>actively involved</a:t>
            </a:r>
            <a:r>
              <a:rPr lang="en-GB" sz="1200" b="0" i="0" u="none" strike="noStrike" kern="1200" dirty="0">
                <a:solidFill>
                  <a:schemeClr val="tx1"/>
                </a:solidFill>
                <a:effectLst/>
                <a:latin typeface="+mn-lt"/>
                <a:ea typeface="+mn-ea"/>
                <a:cs typeface="+mn-cs"/>
              </a:rPr>
              <a:t> in reputation management.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Reputation management affects the property as a whole, and needs to be managed by every department working together. It should go hand in hand with revenue management. It should also guide hoteliers to use reviews to influence their decision-making process and effect change where necessary.</a:t>
            </a:r>
          </a:p>
          <a:p>
            <a:r>
              <a:rPr lang="en-GB" sz="1200" b="0" i="0" u="none" strike="noStrike" kern="1200" dirty="0">
                <a:solidFill>
                  <a:schemeClr val="tx1"/>
                </a:solidFill>
                <a:effectLst/>
                <a:latin typeface="+mn-lt"/>
                <a:ea typeface="+mn-ea"/>
                <a:cs typeface="+mn-cs"/>
              </a:rPr>
              <a:t>That’s your session on reputation management: what it is, why it's vital and a few ideas and suggestions to get hotels started in building their hotel's online presence.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17</a:t>
            </a:fld>
            <a:endParaRPr lang="en-US" altLang="en-US"/>
          </a:p>
        </p:txBody>
      </p:sp>
    </p:spTree>
    <p:extLst>
      <p:ext uri="{BB962C8B-B14F-4D97-AF65-F5344CB8AC3E}">
        <p14:creationId xmlns:p14="http://schemas.microsoft.com/office/powerpoint/2010/main" val="3967641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dirty="0">
                <a:solidFill>
                  <a:schemeClr val="tx1"/>
                </a:solidFill>
                <a:effectLst/>
                <a:latin typeface="+mn-lt"/>
                <a:ea typeface="+mn-ea"/>
                <a:cs typeface="+mn-cs"/>
              </a:rPr>
              <a:t>Most people know that you’re supposed to respond to negative online reviews of your business, especially if you don’t want the situation to escalate. But did you know that it also pays to respond to positive online reviews? True! It’s a great way to build relationships with your guests and encourage them to come back again in the future.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Joshua Swanson</a:t>
            </a:r>
            <a:r>
              <a:rPr lang="en-GB" sz="1200" b="0" i="0" u="none" strike="noStrike" kern="1200" dirty="0">
                <a:solidFill>
                  <a:schemeClr val="tx1"/>
                </a:solidFill>
                <a:effectLst/>
                <a:latin typeface="+mn-lt"/>
                <a:ea typeface="+mn-ea"/>
                <a:cs typeface="+mn-cs"/>
              </a:rPr>
              <a:t> is a reputation management expert. In this lesson for hospitality businesses, he runs through the right way to respond to positive online reviews.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Let’s see what he has to say:</a:t>
            </a:r>
          </a:p>
          <a:p>
            <a:endParaRPr lang="en-GB" sz="1200" b="0" i="0" u="none" strike="noStrike" kern="1200" dirty="0">
              <a:solidFill>
                <a:schemeClr val="tx1"/>
              </a:solidFill>
              <a:effectLst/>
              <a:latin typeface="+mn-lt"/>
              <a:ea typeface="+mn-ea"/>
              <a:cs typeface="+mn-cs"/>
            </a:endParaRPr>
          </a:p>
          <a:p>
            <a:r>
              <a:rPr lang="en-GB" dirty="0">
                <a:hlinkClick r:id="rId3"/>
              </a:rPr>
              <a:t>How to respond to positive online reviews (typsy.com)</a:t>
            </a:r>
            <a:endParaRPr lang="en-GB" dirty="0"/>
          </a:p>
          <a:p>
            <a:endParaRPr lang="en-GB" sz="1200" b="0" i="0" u="none" strike="noStrike" kern="1200" dirty="0">
              <a:solidFill>
                <a:schemeClr val="tx1"/>
              </a:solidFill>
              <a:effectLst/>
              <a:latin typeface="+mn-lt"/>
              <a:ea typeface="+mn-ea"/>
              <a:cs typeface="+mn-cs"/>
            </a:endParaRPr>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18</a:t>
            </a:fld>
            <a:endParaRPr lang="en-US" altLang="en-US"/>
          </a:p>
        </p:txBody>
      </p:sp>
    </p:spTree>
    <p:extLst>
      <p:ext uri="{BB962C8B-B14F-4D97-AF65-F5344CB8AC3E}">
        <p14:creationId xmlns:p14="http://schemas.microsoft.com/office/powerpoint/2010/main" val="1455727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Here is what you should keep in mind when replying to positive reviews: </a:t>
            </a:r>
            <a:endParaRPr lang="en-GB" dirty="0">
              <a:effectLst/>
            </a:endParaRPr>
          </a:p>
          <a:p>
            <a:endParaRPr lang="en-GB" dirty="0"/>
          </a:p>
          <a:p>
            <a:r>
              <a:rPr lang="en-GB" sz="1200" b="0" kern="1200" dirty="0">
                <a:solidFill>
                  <a:schemeClr val="tx1"/>
                </a:solidFill>
                <a:effectLst/>
                <a:latin typeface="+mn-lt"/>
                <a:ea typeface="+mn-ea"/>
                <a:cs typeface="+mn-cs"/>
              </a:rPr>
              <a:t>This is a universal rule - regardless of what type of review you are faced with, positive or negative - it’s important to thank the guest for taking time to offer feedback. It’s a busy world out there and everyone’s time is precious. It is a common misconception that people are more inclined to go online and write a review when their experience is unpleasant, but that doesn’t distract from the fact that writing a positive review is actually going the extra mile: the guest doesn’t have to do it. Their experience has already ended and must have been positive enough to warrant a response to your hotel’s outstanding efforts. In this case, it’s almost all but expected for you to do the same thing, to take the time and put in that little extra bit of effort in and write a reply. Plus, responding to positive feedback is doesn’t have to be seen as a chore, but it can give a certain feeling of gratification and </a:t>
            </a:r>
            <a:r>
              <a:rPr lang="en-GB" sz="1200" b="0" kern="1200" dirty="0" err="1">
                <a:solidFill>
                  <a:schemeClr val="tx1"/>
                </a:solidFill>
                <a:effectLst/>
                <a:latin typeface="+mn-lt"/>
                <a:ea typeface="+mn-ea"/>
                <a:cs typeface="+mn-cs"/>
              </a:rPr>
              <a:t>fulfillment</a:t>
            </a:r>
            <a:r>
              <a:rPr lang="en-GB" sz="1200" b="0" kern="1200" dirty="0">
                <a:solidFill>
                  <a:schemeClr val="tx1"/>
                </a:solidFill>
                <a:effectLst/>
                <a:latin typeface="+mn-lt"/>
                <a:ea typeface="+mn-ea"/>
                <a:cs typeface="+mn-cs"/>
              </a:rPr>
              <a:t>. </a:t>
            </a:r>
            <a:endParaRPr lang="en-GB" dirty="0">
              <a:effectLst/>
            </a:endParaRPr>
          </a:p>
          <a:p>
            <a:r>
              <a:rPr lang="en-GB" sz="1200" b="0" kern="1200" dirty="0">
                <a:solidFill>
                  <a:schemeClr val="tx1"/>
                </a:solidFill>
                <a:effectLst/>
                <a:latin typeface="+mn-lt"/>
                <a:ea typeface="+mn-ea"/>
                <a:cs typeface="+mn-cs"/>
              </a:rPr>
              <a:t>*Also, don’t keep that feeling for yourself, but earnestly mention it to the guests when replying. Let them know how much their positive feedback means to you and your business and how you are delighted to hear about their great stay and impression. Make it clear that feedback matters to you and you care about the guest experience.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19</a:t>
            </a:fld>
            <a:endParaRPr lang="en-GB"/>
          </a:p>
        </p:txBody>
      </p:sp>
    </p:spTree>
    <p:extLst>
      <p:ext uri="{BB962C8B-B14F-4D97-AF65-F5344CB8AC3E}">
        <p14:creationId xmlns:p14="http://schemas.microsoft.com/office/powerpoint/2010/main" val="3653436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In some cases, a guest might mention members of the staff: someone who impressed them by their friendly attitude, someone who went the extra mile for the guests, the restaurant’s chef who did a great job with the breakfast, or the helpful receptionist. It’s important to give those members credit for their efforts. Let the guest know that you will pass on their praise, positive impression, and reward them for going above and beyond. A hotel that cares and values its staff displays more positivity to </a:t>
            </a:r>
            <a:r>
              <a:rPr lang="en-GB" sz="1200" b="0" kern="1200" dirty="0" err="1">
                <a:solidFill>
                  <a:schemeClr val="tx1"/>
                </a:solidFill>
                <a:effectLst/>
                <a:latin typeface="+mn-lt"/>
                <a:ea typeface="+mn-ea"/>
                <a:cs typeface="+mn-cs"/>
              </a:rPr>
              <a:t>travelers</a:t>
            </a:r>
            <a:r>
              <a:rPr lang="en-GB" sz="1200" b="0" kern="1200" dirty="0">
                <a:solidFill>
                  <a:schemeClr val="tx1"/>
                </a:solidFill>
                <a:effectLst/>
                <a:latin typeface="+mn-lt"/>
                <a:ea typeface="+mn-ea"/>
                <a:cs typeface="+mn-cs"/>
              </a:rPr>
              <a:t>, and thereby converts more guests.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20</a:t>
            </a:fld>
            <a:endParaRPr lang="en-GB"/>
          </a:p>
        </p:txBody>
      </p:sp>
    </p:spTree>
    <p:extLst>
      <p:ext uri="{BB962C8B-B14F-4D97-AF65-F5344CB8AC3E}">
        <p14:creationId xmlns:p14="http://schemas.microsoft.com/office/powerpoint/2010/main" val="7521494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Just like the “thank you” part of the reply, this is pretty much standard, whether we’re talking about a positive or a negative review. Tell the guests that you would be more than happy to have them back on another visit. Also, ensure that their future stay will be equally amazing, if not even better than this one. </a:t>
            </a:r>
            <a:endParaRPr lang="en-GB" dirty="0">
              <a:effectLst/>
            </a:endParaRPr>
          </a:p>
          <a:p>
            <a:r>
              <a:rPr lang="en-GB" sz="1200" b="0" kern="1200" dirty="0">
                <a:solidFill>
                  <a:schemeClr val="tx1"/>
                </a:solidFill>
                <a:effectLst/>
                <a:latin typeface="+mn-lt"/>
                <a:ea typeface="+mn-ea"/>
                <a:cs typeface="+mn-cs"/>
              </a:rPr>
              <a:t>Finally, don’t forget to wrap up by signing your name. This will give off a certain feeling that a real person is behind the response.</a:t>
            </a: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21</a:t>
            </a:fld>
            <a:endParaRPr lang="en-GB"/>
          </a:p>
        </p:txBody>
      </p:sp>
    </p:spTree>
    <p:extLst>
      <p:ext uri="{BB962C8B-B14F-4D97-AF65-F5344CB8AC3E}">
        <p14:creationId xmlns:p14="http://schemas.microsoft.com/office/powerpoint/2010/main" val="6088784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break, I will put the next activity on the screen. Please can you look for a 5 star review whilst you’re sipping your coffee!</a:t>
            </a:r>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36254493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Either put them in groups in break out rooms when they come back or an individual activity depending on your groups. Or ask for a volunteer to share screen with review and whole group can compose a response if they haven't managed the activity by themselves or in their groups. </a:t>
            </a:r>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37003209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an example</a:t>
            </a:r>
          </a:p>
        </p:txBody>
      </p:sp>
      <p:sp>
        <p:nvSpPr>
          <p:cNvPr id="4" name="Slide Number Placeholder 3"/>
          <p:cNvSpPr>
            <a:spLocks noGrp="1"/>
          </p:cNvSpPr>
          <p:nvPr>
            <p:ph type="sldNum" sz="quarter" idx="5"/>
          </p:nvPr>
        </p:nvSpPr>
        <p:spPr/>
        <p:txBody>
          <a:bodyPr/>
          <a:lstStyle/>
          <a:p>
            <a:fld id="{9E7E13CC-0890-0740-973E-9B068D0F93D6}" type="slidenum">
              <a:rPr lang="en-GB" smtClean="0"/>
              <a:t>24</a:t>
            </a:fld>
            <a:endParaRPr lang="en-GB"/>
          </a:p>
        </p:txBody>
      </p:sp>
    </p:spTree>
    <p:extLst>
      <p:ext uri="{BB962C8B-B14F-4D97-AF65-F5344CB8AC3E}">
        <p14:creationId xmlns:p14="http://schemas.microsoft.com/office/powerpoint/2010/main" val="27242281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dirty="0">
                <a:solidFill>
                  <a:schemeClr val="tx1"/>
                </a:solidFill>
                <a:effectLst/>
                <a:latin typeface="+mn-lt"/>
                <a:ea typeface="+mn-ea"/>
                <a:cs typeface="+mn-cs"/>
              </a:rPr>
              <a:t>Negative online reviews can have a major impact on your hospitality business. We live in an age where people depend on online reviews when making decisions about everything, from where to eat to where to shop. And if a potential customer comes across poor feedback about your brand, then they might decide they don’t want to visit your venue at all. </a:t>
            </a:r>
          </a:p>
          <a:p>
            <a:r>
              <a:rPr lang="en-GB" sz="1200" b="0" i="0" u="none" strike="noStrike" kern="1200" dirty="0">
                <a:solidFill>
                  <a:schemeClr val="tx1"/>
                </a:solidFill>
                <a:effectLst/>
                <a:latin typeface="+mn-lt"/>
                <a:ea typeface="+mn-ea"/>
                <a:cs typeface="+mn-cs"/>
              </a:rPr>
              <a:t>So what can you do to deal with this problem? Unfortunately, just ignoring it won’t make it go away – online reviews are forever. Instead, you have to develop an appropriate response strategy to minimize the damage.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this online lesson, reputation management expert </a:t>
            </a:r>
            <a:r>
              <a:rPr lang="en-GB" sz="1200" b="1" i="0" u="none" strike="noStrike" kern="1200" dirty="0">
                <a:solidFill>
                  <a:schemeClr val="tx1"/>
                </a:solidFill>
                <a:effectLst/>
                <a:latin typeface="+mn-lt"/>
                <a:ea typeface="+mn-ea"/>
                <a:cs typeface="+mn-cs"/>
              </a:rPr>
              <a:t>Joshua Swanson</a:t>
            </a:r>
            <a:r>
              <a:rPr lang="en-GB" sz="1200" b="0" i="0" u="none" strike="noStrike" kern="1200" dirty="0">
                <a:solidFill>
                  <a:schemeClr val="tx1"/>
                </a:solidFill>
                <a:effectLst/>
                <a:latin typeface="+mn-lt"/>
                <a:ea typeface="+mn-ea"/>
                <a:cs typeface="+mn-cs"/>
              </a:rPr>
              <a:t> explains how to fight back against the haters and encourage more positive reviews of your business.</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dirty="0">
                <a:hlinkClick r:id="rId3"/>
              </a:rPr>
              <a:t>How to respond to negative online reviews (typsy.com)</a:t>
            </a:r>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25</a:t>
            </a:fld>
            <a:endParaRPr lang="en-US" altLang="en-US"/>
          </a:p>
        </p:txBody>
      </p:sp>
    </p:spTree>
    <p:extLst>
      <p:ext uri="{BB962C8B-B14F-4D97-AF65-F5344CB8AC3E}">
        <p14:creationId xmlns:p14="http://schemas.microsoft.com/office/powerpoint/2010/main" val="29070214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In the eyes of the guest, replying to any type of online review is a sign that you - as a hotelier - value your guests’ opinions and you care about their experiences at your hotel. Answering to positive reviews seems a lot easier than dealing with negative ones and you might sometimes feel like it would be best to leave them unanswered. But there are ways</a:t>
            </a:r>
            <a:r>
              <a:rPr lang="en-GB" dirty="0"/>
              <a:t> </a:t>
            </a:r>
            <a:r>
              <a:rPr lang="en-GB" sz="1200" b="0" kern="1200" dirty="0">
                <a:solidFill>
                  <a:schemeClr val="tx1"/>
                </a:solidFill>
                <a:effectLst/>
                <a:latin typeface="+mn-lt"/>
                <a:ea typeface="+mn-ea"/>
                <a:cs typeface="+mn-cs"/>
              </a:rPr>
              <a:t>of properly replying to not so great guest reviews, in order to diffuse any issues and leave the right impression in the eyes of future guests.</a:t>
            </a:r>
            <a:r>
              <a:rPr lang="en-GB" dirty="0"/>
              <a:t> </a:t>
            </a:r>
            <a:endParaRPr lang="en-US" dirty="0"/>
          </a:p>
          <a:p>
            <a:endParaRPr lang="en-GB" dirty="0"/>
          </a:p>
          <a:p>
            <a:r>
              <a:rPr lang="en-GB" sz="1200" b="0" kern="1200" dirty="0">
                <a:solidFill>
                  <a:schemeClr val="tx1"/>
                </a:solidFill>
                <a:effectLst/>
                <a:latin typeface="+mn-lt"/>
                <a:ea typeface="+mn-ea"/>
                <a:cs typeface="+mn-cs"/>
              </a:rPr>
              <a:t>Here are a few tips that will help you improve your technique of replying to negative reviews: </a:t>
            </a:r>
            <a:endParaRPr lang="en-GB" dirty="0">
              <a:effectLst/>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Even if you come face-to-face with a negative review, a bad customer attitude and complaints, the number one thing that you have to acknowledge is that the author of the review took some time out of his schedule in order to publish his opinion online. Living in such a fast-paced world, it’s important to thank everyone for taking that precious time. Make sure to open with a genuine “thank you”. Also, let the guest know that you appreciate the feedback, regardless if it’s positive or negative and that it is will trigger the process to help you make future improvements. Always remember that keeping your audience satisfied keeps your business going.. Additionally, negative feedback can be looked at through a positive lens, since in most cases it signals actual issues and most of those issues are mendable. This is why you should definitely thank the guest for their time and for their insights.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r>
              <a:rPr lang="en-GB" dirty="0"/>
              <a:t>I</a:t>
            </a:r>
            <a:endParaRPr lang="en-GB" dirty="0">
              <a:cs typeface="Calibri"/>
            </a:endParaRP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26</a:t>
            </a:fld>
            <a:endParaRPr lang="en-GB"/>
          </a:p>
        </p:txBody>
      </p:sp>
    </p:spTree>
    <p:extLst>
      <p:ext uri="{BB962C8B-B14F-4D97-AF65-F5344CB8AC3E}">
        <p14:creationId xmlns:p14="http://schemas.microsoft.com/office/powerpoint/2010/main" val="24703994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Getting to the heart and core of the review, you’ll have to actually address the issue that the guest complains about. Don’t opt for a general, impersonal, and superficial response, even if that’s the easiest way to go. This is the time to do a quick introspection, to investigate the problem, and see if there’s a real reason</a:t>
            </a:r>
            <a:r>
              <a:rPr lang="en-GB" dirty="0"/>
              <a:t> </a:t>
            </a:r>
            <a:r>
              <a:rPr lang="en-GB" sz="1200" b="0" kern="1200" dirty="0">
                <a:solidFill>
                  <a:schemeClr val="tx1"/>
                </a:solidFill>
                <a:effectLst/>
                <a:latin typeface="+mn-lt"/>
                <a:ea typeface="+mn-ea"/>
                <a:cs typeface="+mn-cs"/>
              </a:rPr>
              <a:t>behind the complaint. And if it is, you have to own up to it.</a:t>
            </a:r>
            <a:endParaRPr lang="en-US" dirty="0"/>
          </a:p>
          <a:p>
            <a:endParaRPr lang="en-GB" dirty="0"/>
          </a:p>
          <a:p>
            <a:r>
              <a:rPr lang="en-GB" sz="1200" b="0" kern="1200" dirty="0">
                <a:solidFill>
                  <a:schemeClr val="tx1"/>
                </a:solidFill>
                <a:effectLst/>
                <a:latin typeface="+mn-lt"/>
                <a:ea typeface="+mn-ea"/>
                <a:cs typeface="+mn-cs"/>
              </a:rPr>
              <a:t>If you are 100% sure that the cause behind the negative review does not come from your hotel, service, or staff, always make sure to put that in the nicest way possible. Say how you’re sorry that the guest felt that way or experienced a certain thing, “but...”. Misunderstandings can take place, but when you are certain that it was not your fault, the other past or future guests have to know it.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r>
              <a:rPr lang="en-GB" sz="1200" b="0" kern="1200" dirty="0">
                <a:solidFill>
                  <a:schemeClr val="tx1"/>
                </a:solidFill>
                <a:effectLst/>
                <a:latin typeface="+mn-lt"/>
                <a:ea typeface="+mn-ea"/>
                <a:cs typeface="+mn-cs"/>
              </a:rPr>
              <a:t>It is not enough to only take credit for the negative experiences that a guest has had. You have to assure him - directly - and future guests - indirectly - that you will take the necessary measures so that the specific thing that caused the complaint will not happen again. If the air conditioning didn’t work properly, arrange so that it gets fixed as soon as possible. If a staff member was rude, give out a warning. Make sure to actually do this, not just tell the guest that you will, because future travellers will book your hotel and expect that the issues to have been resolved. Plus, these travellers will already be aware of the issue and therefore have a more critical opinion if the situation persists. </a:t>
            </a:r>
            <a:endParaRPr lang="en-GB" dirty="0">
              <a:effectLst/>
            </a:endParaRPr>
          </a:p>
          <a:p>
            <a:endParaRPr lang="en-GB" dirty="0"/>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27</a:t>
            </a:fld>
            <a:endParaRPr lang="en-GB"/>
          </a:p>
        </p:txBody>
      </p:sp>
    </p:spTree>
    <p:extLst>
      <p:ext uri="{BB962C8B-B14F-4D97-AF65-F5344CB8AC3E}">
        <p14:creationId xmlns:p14="http://schemas.microsoft.com/office/powerpoint/2010/main" val="33063425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sandwich approach is recommended when giving feedback to subordinates, but it is also applicable when replying to reviews. The secret is to start with something positive (thanking the guest), address the negative (taking credit for the issues and trying to solve them ASAP), and go back to the positive, in order to end the reply on a good note. After assuring the guest that his feedback will make a difference and the problems mentioned will get fixed, don’t forget to invite the guest back for a future visit so that they would get the chance to form a better opinion based on the improvements that they helped fix. </a:t>
            </a:r>
            <a:endParaRPr lang="en-US"/>
          </a:p>
          <a:p>
            <a:endParaRPr lang="en-GB" dirty="0"/>
          </a:p>
          <a:p>
            <a:r>
              <a:rPr lang="en-GB" dirty="0"/>
              <a:t>Also, make sure to sign off the review with your name and an appropriate way for the guest to contact you. It shows that the hotel truly is interested in ensuring its guests have a great experience. If you want to go the extra mile and strive for personalization, it would be recommended to give out your personal email address, for any further issues and concerns. By assuring the guest that you - the management - will take care of his needs, you make sure that the guest knows that his feedback is important to you and your business. </a:t>
            </a:r>
          </a:p>
        </p:txBody>
      </p:sp>
      <p:sp>
        <p:nvSpPr>
          <p:cNvPr id="4" name="Slide Number Placeholder 3"/>
          <p:cNvSpPr>
            <a:spLocks noGrp="1"/>
          </p:cNvSpPr>
          <p:nvPr>
            <p:ph type="sldNum" sz="quarter" idx="5"/>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1450743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Read screen</a:t>
            </a: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29</a:t>
            </a:fld>
            <a:endParaRPr lang="en-GB"/>
          </a:p>
        </p:txBody>
      </p:sp>
    </p:spTree>
    <p:extLst>
      <p:ext uri="{BB962C8B-B14F-4D97-AF65-F5344CB8AC3E}">
        <p14:creationId xmlns:p14="http://schemas.microsoft.com/office/powerpoint/2010/main" val="7250894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a negative review and response:</a:t>
            </a:r>
          </a:p>
        </p:txBody>
      </p:sp>
      <p:sp>
        <p:nvSpPr>
          <p:cNvPr id="4" name="Slide Number Placeholder 3"/>
          <p:cNvSpPr>
            <a:spLocks noGrp="1"/>
          </p:cNvSpPr>
          <p:nvPr>
            <p:ph type="sldNum" sz="quarter" idx="5"/>
          </p:nvPr>
        </p:nvSpPr>
        <p:spPr/>
        <p:txBody>
          <a:bodyPr/>
          <a:lstStyle/>
          <a:p>
            <a:fld id="{9E7E13CC-0890-0740-973E-9B068D0F93D6}" type="slidenum">
              <a:rPr lang="en-GB" smtClean="0"/>
              <a:t>30</a:t>
            </a:fld>
            <a:endParaRPr lang="en-GB"/>
          </a:p>
        </p:txBody>
      </p:sp>
    </p:spTree>
    <p:extLst>
      <p:ext uri="{BB962C8B-B14F-4D97-AF65-F5344CB8AC3E}">
        <p14:creationId xmlns:p14="http://schemas.microsoft.com/office/powerpoint/2010/main" val="34686134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Either put them in groups in break out rooms or individual activity depending on your groups. Or ask for a volunteer to share screen with review and whole group can compose a response if they haven't managed the activity by themselves or in their groups. </a:t>
            </a:r>
          </a:p>
          <a:p>
            <a:endParaRPr lang="en-US" dirty="0">
              <a:cs typeface="Calibri"/>
            </a:endParaRPr>
          </a:p>
          <a:p>
            <a:r>
              <a:rPr lang="en-US" dirty="0">
                <a:cs typeface="Calibri"/>
              </a:rPr>
              <a:t>Ask for feedback. What else could they have said?</a:t>
            </a:r>
          </a:p>
        </p:txBody>
      </p:sp>
      <p:sp>
        <p:nvSpPr>
          <p:cNvPr id="4" name="Slide Number Placeholder 3"/>
          <p:cNvSpPr>
            <a:spLocks noGrp="1"/>
          </p:cNvSpPr>
          <p:nvPr>
            <p:ph type="sldNum" sz="quarter" idx="5"/>
          </p:nvPr>
        </p:nvSpPr>
        <p:spPr/>
        <p:txBody>
          <a:bodyPr/>
          <a:lstStyle/>
          <a:p>
            <a:fld id="{FE08C8D7-18E8-2C4F-967C-29C09C3D1F6E}" type="slidenum">
              <a:rPr lang="en-US" smtClean="0"/>
              <a:t>31</a:t>
            </a:fld>
            <a:endParaRPr lang="en-US"/>
          </a:p>
        </p:txBody>
      </p:sp>
    </p:spTree>
    <p:extLst>
      <p:ext uri="{BB962C8B-B14F-4D97-AF65-F5344CB8AC3E}">
        <p14:creationId xmlns:p14="http://schemas.microsoft.com/office/powerpoint/2010/main" val="23642525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IF YOU HAVE TIME, GO THROUGH THE NEXT SLIDES AND JOSHUA’S ‘HOW TO GET MORE POSITIVE REVIEWS’ VIDEO. IF NOT, RECORD THEM AND PUT THEM ON TEAMS FOR THEM. THE ACTIVITIES ARE FAR MORE BENEFICIAL FOR THEIR ASSIGNMENT. THEY CAN READ THE EXAMPLES IN THEIR OWN TIME. SKIP TO HOTELIER SLIDE 39 IF RECORDING, AND TELL THEM TO ENSURE THEY WATCH THEM TO HELP THEM RESPOND TO REVIEWS APPROPRIATELY.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Especially in the current hospitality landscape, one that is slowly recovering from a significant hit, engaging with guests is prone to be more important than ever before. Keep in mind that post COVID-19 </a:t>
            </a:r>
            <a:r>
              <a:rPr lang="en-GB" dirty="0"/>
              <a:t>travellers</a:t>
            </a:r>
            <a:r>
              <a:rPr lang="en-GB" sz="1200" b="0" i="0" u="none" strike="noStrike" kern="1200" dirty="0">
                <a:solidFill>
                  <a:schemeClr val="tx1"/>
                </a:solidFill>
                <a:effectLst/>
                <a:latin typeface="+mn-lt"/>
                <a:ea typeface="+mn-ea"/>
                <a:cs typeface="+mn-cs"/>
              </a:rPr>
              <a:t> are very likely to display a more cautious </a:t>
            </a:r>
            <a:r>
              <a:rPr lang="en-GB" dirty="0"/>
              <a:t>behaviour</a:t>
            </a:r>
            <a:r>
              <a:rPr lang="en-GB" sz="1200" b="0" i="0" u="none" strike="noStrike" kern="1200" dirty="0">
                <a:solidFill>
                  <a:schemeClr val="tx1"/>
                </a:solidFill>
                <a:effectLst/>
                <a:latin typeface="+mn-lt"/>
                <a:ea typeface="+mn-ea"/>
                <a:cs typeface="+mn-cs"/>
              </a:rPr>
              <a:t> and to have different requirements from their hotel experience. This is why responding to their feedback in a timely, honest, and kind way, will weigh heavily and will ultimately make a difference in your hotel's reputation.</a:t>
            </a:r>
          </a:p>
          <a:p>
            <a:endParaRPr lang="en-GB" dirty="0"/>
          </a:p>
          <a:p>
            <a:r>
              <a:rPr lang="en-GB" sz="1200" b="0" i="0" u="none" strike="noStrike" kern="1200" dirty="0">
                <a:solidFill>
                  <a:schemeClr val="tx1"/>
                </a:solidFill>
                <a:effectLst/>
                <a:latin typeface="+mn-lt"/>
                <a:ea typeface="+mn-ea"/>
                <a:cs typeface="+mn-cs"/>
              </a:rPr>
              <a:t>Here are five examples of hotel managers responding like stars. Make sure to pay extra attention to the tried and true strategies that were used in these cases, since they are known to make a positive impression.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a:t>
            </a:r>
            <a:r>
              <a:rPr lang="en-GB" sz="1200" b="0" i="0" u="none" strike="noStrike" kern="1200" dirty="0">
                <a:solidFill>
                  <a:schemeClr val="tx1"/>
                </a:solidFill>
                <a:effectLst/>
                <a:latin typeface="+mn-lt"/>
                <a:ea typeface="+mn-ea"/>
                <a:cs typeface="+mn-cs"/>
                <a:hlinkClick r:id="rId3"/>
              </a:rPr>
              <a:t>Novotel</a:t>
            </a:r>
            <a:r>
              <a:rPr lang="en-GB" sz="1200" b="0" i="0" u="none" strike="noStrike" kern="1200" dirty="0">
                <a:solidFill>
                  <a:schemeClr val="tx1"/>
                </a:solidFill>
                <a:effectLst/>
                <a:latin typeface="+mn-lt"/>
                <a:ea typeface="+mn-ea"/>
                <a:cs typeface="+mn-cs"/>
              </a:rPr>
              <a:t> General Manager does a great job at thanking the guest for her review while also acknowledging the hotel staff. The housekeeper in question is positively endorsed and the manager makes it clear that her work is appreciated within the hotel, which leaves a great impression. Not only that, but the guest is addressed personally, by her name, and invited back for another excellent stay.</a:t>
            </a: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32</a:t>
            </a:fld>
            <a:endParaRPr lang="en-GB"/>
          </a:p>
        </p:txBody>
      </p:sp>
    </p:spTree>
    <p:extLst>
      <p:ext uri="{BB962C8B-B14F-4D97-AF65-F5344CB8AC3E}">
        <p14:creationId xmlns:p14="http://schemas.microsoft.com/office/powerpoint/2010/main" val="40705463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Notice how heartfelt and enthusiastic this particular reply from Jessica L. is? Plus, she acknowledges the negative part of the review by announcing a solution. The negative has become a positive – and I want to try that new menu!</a:t>
            </a: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33</a:t>
            </a:fld>
            <a:endParaRPr lang="en-GB"/>
          </a:p>
        </p:txBody>
      </p:sp>
    </p:spTree>
    <p:extLst>
      <p:ext uri="{BB962C8B-B14F-4D97-AF65-F5344CB8AC3E}">
        <p14:creationId xmlns:p14="http://schemas.microsoft.com/office/powerpoint/2010/main" val="22649200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all fairness, it would be tough to write a bad reply to the glowing review below. But this manager really nails this particular response. It is so genuine and natural, and she even takes the time to complement the guests!</a:t>
            </a: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34</a:t>
            </a:fld>
            <a:endParaRPr lang="en-GB"/>
          </a:p>
        </p:txBody>
      </p:sp>
    </p:spTree>
    <p:extLst>
      <p:ext uri="{BB962C8B-B14F-4D97-AF65-F5344CB8AC3E}">
        <p14:creationId xmlns:p14="http://schemas.microsoft.com/office/powerpoint/2010/main" val="28663801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No one knows your hotel and its positive services and features better than you, so it’s essential to be involved in any guests’ journey and guide them along the way. This </a:t>
            </a:r>
            <a:r>
              <a:rPr lang="en-GB" sz="1200" b="0" i="0" u="none" strike="noStrike" kern="1200" dirty="0">
                <a:solidFill>
                  <a:schemeClr val="tx1"/>
                </a:solidFill>
                <a:effectLst/>
                <a:latin typeface="+mn-lt"/>
                <a:ea typeface="+mn-ea"/>
                <a:cs typeface="+mn-cs"/>
                <a:hlinkClick r:id="rId3"/>
              </a:rPr>
              <a:t>Sofitel</a:t>
            </a:r>
            <a:r>
              <a:rPr lang="en-GB" sz="1200" b="0" i="0" u="none" strike="noStrike" kern="1200" dirty="0">
                <a:solidFill>
                  <a:schemeClr val="tx1"/>
                </a:solidFill>
                <a:effectLst/>
                <a:latin typeface="+mn-lt"/>
                <a:ea typeface="+mn-ea"/>
                <a:cs typeface="+mn-cs"/>
              </a:rPr>
              <a:t> manager offers a simple and short reply to an excellent review, but one that is helpful and shows interest in the guests’ wellbeing. He even makes a cocktail recommendation for the next time the guest decides to book a stay, which completes the review and its point of interest.</a:t>
            </a: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35</a:t>
            </a:fld>
            <a:endParaRPr lang="en-GB"/>
          </a:p>
        </p:txBody>
      </p:sp>
    </p:spTree>
    <p:extLst>
      <p:ext uri="{BB962C8B-B14F-4D97-AF65-F5344CB8AC3E}">
        <p14:creationId xmlns:p14="http://schemas.microsoft.com/office/powerpoint/2010/main" val="24750700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When </a:t>
            </a:r>
            <a:r>
              <a:rPr lang="en-GB" sz="1200" b="0" i="0" u="none" strike="noStrike" kern="1200" dirty="0">
                <a:solidFill>
                  <a:schemeClr val="tx1"/>
                </a:solidFill>
                <a:effectLst/>
                <a:latin typeface="+mn-lt"/>
                <a:ea typeface="+mn-ea"/>
                <a:cs typeface="+mn-cs"/>
                <a:hlinkClick r:id="rId3"/>
              </a:rPr>
              <a:t>responding to a negative review</a:t>
            </a:r>
            <a:r>
              <a:rPr lang="en-GB" sz="1200" b="0" i="0" u="none" strike="noStrike" kern="1200" dirty="0">
                <a:solidFill>
                  <a:schemeClr val="tx1"/>
                </a:solidFill>
                <a:effectLst/>
                <a:latin typeface="+mn-lt"/>
                <a:ea typeface="+mn-ea"/>
                <a:cs typeface="+mn-cs"/>
              </a:rPr>
              <a:t> (although, in this case, it’s not entirely negative), it’s always important to apologize, address all specific concerns, and invite the guest back. This management response follows all guidelines for responding to a negative review and still remains authentic and sincere.</a:t>
            </a:r>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36</a:t>
            </a:fld>
            <a:endParaRPr lang="en-GB"/>
          </a:p>
        </p:txBody>
      </p:sp>
    </p:spTree>
    <p:extLst>
      <p:ext uri="{BB962C8B-B14F-4D97-AF65-F5344CB8AC3E}">
        <p14:creationId xmlns:p14="http://schemas.microsoft.com/office/powerpoint/2010/main" val="22933787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37</a:t>
            </a:fld>
            <a:endParaRPr lang="en-GB"/>
          </a:p>
        </p:txBody>
      </p:sp>
    </p:spTree>
    <p:extLst>
      <p:ext uri="{BB962C8B-B14F-4D97-AF65-F5344CB8AC3E}">
        <p14:creationId xmlns:p14="http://schemas.microsoft.com/office/powerpoint/2010/main" val="16994086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dirty="0">
                <a:solidFill>
                  <a:schemeClr val="tx1"/>
                </a:solidFill>
                <a:effectLst/>
                <a:latin typeface="+mn-lt"/>
                <a:ea typeface="+mn-ea"/>
                <a:cs typeface="+mn-cs"/>
              </a:rPr>
              <a:t>If everything is running smoothly at your restaurant – your staff are going above and beyond, your dishes are superb, and your guests are walking away happy and smiling every time – then you’re probably getting some fantastic online reviews.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But if the response is a little more lacklustre, then it’s time to ask yourself why.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Let’s see what Joshua has to say:</a:t>
            </a:r>
          </a:p>
          <a:p>
            <a:endParaRPr lang="en-GB" sz="1200" b="0" i="0" u="none" strike="noStrike" kern="1200" dirty="0">
              <a:solidFill>
                <a:schemeClr val="tx1"/>
              </a:solidFill>
              <a:effectLst/>
              <a:latin typeface="+mn-lt"/>
              <a:ea typeface="+mn-ea"/>
              <a:cs typeface="+mn-cs"/>
            </a:endParaRPr>
          </a:p>
          <a:p>
            <a:r>
              <a:rPr lang="en-GB" dirty="0">
                <a:hlinkClick r:id="rId3"/>
              </a:rPr>
              <a:t>How to get more positive online reviews (typsy.com)</a:t>
            </a:r>
            <a:endParaRPr lang="en-GB" dirty="0"/>
          </a:p>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38</a:t>
            </a:fld>
            <a:endParaRPr lang="en-US" altLang="en-US"/>
          </a:p>
        </p:txBody>
      </p:sp>
    </p:spTree>
    <p:extLst>
      <p:ext uri="{BB962C8B-B14F-4D97-AF65-F5344CB8AC3E}">
        <p14:creationId xmlns:p14="http://schemas.microsoft.com/office/powerpoint/2010/main" val="28335964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So this is Week 5. There are no lectures next week, however, your student journal is due </a:t>
            </a:r>
            <a:r>
              <a:rPr lang="en-GB" b="1" dirty="0">
                <a:cs typeface="Calibri"/>
              </a:rPr>
              <a:t>THIS FRIDAY FEBRUARY 11</a:t>
            </a:r>
            <a:r>
              <a:rPr lang="en-GB" b="1" baseline="30000" dirty="0">
                <a:cs typeface="Calibri"/>
              </a:rPr>
              <a:t>TH</a:t>
            </a:r>
            <a:r>
              <a:rPr lang="en-GB" b="1" dirty="0">
                <a:cs typeface="Calibri"/>
              </a:rPr>
              <a:t> AT 4PM.</a:t>
            </a:r>
          </a:p>
          <a:p>
            <a:r>
              <a:rPr lang="en-GB" dirty="0">
                <a:cs typeface="Calibri"/>
              </a:rPr>
              <a:t>Please submit via the Turnitin Final link. There is a similarity check link for you.</a:t>
            </a:r>
          </a:p>
          <a:p>
            <a:endParaRPr lang="en-GB" dirty="0">
              <a:cs typeface="Calibri"/>
            </a:endParaRPr>
          </a:p>
          <a:p>
            <a:r>
              <a:rPr lang="en-GB" dirty="0">
                <a:cs typeface="Calibri"/>
              </a:rPr>
              <a:t>Please can you spend this week making bookings, checking in and checking out, charging cards and adding composite items and departure notes. Your exam will be the week commencing March 7</a:t>
            </a:r>
            <a:r>
              <a:rPr lang="en-GB" baseline="30000" dirty="0">
                <a:cs typeface="Calibri"/>
              </a:rPr>
              <a:t>th</a:t>
            </a:r>
            <a:r>
              <a:rPr lang="en-GB" dirty="0">
                <a:cs typeface="Calibri"/>
              </a:rPr>
              <a:t>. We will have practice time during lectures after reading week, but you need to know how to operate the system in order to be proficient in the exam.</a:t>
            </a:r>
          </a:p>
          <a:p>
            <a:endParaRPr lang="en-GB" dirty="0">
              <a:cs typeface="Calibri"/>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39</a:t>
            </a:fld>
            <a:endParaRPr lang="en-US"/>
          </a:p>
        </p:txBody>
      </p:sp>
    </p:spTree>
    <p:extLst>
      <p:ext uri="{BB962C8B-B14F-4D97-AF65-F5344CB8AC3E}">
        <p14:creationId xmlns:p14="http://schemas.microsoft.com/office/powerpoint/2010/main" val="18242645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Have a great week – please see reference list for further reading </a:t>
            </a:r>
          </a:p>
        </p:txBody>
      </p:sp>
      <p:sp>
        <p:nvSpPr>
          <p:cNvPr id="4" name="Slide Number Placeholder 3"/>
          <p:cNvSpPr>
            <a:spLocks noGrp="1"/>
          </p:cNvSpPr>
          <p:nvPr>
            <p:ph type="sldNum" sz="quarter" idx="5"/>
          </p:nvPr>
        </p:nvSpPr>
        <p:spPr/>
        <p:txBody>
          <a:bodyPr/>
          <a:lstStyle/>
          <a:p>
            <a:fld id="{FE08C8D7-18E8-2C4F-967C-29C09C3D1F6E}" type="slidenum">
              <a:rPr lang="en-US" smtClean="0"/>
              <a:t>40</a:t>
            </a:fld>
            <a:endParaRPr lang="en-US"/>
          </a:p>
        </p:txBody>
      </p:sp>
    </p:spTree>
    <p:extLst>
      <p:ext uri="{BB962C8B-B14F-4D97-AF65-F5344CB8AC3E}">
        <p14:creationId xmlns:p14="http://schemas.microsoft.com/office/powerpoint/2010/main" val="30372035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41</a:t>
            </a:fld>
            <a:endParaRPr lang="en-US" altLang="en-US"/>
          </a:p>
        </p:txBody>
      </p:sp>
    </p:spTree>
    <p:extLst>
      <p:ext uri="{BB962C8B-B14F-4D97-AF65-F5344CB8AC3E}">
        <p14:creationId xmlns:p14="http://schemas.microsoft.com/office/powerpoint/2010/main" val="1441489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17986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313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4494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553837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623365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786562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069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83334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61363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89336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620796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4488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40473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00908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7542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2355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3101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888852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965594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21371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985877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62221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9174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728616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5467496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258483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50401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046573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814788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88181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2590328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359760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1078748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06576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70725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730075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433581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58565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3053442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52377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79668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056113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564907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93534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506004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953087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399548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4047678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6087387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217046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8290828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968050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8282520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372715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422907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343219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85536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4783204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8009424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889645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0508764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2372033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2057418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5151719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2310713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227187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383064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56367575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284227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860060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470159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177069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284068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60372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02046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182587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40497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725241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801480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289300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5681229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9.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8.xml"/><Relationship Id="rId7" Type="http://schemas.openxmlformats.org/officeDocument/2006/relationships/theme" Target="../theme/theme10.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image" Target="../media/image14.png"/><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13.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15.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14.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5" Type="http://schemas.openxmlformats.org/officeDocument/2006/relationships/slideLayout" Target="../slideLayouts/slideLayout64.xml"/><Relationship Id="rId4" Type="http://schemas.openxmlformats.org/officeDocument/2006/relationships/slideLayout" Target="../slideLayouts/slideLayout63.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9.xml"/><Relationship Id="rId1" Type="http://schemas.openxmlformats.org/officeDocument/2006/relationships/slideLayout" Target="../slideLayouts/slideLayout68.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theme" Target="../theme/theme17.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image" Target="../media/image24.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32592235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08303807"/>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968190961"/>
      </p:ext>
    </p:extLst>
  </p:cSld>
  <p:clrMap bg1="lt1" tx1="dk1" bg2="lt2" tx2="dk2" accent1="accent1" accent2="accent2" accent3="accent3" accent4="accent4" accent5="accent5" accent6="accent6" hlink="hlink" folHlink="folHlink"/>
  <p:sldLayoutIdLst>
    <p:sldLayoutId id="2147483669"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8563820"/>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685294457"/>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99758964"/>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64428074"/>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82360802"/>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47067105"/>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75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31842256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755" r:id="rId5"/>
    <p:sldLayoutId id="214748375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6113508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46545881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589069036"/>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56728923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65747327"/>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737564908"/>
      </p:ext>
    </p:extLst>
  </p:cSld>
  <p:clrMap bg1="lt1" tx1="dk1" bg2="lt2" tx2="dk2" accent1="accent1" accent2="accent2" accent3="accent3" accent4="accent4" accent5="accent5" accent6="accent6" hlink="hlink" folHlink="folHlink"/>
  <p:sldLayoutIdLst>
    <p:sldLayoutId id="2147483740" r:id="rId1"/>
    <p:sldLayoutId id="214748374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50077911"/>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news.booking.com/displayimage.php?type=medialibrary&amp;uid=17130&amp;name=Booking.com+logo+blue%2Fcyan&amp;description=Booking.com+logo+blue%2Fcyan+100+pixels+wide&amp;filename=booking.com_logo_blue_1000.jpg&amp;height=152&amp;width=830&amp;width=600&amp;pid=792&amp;pagetype=newsroom&amp;cid=685&amp;nid=792&amp;l=en&amp;subdomain=1&amp;noshare=0&amp;clientslug=booking-com&amp;caseslug=&amp;keepThis=true&amp;TB_iframe=true;" TargetMode="External"/><Relationship Id="rId3" Type="http://schemas.openxmlformats.org/officeDocument/2006/relationships/image" Target="../media/image26.png"/><Relationship Id="rId7" Type="http://schemas.openxmlformats.org/officeDocument/2006/relationships/image" Target="../media/image28.jpeg"/><Relationship Id="rId12" Type="http://schemas.openxmlformats.org/officeDocument/2006/relationships/hyperlink" Target="https://www.trustpilot.com/review/www.hotels.com" TargetMode="Externa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hyperlink" Target="https://www.jtechcommunications.com/blog-google-verified-reviews" TargetMode="External"/><Relationship Id="rId11" Type="http://schemas.openxmlformats.org/officeDocument/2006/relationships/image" Target="../media/image30.png"/><Relationship Id="rId5" Type="http://schemas.openxmlformats.org/officeDocument/2006/relationships/image" Target="../media/image27.jpg"/><Relationship Id="rId10" Type="http://schemas.openxmlformats.org/officeDocument/2006/relationships/hyperlink" Target="http://www.shinyshiny.tv/2015/03/tripadvisor-deletes-review-sexual-harassment.html" TargetMode="External"/><Relationship Id="rId4" Type="http://schemas.openxmlformats.org/officeDocument/2006/relationships/hyperlink" Target="http://logok.org/expedia-logo/" TargetMode="External"/><Relationship Id="rId9" Type="http://schemas.openxmlformats.org/officeDocument/2006/relationships/image" Target="../media/image29.jpeg"/></Relationships>
</file>

<file path=ppt/slides/_rels/slide5.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34.png"/></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36.png"/></Relationships>
</file>

<file path=ppt/slides/_rels/slide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39.png"/><Relationship Id="rId4" Type="http://schemas.openxmlformats.org/officeDocument/2006/relationships/diagramLayout" Target="../diagrams/layout2.xml"/><Relationship Id="rId9"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42.jpeg"/></Relationships>
</file>

<file path=ppt/slides/_rels/slide1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46.jpeg"/></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hyperlink" Target="http://www.hotelogix.com/blog/2016/02/23/5-revenue-management-practices-that-can-boost-your-hotels-cash-flow/"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7.xml"/><Relationship Id="rId1" Type="http://schemas.openxmlformats.org/officeDocument/2006/relationships/slideLayout" Target="../slideLayouts/slideLayout15.xml"/><Relationship Id="rId5" Type="http://schemas.openxmlformats.org/officeDocument/2006/relationships/image" Target="../media/image56.jpeg"/><Relationship Id="rId4" Type="http://schemas.openxmlformats.org/officeDocument/2006/relationships/image" Target="../media/image55.png"/></Relationships>
</file>

<file path=ppt/slides/_rels/slide2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9.xml"/><Relationship Id="rId1" Type="http://schemas.openxmlformats.org/officeDocument/2006/relationships/slideLayout" Target="../slideLayouts/slideLayout15.xml"/><Relationship Id="rId5" Type="http://schemas.openxmlformats.org/officeDocument/2006/relationships/image" Target="../media/image60.jpeg"/><Relationship Id="rId4" Type="http://schemas.openxmlformats.org/officeDocument/2006/relationships/image" Target="../media/image59.png"/></Relationships>
</file>

<file path=ppt/slides/_rels/slide2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1.xml"/><Relationship Id="rId1" Type="http://schemas.openxmlformats.org/officeDocument/2006/relationships/slideLayout" Target="../slideLayouts/slideLayout15.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svg"/></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15.xml"/><Relationship Id="rId6" Type="http://schemas.openxmlformats.org/officeDocument/2006/relationships/hyperlink" Target="https://www.donalsonvillenews.com/2020/03/21/seminole-county-teacher-tests-negative/" TargetMode="External"/><Relationship Id="rId5" Type="http://schemas.openxmlformats.org/officeDocument/2006/relationships/image" Target="../media/image68.jpg"/><Relationship Id="rId4" Type="http://schemas.openxmlformats.org/officeDocument/2006/relationships/image" Target="../media/image53.png"/></Relationships>
</file>

<file path=ppt/slides/_rels/slide2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70.png"/></Relationships>
</file>

<file path=ppt/slides/_rels/slide2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image" Target="../media/image72.png"/></Relationships>
</file>

<file path=ppt/slides/_rels/slide2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74.jpeg"/></Relationships>
</file>

<file path=ppt/slides/_rels/slide2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8.xml"/><Relationship Id="rId1" Type="http://schemas.openxmlformats.org/officeDocument/2006/relationships/slideLayout" Target="../slideLayouts/slideLayout15.xml"/><Relationship Id="rId5" Type="http://schemas.openxmlformats.org/officeDocument/2006/relationships/image" Target="../media/image78.png"/><Relationship Id="rId4" Type="http://schemas.openxmlformats.org/officeDocument/2006/relationships/image" Target="../media/image77.png"/></Relationships>
</file>

<file path=ppt/slides/_rels/slide3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6.xml"/><Relationship Id="rId1" Type="http://schemas.openxmlformats.org/officeDocument/2006/relationships/slideLayout" Target="../slideLayouts/slideLayout15.xml"/><Relationship Id="rId6" Type="http://schemas.openxmlformats.org/officeDocument/2006/relationships/hyperlink" Target="http://blog.meddy.co/attract-new-patients-in-qatar/" TargetMode="External"/><Relationship Id="rId5" Type="http://schemas.openxmlformats.org/officeDocument/2006/relationships/image" Target="../media/image86.jpeg"/><Relationship Id="rId4" Type="http://schemas.openxmlformats.org/officeDocument/2006/relationships/image" Target="../media/image52.png"/></Relationships>
</file>

<file path=ppt/slides/_rels/slide39.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72816"/>
            <a:ext cx="7992888" cy="1470025"/>
          </a:xfrm>
        </p:spPr>
        <p:txBody>
          <a:bodyPr lIns="91440" tIns="45720" rIns="91440" bIns="45720" anchor="t">
            <a:normAutofit fontScale="90000"/>
          </a:bodyPr>
          <a:lstStyle/>
          <a:p>
            <a:pPr algn="ctr"/>
            <a:r>
              <a:rPr lang="en-GB" b="1" dirty="0">
                <a:solidFill>
                  <a:schemeClr val="bg1"/>
                </a:solidFill>
              </a:rPr>
              <a:t>Hotel Administration &amp; </a:t>
            </a:r>
            <a:br>
              <a:rPr lang="en-GB" b="1" dirty="0">
                <a:solidFill>
                  <a:schemeClr val="bg1"/>
                </a:solidFill>
              </a:rPr>
            </a:br>
            <a:r>
              <a:rPr lang="en-GB" b="1" dirty="0">
                <a:solidFill>
                  <a:schemeClr val="bg1"/>
                </a:solidFill>
              </a:rPr>
              <a:t>Front Office Operations</a:t>
            </a:r>
            <a:br>
              <a:rPr lang="en-GB" b="1" dirty="0">
                <a:solidFill>
                  <a:schemeClr val="bg1"/>
                </a:solidFill>
              </a:rPr>
            </a:br>
            <a:br>
              <a:rPr lang="en-GB" b="1" dirty="0"/>
            </a:br>
            <a:r>
              <a:rPr lang="en-GB" dirty="0">
                <a:solidFill>
                  <a:schemeClr val="bg1"/>
                </a:solidFill>
              </a:rPr>
              <a:t>BMIH4004</a:t>
            </a:r>
            <a:br>
              <a:rPr lang="en-GB" dirty="0">
                <a:solidFill>
                  <a:schemeClr val="bg1"/>
                </a:solidFill>
              </a:rPr>
            </a:br>
            <a:br>
              <a:rPr lang="en-GB" b="1" dirty="0">
                <a:solidFill>
                  <a:schemeClr val="bg1"/>
                </a:solidFill>
              </a:rPr>
            </a:br>
            <a:r>
              <a:rPr lang="en-GB" b="1" dirty="0">
                <a:solidFill>
                  <a:schemeClr val="bg1"/>
                </a:solidFill>
              </a:rPr>
              <a:t>Week 5 Spring Term 2022</a:t>
            </a:r>
            <a:br>
              <a:rPr lang="en-GB" b="1" dirty="0">
                <a:solidFill>
                  <a:schemeClr val="bg1"/>
                </a:solidFill>
              </a:rPr>
            </a:br>
            <a:br>
              <a:rPr lang="en-GB" b="1" dirty="0">
                <a:solidFill>
                  <a:schemeClr val="bg1"/>
                </a:solidFill>
              </a:rPr>
            </a:br>
            <a:endParaRPr lang="en-GB" dirty="0">
              <a:solidFill>
                <a:schemeClr val="bg1"/>
              </a:solidFill>
              <a:latin typeface="Freestyle Scrip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D172E-3307-314C-9DD6-BD1667321E02}"/>
              </a:ext>
            </a:extLst>
          </p:cNvPr>
          <p:cNvSpPr>
            <a:spLocks noGrp="1"/>
          </p:cNvSpPr>
          <p:nvPr>
            <p:ph type="title"/>
          </p:nvPr>
        </p:nvSpPr>
        <p:spPr>
          <a:xfrm>
            <a:off x="360759" y="3752849"/>
            <a:ext cx="2468166" cy="2452687"/>
          </a:xfrm>
        </p:spPr>
        <p:txBody>
          <a:bodyPr anchor="ctr">
            <a:normAutofit/>
          </a:bodyPr>
          <a:lstStyle/>
          <a:p>
            <a:r>
              <a:rPr lang="en-GB" sz="3100" b="1" dirty="0"/>
              <a:t>This week…</a:t>
            </a:r>
          </a:p>
        </p:txBody>
      </p:sp>
      <p:pic>
        <p:nvPicPr>
          <p:cNvPr id="3" name="Picture 4">
            <a:extLst>
              <a:ext uri="{FF2B5EF4-FFF2-40B4-BE49-F238E27FC236}">
                <a16:creationId xmlns:a16="http://schemas.microsoft.com/office/drawing/2014/main" id="{2551001A-7C95-4B38-B99F-29F1C3538579}"/>
              </a:ext>
            </a:extLst>
          </p:cNvPr>
          <p:cNvPicPr>
            <a:picLocks noChangeAspect="1"/>
          </p:cNvPicPr>
          <p:nvPr/>
        </p:nvPicPr>
        <p:blipFill rotWithShape="1">
          <a:blip r:embed="rId2"/>
          <a:srcRect t="3347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6">
            <a:extLst>
              <a:ext uri="{FF2B5EF4-FFF2-40B4-BE49-F238E27FC236}">
                <a16:creationId xmlns:a16="http://schemas.microsoft.com/office/drawing/2014/main" id="{B10CF1B4-4B2B-B64A-BE2D-82165A4F4ED4}"/>
              </a:ext>
            </a:extLst>
          </p:cNvPr>
          <p:cNvSpPr txBox="1">
            <a:spLocks noGrp="1" noChangeArrowheads="1"/>
          </p:cNvSpPr>
          <p:nvPr>
            <p:ph idx="1"/>
          </p:nvPr>
        </p:nvSpPr>
        <p:spPr bwMode="auto">
          <a:xfrm>
            <a:off x="3167986" y="3856759"/>
            <a:ext cx="5614060" cy="24526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spcBef>
                <a:spcPct val="0"/>
              </a:spcBef>
              <a:spcAft>
                <a:spcPts val="600"/>
              </a:spcAft>
              <a:buFontTx/>
              <a:buNone/>
            </a:pPr>
            <a:r>
              <a:rPr lang="en-US" altLang="en-US" sz="1500" dirty="0"/>
              <a:t>Module Learning Outcomes</a:t>
            </a:r>
          </a:p>
          <a:p>
            <a:pPr>
              <a:spcBef>
                <a:spcPct val="0"/>
              </a:spcBef>
              <a:spcAft>
                <a:spcPts val="600"/>
              </a:spcAft>
              <a:buNone/>
            </a:pPr>
            <a:r>
              <a:rPr lang="en-US" altLang="en-US" sz="1500" dirty="0"/>
              <a:t>Assignment 3 - Portfolio</a:t>
            </a:r>
          </a:p>
          <a:p>
            <a:pPr eaLnBrk="1" hangingPunct="1">
              <a:spcBef>
                <a:spcPct val="0"/>
              </a:spcBef>
              <a:spcAft>
                <a:spcPts val="600"/>
              </a:spcAft>
              <a:buFontTx/>
              <a:buNone/>
            </a:pPr>
            <a:r>
              <a:rPr lang="en-US" altLang="en-US" sz="1500" dirty="0"/>
              <a:t>Hotel Reputation Management</a:t>
            </a:r>
          </a:p>
          <a:p>
            <a:pPr eaLnBrk="1" hangingPunct="1">
              <a:spcBef>
                <a:spcPct val="0"/>
              </a:spcBef>
              <a:spcAft>
                <a:spcPts val="600"/>
              </a:spcAft>
              <a:buFontTx/>
              <a:buNone/>
            </a:pPr>
            <a:r>
              <a:rPr lang="en-US" altLang="en-US" sz="1500" dirty="0"/>
              <a:t>Building Your Reputation</a:t>
            </a:r>
          </a:p>
          <a:p>
            <a:pPr eaLnBrk="1" hangingPunct="1">
              <a:spcBef>
                <a:spcPct val="0"/>
              </a:spcBef>
              <a:spcAft>
                <a:spcPts val="600"/>
              </a:spcAft>
              <a:buFontTx/>
              <a:buNone/>
            </a:pPr>
            <a:r>
              <a:rPr lang="en-US" altLang="en-US" sz="1500" dirty="0"/>
              <a:t>Compliments and Complaints</a:t>
            </a:r>
          </a:p>
          <a:p>
            <a:pPr eaLnBrk="1" hangingPunct="1">
              <a:spcBef>
                <a:spcPct val="0"/>
              </a:spcBef>
              <a:spcAft>
                <a:spcPts val="600"/>
              </a:spcAft>
              <a:buFontTx/>
              <a:buNone/>
            </a:pPr>
            <a:r>
              <a:rPr lang="en-US" altLang="en-US" sz="1500" dirty="0"/>
              <a:t>Examples</a:t>
            </a:r>
          </a:p>
          <a:p>
            <a:pPr eaLnBrk="1" hangingPunct="1">
              <a:spcBef>
                <a:spcPct val="0"/>
              </a:spcBef>
              <a:spcAft>
                <a:spcPts val="600"/>
              </a:spcAft>
              <a:buFontTx/>
              <a:buNone/>
            </a:pPr>
            <a:r>
              <a:rPr lang="en-US" altLang="en-US" sz="1500" dirty="0">
                <a:latin typeface="Calibri"/>
                <a:cs typeface="Calibri"/>
              </a:rPr>
              <a:t>Hotelier homework Tasks</a:t>
            </a:r>
            <a:endParaRPr lang="en-US" altLang="en-US" sz="1500" dirty="0">
              <a:cs typeface="Calibri"/>
            </a:endParaRPr>
          </a:p>
          <a:p>
            <a:pPr eaLnBrk="1" hangingPunct="1">
              <a:spcBef>
                <a:spcPct val="0"/>
              </a:spcBef>
              <a:spcAft>
                <a:spcPts val="600"/>
              </a:spcAft>
              <a:buFontTx/>
              <a:buNone/>
            </a:pPr>
            <a:r>
              <a:rPr lang="en-US" altLang="en-US" sz="1500" dirty="0"/>
              <a:t>Reference List</a:t>
            </a:r>
          </a:p>
          <a:p>
            <a:pPr eaLnBrk="1" hangingPunct="1">
              <a:spcBef>
                <a:spcPct val="0"/>
              </a:spcBef>
              <a:spcAft>
                <a:spcPts val="600"/>
              </a:spcAft>
              <a:buFontTx/>
              <a:buNone/>
            </a:pPr>
            <a:endParaRPr lang="en-US" altLang="en-US" sz="1500" dirty="0"/>
          </a:p>
          <a:p>
            <a:pPr eaLnBrk="1" hangingPunct="1">
              <a:spcBef>
                <a:spcPct val="0"/>
              </a:spcBef>
              <a:spcAft>
                <a:spcPts val="600"/>
              </a:spcAft>
              <a:buFontTx/>
              <a:buNone/>
            </a:pPr>
            <a:endParaRPr lang="en-US" altLang="en-US" sz="1500" dirty="0"/>
          </a:p>
        </p:txBody>
      </p:sp>
    </p:spTree>
    <p:extLst>
      <p:ext uri="{BB962C8B-B14F-4D97-AF65-F5344CB8AC3E}">
        <p14:creationId xmlns:p14="http://schemas.microsoft.com/office/powerpoint/2010/main" val="2093539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530289" cy="6858000"/>
            <a:chOff x="651279" y="598259"/>
            <a:chExt cx="10889442" cy="5680742"/>
          </a:xfrm>
        </p:grpSpPr>
        <p:sp>
          <p:nvSpPr>
            <p:cNvPr id="16"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91D7DD3-4141-3A41-848C-97DBE5137289}"/>
              </a:ext>
            </a:extLst>
          </p:cNvPr>
          <p:cNvSpPr>
            <a:spLocks noGrp="1"/>
          </p:cNvSpPr>
          <p:nvPr>
            <p:ph type="title"/>
          </p:nvPr>
        </p:nvSpPr>
        <p:spPr>
          <a:xfrm>
            <a:off x="589788" y="841248"/>
            <a:ext cx="2636433" cy="5340097"/>
          </a:xfrm>
        </p:spPr>
        <p:txBody>
          <a:bodyPr anchor="ctr">
            <a:normAutofit/>
          </a:bodyPr>
          <a:lstStyle/>
          <a:p>
            <a:r>
              <a:rPr lang="en-GB" sz="4200" b="1">
                <a:solidFill>
                  <a:schemeClr val="bg1"/>
                </a:solidFill>
              </a:rPr>
              <a:t>Module Learning Outcomes</a:t>
            </a:r>
          </a:p>
        </p:txBody>
      </p:sp>
      <p:graphicFrame>
        <p:nvGraphicFramePr>
          <p:cNvPr id="7" name="Content Placeholder 2">
            <a:extLst>
              <a:ext uri="{FF2B5EF4-FFF2-40B4-BE49-F238E27FC236}">
                <a16:creationId xmlns:a16="http://schemas.microsoft.com/office/drawing/2014/main" id="{525E3914-618C-48D3-8BE3-5E798995875E}"/>
              </a:ext>
            </a:extLst>
          </p:cNvPr>
          <p:cNvGraphicFramePr/>
          <p:nvPr>
            <p:extLst>
              <p:ext uri="{D42A27DB-BD31-4B8C-83A1-F6EECF244321}">
                <p14:modId xmlns:p14="http://schemas.microsoft.com/office/powerpoint/2010/main" val="2594693803"/>
              </p:ext>
            </p:extLst>
          </p:nvPr>
        </p:nvGraphicFramePr>
        <p:xfrm>
          <a:off x="3651114" y="231006"/>
          <a:ext cx="5384226"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3354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891401DC-7AF6-42FA-BE31-CF773B6C8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0"/>
            <a:ext cx="9141714" cy="68580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Logo&#10;&#10;Description automatically generated">
            <a:extLst>
              <a:ext uri="{FF2B5EF4-FFF2-40B4-BE49-F238E27FC236}">
                <a16:creationId xmlns:a16="http://schemas.microsoft.com/office/drawing/2014/main" id="{95B01FC4-76B3-BB43-9D97-35B9B57DB97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 y="346167"/>
            <a:ext cx="2118595" cy="1588946"/>
          </a:xfrm>
          <a:prstGeom prst="rect">
            <a:avLst/>
          </a:prstGeom>
        </p:spPr>
      </p:pic>
      <p:pic>
        <p:nvPicPr>
          <p:cNvPr id="13" name="Picture 12" descr="A picture containing logo&#10;&#10;Description automatically generated">
            <a:extLst>
              <a:ext uri="{FF2B5EF4-FFF2-40B4-BE49-F238E27FC236}">
                <a16:creationId xmlns:a16="http://schemas.microsoft.com/office/drawing/2014/main" id="{E1B12590-3FA5-544A-AC55-3A744E9F7A0E}"/>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88156" y="409992"/>
            <a:ext cx="2438274" cy="1420294"/>
          </a:xfrm>
          <a:prstGeom prst="rect">
            <a:avLst/>
          </a:prstGeom>
        </p:spPr>
      </p:pic>
      <p:pic>
        <p:nvPicPr>
          <p:cNvPr id="7" name="Picture 6">
            <a:extLst>
              <a:ext uri="{FF2B5EF4-FFF2-40B4-BE49-F238E27FC236}">
                <a16:creationId xmlns:a16="http://schemas.microsoft.com/office/drawing/2014/main" id="{A3E4CA52-98B6-B046-B13F-8066FD784D52}"/>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255477" y="895713"/>
            <a:ext cx="2640328" cy="448856"/>
          </a:xfrm>
          <a:prstGeom prst="rect">
            <a:avLst/>
          </a:prstGeom>
        </p:spPr>
      </p:pic>
      <p:pic>
        <p:nvPicPr>
          <p:cNvPr id="3" name="Picture 2" descr="Logo, icon&#10;&#10;Description automatically generated">
            <a:extLst>
              <a:ext uri="{FF2B5EF4-FFF2-40B4-BE49-F238E27FC236}">
                <a16:creationId xmlns:a16="http://schemas.microsoft.com/office/drawing/2014/main" id="{AB361B03-D04C-6D43-8402-1E8AD504A75F}"/>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13508" y="2646616"/>
            <a:ext cx="2421217" cy="1573792"/>
          </a:xfrm>
          <a:prstGeom prst="rect">
            <a:avLst/>
          </a:prstGeom>
        </p:spPr>
      </p:pic>
      <p:pic>
        <p:nvPicPr>
          <p:cNvPr id="15" name="Picture 14" descr="A picture containing logo&#10;&#10;Description automatically generated">
            <a:extLst>
              <a:ext uri="{FF2B5EF4-FFF2-40B4-BE49-F238E27FC236}">
                <a16:creationId xmlns:a16="http://schemas.microsoft.com/office/drawing/2014/main" id="{6AC4E7E2-58B0-6047-8A51-63BC6FDF454B}"/>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313266" y="5002118"/>
            <a:ext cx="2419328" cy="1439499"/>
          </a:xfrm>
          <a:prstGeom prst="rect">
            <a:avLst/>
          </a:prstGeom>
        </p:spPr>
      </p:pic>
      <p:sp>
        <p:nvSpPr>
          <p:cNvPr id="72" name="Rectangle 71">
            <a:extLst>
              <a:ext uri="{FF2B5EF4-FFF2-40B4-BE49-F238E27FC236}">
                <a16:creationId xmlns:a16="http://schemas.microsoft.com/office/drawing/2014/main" id="{2B7203F0-D9CB-4774-B9D4-B3AB625DFB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621" y="2300641"/>
            <a:ext cx="6093379"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4" name="Straight Connector 73">
            <a:extLst>
              <a:ext uri="{FF2B5EF4-FFF2-40B4-BE49-F238E27FC236}">
                <a16:creationId xmlns:a16="http://schemas.microsoft.com/office/drawing/2014/main" id="{A88CB8AF-5631-45C6-BFEC-971C4D6E5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9141714"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9F2EA1AF-73AB-4FCB-B4EE-0E42E7250F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304824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5A18FBF-6157-4210-BEF2-9A6C31FA89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823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3C9CCA8-3CEC-4CD0-A624-A701C61251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15556"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sp>
        <p:nvSpPr>
          <p:cNvPr id="28673" name="Content Placeholder 2">
            <a:extLst>
              <a:ext uri="{FF2B5EF4-FFF2-40B4-BE49-F238E27FC236}">
                <a16:creationId xmlns:a16="http://schemas.microsoft.com/office/drawing/2014/main" id="{3ACCDE23-8773-7B4C-A726-97725986F085}"/>
              </a:ext>
            </a:extLst>
          </p:cNvPr>
          <p:cNvSpPr>
            <a:spLocks noGrp="1" noChangeArrowheads="1"/>
          </p:cNvSpPr>
          <p:nvPr>
            <p:ph idx="1"/>
          </p:nvPr>
        </p:nvSpPr>
        <p:spPr>
          <a:xfrm>
            <a:off x="3283600" y="2425871"/>
            <a:ext cx="5151465" cy="2075810"/>
          </a:xfrm>
        </p:spPr>
        <p:txBody>
          <a:bodyPr lIns="91440" tIns="45720" rIns="91440" bIns="45720" anchor="t">
            <a:normAutofit fontScale="25000" lnSpcReduction="20000"/>
          </a:bodyPr>
          <a:lstStyle/>
          <a:p>
            <a:pPr marL="0" indent="0">
              <a:buNone/>
            </a:pPr>
            <a:r>
              <a:rPr lang="en-GB" sz="7200" b="1" dirty="0">
                <a:solidFill>
                  <a:srgbClr val="FFFF00"/>
                </a:solidFill>
              </a:rPr>
              <a:t>Assignment 3 Portfolio</a:t>
            </a:r>
            <a:endParaRPr lang="en-GB" sz="7200" b="1" dirty="0">
              <a:solidFill>
                <a:srgbClr val="FFFF00"/>
              </a:solidFill>
              <a:cs typeface="Calibri"/>
            </a:endParaRPr>
          </a:p>
          <a:p>
            <a:pPr marL="0" indent="0">
              <a:buNone/>
            </a:pPr>
            <a:r>
              <a:rPr lang="en-GB" sz="7200" b="1" dirty="0">
                <a:solidFill>
                  <a:srgbClr val="FFFF00"/>
                </a:solidFill>
              </a:rPr>
              <a:t>Elements 2 &amp; 3:</a:t>
            </a:r>
            <a:endParaRPr lang="en-GB" sz="7200" b="1" dirty="0">
              <a:solidFill>
                <a:srgbClr val="FFFF00"/>
              </a:solidFill>
              <a:cs typeface="Calibri"/>
            </a:endParaRPr>
          </a:p>
          <a:p>
            <a:pPr marL="0" indent="0">
              <a:buNone/>
            </a:pPr>
            <a:endParaRPr lang="en-GB" sz="7200" b="1" dirty="0">
              <a:solidFill>
                <a:srgbClr val="FFFF00"/>
              </a:solidFill>
            </a:endParaRPr>
          </a:p>
          <a:p>
            <a:pPr marL="0" indent="0">
              <a:buNone/>
            </a:pPr>
            <a:r>
              <a:rPr lang="en-GB" sz="7200" dirty="0"/>
              <a:t>Write a response for the following scenarios: </a:t>
            </a:r>
            <a:endParaRPr lang="en-GB" sz="7200" dirty="0">
              <a:cs typeface="Calibri"/>
            </a:endParaRPr>
          </a:p>
          <a:p>
            <a:pPr marL="514350" indent="-514350" algn="just">
              <a:buFont typeface="+mj-lt"/>
              <a:buAutoNum type="arabicPeriod"/>
            </a:pPr>
            <a:r>
              <a:rPr lang="en-GB" sz="7200" dirty="0">
                <a:solidFill>
                  <a:srgbClr val="FFFFFF"/>
                </a:solidFill>
              </a:rPr>
              <a:t>Response to a complaint. Find a negative review (1 Star) on a review website for a hotel of your choice that does not have a response. As the Manager, you will write a response to the guest. You will need to include the original complaint (screenshot / copy and paste), and then write your response beneath. </a:t>
            </a:r>
            <a:endParaRPr lang="en-GB" sz="7200" dirty="0">
              <a:solidFill>
                <a:srgbClr val="FFFFFF"/>
              </a:solidFill>
              <a:cs typeface="Calibri"/>
            </a:endParaRPr>
          </a:p>
          <a:p>
            <a:pPr marL="514350" indent="-514350" algn="just">
              <a:buFont typeface="+mj-lt"/>
              <a:buAutoNum type="arabicPeriod"/>
            </a:pPr>
            <a:r>
              <a:rPr lang="en-GB" sz="7200" dirty="0">
                <a:solidFill>
                  <a:srgbClr val="FFFFFF"/>
                </a:solidFill>
              </a:rPr>
              <a:t>Response to a compliment. Find a positive review (5 Star) on a review website for a hotel of your choice that does not have a response. As the Manager, you will write a response to the guest. You will need to include the original compliment (screenshot / copy and paste), and then write your response beneath. </a:t>
            </a:r>
          </a:p>
          <a:p>
            <a:pPr marL="0" indent="0">
              <a:buNone/>
            </a:pPr>
            <a:endParaRPr lang="en-GB" sz="800" dirty="0">
              <a:solidFill>
                <a:srgbClr val="FFFFFF"/>
              </a:solidFill>
            </a:endParaRPr>
          </a:p>
          <a:p>
            <a:pPr marL="0" indent="0">
              <a:buNone/>
            </a:pPr>
            <a:endParaRPr lang="en-US" altLang="en-US" sz="800" dirty="0">
              <a:solidFill>
                <a:srgbClr val="FFFFFF"/>
              </a:solidFill>
            </a:endParaRPr>
          </a:p>
        </p:txBody>
      </p:sp>
    </p:spTree>
    <p:extLst>
      <p:ext uri="{BB962C8B-B14F-4D97-AF65-F5344CB8AC3E}">
        <p14:creationId xmlns:p14="http://schemas.microsoft.com/office/powerpoint/2010/main" val="300639893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486696" y="629266"/>
            <a:ext cx="2629122" cy="162232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a:spcBef>
                <a:spcPct val="0"/>
              </a:spcBef>
              <a:spcAft>
                <a:spcPts val="450"/>
              </a:spcAft>
              <a:buNone/>
            </a:pPr>
            <a:r>
              <a:rPr lang="en-US" altLang="en-US" sz="4400" b="1" kern="1200">
                <a:solidFill>
                  <a:schemeClr val="tx1"/>
                </a:solidFill>
                <a:latin typeface="+mj-lt"/>
                <a:ea typeface="+mj-ea"/>
                <a:cs typeface="+mj-cs"/>
              </a:rPr>
              <a:t>Online Reputation</a:t>
            </a:r>
            <a:endParaRPr lang="en-US" sz="4400"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D9CC2C56-4CE8-DE4B-A2E9-FED6295FD644}"/>
              </a:ext>
            </a:extLst>
          </p:cNvPr>
          <p:cNvSpPr/>
          <p:nvPr/>
        </p:nvSpPr>
        <p:spPr>
          <a:xfrm>
            <a:off x="486698" y="2438400"/>
            <a:ext cx="2629120"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b="1"/>
              <a:t>1) What is hotel reputation management?</a:t>
            </a:r>
          </a:p>
          <a:p>
            <a:pPr indent="-228600" defTabSz="914400">
              <a:lnSpc>
                <a:spcPct val="90000"/>
              </a:lnSpc>
              <a:spcAft>
                <a:spcPts val="600"/>
              </a:spcAft>
              <a:buFont typeface="Arial" panose="020B0604020202020204" pitchFamily="34" charset="0"/>
              <a:buChar char="•"/>
            </a:pPr>
            <a:endParaRPr lang="en-US" sz="1700" b="1"/>
          </a:p>
          <a:p>
            <a:pPr indent="-228600" defTabSz="914400">
              <a:lnSpc>
                <a:spcPct val="90000"/>
              </a:lnSpc>
              <a:spcAft>
                <a:spcPts val="600"/>
              </a:spcAft>
              <a:buFont typeface="Arial" panose="020B0604020202020204" pitchFamily="34" charset="0"/>
              <a:buChar char="•"/>
            </a:pPr>
            <a:r>
              <a:rPr lang="en-US" sz="1700" b="1"/>
              <a:t>2) What does managing a hotel's online reputation mean?</a:t>
            </a:r>
            <a:endParaRPr lang="en-US" sz="1700"/>
          </a:p>
          <a:p>
            <a:pPr indent="-228600" defTabSz="914400">
              <a:lnSpc>
                <a:spcPct val="90000"/>
              </a:lnSpc>
              <a:spcAft>
                <a:spcPts val="600"/>
              </a:spcAft>
              <a:buFont typeface="Arial" panose="020B0604020202020204" pitchFamily="34" charset="0"/>
              <a:buChar char="•"/>
            </a:pPr>
            <a:endParaRPr lang="en-US" sz="1700"/>
          </a:p>
        </p:txBody>
      </p:sp>
      <p:sp>
        <p:nvSpPr>
          <p:cNvPr id="75" name="Rectangle 7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E32665-EE22-4C4D-A506-519F863BBA1D}"/>
              </a:ext>
            </a:extLst>
          </p:cNvPr>
          <p:cNvPicPr>
            <a:picLocks noChangeAspect="1"/>
          </p:cNvPicPr>
          <p:nvPr/>
        </p:nvPicPr>
        <p:blipFill>
          <a:blip r:embed="rId3"/>
          <a:stretch>
            <a:fillRect/>
          </a:stretch>
        </p:blipFill>
        <p:spPr>
          <a:xfrm>
            <a:off x="4054396" y="1610292"/>
            <a:ext cx="4514498" cy="3634170"/>
          </a:xfrm>
          <a:prstGeom prst="rect">
            <a:avLst/>
          </a:prstGeom>
          <a:effectLst/>
        </p:spPr>
      </p:pic>
    </p:spTree>
    <p:extLst>
      <p:ext uri="{BB962C8B-B14F-4D97-AF65-F5344CB8AC3E}">
        <p14:creationId xmlns:p14="http://schemas.microsoft.com/office/powerpoint/2010/main" val="2262227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341275" y="132885"/>
            <a:ext cx="3602727" cy="98374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spcBef>
                <a:spcPct val="0"/>
              </a:spcBef>
              <a:spcAft>
                <a:spcPts val="450"/>
              </a:spcAft>
              <a:buNone/>
            </a:pPr>
            <a:r>
              <a:rPr lang="en-US" altLang="en-US" sz="3300" b="1" dirty="0">
                <a:solidFill>
                  <a:schemeClr val="bg1"/>
                </a:solidFill>
                <a:latin typeface="+mj-lt"/>
                <a:ea typeface="+mj-ea"/>
                <a:cs typeface="+mj-cs"/>
              </a:rPr>
              <a:t>Reputation</a:t>
            </a:r>
          </a:p>
        </p:txBody>
      </p:sp>
      <p:sp>
        <p:nvSpPr>
          <p:cNvPr id="2" name="Rectangle 1">
            <a:extLst>
              <a:ext uri="{FF2B5EF4-FFF2-40B4-BE49-F238E27FC236}">
                <a16:creationId xmlns:a16="http://schemas.microsoft.com/office/drawing/2014/main" id="{75FE4E29-1D2F-694B-8E2C-E12A021CBC6F}"/>
              </a:ext>
            </a:extLst>
          </p:cNvPr>
          <p:cNvSpPr/>
          <p:nvPr/>
        </p:nvSpPr>
        <p:spPr>
          <a:xfrm>
            <a:off x="341276" y="1219183"/>
            <a:ext cx="8432909" cy="1131079"/>
          </a:xfrm>
          <a:prstGeom prst="rect">
            <a:avLst/>
          </a:prstGeom>
        </p:spPr>
        <p:txBody>
          <a:bodyPr wrap="square" lIns="91440" tIns="45720" rIns="91440" bIns="45720" anchor="t">
            <a:spAutoFit/>
          </a:bodyPr>
          <a:lstStyle/>
          <a:p>
            <a:r>
              <a:rPr lang="en-GB" sz="4050" b="1" dirty="0">
                <a:solidFill>
                  <a:srgbClr val="FFFF00"/>
                </a:solidFill>
              </a:rPr>
              <a:t>93%</a:t>
            </a:r>
            <a:r>
              <a:rPr lang="en-GB" sz="1350" dirty="0">
                <a:solidFill>
                  <a:srgbClr val="FFFF00"/>
                </a:solidFill>
              </a:rPr>
              <a:t>  </a:t>
            </a:r>
            <a:r>
              <a:rPr lang="en-GB" dirty="0">
                <a:solidFill>
                  <a:schemeClr val="bg1"/>
                </a:solidFill>
              </a:rPr>
              <a:t>of people find reviews important when determining which hotel to stay at</a:t>
            </a:r>
            <a:r>
              <a:rPr lang="en-GB" sz="1350" dirty="0">
                <a:solidFill>
                  <a:schemeClr val="bg1"/>
                </a:solidFill>
              </a:rPr>
              <a:t>.</a:t>
            </a:r>
            <a:endParaRPr lang="en-US" dirty="0">
              <a:solidFill>
                <a:schemeClr val="bg1"/>
              </a:solidFill>
              <a:cs typeface="Calibri"/>
            </a:endParaRPr>
          </a:p>
          <a:p>
            <a:endParaRPr lang="en-GB" sz="1350" dirty="0">
              <a:solidFill>
                <a:schemeClr val="bg1"/>
              </a:solidFill>
              <a:cs typeface="Calibri"/>
            </a:endParaRPr>
          </a:p>
          <a:p>
            <a:pPr algn="r"/>
            <a:r>
              <a:rPr lang="en-GB" sz="1350" b="1" i="1" dirty="0">
                <a:solidFill>
                  <a:schemeClr val="bg1"/>
                </a:solidFill>
              </a:rPr>
              <a:t>(Customer Alliance, 2015).</a:t>
            </a:r>
            <a:endParaRPr lang="en-GB" b="1" i="1" dirty="0">
              <a:solidFill>
                <a:schemeClr val="bg1"/>
              </a:solidFill>
              <a:cs typeface="Calibri" panose="020F0502020204030204"/>
            </a:endParaRPr>
          </a:p>
        </p:txBody>
      </p:sp>
      <p:sp>
        <p:nvSpPr>
          <p:cNvPr id="3" name="Rectangle 2">
            <a:extLst>
              <a:ext uri="{FF2B5EF4-FFF2-40B4-BE49-F238E27FC236}">
                <a16:creationId xmlns:a16="http://schemas.microsoft.com/office/drawing/2014/main" id="{395F7868-AB4C-AA44-B2C9-E53B8EBDF8D9}"/>
              </a:ext>
            </a:extLst>
          </p:cNvPr>
          <p:cNvSpPr/>
          <p:nvPr/>
        </p:nvSpPr>
        <p:spPr>
          <a:xfrm>
            <a:off x="2915816" y="2849987"/>
            <a:ext cx="5709896" cy="400110"/>
          </a:xfrm>
          <a:prstGeom prst="rect">
            <a:avLst/>
          </a:prstGeom>
        </p:spPr>
        <p:txBody>
          <a:bodyPr wrap="none" lIns="91440" tIns="45720" rIns="91440" bIns="45720" anchor="t">
            <a:spAutoFit/>
          </a:bodyPr>
          <a:lstStyle/>
          <a:p>
            <a:pPr marL="213995" indent="-213995">
              <a:buFont typeface="Arial" panose="020B0604020202020204" pitchFamily="34" charset="0"/>
              <a:buChar char="•"/>
            </a:pPr>
            <a:r>
              <a:rPr lang="en-GB" sz="2000" b="1" dirty="0">
                <a:solidFill>
                  <a:schemeClr val="bg1"/>
                </a:solidFill>
                <a:latin typeface="Abadi" panose="020B0604020104020204" pitchFamily="34" charset="0"/>
              </a:rPr>
              <a:t>Up to date and </a:t>
            </a:r>
            <a:r>
              <a:rPr lang="en-GB" sz="2000" b="1" dirty="0">
                <a:solidFill>
                  <a:schemeClr val="bg1"/>
                </a:solidFill>
                <a:latin typeface="Abadi" panose="020B0604020104020204" pitchFamily="34" charset="0"/>
                <a:cs typeface="Calibri"/>
              </a:rPr>
              <a:t>interactive</a:t>
            </a:r>
            <a:r>
              <a:rPr lang="en-GB" sz="2000" b="1" dirty="0">
                <a:solidFill>
                  <a:schemeClr val="bg1"/>
                </a:solidFill>
                <a:latin typeface="Abadi" panose="020B0604020104020204" pitchFamily="34" charset="0"/>
              </a:rPr>
              <a:t> presence online is key</a:t>
            </a:r>
            <a:r>
              <a:rPr lang="en-GB" sz="1600" b="1" dirty="0">
                <a:solidFill>
                  <a:schemeClr val="bg1"/>
                </a:solidFill>
                <a:latin typeface="Amasis MT Pro Medium"/>
              </a:rPr>
              <a:t>.</a:t>
            </a:r>
            <a:endParaRPr lang="en-GB" sz="1350" dirty="0">
              <a:solidFill>
                <a:schemeClr val="bg1"/>
              </a:solidFill>
              <a:latin typeface="Amasis MT Pro Medium"/>
              <a:cs typeface="Calibri" panose="020F0502020204030204"/>
            </a:endParaRPr>
          </a:p>
        </p:txBody>
      </p:sp>
      <p:sp>
        <p:nvSpPr>
          <p:cNvPr id="12" name="Rectangle 11">
            <a:extLst>
              <a:ext uri="{FF2B5EF4-FFF2-40B4-BE49-F238E27FC236}">
                <a16:creationId xmlns:a16="http://schemas.microsoft.com/office/drawing/2014/main" id="{1A724B44-77D9-3D41-B4D4-348049A0F8F1}"/>
              </a:ext>
            </a:extLst>
          </p:cNvPr>
          <p:cNvSpPr/>
          <p:nvPr/>
        </p:nvSpPr>
        <p:spPr>
          <a:xfrm>
            <a:off x="2915214" y="3727022"/>
            <a:ext cx="4625573" cy="707886"/>
          </a:xfrm>
          <a:prstGeom prst="rect">
            <a:avLst/>
          </a:prstGeom>
        </p:spPr>
        <p:txBody>
          <a:bodyPr wrap="square" lIns="91440" tIns="45720" rIns="91440" bIns="45720" anchor="t">
            <a:spAutoFit/>
          </a:bodyPr>
          <a:lstStyle/>
          <a:p>
            <a:pPr marL="213995" indent="-213995">
              <a:buFont typeface="Arial" panose="020B0604020202020204" pitchFamily="34" charset="0"/>
              <a:buChar char="•"/>
            </a:pPr>
            <a:r>
              <a:rPr lang="en-GB" sz="2000" b="1" dirty="0">
                <a:solidFill>
                  <a:schemeClr val="bg1"/>
                </a:solidFill>
                <a:latin typeface="Abadi" panose="020B0604020104020204" pitchFamily="34" charset="0"/>
              </a:rPr>
              <a:t>Reputation can start to decline if social spaces are not managed.</a:t>
            </a:r>
            <a:endParaRPr lang="en-GB" sz="2000" dirty="0">
              <a:solidFill>
                <a:schemeClr val="bg1"/>
              </a:solidFill>
              <a:latin typeface="Abadi" panose="020B0604020104020204" pitchFamily="34" charset="0"/>
              <a:cs typeface="Calibri" panose="020F0502020204030204"/>
            </a:endParaRPr>
          </a:p>
        </p:txBody>
      </p:sp>
      <p:sp>
        <p:nvSpPr>
          <p:cNvPr id="13" name="Rectangle 12">
            <a:extLst>
              <a:ext uri="{FF2B5EF4-FFF2-40B4-BE49-F238E27FC236}">
                <a16:creationId xmlns:a16="http://schemas.microsoft.com/office/drawing/2014/main" id="{C797A4BF-D9BE-FB4E-BF11-1C52DDE7BB4E}"/>
              </a:ext>
            </a:extLst>
          </p:cNvPr>
          <p:cNvSpPr/>
          <p:nvPr/>
        </p:nvSpPr>
        <p:spPr>
          <a:xfrm>
            <a:off x="2915214" y="4754402"/>
            <a:ext cx="3614355" cy="707886"/>
          </a:xfrm>
          <a:prstGeom prst="rect">
            <a:avLst/>
          </a:prstGeom>
        </p:spPr>
        <p:txBody>
          <a:bodyPr wrap="square" lIns="91440" tIns="45720" rIns="91440" bIns="45720" anchor="t">
            <a:spAutoFit/>
          </a:bodyPr>
          <a:lstStyle/>
          <a:p>
            <a:pPr marL="213995" indent="-213995">
              <a:buFont typeface="Arial" panose="020B0604020202020204" pitchFamily="34" charset="0"/>
              <a:buChar char="•"/>
            </a:pPr>
            <a:r>
              <a:rPr lang="en-GB" sz="2000" b="1" dirty="0">
                <a:solidFill>
                  <a:schemeClr val="bg1"/>
                </a:solidFill>
                <a:latin typeface="Abadi" panose="020B0604020202020204" pitchFamily="34" charset="0"/>
              </a:rPr>
              <a:t>Guests want to feel listened to and valued.</a:t>
            </a:r>
            <a:endParaRPr lang="en-US" sz="2000" dirty="0">
              <a:solidFill>
                <a:schemeClr val="bg1"/>
              </a:solidFill>
              <a:latin typeface="Abadi" panose="020B0604020202020204" pitchFamily="34" charset="0"/>
            </a:endParaRPr>
          </a:p>
        </p:txBody>
      </p:sp>
      <p:pic>
        <p:nvPicPr>
          <p:cNvPr id="1026" name="Picture 2" descr="See the source image">
            <a:extLst>
              <a:ext uri="{FF2B5EF4-FFF2-40B4-BE49-F238E27FC236}">
                <a16:creationId xmlns:a16="http://schemas.microsoft.com/office/drawing/2014/main" id="{8C88A8E4-5D12-43CB-AE7B-55C0D5F80A7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0323" y="2894370"/>
            <a:ext cx="2070485" cy="2307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616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A730889-CBF3-FC4C-BA69-06309AAD2303}"/>
              </a:ext>
            </a:extLst>
          </p:cNvPr>
          <p:cNvPicPr>
            <a:picLocks noChangeAspect="1"/>
          </p:cNvPicPr>
          <p:nvPr/>
        </p:nvPicPr>
        <p:blipFill rotWithShape="1">
          <a:blip r:embed="rId3"/>
          <a:srcRect l="5518" r="8958" b="2"/>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2" name="Picture 2">
            <a:extLst>
              <a:ext uri="{FF2B5EF4-FFF2-40B4-BE49-F238E27FC236}">
                <a16:creationId xmlns:a16="http://schemas.microsoft.com/office/drawing/2014/main" id="{7D25D044-3F71-47EA-805B-DAF5AEB28A73}"/>
              </a:ext>
            </a:extLst>
          </p:cNvPr>
          <p:cNvPicPr>
            <a:picLocks noChangeAspect="1"/>
          </p:cNvPicPr>
          <p:nvPr/>
        </p:nvPicPr>
        <p:blipFill rotWithShape="1">
          <a:blip r:embed="rId4"/>
          <a:srcRect l="6577" r="569" b="2"/>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7" name="Freeform: Shape 1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6">
            <a:extLst>
              <a:ext uri="{FF2B5EF4-FFF2-40B4-BE49-F238E27FC236}">
                <a16:creationId xmlns:a16="http://schemas.microsoft.com/office/drawing/2014/main" id="{5E045796-4D73-CA47-BC60-F4E645B529F5}"/>
              </a:ext>
            </a:extLst>
          </p:cNvPr>
          <p:cNvSpPr txBox="1">
            <a:spLocks noChangeArrowheads="1"/>
          </p:cNvSpPr>
          <p:nvPr/>
        </p:nvSpPr>
        <p:spPr bwMode="auto">
          <a:xfrm>
            <a:off x="336042" y="859536"/>
            <a:ext cx="3624601" cy="124358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a:spcBef>
                <a:spcPct val="0"/>
              </a:spcBef>
              <a:spcAft>
                <a:spcPts val="450"/>
              </a:spcAft>
              <a:buNone/>
            </a:pPr>
            <a:r>
              <a:rPr lang="en-US" altLang="en-US" sz="3000" b="1" kern="1200" dirty="0">
                <a:latin typeface="Footlight MT Light"/>
                <a:ea typeface="+mj-ea"/>
                <a:cs typeface="+mj-cs"/>
              </a:rPr>
              <a:t>How much does it really matter?</a:t>
            </a:r>
          </a:p>
        </p:txBody>
      </p:sp>
      <p:sp>
        <p:nvSpPr>
          <p:cNvPr id="21" name="Rectangle 2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3" name="Rectangle 2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Rectangle 8">
            <a:extLst>
              <a:ext uri="{FF2B5EF4-FFF2-40B4-BE49-F238E27FC236}">
                <a16:creationId xmlns:a16="http://schemas.microsoft.com/office/drawing/2014/main" id="{33DD4E6F-9C87-7444-B85A-7E7DAC39BAEE}"/>
              </a:ext>
            </a:extLst>
          </p:cNvPr>
          <p:cNvSpPr/>
          <p:nvPr/>
        </p:nvSpPr>
        <p:spPr>
          <a:xfrm>
            <a:off x="336042" y="2512611"/>
            <a:ext cx="3624602" cy="3664351"/>
          </a:xfrm>
          <a:prstGeom prst="rect">
            <a:avLst/>
          </a:prstGeom>
        </p:spPr>
        <p:txBody>
          <a:bodyPr vert="horz" lIns="91440" tIns="45720" rIns="91440" bIns="45720" rtlCol="0" anchor="t">
            <a:normAutofit/>
          </a:bodyPr>
          <a:lstStyle/>
          <a:p>
            <a:pPr marL="213995" indent="-228600" defTabSz="914400">
              <a:lnSpc>
                <a:spcPct val="90000"/>
              </a:lnSpc>
              <a:spcAft>
                <a:spcPts val="600"/>
              </a:spcAft>
              <a:buFont typeface="Arial" panose="020B0604020202020204" pitchFamily="34" charset="0"/>
              <a:buChar char="•"/>
            </a:pPr>
            <a:r>
              <a:rPr lang="en-US" sz="5400" b="1" dirty="0">
                <a:latin typeface="Aharoni"/>
                <a:cs typeface="Aharoni"/>
              </a:rPr>
              <a:t>93% </a:t>
            </a:r>
            <a:endParaRPr lang="en-US"/>
          </a:p>
          <a:p>
            <a:pPr defTabSz="914400">
              <a:lnSpc>
                <a:spcPct val="90000"/>
              </a:lnSpc>
              <a:spcAft>
                <a:spcPts val="600"/>
              </a:spcAft>
            </a:pPr>
            <a:r>
              <a:rPr lang="en-US" sz="1700" dirty="0">
                <a:latin typeface="Aharoni"/>
                <a:cs typeface="Aharoni"/>
              </a:rPr>
              <a:t>of people find reviews important when determining which hotel they want to stay at. </a:t>
            </a:r>
            <a:endParaRPr lang="en-US">
              <a:cs typeface="Calibri" panose="020F0502020204030204"/>
            </a:endParaRPr>
          </a:p>
          <a:p>
            <a:pPr indent="-228600" defTabSz="914400">
              <a:lnSpc>
                <a:spcPct val="90000"/>
              </a:lnSpc>
              <a:spcAft>
                <a:spcPts val="600"/>
              </a:spcAft>
              <a:buFont typeface="Arial" panose="020B0604020202020204" pitchFamily="34" charset="0"/>
              <a:buChar char="•"/>
            </a:pPr>
            <a:endParaRPr lang="en-US" sz="1700" dirty="0">
              <a:latin typeface="Aharoni"/>
              <a:cs typeface="Aharoni"/>
            </a:endParaRPr>
          </a:p>
          <a:p>
            <a:pPr marL="213995" indent="-228600" defTabSz="914400">
              <a:lnSpc>
                <a:spcPct val="90000"/>
              </a:lnSpc>
              <a:spcAft>
                <a:spcPts val="600"/>
              </a:spcAft>
              <a:buFont typeface="Arial" panose="020B0604020202020204" pitchFamily="34" charset="0"/>
              <a:buChar char="•"/>
            </a:pPr>
            <a:r>
              <a:rPr lang="en-US" sz="5400" b="1" dirty="0">
                <a:latin typeface="Aharoni"/>
                <a:cs typeface="Aharoni"/>
              </a:rPr>
              <a:t>53% </a:t>
            </a:r>
          </a:p>
          <a:p>
            <a:pPr defTabSz="914400">
              <a:lnSpc>
                <a:spcPct val="90000"/>
              </a:lnSpc>
              <a:spcAft>
                <a:spcPts val="600"/>
              </a:spcAft>
            </a:pPr>
            <a:r>
              <a:rPr lang="en-US" sz="1700" dirty="0">
                <a:latin typeface="Aharoni"/>
                <a:cs typeface="Aharoni"/>
              </a:rPr>
              <a:t>of people surveyed would not book a hotel without reading a guest opinion about it.</a:t>
            </a:r>
            <a:endParaRPr lang="en-US">
              <a:cs typeface="Calibri" panose="020F0502020204030204"/>
            </a:endParaRPr>
          </a:p>
          <a:p>
            <a:pPr marL="213995" indent="-228600" defTabSz="914400">
              <a:lnSpc>
                <a:spcPct val="90000"/>
              </a:lnSpc>
              <a:spcAft>
                <a:spcPts val="600"/>
              </a:spcAft>
              <a:buFont typeface="Arial" panose="020B0604020202020204" pitchFamily="34" charset="0"/>
              <a:buChar char="•"/>
            </a:pPr>
            <a:endParaRPr lang="en-US" sz="1700" dirty="0">
              <a:latin typeface="Arial"/>
              <a:cs typeface="Aharoni"/>
            </a:endParaRPr>
          </a:p>
        </p:txBody>
      </p:sp>
    </p:spTree>
    <p:extLst>
      <p:ext uri="{BB962C8B-B14F-4D97-AF65-F5344CB8AC3E}">
        <p14:creationId xmlns:p14="http://schemas.microsoft.com/office/powerpoint/2010/main" val="2293374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409763" y="433545"/>
            <a:ext cx="8354890" cy="93044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defTabSz="914400">
              <a:spcBef>
                <a:spcPct val="0"/>
              </a:spcBef>
              <a:spcAft>
                <a:spcPts val="600"/>
              </a:spcAft>
              <a:buNone/>
            </a:pPr>
            <a:r>
              <a:rPr lang="en-US" altLang="en-US" sz="4700" b="1">
                <a:solidFill>
                  <a:srgbClr val="FFFFFF"/>
                </a:solidFill>
                <a:latin typeface="+mj-lt"/>
                <a:ea typeface="+mj-ea"/>
                <a:cs typeface="+mj-cs"/>
              </a:rPr>
              <a:t>Building your Reputation</a:t>
            </a:r>
          </a:p>
        </p:txBody>
      </p:sp>
      <p:cxnSp>
        <p:nvCxnSpPr>
          <p:cNvPr id="73" name="Straight Connector 7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A picture containing text, outdoor, nature, shore&#10;&#10;Description automatically generated">
            <a:extLst>
              <a:ext uri="{FF2B5EF4-FFF2-40B4-BE49-F238E27FC236}">
                <a16:creationId xmlns:a16="http://schemas.microsoft.com/office/drawing/2014/main" id="{C0E0C022-4415-449E-85B7-EED98A0DCB81}"/>
              </a:ext>
            </a:extLst>
          </p:cNvPr>
          <p:cNvPicPr>
            <a:picLocks noChangeAspect="1"/>
          </p:cNvPicPr>
          <p:nvPr/>
        </p:nvPicPr>
        <p:blipFill>
          <a:blip r:embed="rId3"/>
          <a:stretch>
            <a:fillRect/>
          </a:stretch>
        </p:blipFill>
        <p:spPr>
          <a:xfrm>
            <a:off x="248675" y="3047845"/>
            <a:ext cx="4091938" cy="2755583"/>
          </a:xfrm>
          <a:prstGeom prst="rect">
            <a:avLst/>
          </a:prstGeom>
        </p:spPr>
      </p:pic>
      <p:cxnSp>
        <p:nvCxnSpPr>
          <p:cNvPr id="75" name="Straight Connector 7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 name="Picture 4" descr="Text&#10;&#10;Description automatically generated">
            <a:extLst>
              <a:ext uri="{FF2B5EF4-FFF2-40B4-BE49-F238E27FC236}">
                <a16:creationId xmlns:a16="http://schemas.microsoft.com/office/drawing/2014/main" id="{7458B531-6CAD-45F6-8F32-7BCB26513D69}"/>
              </a:ext>
            </a:extLst>
          </p:cNvPr>
          <p:cNvPicPr>
            <a:picLocks noChangeAspect="1"/>
          </p:cNvPicPr>
          <p:nvPr/>
        </p:nvPicPr>
        <p:blipFill>
          <a:blip r:embed="rId4"/>
          <a:stretch>
            <a:fillRect/>
          </a:stretch>
        </p:blipFill>
        <p:spPr>
          <a:xfrm>
            <a:off x="4833804" y="3203170"/>
            <a:ext cx="4091938" cy="2444933"/>
          </a:xfrm>
          <a:prstGeom prst="rect">
            <a:avLst/>
          </a:prstGeom>
        </p:spPr>
      </p:pic>
      <p:sp>
        <p:nvSpPr>
          <p:cNvPr id="4" name="Rectangle 3">
            <a:extLst>
              <a:ext uri="{FF2B5EF4-FFF2-40B4-BE49-F238E27FC236}">
                <a16:creationId xmlns:a16="http://schemas.microsoft.com/office/drawing/2014/main" id="{0E3175E1-EC09-D842-B6F8-1D2293FEF455}"/>
              </a:ext>
            </a:extLst>
          </p:cNvPr>
          <p:cNvSpPr/>
          <p:nvPr/>
        </p:nvSpPr>
        <p:spPr>
          <a:xfrm>
            <a:off x="314461" y="1124744"/>
            <a:ext cx="8581406" cy="938719"/>
          </a:xfrm>
          <a:prstGeom prst="rect">
            <a:avLst/>
          </a:prstGeom>
        </p:spPr>
        <p:txBody>
          <a:bodyPr wrap="square" lIns="91440" tIns="45720" rIns="91440" bIns="45720" anchor="t">
            <a:spAutoFit/>
          </a:bodyPr>
          <a:lstStyle/>
          <a:p>
            <a:pPr algn="just">
              <a:spcAft>
                <a:spcPts val="600"/>
              </a:spcAft>
            </a:pPr>
            <a:endParaRPr lang="en-GB" sz="1500"/>
          </a:p>
          <a:p>
            <a:pPr marL="385445" indent="-385445" algn="just">
              <a:spcAft>
                <a:spcPts val="600"/>
              </a:spcAft>
              <a:buFont typeface="+mj-lt"/>
              <a:buAutoNum type="arabicParenR"/>
            </a:pPr>
            <a:endParaRPr lang="en-GB" sz="1500">
              <a:cs typeface="Calibri" panose="020F0502020204030204"/>
            </a:endParaRPr>
          </a:p>
          <a:p>
            <a:pPr marL="385445" indent="-385445" algn="just">
              <a:spcAft>
                <a:spcPts val="600"/>
              </a:spcAft>
              <a:buFont typeface="+mj-lt"/>
              <a:buAutoNum type="arabicParenR"/>
            </a:pPr>
            <a:endParaRPr lang="en-GB" sz="1500">
              <a:cs typeface="Calibri" panose="020F0502020204030204"/>
            </a:endParaRPr>
          </a:p>
        </p:txBody>
      </p:sp>
    </p:spTree>
    <p:extLst>
      <p:ext uri="{BB962C8B-B14F-4D97-AF65-F5344CB8AC3E}">
        <p14:creationId xmlns:p14="http://schemas.microsoft.com/office/powerpoint/2010/main" val="266327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Shape 7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Rectangle 7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55BB3F0-900B-FA4B-AD4F-C98E2EEA6E88}"/>
              </a:ext>
            </a:extLst>
          </p:cNvPr>
          <p:cNvSpPr txBox="1"/>
          <p:nvPr/>
        </p:nvSpPr>
        <p:spPr>
          <a:xfrm>
            <a:off x="3607694" y="649480"/>
            <a:ext cx="4916510" cy="5546047"/>
          </a:xfrm>
          <a:prstGeom prst="rect">
            <a:avLst/>
          </a:prstGeom>
        </p:spPr>
        <p:txBody>
          <a:bodyPr vert="horz" lIns="91440" tIns="45720" rIns="91440" bIns="45720" rtlCol="0" anchor="ctr">
            <a:normAutofit/>
          </a:bodyPr>
          <a:lstStyle/>
          <a:p>
            <a:pPr defTabSz="914400">
              <a:lnSpc>
                <a:spcPct val="90000"/>
              </a:lnSpc>
              <a:spcBef>
                <a:spcPts val="1000"/>
              </a:spcBef>
            </a:pPr>
            <a:endParaRPr lang="en-US" sz="1700" dirty="0">
              <a:cs typeface="Calibri"/>
            </a:endParaRPr>
          </a:p>
        </p:txBody>
      </p:sp>
      <p:graphicFrame>
        <p:nvGraphicFramePr>
          <p:cNvPr id="61" name="TextBox 2">
            <a:extLst>
              <a:ext uri="{FF2B5EF4-FFF2-40B4-BE49-F238E27FC236}">
                <a16:creationId xmlns:a16="http://schemas.microsoft.com/office/drawing/2014/main" id="{715E14C3-963C-47FD-BDAA-24B802653B83}"/>
              </a:ext>
            </a:extLst>
          </p:cNvPr>
          <p:cNvGraphicFramePr/>
          <p:nvPr>
            <p:extLst>
              <p:ext uri="{D42A27DB-BD31-4B8C-83A1-F6EECF244321}">
                <p14:modId xmlns:p14="http://schemas.microsoft.com/office/powerpoint/2010/main" val="2210498596"/>
              </p:ext>
            </p:extLst>
          </p:nvPr>
        </p:nvGraphicFramePr>
        <p:xfrm>
          <a:off x="3782698" y="958258"/>
          <a:ext cx="4896215" cy="5246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4" name="Picture 124">
            <a:extLst>
              <a:ext uri="{FF2B5EF4-FFF2-40B4-BE49-F238E27FC236}">
                <a16:creationId xmlns:a16="http://schemas.microsoft.com/office/drawing/2014/main" id="{8B0A1F91-2052-413F-AF94-91AAFF44D304}"/>
              </a:ext>
            </a:extLst>
          </p:cNvPr>
          <p:cNvPicPr>
            <a:picLocks noChangeAspect="1"/>
          </p:cNvPicPr>
          <p:nvPr/>
        </p:nvPicPr>
        <p:blipFill>
          <a:blip r:embed="rId8"/>
          <a:stretch>
            <a:fillRect/>
          </a:stretch>
        </p:blipFill>
        <p:spPr>
          <a:xfrm>
            <a:off x="127417" y="131164"/>
            <a:ext cx="2743200" cy="1828800"/>
          </a:xfrm>
          <a:prstGeom prst="rect">
            <a:avLst/>
          </a:prstGeom>
        </p:spPr>
      </p:pic>
      <p:pic>
        <p:nvPicPr>
          <p:cNvPr id="125" name="Picture 125" descr="Website&#10;&#10;Description automatically generated">
            <a:extLst>
              <a:ext uri="{FF2B5EF4-FFF2-40B4-BE49-F238E27FC236}">
                <a16:creationId xmlns:a16="http://schemas.microsoft.com/office/drawing/2014/main" id="{E8AFB80E-D50C-4B17-B05E-9D27C445F0EC}"/>
              </a:ext>
            </a:extLst>
          </p:cNvPr>
          <p:cNvPicPr>
            <a:picLocks noChangeAspect="1"/>
          </p:cNvPicPr>
          <p:nvPr/>
        </p:nvPicPr>
        <p:blipFill>
          <a:blip r:embed="rId9"/>
          <a:stretch>
            <a:fillRect/>
          </a:stretch>
        </p:blipFill>
        <p:spPr>
          <a:xfrm>
            <a:off x="142407" y="4746848"/>
            <a:ext cx="2743200" cy="2011256"/>
          </a:xfrm>
          <a:prstGeom prst="rect">
            <a:avLst/>
          </a:prstGeom>
        </p:spPr>
      </p:pic>
      <p:pic>
        <p:nvPicPr>
          <p:cNvPr id="126" name="Picture 126" descr="A picture containing text&#10;&#10;Description automatically generated">
            <a:extLst>
              <a:ext uri="{FF2B5EF4-FFF2-40B4-BE49-F238E27FC236}">
                <a16:creationId xmlns:a16="http://schemas.microsoft.com/office/drawing/2014/main" id="{8C2B2549-912A-417A-A35A-E7A7407E299E}"/>
              </a:ext>
            </a:extLst>
          </p:cNvPr>
          <p:cNvPicPr>
            <a:picLocks noChangeAspect="1"/>
          </p:cNvPicPr>
          <p:nvPr/>
        </p:nvPicPr>
        <p:blipFill>
          <a:blip r:embed="rId10"/>
          <a:stretch>
            <a:fillRect/>
          </a:stretch>
        </p:blipFill>
        <p:spPr>
          <a:xfrm>
            <a:off x="127416" y="2535140"/>
            <a:ext cx="2743200" cy="1637818"/>
          </a:xfrm>
          <a:prstGeom prst="rect">
            <a:avLst/>
          </a:prstGeom>
        </p:spPr>
      </p:pic>
    </p:spTree>
    <p:extLst>
      <p:ext uri="{BB962C8B-B14F-4D97-AF65-F5344CB8AC3E}">
        <p14:creationId xmlns:p14="http://schemas.microsoft.com/office/powerpoint/2010/main" val="1496508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9F99CB6-D20B-E04F-8918-DA0A20E2F9C9}"/>
              </a:ext>
            </a:extLst>
          </p:cNvPr>
          <p:cNvSpPr/>
          <p:nvPr/>
        </p:nvSpPr>
        <p:spPr>
          <a:xfrm>
            <a:off x="499969" y="3993776"/>
            <a:ext cx="4572000" cy="300082"/>
          </a:xfrm>
          <a:prstGeom prst="rect">
            <a:avLst/>
          </a:prstGeom>
        </p:spPr>
        <p:txBody>
          <a:bodyPr lIns="91440" tIns="45720" rIns="91440" bIns="45720" anchor="t">
            <a:spAutoFit/>
          </a:bodyPr>
          <a:lstStyle/>
          <a:p>
            <a:endParaRPr lang="en-GB" sz="1350" dirty="0">
              <a:solidFill>
                <a:srgbClr val="333333"/>
              </a:solidFill>
              <a:latin typeface="MuseoSans"/>
            </a:endParaRPr>
          </a:p>
        </p:txBody>
      </p:sp>
      <p:pic>
        <p:nvPicPr>
          <p:cNvPr id="2" name="Picture 7">
            <a:extLst>
              <a:ext uri="{FF2B5EF4-FFF2-40B4-BE49-F238E27FC236}">
                <a16:creationId xmlns:a16="http://schemas.microsoft.com/office/drawing/2014/main" id="{B4C7891F-D8DF-45E3-A4CB-5BB12FE97144}"/>
              </a:ext>
            </a:extLst>
          </p:cNvPr>
          <p:cNvPicPr>
            <a:picLocks noChangeAspect="1"/>
          </p:cNvPicPr>
          <p:nvPr/>
        </p:nvPicPr>
        <p:blipFill>
          <a:blip r:embed="rId3"/>
          <a:stretch>
            <a:fillRect/>
          </a:stretch>
        </p:blipFill>
        <p:spPr>
          <a:xfrm>
            <a:off x="2788170" y="170813"/>
            <a:ext cx="3897442" cy="2738852"/>
          </a:xfrm>
          <a:prstGeom prst="rect">
            <a:avLst/>
          </a:prstGeom>
        </p:spPr>
      </p:pic>
      <p:sp>
        <p:nvSpPr>
          <p:cNvPr id="3" name="TextBox 2">
            <a:extLst>
              <a:ext uri="{FF2B5EF4-FFF2-40B4-BE49-F238E27FC236}">
                <a16:creationId xmlns:a16="http://schemas.microsoft.com/office/drawing/2014/main" id="{B8798D66-A353-480C-905D-432E6899DFA1}"/>
              </a:ext>
            </a:extLst>
          </p:cNvPr>
          <p:cNvSpPr txBox="1"/>
          <p:nvPr/>
        </p:nvSpPr>
        <p:spPr>
          <a:xfrm>
            <a:off x="-7494" y="3035508"/>
            <a:ext cx="888916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buAutoNum type="arabicPeriod"/>
            </a:pPr>
            <a:r>
              <a:rPr lang="en-GB" sz="3600" dirty="0">
                <a:solidFill>
                  <a:schemeClr val="bg1"/>
                </a:solidFill>
                <a:latin typeface="Urdu Typesetting"/>
                <a:cs typeface="Arial"/>
              </a:rPr>
              <a:t> Understand the importance of online reputation management​</a:t>
            </a:r>
            <a:endParaRPr lang="en-US" sz="3600" dirty="0">
              <a:solidFill>
                <a:schemeClr val="bg1"/>
              </a:solidFill>
              <a:latin typeface="Urdu Typesetting"/>
              <a:cs typeface="Urdu Typesetting"/>
            </a:endParaRPr>
          </a:p>
          <a:p>
            <a:pPr algn="ctr"/>
            <a:endParaRPr lang="en-GB" sz="3600" dirty="0">
              <a:solidFill>
                <a:schemeClr val="bg1"/>
              </a:solidFill>
              <a:latin typeface="Urdu Typesetting"/>
              <a:cs typeface="Arial"/>
            </a:endParaRPr>
          </a:p>
          <a:p>
            <a:pPr algn="ctr"/>
            <a:r>
              <a:rPr lang="en-GB" sz="3600" dirty="0">
                <a:solidFill>
                  <a:schemeClr val="bg1"/>
                </a:solidFill>
                <a:latin typeface="Urdu Typesetting"/>
                <a:cs typeface="Arial"/>
              </a:rPr>
              <a:t>2. Set reputation objectives and strategies</a:t>
            </a:r>
          </a:p>
        </p:txBody>
      </p:sp>
    </p:spTree>
    <p:extLst>
      <p:ext uri="{BB962C8B-B14F-4D97-AF65-F5344CB8AC3E}">
        <p14:creationId xmlns:p14="http://schemas.microsoft.com/office/powerpoint/2010/main" val="3326995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staff team hotel">
            <a:extLst>
              <a:ext uri="{FF2B5EF4-FFF2-40B4-BE49-F238E27FC236}">
                <a16:creationId xmlns:a16="http://schemas.microsoft.com/office/drawing/2014/main" id="{08517BCC-A9C8-4B8A-A77E-FAC4FDD6E4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529" y="906331"/>
            <a:ext cx="7986903" cy="262062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87BFAD93-66AD-F645-BD1B-B7798C2B3120}"/>
              </a:ext>
            </a:extLst>
          </p:cNvPr>
          <p:cNvSpPr/>
          <p:nvPr/>
        </p:nvSpPr>
        <p:spPr>
          <a:xfrm>
            <a:off x="515587" y="1963690"/>
            <a:ext cx="8154884" cy="300082"/>
          </a:xfrm>
          <a:prstGeom prst="rect">
            <a:avLst/>
          </a:prstGeom>
        </p:spPr>
        <p:txBody>
          <a:bodyPr wrap="square" lIns="91440" tIns="45720" rIns="91440" bIns="45720" anchor="t">
            <a:spAutoFit/>
          </a:bodyPr>
          <a:lstStyle/>
          <a:p>
            <a:endParaRPr lang="en-GB" sz="1350" dirty="0">
              <a:solidFill>
                <a:srgbClr val="000000"/>
              </a:solidFill>
              <a:latin typeface="Calibri"/>
              <a:cs typeface="Calibri"/>
            </a:endParaRPr>
          </a:p>
        </p:txBody>
      </p:sp>
      <p:sp>
        <p:nvSpPr>
          <p:cNvPr id="6" name="Rectangle 5">
            <a:extLst>
              <a:ext uri="{FF2B5EF4-FFF2-40B4-BE49-F238E27FC236}">
                <a16:creationId xmlns:a16="http://schemas.microsoft.com/office/drawing/2014/main" id="{D9F99CB6-D20B-E04F-8918-DA0A20E2F9C9}"/>
              </a:ext>
            </a:extLst>
          </p:cNvPr>
          <p:cNvSpPr/>
          <p:nvPr/>
        </p:nvSpPr>
        <p:spPr>
          <a:xfrm>
            <a:off x="515587" y="3526958"/>
            <a:ext cx="4056413" cy="300082"/>
          </a:xfrm>
          <a:prstGeom prst="rect">
            <a:avLst/>
          </a:prstGeom>
        </p:spPr>
        <p:txBody>
          <a:bodyPr wrap="square" lIns="91440" tIns="45720" rIns="91440" bIns="45720" anchor="t">
            <a:spAutoFit/>
          </a:bodyPr>
          <a:lstStyle/>
          <a:p>
            <a:endParaRPr lang="en-GB" sz="1350" dirty="0">
              <a:cs typeface="Calibri"/>
            </a:endParaRPr>
          </a:p>
        </p:txBody>
      </p:sp>
      <p:sp>
        <p:nvSpPr>
          <p:cNvPr id="12" name="TextBox 11">
            <a:extLst>
              <a:ext uri="{FF2B5EF4-FFF2-40B4-BE49-F238E27FC236}">
                <a16:creationId xmlns:a16="http://schemas.microsoft.com/office/drawing/2014/main" id="{4A6ACB23-0470-4103-9DF9-D279FEB79A59}"/>
              </a:ext>
            </a:extLst>
          </p:cNvPr>
          <p:cNvSpPr txBox="1"/>
          <p:nvPr/>
        </p:nvSpPr>
        <p:spPr>
          <a:xfrm>
            <a:off x="257793" y="756664"/>
            <a:ext cx="457200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Footlight MT Light" panose="0204060206030A020304" pitchFamily="18" charset="0"/>
              </a:rPr>
              <a:t>3. Share your reputation vision</a:t>
            </a:r>
          </a:p>
        </p:txBody>
      </p:sp>
      <p:pic>
        <p:nvPicPr>
          <p:cNvPr id="2052" name="Picture 4" descr="Image result for staff training clip art">
            <a:extLst>
              <a:ext uri="{FF2B5EF4-FFF2-40B4-BE49-F238E27FC236}">
                <a16:creationId xmlns:a16="http://schemas.microsoft.com/office/drawing/2014/main" id="{CAC1A30D-1934-400D-90F5-EB769C373C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1720" y="4653136"/>
            <a:ext cx="5542650" cy="1298533"/>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C506799D-A695-424C-8EBB-361FE572D0B2}"/>
              </a:ext>
            </a:extLst>
          </p:cNvPr>
          <p:cNvSpPr txBox="1"/>
          <p:nvPr/>
        </p:nvSpPr>
        <p:spPr>
          <a:xfrm>
            <a:off x="518679" y="4045205"/>
            <a:ext cx="457200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Footlight MT Light" panose="0204060206030A020304" pitchFamily="18" charset="0"/>
              </a:rPr>
              <a:t>4. Train and empower staff</a:t>
            </a:r>
            <a:r>
              <a:rPr lang="en-GB" sz="2400" dirty="0">
                <a:latin typeface="Footlight MT Light" panose="0204060206030A020304" pitchFamily="18" charset="0"/>
              </a:rPr>
              <a:t> </a:t>
            </a:r>
          </a:p>
        </p:txBody>
      </p:sp>
    </p:spTree>
    <p:extLst>
      <p:ext uri="{BB962C8B-B14F-4D97-AF65-F5344CB8AC3E}">
        <p14:creationId xmlns:p14="http://schemas.microsoft.com/office/powerpoint/2010/main" val="1091198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610728"/>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343079"/>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Shape 78">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3" y="340424"/>
            <a:ext cx="3472603"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Image result for online presence monitoring tools">
            <a:extLst>
              <a:ext uri="{FF2B5EF4-FFF2-40B4-BE49-F238E27FC236}">
                <a16:creationId xmlns:a16="http://schemas.microsoft.com/office/drawing/2014/main" id="{5E514D18-8A30-40CE-9343-7E7EBA703B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8032" y="2112266"/>
            <a:ext cx="2507401" cy="1736375"/>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Shape 80">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35" y="1071563"/>
            <a:ext cx="5467663"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online presence">
            <a:extLst>
              <a:ext uri="{FF2B5EF4-FFF2-40B4-BE49-F238E27FC236}">
                <a16:creationId xmlns:a16="http://schemas.microsoft.com/office/drawing/2014/main" id="{ACD88D94-444E-45C9-AC0F-B2D8F15A86E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158933" y="2236678"/>
            <a:ext cx="4515547" cy="292381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2043EE8B-8CCF-4FD5-80D8-4BE59A88A796}"/>
              </a:ext>
            </a:extLst>
          </p:cNvPr>
          <p:cNvSpPr txBox="1"/>
          <p:nvPr/>
        </p:nvSpPr>
        <p:spPr>
          <a:xfrm>
            <a:off x="4811013" y="426062"/>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70C0"/>
                </a:solidFill>
              </a:rPr>
              <a:t>5: Optimize your online presence</a:t>
            </a:r>
          </a:p>
        </p:txBody>
      </p:sp>
      <p:sp>
        <p:nvSpPr>
          <p:cNvPr id="17" name="TextBox 16">
            <a:extLst>
              <a:ext uri="{FF2B5EF4-FFF2-40B4-BE49-F238E27FC236}">
                <a16:creationId xmlns:a16="http://schemas.microsoft.com/office/drawing/2014/main" id="{AEA122B1-0DA9-405E-B985-88F97A5741A0}"/>
              </a:ext>
            </a:extLst>
          </p:cNvPr>
          <p:cNvSpPr txBox="1"/>
          <p:nvPr/>
        </p:nvSpPr>
        <p:spPr>
          <a:xfrm>
            <a:off x="395536" y="5926756"/>
            <a:ext cx="46915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70C0"/>
                </a:solidFill>
              </a:rPr>
              <a:t>6: Set up monitoring tools</a:t>
            </a:r>
          </a:p>
        </p:txBody>
      </p:sp>
    </p:spTree>
    <p:extLst>
      <p:ext uri="{BB962C8B-B14F-4D97-AF65-F5344CB8AC3E}">
        <p14:creationId xmlns:p14="http://schemas.microsoft.com/office/powerpoint/2010/main" val="1895281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BD35E48-A9F1-42D2-BF7B-3997DD00EDA0}"/>
              </a:ext>
            </a:extLst>
          </p:cNvPr>
          <p:cNvSpPr txBox="1"/>
          <p:nvPr/>
        </p:nvSpPr>
        <p:spPr>
          <a:xfrm>
            <a:off x="467544" y="5229200"/>
            <a:ext cx="8074057" cy="1207269"/>
          </a:xfrm>
          <a:prstGeom prst="rect">
            <a:avLst/>
          </a:prstGeom>
        </p:spPr>
        <p:txBody>
          <a:bodyPr vert="horz" lIns="91440" tIns="45720" rIns="91440" bIns="45720" rtlCol="0" anchor="b">
            <a:normAutofit fontScale="92500" lnSpcReduction="20000"/>
          </a:bodyPr>
          <a:lstStyle/>
          <a:p>
            <a:pPr marL="0" marR="0" lvl="0" indent="0" algn="ctr" defTabSz="914400" fontAlgn="auto">
              <a:lnSpc>
                <a:spcPct val="90000"/>
              </a:lnSpc>
              <a:spcBef>
                <a:spcPct val="0"/>
              </a:spcBef>
              <a:spcAft>
                <a:spcPts val="600"/>
              </a:spcAft>
              <a:buClrTx/>
              <a:buSzTx/>
              <a:tabLst/>
              <a:defRPr/>
            </a:pPr>
            <a:r>
              <a:rPr lang="en-US" sz="4600" b="1" dirty="0">
                <a:latin typeface="Abadi" panose="020B0604020104020204" pitchFamily="34" charset="0"/>
                <a:ea typeface="+mj-ea"/>
                <a:cs typeface="+mj-cs"/>
              </a:rPr>
              <a:t>7) </a:t>
            </a:r>
            <a:r>
              <a:rPr lang="en-US" sz="4600" b="1" dirty="0" err="1">
                <a:latin typeface="Abadi" panose="020B0604020104020204" pitchFamily="34" charset="0"/>
                <a:ea typeface="+mj-ea"/>
                <a:cs typeface="+mj-cs"/>
              </a:rPr>
              <a:t>Analyse</a:t>
            </a:r>
            <a:r>
              <a:rPr lang="en-US" sz="4600" b="1" dirty="0">
                <a:latin typeface="Abadi" panose="020B0604020104020204" pitchFamily="34" charset="0"/>
                <a:ea typeface="+mj-ea"/>
                <a:cs typeface="+mj-cs"/>
              </a:rPr>
              <a:t> feedback</a:t>
            </a:r>
          </a:p>
          <a:p>
            <a:pPr algn="ctr" defTabSz="914400">
              <a:lnSpc>
                <a:spcPct val="90000"/>
              </a:lnSpc>
              <a:spcBef>
                <a:spcPct val="0"/>
              </a:spcBef>
              <a:spcAft>
                <a:spcPts val="600"/>
              </a:spcAft>
              <a:defRPr/>
            </a:pPr>
            <a:r>
              <a:rPr lang="en-GB" sz="4600" b="1" dirty="0">
                <a:latin typeface="Abadi" panose="020B0604020104020204" pitchFamily="34" charset="0"/>
              </a:rPr>
              <a:t>8) Take action</a:t>
            </a:r>
          </a:p>
          <a:p>
            <a:pPr marL="0" marR="0" lvl="0" indent="0" algn="ctr" defTabSz="914400" fontAlgn="auto">
              <a:lnSpc>
                <a:spcPct val="90000"/>
              </a:lnSpc>
              <a:spcBef>
                <a:spcPct val="0"/>
              </a:spcBef>
              <a:spcAft>
                <a:spcPts val="600"/>
              </a:spcAft>
              <a:buClrTx/>
              <a:buSzTx/>
              <a:tabLst/>
              <a:defRPr/>
            </a:pPr>
            <a:endParaRPr lang="en-US" sz="6000" b="1" dirty="0">
              <a:latin typeface="+mj-lt"/>
              <a:ea typeface="+mj-ea"/>
              <a:cs typeface="+mj-cs"/>
            </a:endParaRPr>
          </a:p>
        </p:txBody>
      </p:sp>
      <p:pic>
        <p:nvPicPr>
          <p:cNvPr id="2052" name="Picture 4" descr="Image result for hotel teamwork">
            <a:extLst>
              <a:ext uri="{FF2B5EF4-FFF2-40B4-BE49-F238E27FC236}">
                <a16:creationId xmlns:a16="http://schemas.microsoft.com/office/drawing/2014/main" id="{A1DD2EBE-7A9E-4575-95B0-3E499F21BA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1300" y="1321042"/>
            <a:ext cx="4094112" cy="1985644"/>
          </a:xfrm>
          <a:prstGeom prst="rect">
            <a:avLst/>
          </a:prstGeom>
          <a:noFill/>
          <a:extLst>
            <a:ext uri="{909E8E84-426E-40DD-AFC4-6F175D3DCCD1}">
              <a14:hiddenFill xmlns:a14="http://schemas.microsoft.com/office/drawing/2010/main">
                <a:solidFill>
                  <a:srgbClr val="FFFFFF"/>
                </a:solidFill>
              </a14:hiddenFill>
            </a:ext>
          </a:extLst>
        </p:spPr>
      </p:pic>
      <p:cxnSp>
        <p:nvCxnSpPr>
          <p:cNvPr id="137" name="Straight Connector 136">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253414"/>
            <a:ext cx="0" cy="2120900"/>
          </a:xfrm>
          <a:prstGeom prst="line">
            <a:avLst/>
          </a:prstGeom>
          <a:ln w="190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Image result for analyse feedback">
            <a:extLst>
              <a:ext uri="{FF2B5EF4-FFF2-40B4-BE49-F238E27FC236}">
                <a16:creationId xmlns:a16="http://schemas.microsoft.com/office/drawing/2014/main" id="{D9A5E9FA-4F25-4036-AAD1-FD19B92A16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096" b="1893"/>
          <a:stretch/>
        </p:blipFill>
        <p:spPr bwMode="auto">
          <a:xfrm>
            <a:off x="4885284" y="321735"/>
            <a:ext cx="4141518" cy="3908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70670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9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3076" name="Picture 4" descr="Image result for guest satisfaction">
            <a:extLst>
              <a:ext uri="{FF2B5EF4-FFF2-40B4-BE49-F238E27FC236}">
                <a16:creationId xmlns:a16="http://schemas.microsoft.com/office/drawing/2014/main" id="{7A82A96E-9F1F-4027-977E-3AD0428A74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97" r="33808" b="-1"/>
          <a:stretch/>
        </p:blipFill>
        <p:spPr bwMode="auto">
          <a:xfrm>
            <a:off x="20" y="10"/>
            <a:ext cx="4498207"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Image result for recognise employee">
            <a:extLst>
              <a:ext uri="{FF2B5EF4-FFF2-40B4-BE49-F238E27FC236}">
                <a16:creationId xmlns:a16="http://schemas.microsoft.com/office/drawing/2014/main" id="{09438081-03A0-4FE1-84A9-683AA67C94B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686" r="21074" b="1"/>
          <a:stretch/>
        </p:blipFill>
        <p:spPr bwMode="auto">
          <a:xfrm>
            <a:off x="4632326" y="10"/>
            <a:ext cx="4511674"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4349BBA-6CD7-4238-97B9-D016F59439CA}"/>
              </a:ext>
            </a:extLst>
          </p:cNvPr>
          <p:cNvSpPr txBox="1"/>
          <p:nvPr/>
        </p:nvSpPr>
        <p:spPr>
          <a:xfrm>
            <a:off x="4643832" y="4571423"/>
            <a:ext cx="3906408" cy="1770300"/>
          </a:xfrm>
          <a:prstGeom prst="rect">
            <a:avLst/>
          </a:prstGeom>
        </p:spPr>
        <p:txBody>
          <a:bodyPr vert="horz" lIns="91440" tIns="45720" rIns="91440" bIns="45720" rtlCol="0" anchor="ctr">
            <a:normAutofit/>
          </a:bodyPr>
          <a:lstStyle/>
          <a:p>
            <a:pPr marL="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US" sz="1600" b="1"/>
              <a:t>9) Recognise and reward</a:t>
            </a:r>
          </a:p>
          <a:p>
            <a:pPr marR="0" lvl="0" indent="-228600" defTabSz="914400" fontAlgn="auto">
              <a:lnSpc>
                <a:spcPct val="90000"/>
              </a:lnSpc>
              <a:spcBef>
                <a:spcPts val="0"/>
              </a:spcBef>
              <a:spcAft>
                <a:spcPts val="600"/>
              </a:spcAft>
              <a:buClrTx/>
              <a:buSzTx/>
              <a:buFont typeface="Arial" panose="020B0604020202020204" pitchFamily="34" charset="0"/>
              <a:buChar char="•"/>
              <a:tabLst/>
              <a:defRPr/>
            </a:pPr>
            <a:endParaRPr lang="en-US" sz="1600" b="1"/>
          </a:p>
          <a:p>
            <a:pPr indent="-228600" defTabSz="914400">
              <a:lnSpc>
                <a:spcPct val="90000"/>
              </a:lnSpc>
              <a:spcAft>
                <a:spcPts val="600"/>
              </a:spcAft>
              <a:buFont typeface="Arial" panose="020B0604020202020204" pitchFamily="34" charset="0"/>
              <a:buChar char="•"/>
              <a:defRPr/>
            </a:pPr>
            <a:r>
              <a:rPr lang="en-US" sz="1600" b="1"/>
              <a:t>10)  Respond to reviews</a:t>
            </a:r>
          </a:p>
          <a:p>
            <a:pPr marL="0" marR="0" lvl="0" indent="-228600" defTabSz="914400" fontAlgn="auto">
              <a:lnSpc>
                <a:spcPct val="90000"/>
              </a:lnSpc>
              <a:spcBef>
                <a:spcPts val="0"/>
              </a:spcBef>
              <a:spcAft>
                <a:spcPts val="600"/>
              </a:spcAft>
              <a:buClrTx/>
              <a:buSzTx/>
              <a:buFont typeface="Arial" panose="020B0604020202020204" pitchFamily="34" charset="0"/>
              <a:buChar char="•"/>
              <a:tabLst/>
              <a:defRPr/>
            </a:pPr>
            <a:endParaRPr lang="en-US" sz="1600" b="1" dirty="0"/>
          </a:p>
        </p:txBody>
      </p:sp>
    </p:spTree>
    <p:extLst>
      <p:ext uri="{BB962C8B-B14F-4D97-AF65-F5344CB8AC3E}">
        <p14:creationId xmlns:p14="http://schemas.microsoft.com/office/powerpoint/2010/main" val="388005446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5205046" y="629495"/>
            <a:ext cx="2892224" cy="13176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70000" lnSpcReduction="20000"/>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a:spcBef>
                <a:spcPct val="0"/>
              </a:spcBef>
              <a:spcAft>
                <a:spcPts val="600"/>
              </a:spcAft>
              <a:buNone/>
            </a:pPr>
            <a:r>
              <a:rPr lang="en-US" altLang="en-US" sz="5600" b="1" kern="1200">
                <a:solidFill>
                  <a:schemeClr val="tx1"/>
                </a:solidFill>
                <a:latin typeface="+mj-lt"/>
                <a:ea typeface="+mj-ea"/>
                <a:cs typeface="+mj-cs"/>
              </a:rPr>
              <a:t>From a Guest Perspective…</a:t>
            </a:r>
          </a:p>
        </p:txBody>
      </p:sp>
      <p:sp>
        <p:nvSpPr>
          <p:cNvPr id="2" name="Rectangle 1">
            <a:extLst>
              <a:ext uri="{FF2B5EF4-FFF2-40B4-BE49-F238E27FC236}">
                <a16:creationId xmlns:a16="http://schemas.microsoft.com/office/drawing/2014/main" id="{E6500077-203F-5B46-9528-6CBE8B2448EA}"/>
              </a:ext>
            </a:extLst>
          </p:cNvPr>
          <p:cNvSpPr/>
          <p:nvPr/>
        </p:nvSpPr>
        <p:spPr>
          <a:xfrm>
            <a:off x="469760" y="4622510"/>
            <a:ext cx="8192728" cy="1475702"/>
          </a:xfrm>
          <a:prstGeom prst="rect">
            <a:avLst/>
          </a:prstGeom>
        </p:spPr>
        <p:txBody>
          <a:bodyPr vert="horz" lIns="91440" tIns="45720" rIns="91440" bIns="45720" rtlCol="0" anchor="t">
            <a:normAutofit fontScale="92500"/>
          </a:bodyPr>
          <a:lstStyle/>
          <a:p>
            <a:pPr defTabSz="914400">
              <a:lnSpc>
                <a:spcPct val="90000"/>
              </a:lnSpc>
              <a:spcBef>
                <a:spcPts val="1000"/>
              </a:spcBef>
              <a:spcAft>
                <a:spcPts val="600"/>
              </a:spcAft>
            </a:pPr>
            <a:r>
              <a:rPr lang="en-US" kern="1200" dirty="0">
                <a:solidFill>
                  <a:srgbClr val="FFFF00"/>
                </a:solidFill>
                <a:latin typeface="+mn-lt"/>
                <a:ea typeface="+mn-ea"/>
                <a:cs typeface="+mn-cs"/>
              </a:rPr>
              <a:t>80</a:t>
            </a:r>
            <a:r>
              <a:rPr lang="en-US" sz="2000" kern="1200" dirty="0">
                <a:solidFill>
                  <a:srgbClr val="FFFF00"/>
                </a:solidFill>
                <a:latin typeface="+mn-lt"/>
                <a:ea typeface="+mn-ea"/>
                <a:cs typeface="+mn-cs"/>
              </a:rPr>
              <a:t>%</a:t>
            </a:r>
            <a:r>
              <a:rPr lang="en-US" sz="2000" kern="1200" dirty="0">
                <a:latin typeface="+mn-lt"/>
                <a:ea typeface="+mn-ea"/>
                <a:cs typeface="+mn-cs"/>
              </a:rPr>
              <a:t> of guests will read approximately 6- 12 reviews before making their decision.</a:t>
            </a:r>
            <a:endParaRPr lang="en-US" sz="2000" kern="1200" dirty="0">
              <a:latin typeface="+mn-lt"/>
              <a:cs typeface="Calibri"/>
            </a:endParaRPr>
          </a:p>
          <a:p>
            <a:pPr defTabSz="914400">
              <a:lnSpc>
                <a:spcPct val="90000"/>
              </a:lnSpc>
              <a:spcBef>
                <a:spcPts val="1000"/>
              </a:spcBef>
              <a:spcAft>
                <a:spcPts val="600"/>
              </a:spcAft>
            </a:pPr>
            <a:endParaRPr lang="en-US" sz="2000" kern="1200" dirty="0">
              <a:latin typeface="+mn-lt"/>
              <a:cs typeface="Calibri"/>
            </a:endParaRPr>
          </a:p>
          <a:p>
            <a:pPr defTabSz="914400">
              <a:lnSpc>
                <a:spcPct val="90000"/>
              </a:lnSpc>
              <a:spcBef>
                <a:spcPts val="1000"/>
              </a:spcBef>
              <a:spcAft>
                <a:spcPts val="600"/>
              </a:spcAft>
            </a:pPr>
            <a:r>
              <a:rPr lang="en-US" sz="2000" kern="1200" dirty="0">
                <a:solidFill>
                  <a:srgbClr val="FFFF00"/>
                </a:solidFill>
                <a:latin typeface="+mn-lt"/>
                <a:ea typeface="+mn-ea"/>
                <a:cs typeface="+mn-cs"/>
              </a:rPr>
              <a:t>53%</a:t>
            </a:r>
            <a:r>
              <a:rPr lang="en-US" sz="2000" kern="1200" dirty="0">
                <a:latin typeface="+mn-lt"/>
                <a:ea typeface="+mn-ea"/>
                <a:cs typeface="+mn-cs"/>
              </a:rPr>
              <a:t> of </a:t>
            </a:r>
            <a:r>
              <a:rPr lang="en-US" sz="2000" kern="1200" dirty="0" err="1">
                <a:latin typeface="+mn-lt"/>
                <a:ea typeface="+mn-ea"/>
                <a:cs typeface="+mn-cs"/>
              </a:rPr>
              <a:t>Tripadvisor</a:t>
            </a:r>
            <a:r>
              <a:rPr lang="en-US" sz="2000" kern="1200" dirty="0">
                <a:latin typeface="+mn-lt"/>
                <a:ea typeface="+mn-ea"/>
                <a:cs typeface="+mn-cs"/>
              </a:rPr>
              <a:t> users say </a:t>
            </a:r>
            <a:r>
              <a:rPr lang="en-US" sz="2000" b="1" kern="1200" dirty="0">
                <a:solidFill>
                  <a:srgbClr val="FFFF00"/>
                </a:solidFill>
                <a:latin typeface="+mn-lt"/>
                <a:ea typeface="+mn-ea"/>
                <a:cs typeface="+mn-cs"/>
              </a:rPr>
              <a:t>they won't book a hotel</a:t>
            </a:r>
            <a:r>
              <a:rPr lang="en-US" sz="2000" kern="1200" dirty="0">
                <a:solidFill>
                  <a:srgbClr val="FFFF00"/>
                </a:solidFill>
                <a:latin typeface="+mn-lt"/>
                <a:ea typeface="+mn-ea"/>
                <a:cs typeface="+mn-cs"/>
              </a:rPr>
              <a:t> </a:t>
            </a:r>
            <a:r>
              <a:rPr lang="en-US" sz="2000" kern="1200" dirty="0">
                <a:latin typeface="+mn-lt"/>
                <a:ea typeface="+mn-ea"/>
                <a:cs typeface="+mn-cs"/>
              </a:rPr>
              <a:t>if it has zero reviews.</a:t>
            </a:r>
            <a:endParaRPr lang="en-US" sz="2000" kern="1200" dirty="0">
              <a:latin typeface="+mn-lt"/>
              <a:cs typeface="Calibri"/>
            </a:endParaRPr>
          </a:p>
        </p:txBody>
      </p:sp>
      <p:pic>
        <p:nvPicPr>
          <p:cNvPr id="4098" name="Picture 2" descr="Image result for hotel guest">
            <a:extLst>
              <a:ext uri="{FF2B5EF4-FFF2-40B4-BE49-F238E27FC236}">
                <a16:creationId xmlns:a16="http://schemas.microsoft.com/office/drawing/2014/main" id="{4624DF76-64B0-428C-930A-3FC9A98668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548"/>
          <a:stretch/>
        </p:blipFill>
        <p:spPr bwMode="auto">
          <a:xfrm>
            <a:off x="20" y="10"/>
            <a:ext cx="4571975" cy="4252522"/>
          </a:xfrm>
          <a:prstGeom prst="rect">
            <a:avLst/>
          </a:prstGeom>
          <a:noFill/>
          <a:extLst>
            <a:ext uri="{909E8E84-426E-40DD-AFC4-6F175D3DCCD1}">
              <a14:hiddenFill xmlns:a14="http://schemas.microsoft.com/office/drawing/2010/main">
                <a:solidFill>
                  <a:srgbClr val="FFFFFF"/>
                </a:solidFill>
              </a14:hiddenFill>
            </a:ext>
          </a:extLst>
        </p:spPr>
      </p:pic>
      <p:cxnSp>
        <p:nvCxnSpPr>
          <p:cNvPr id="28676" name="Straight Connector 72">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677" name="Straight Connector 74">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ABA20D4-FAFC-1F4D-80FE-B74FFD6D01BB}"/>
              </a:ext>
            </a:extLst>
          </p:cNvPr>
          <p:cNvSpPr txBox="1"/>
          <p:nvPr/>
        </p:nvSpPr>
        <p:spPr>
          <a:xfrm>
            <a:off x="7493012" y="5711564"/>
            <a:ext cx="1610332" cy="1147863"/>
          </a:xfrm>
          <a:prstGeom prst="rect">
            <a:avLst/>
          </a:prstGeom>
        </p:spPr>
        <p:txBody>
          <a:bodyPr vert="horz" lIns="91440" tIns="45720" rIns="91440" bIns="45720" rtlCol="0" anchor="t">
            <a:normAutofit/>
          </a:bodyPr>
          <a:lstStyle/>
          <a:p>
            <a:pPr algn="r" defTabSz="914400">
              <a:lnSpc>
                <a:spcPct val="90000"/>
              </a:lnSpc>
              <a:spcBef>
                <a:spcPts val="1000"/>
              </a:spcBef>
            </a:pPr>
            <a:r>
              <a:rPr lang="en-US" sz="1700" dirty="0"/>
              <a:t>(Fox, 2012)</a:t>
            </a:r>
          </a:p>
        </p:txBody>
      </p:sp>
    </p:spTree>
    <p:extLst>
      <p:ext uri="{BB962C8B-B14F-4D97-AF65-F5344CB8AC3E}">
        <p14:creationId xmlns:p14="http://schemas.microsoft.com/office/powerpoint/2010/main" val="102158965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6">
            <a:extLst>
              <a:ext uri="{FF2B5EF4-FFF2-40B4-BE49-F238E27FC236}">
                <a16:creationId xmlns:a16="http://schemas.microsoft.com/office/drawing/2014/main" id="{6B1441CE-A380-0F4D-8FA8-8FA0202043C0}"/>
              </a:ext>
            </a:extLst>
          </p:cNvPr>
          <p:cNvSpPr txBox="1">
            <a:spLocks noChangeArrowheads="1"/>
          </p:cNvSpPr>
          <p:nvPr/>
        </p:nvSpPr>
        <p:spPr bwMode="auto">
          <a:xfrm>
            <a:off x="360759" y="3752849"/>
            <a:ext cx="2468166" cy="24526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a:spcBef>
                <a:spcPct val="0"/>
              </a:spcBef>
              <a:spcAft>
                <a:spcPts val="600"/>
              </a:spcAft>
              <a:buNone/>
            </a:pPr>
            <a:r>
              <a:rPr lang="en-US" altLang="en-US" sz="3100" b="1">
                <a:latin typeface="+mj-lt"/>
                <a:ea typeface="+mj-ea"/>
                <a:cs typeface="+mj-cs"/>
              </a:rPr>
              <a:t>Reputation Matters to Revenue</a:t>
            </a:r>
          </a:p>
        </p:txBody>
      </p:sp>
      <p:pic>
        <p:nvPicPr>
          <p:cNvPr id="3" name="Picture 2" descr="A picture containing diagram&#10;&#10;Description automatically generated">
            <a:extLst>
              <a:ext uri="{FF2B5EF4-FFF2-40B4-BE49-F238E27FC236}">
                <a16:creationId xmlns:a16="http://schemas.microsoft.com/office/drawing/2014/main" id="{FBA86B3B-FCB5-5942-83FE-F357C99275E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484" b="5330"/>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FB2C4B1B-650B-4942-A01F-145C607C35DC}"/>
              </a:ext>
            </a:extLst>
          </p:cNvPr>
          <p:cNvSpPr txBox="1"/>
          <p:nvPr/>
        </p:nvSpPr>
        <p:spPr>
          <a:xfrm>
            <a:off x="6495869" y="5588304"/>
            <a:ext cx="5614060" cy="252214"/>
          </a:xfrm>
          <a:prstGeom prst="rect">
            <a:avLst/>
          </a:prstGeom>
        </p:spPr>
        <p:txBody>
          <a:bodyPr vert="horz" lIns="91440" tIns="45720" rIns="91440" bIns="45720" rtlCol="0" anchor="ctr">
            <a:normAutofit fontScale="85000" lnSpcReduction="20000"/>
          </a:bodyPr>
          <a:lstStyle/>
          <a:p>
            <a:pPr defTabSz="914400">
              <a:lnSpc>
                <a:spcPct val="90000"/>
              </a:lnSpc>
              <a:spcAft>
                <a:spcPts val="600"/>
              </a:spcAft>
            </a:pPr>
            <a:r>
              <a:rPr lang="en-US" sz="1600" dirty="0"/>
              <a:t>             (Burr, 2020).</a:t>
            </a:r>
          </a:p>
        </p:txBody>
      </p:sp>
      <p:sp>
        <p:nvSpPr>
          <p:cNvPr id="13" name="TextBox 12">
            <a:extLst>
              <a:ext uri="{FF2B5EF4-FFF2-40B4-BE49-F238E27FC236}">
                <a16:creationId xmlns:a16="http://schemas.microsoft.com/office/drawing/2014/main" id="{6B630355-2ABC-484F-B271-184583751265}"/>
              </a:ext>
            </a:extLst>
          </p:cNvPr>
          <p:cNvSpPr txBox="1"/>
          <p:nvPr/>
        </p:nvSpPr>
        <p:spPr>
          <a:xfrm>
            <a:off x="3779912" y="4387975"/>
            <a:ext cx="4572000" cy="1200329"/>
          </a:xfrm>
          <a:prstGeom prst="rect">
            <a:avLst/>
          </a:prstGeom>
          <a:noFill/>
        </p:spPr>
        <p:txBody>
          <a:bodyPr wrap="square">
            <a:spAutoFit/>
          </a:bodyPr>
          <a:lstStyle/>
          <a:p>
            <a:pPr algn="ctr"/>
            <a:r>
              <a:rPr lang="en-GB" sz="1800" dirty="0"/>
              <a:t>"</a:t>
            </a:r>
            <a:r>
              <a:rPr lang="en-GB" sz="1800" i="1" dirty="0"/>
              <a:t>Online reputation management is becoming hugely important to hotels because reviews have a direct correlation with demand, the holy grail of revenue management."</a:t>
            </a:r>
            <a:endParaRPr lang="en-GB" sz="1800" dirty="0"/>
          </a:p>
        </p:txBody>
      </p:sp>
    </p:spTree>
    <p:extLst>
      <p:ext uri="{BB962C8B-B14F-4D97-AF65-F5344CB8AC3E}">
        <p14:creationId xmlns:p14="http://schemas.microsoft.com/office/powerpoint/2010/main" val="2131038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CC7A368-D297-2C45-841E-5F1FFE5668E1}"/>
              </a:ext>
            </a:extLst>
          </p:cNvPr>
          <p:cNvPicPr>
            <a:picLocks noChangeAspect="1"/>
          </p:cNvPicPr>
          <p:nvPr/>
        </p:nvPicPr>
        <p:blipFill rotWithShape="1">
          <a:blip r:embed="rId3"/>
          <a:srcRect r="19111" b="-1"/>
          <a:stretch/>
        </p:blipFill>
        <p:spPr>
          <a:xfrm>
            <a:off x="0" y="545300"/>
            <a:ext cx="9143985" cy="5143493"/>
          </a:xfrm>
          <a:prstGeom prst="rect">
            <a:avLst/>
          </a:prstGeom>
        </p:spPr>
      </p:pic>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677026" y="15822"/>
            <a:ext cx="7789931" cy="579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b">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spcBef>
                <a:spcPct val="0"/>
              </a:spcBef>
              <a:spcAft>
                <a:spcPts val="450"/>
              </a:spcAft>
              <a:buNone/>
            </a:pPr>
            <a:r>
              <a:rPr lang="en-US" altLang="en-US" sz="3000" b="1" dirty="0">
                <a:latin typeface="+mj-lt"/>
                <a:ea typeface="+mj-ea"/>
                <a:cs typeface="+mj-cs"/>
              </a:rPr>
              <a:t>Online Reputation Recap</a:t>
            </a:r>
          </a:p>
        </p:txBody>
      </p:sp>
    </p:spTree>
    <p:extLst>
      <p:ext uri="{BB962C8B-B14F-4D97-AF65-F5344CB8AC3E}">
        <p14:creationId xmlns:p14="http://schemas.microsoft.com/office/powerpoint/2010/main" val="1022908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73" name="Rectangle 72">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500"/>
            <a:ext cx="9143999"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76" y="-1500"/>
            <a:ext cx="6089949"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54" y="-3000"/>
            <a:ext cx="9150948"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8902" y="0"/>
            <a:ext cx="8788573"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856979" y="561203"/>
            <a:ext cx="7449518" cy="11659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defTabSz="914400">
              <a:spcBef>
                <a:spcPct val="0"/>
              </a:spcBef>
              <a:spcAft>
                <a:spcPts val="600"/>
              </a:spcAft>
              <a:buNone/>
            </a:pPr>
            <a:r>
              <a:rPr lang="en-US" altLang="en-US" sz="3900" b="1">
                <a:solidFill>
                  <a:srgbClr val="FFFFFF"/>
                </a:solidFill>
                <a:latin typeface="+mj-lt"/>
                <a:ea typeface="+mj-ea"/>
                <a:cs typeface="+mj-cs"/>
              </a:rPr>
              <a:t>How to respond to positive online reviews</a:t>
            </a:r>
          </a:p>
        </p:txBody>
      </p:sp>
      <p:sp>
        <p:nvSpPr>
          <p:cNvPr id="81" name="Rectangle 80">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2888341"/>
            <a:ext cx="9152864"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78D0251-D98D-C54E-B0EF-535452761CF7}"/>
              </a:ext>
            </a:extLst>
          </p:cNvPr>
          <p:cNvPicPr>
            <a:picLocks noChangeAspect="1"/>
          </p:cNvPicPr>
          <p:nvPr/>
        </p:nvPicPr>
        <p:blipFill>
          <a:blip r:embed="rId3"/>
          <a:stretch>
            <a:fillRect/>
          </a:stretch>
        </p:blipFill>
        <p:spPr>
          <a:xfrm>
            <a:off x="539552" y="2060848"/>
            <a:ext cx="1879365" cy="1537839"/>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E27A878A-FD92-2B41-88EC-04D4C8E6773F}"/>
              </a:ext>
            </a:extLst>
          </p:cNvPr>
          <p:cNvPicPr>
            <a:picLocks noChangeAspect="1"/>
          </p:cNvPicPr>
          <p:nvPr/>
        </p:nvPicPr>
        <p:blipFill>
          <a:blip r:embed="rId4"/>
          <a:stretch>
            <a:fillRect/>
          </a:stretch>
        </p:blipFill>
        <p:spPr>
          <a:xfrm>
            <a:off x="2777819" y="2060848"/>
            <a:ext cx="6007280" cy="3816424"/>
          </a:xfrm>
          <a:prstGeom prst="rect">
            <a:avLst/>
          </a:prstGeom>
        </p:spPr>
      </p:pic>
    </p:spTree>
    <p:extLst>
      <p:ext uri="{BB962C8B-B14F-4D97-AF65-F5344CB8AC3E}">
        <p14:creationId xmlns:p14="http://schemas.microsoft.com/office/powerpoint/2010/main" val="1626277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4" name="Picture 4" descr="Image result for moana you;re welcome">
            <a:extLst>
              <a:ext uri="{FF2B5EF4-FFF2-40B4-BE49-F238E27FC236}">
                <a16:creationId xmlns:a16="http://schemas.microsoft.com/office/drawing/2014/main" id="{96A958CC-8AB2-47EE-855A-235940539D9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2901" y="769552"/>
            <a:ext cx="4070073" cy="200953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drawing&#10;&#10;Description automatically generated">
            <a:extLst>
              <a:ext uri="{FF2B5EF4-FFF2-40B4-BE49-F238E27FC236}">
                <a16:creationId xmlns:a16="http://schemas.microsoft.com/office/drawing/2014/main" id="{8556A7B9-30F1-E843-AC70-88D08456533E}"/>
              </a:ext>
            </a:extLst>
          </p:cNvPr>
          <p:cNvPicPr>
            <a:picLocks noChangeAspect="1"/>
          </p:cNvPicPr>
          <p:nvPr/>
        </p:nvPicPr>
        <p:blipFill>
          <a:blip r:embed="rId4"/>
          <a:stretch>
            <a:fillRect/>
          </a:stretch>
        </p:blipFill>
        <p:spPr>
          <a:xfrm>
            <a:off x="342900" y="4716296"/>
            <a:ext cx="4070073" cy="590160"/>
          </a:xfrm>
          <a:prstGeom prst="rect">
            <a:avLst/>
          </a:prstGeom>
        </p:spPr>
      </p:pic>
      <p:sp>
        <p:nvSpPr>
          <p:cNvPr id="137" name="Rectangle 136">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710" y="0"/>
            <a:ext cx="6858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459486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age result for thank you">
            <a:extLst>
              <a:ext uri="{FF2B5EF4-FFF2-40B4-BE49-F238E27FC236}">
                <a16:creationId xmlns:a16="http://schemas.microsoft.com/office/drawing/2014/main" id="{4D2A5F9D-5F21-4E9C-81ED-5B2F3556878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731025" y="1397836"/>
            <a:ext cx="4070073" cy="3917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5138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DC64F399-DA15-4E67-A690-2C0177B7B9F9}"/>
              </a:ext>
            </a:extLst>
          </p:cNvPr>
          <p:cNvSpPr/>
          <p:nvPr/>
        </p:nvSpPr>
        <p:spPr>
          <a:xfrm>
            <a:off x="417399" y="643467"/>
            <a:ext cx="8408193" cy="744836"/>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2800" b="0" kern="1200" cap="none" spc="0">
                <a:ln w="0"/>
                <a:solidFill>
                  <a:schemeClr val="bg1"/>
                </a:solidFill>
                <a:effectLst>
                  <a:outerShdw blurRad="38100" dist="19050" dir="2700000" algn="tl" rotWithShape="0">
                    <a:schemeClr val="dk1">
                      <a:alpha val="40000"/>
                    </a:schemeClr>
                  </a:outerShdw>
                </a:effectLst>
                <a:latin typeface="+mj-lt"/>
                <a:ea typeface="+mj-ea"/>
                <a:cs typeface="+mj-cs"/>
              </a:rPr>
              <a:t>Acknowledge the staff</a:t>
            </a:r>
          </a:p>
        </p:txBody>
      </p:sp>
      <p:pic>
        <p:nvPicPr>
          <p:cNvPr id="6148" name="Picture 4" descr="Image result for acknowledge the staff">
            <a:extLst>
              <a:ext uri="{FF2B5EF4-FFF2-40B4-BE49-F238E27FC236}">
                <a16:creationId xmlns:a16="http://schemas.microsoft.com/office/drawing/2014/main" id="{3544511E-A39F-4E7A-BCF9-3497674B76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0957" y="1675227"/>
            <a:ext cx="7642085"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9191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bird&#10;&#10;Description automatically generated">
            <a:extLst>
              <a:ext uri="{FF2B5EF4-FFF2-40B4-BE49-F238E27FC236}">
                <a16:creationId xmlns:a16="http://schemas.microsoft.com/office/drawing/2014/main" id="{D64C1288-FC48-EC44-BD52-5A7810715BBF}"/>
              </a:ext>
            </a:extLst>
          </p:cNvPr>
          <p:cNvPicPr>
            <a:picLocks noChangeAspect="1"/>
          </p:cNvPicPr>
          <p:nvPr/>
        </p:nvPicPr>
        <p:blipFill>
          <a:blip r:embed="rId3"/>
          <a:stretch>
            <a:fillRect/>
          </a:stretch>
        </p:blipFill>
        <p:spPr>
          <a:xfrm>
            <a:off x="342901" y="400670"/>
            <a:ext cx="4070073" cy="2747298"/>
          </a:xfrm>
          <a:prstGeom prst="rect">
            <a:avLst/>
          </a:prstGeom>
        </p:spPr>
      </p:pic>
      <p:pic>
        <p:nvPicPr>
          <p:cNvPr id="3" name="Picture 2" descr="A picture containing drawing, food&#10;&#10;Description automatically generated">
            <a:extLst>
              <a:ext uri="{FF2B5EF4-FFF2-40B4-BE49-F238E27FC236}">
                <a16:creationId xmlns:a16="http://schemas.microsoft.com/office/drawing/2014/main" id="{6D1DF3EE-44EF-D249-8329-2F41657382E9}"/>
              </a:ext>
            </a:extLst>
          </p:cNvPr>
          <p:cNvPicPr>
            <a:picLocks noChangeAspect="1"/>
          </p:cNvPicPr>
          <p:nvPr/>
        </p:nvPicPr>
        <p:blipFill>
          <a:blip r:embed="rId4"/>
          <a:stretch>
            <a:fillRect/>
          </a:stretch>
        </p:blipFill>
        <p:spPr>
          <a:xfrm>
            <a:off x="342900" y="4706120"/>
            <a:ext cx="4070073" cy="610511"/>
          </a:xfrm>
          <a:prstGeom prst="rect">
            <a:avLst/>
          </a:prstGeom>
        </p:spPr>
      </p:pic>
      <p:sp>
        <p:nvSpPr>
          <p:cNvPr id="71" name="Rectangle 70">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710" y="0"/>
            <a:ext cx="6858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459486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Image result for come back soon">
            <a:extLst>
              <a:ext uri="{FF2B5EF4-FFF2-40B4-BE49-F238E27FC236}">
                <a16:creationId xmlns:a16="http://schemas.microsoft.com/office/drawing/2014/main" id="{73723FDE-21D7-46B7-821E-15CA1074981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731025" y="1698140"/>
            <a:ext cx="4070073" cy="3317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6963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68"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9"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0"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1"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Image result for break time memes">
            <a:extLst>
              <a:ext uri="{FF2B5EF4-FFF2-40B4-BE49-F238E27FC236}">
                <a16:creationId xmlns:a16="http://schemas.microsoft.com/office/drawing/2014/main" id="{B7C7BB4A-F72D-4A97-A439-9484F420C0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508" r="1" b="6852"/>
          <a:stretch/>
        </p:blipFill>
        <p:spPr bwMode="auto">
          <a:xfrm>
            <a:off x="342900" y="457200"/>
            <a:ext cx="84582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5318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 name="Rectangle 193">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2900" y="8482"/>
            <a:ext cx="2676207"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5" name="Freeform: Shape 194">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6" name="Rectangle 195">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4123" y="3164497"/>
            <a:ext cx="4355594" cy="3030557"/>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1676C-A179-42B7-9EB1-0F9583193602}"/>
              </a:ext>
            </a:extLst>
          </p:cNvPr>
          <p:cNvSpPr>
            <a:spLocks noGrp="1"/>
          </p:cNvSpPr>
          <p:nvPr>
            <p:ph type="title"/>
          </p:nvPr>
        </p:nvSpPr>
        <p:spPr>
          <a:xfrm>
            <a:off x="496635" y="2862471"/>
            <a:ext cx="2281352" cy="2907802"/>
          </a:xfrm>
        </p:spPr>
        <p:txBody>
          <a:bodyPr vert="horz" lIns="91440" tIns="45720" rIns="91440" bIns="45720" rtlCol="0" anchor="t">
            <a:normAutofit fontScale="90000"/>
          </a:bodyPr>
          <a:lstStyle/>
          <a:p>
            <a:pPr algn="ctr"/>
            <a:r>
              <a:rPr lang="en-US" sz="3600" dirty="0">
                <a:solidFill>
                  <a:srgbClr val="FFFFFF"/>
                </a:solidFill>
              </a:rPr>
              <a:t>Find a 5-star online positive review for a hotel anywhere in the world. </a:t>
            </a:r>
            <a:endParaRPr lang="en-US" sz="3500" dirty="0">
              <a:solidFill>
                <a:srgbClr val="FFFFFF"/>
              </a:solidFill>
            </a:endParaRPr>
          </a:p>
        </p:txBody>
      </p:sp>
      <p:sp>
        <p:nvSpPr>
          <p:cNvPr id="3" name="Content Placeholder 2">
            <a:extLst>
              <a:ext uri="{FF2B5EF4-FFF2-40B4-BE49-F238E27FC236}">
                <a16:creationId xmlns:a16="http://schemas.microsoft.com/office/drawing/2014/main" id="{71F987DC-ECE8-45F4-A55B-38DDFDD4B404}"/>
              </a:ext>
            </a:extLst>
          </p:cNvPr>
          <p:cNvSpPr>
            <a:spLocks noGrp="1"/>
          </p:cNvSpPr>
          <p:nvPr>
            <p:ph idx="1"/>
          </p:nvPr>
        </p:nvSpPr>
        <p:spPr>
          <a:xfrm>
            <a:off x="496635" y="1087727"/>
            <a:ext cx="2281352" cy="1045873"/>
          </a:xfrm>
        </p:spPr>
        <p:txBody>
          <a:bodyPr vert="horz" lIns="91440" tIns="45720" rIns="91440" bIns="45720" rtlCol="0" anchor="b">
            <a:normAutofit/>
          </a:bodyPr>
          <a:lstStyle/>
          <a:p>
            <a:pPr marL="0" indent="0">
              <a:buNone/>
            </a:pPr>
            <a:r>
              <a:rPr lang="en-US" sz="3600" dirty="0">
                <a:solidFill>
                  <a:srgbClr val="FFFFFF"/>
                </a:solidFill>
              </a:rPr>
              <a:t>Activity:</a:t>
            </a:r>
          </a:p>
        </p:txBody>
      </p:sp>
      <p:pic>
        <p:nvPicPr>
          <p:cNvPr id="7" name="Graphic 6" descr="Star">
            <a:extLst>
              <a:ext uri="{FF2B5EF4-FFF2-40B4-BE49-F238E27FC236}">
                <a16:creationId xmlns:a16="http://schemas.microsoft.com/office/drawing/2014/main" id="{8A91ACA2-F7FA-424C-98C9-813B3FFA7E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50780" y="633153"/>
            <a:ext cx="2540683" cy="2540683"/>
          </a:xfrm>
          <a:prstGeom prst="rect">
            <a:avLst/>
          </a:prstGeom>
        </p:spPr>
      </p:pic>
      <p:pic>
        <p:nvPicPr>
          <p:cNvPr id="9220" name="Picture 4" descr="Image result for 15 minute timer">
            <a:extLst>
              <a:ext uri="{FF2B5EF4-FFF2-40B4-BE49-F238E27FC236}">
                <a16:creationId xmlns:a16="http://schemas.microsoft.com/office/drawing/2014/main" id="{9241FCF9-2A47-4738-8BFD-518FA28FAC5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220447" y="1045176"/>
            <a:ext cx="2564650" cy="2128659"/>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Image result for review responses">
            <a:extLst>
              <a:ext uri="{FF2B5EF4-FFF2-40B4-BE49-F238E27FC236}">
                <a16:creationId xmlns:a16="http://schemas.microsoft.com/office/drawing/2014/main" id="{E42150BE-7BC0-4791-BF9E-C824A53EEF09}"/>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450780" y="3429000"/>
            <a:ext cx="5334317" cy="2040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25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51F6560-D61C-400F-B71A-3FDEBF451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F938B951-7EFC-40A2-B198-E73D39DFB3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8" name="Rectangle 17">
              <a:extLst>
                <a:ext uri="{FF2B5EF4-FFF2-40B4-BE49-F238E27FC236}">
                  <a16:creationId xmlns:a16="http://schemas.microsoft.com/office/drawing/2014/main" id="{92E4506E-6A0E-49A0-BC31-8CADBFF3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EED4D51-65BF-4AEE-B596-7CB61A70B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6FF71BCA-390E-0846-87B2-A6A72C87C56B}"/>
              </a:ext>
            </a:extLst>
          </p:cNvPr>
          <p:cNvSpPr txBox="1"/>
          <p:nvPr/>
        </p:nvSpPr>
        <p:spPr>
          <a:xfrm>
            <a:off x="413147" y="366639"/>
            <a:ext cx="8317705" cy="675441"/>
          </a:xfrm>
          <a:prstGeom prst="rect">
            <a:avLst/>
          </a:prstGeom>
        </p:spPr>
        <p:txBody>
          <a:bodyPr vert="horz" wrap="square" lIns="91440" tIns="45720" rIns="91440" bIns="45720" rtlCol="0" anchor="t">
            <a:normAutofit/>
          </a:bodyPr>
          <a:lstStyle/>
          <a:p>
            <a:pPr defTabSz="914400">
              <a:lnSpc>
                <a:spcPct val="90000"/>
              </a:lnSpc>
              <a:spcBef>
                <a:spcPct val="0"/>
              </a:spcBef>
              <a:spcAft>
                <a:spcPts val="600"/>
              </a:spcAft>
            </a:pPr>
            <a:r>
              <a:rPr lang="en-US" sz="3700" b="1" dirty="0">
                <a:latin typeface="+mj-lt"/>
                <a:ea typeface="+mj-ea"/>
                <a:cs typeface="+mj-cs"/>
              </a:rPr>
              <a:t>COMPLIMENTS - POSITIVE</a:t>
            </a:r>
          </a:p>
        </p:txBody>
      </p:sp>
      <p:pic>
        <p:nvPicPr>
          <p:cNvPr id="8" name="Picture 7" descr="A picture containing bird, flower&#10;&#10;Description automatically generated">
            <a:extLst>
              <a:ext uri="{FF2B5EF4-FFF2-40B4-BE49-F238E27FC236}">
                <a16:creationId xmlns:a16="http://schemas.microsoft.com/office/drawing/2014/main" id="{96642CCE-5039-4A49-8305-38D05BE3D317}"/>
              </a:ext>
            </a:extLst>
          </p:cNvPr>
          <p:cNvPicPr>
            <a:picLocks noChangeAspect="1"/>
          </p:cNvPicPr>
          <p:nvPr/>
        </p:nvPicPr>
        <p:blipFill>
          <a:blip r:embed="rId3"/>
          <a:stretch>
            <a:fillRect/>
          </a:stretch>
        </p:blipFill>
        <p:spPr>
          <a:xfrm>
            <a:off x="89434" y="1988840"/>
            <a:ext cx="5670947" cy="3870420"/>
          </a:xfrm>
          <a:prstGeom prst="rect">
            <a:avLst/>
          </a:prstGeom>
          <a:effectLst>
            <a:outerShdw blurRad="508000" dist="101600" dir="5400000" algn="tl" rotWithShape="0">
              <a:prstClr val="black">
                <a:alpha val="10000"/>
              </a:prstClr>
            </a:outerShdw>
          </a:effectLst>
        </p:spPr>
      </p:pic>
      <p:pic>
        <p:nvPicPr>
          <p:cNvPr id="5" name="Picture 4" descr="A screenshot of a cell phone&#10;&#10;Description automatically generated">
            <a:extLst>
              <a:ext uri="{FF2B5EF4-FFF2-40B4-BE49-F238E27FC236}">
                <a16:creationId xmlns:a16="http://schemas.microsoft.com/office/drawing/2014/main" id="{FBA6D24D-D68E-7E43-A1B1-FA1D20D36B0F}"/>
              </a:ext>
            </a:extLst>
          </p:cNvPr>
          <p:cNvPicPr>
            <a:picLocks noChangeAspect="1"/>
          </p:cNvPicPr>
          <p:nvPr/>
        </p:nvPicPr>
        <p:blipFill>
          <a:blip r:embed="rId4"/>
          <a:stretch>
            <a:fillRect/>
          </a:stretch>
        </p:blipFill>
        <p:spPr>
          <a:xfrm>
            <a:off x="5795877" y="1384165"/>
            <a:ext cx="3258689" cy="4898481"/>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334652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6" name="Rectangle 75">
            <a:extLst>
              <a:ext uri="{FF2B5EF4-FFF2-40B4-BE49-F238E27FC236}">
                <a16:creationId xmlns:a16="http://schemas.microsoft.com/office/drawing/2014/main" id="{EDC07B27-4E3C-4BCF-ABDB-6AA72857C0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500"/>
            <a:ext cx="9143999" cy="6858000"/>
          </a:xfrm>
          <a:prstGeom prst="rect">
            <a:avLst/>
          </a:prstGeom>
          <a:gradFill>
            <a:gsLst>
              <a:gs pos="19000">
                <a:srgbClr val="000000">
                  <a:alpha val="96000"/>
                </a:srgbClr>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83D11BE6-2A04-4DBB-842D-88602B5E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8902" y="12437"/>
            <a:ext cx="8785098"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2A05E02A-9AA9-45EC-B87B-B46F043F3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2724072"/>
            <a:ext cx="9144005" cy="4114801"/>
          </a:xfrm>
          <a:prstGeom prst="rect">
            <a:avLst/>
          </a:prstGeom>
          <a:gradFill>
            <a:gsLst>
              <a:gs pos="30000">
                <a:schemeClr val="accent1">
                  <a:lumMod val="75000"/>
                  <a:alpha val="19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0E91EDBA-E8E0-4575-8147-B7003452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39504" y="2144129"/>
            <a:ext cx="6858003" cy="2566746"/>
          </a:xfrm>
          <a:prstGeom prst="rect">
            <a:avLst/>
          </a:prstGeom>
          <a:gradFill>
            <a:gsLst>
              <a:gs pos="0">
                <a:schemeClr val="accent1">
                  <a:alpha val="52000"/>
                </a:schemeClr>
              </a:gs>
              <a:gs pos="76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864927" y="559703"/>
            <a:ext cx="7400498" cy="116749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defTabSz="914400">
              <a:spcBef>
                <a:spcPct val="0"/>
              </a:spcBef>
              <a:spcAft>
                <a:spcPts val="600"/>
              </a:spcAft>
              <a:buNone/>
            </a:pPr>
            <a:r>
              <a:rPr lang="en-US" altLang="en-US" sz="3900" b="1">
                <a:solidFill>
                  <a:srgbClr val="FFFFFF"/>
                </a:solidFill>
                <a:latin typeface="+mj-lt"/>
                <a:ea typeface="+mj-ea"/>
                <a:cs typeface="+mj-cs"/>
              </a:rPr>
              <a:t>How to respond to negative online reviews</a:t>
            </a:r>
          </a:p>
        </p:txBody>
      </p:sp>
      <p:sp>
        <p:nvSpPr>
          <p:cNvPr id="84" name="Rectangle 83">
            <a:extLst>
              <a:ext uri="{FF2B5EF4-FFF2-40B4-BE49-F238E27FC236}">
                <a16:creationId xmlns:a16="http://schemas.microsoft.com/office/drawing/2014/main" id="{DFEE4473-A122-4E96-8C31-B4C5AAA27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342" y="2706446"/>
            <a:ext cx="9143997" cy="3711900"/>
          </a:xfrm>
          <a:prstGeom prst="rect">
            <a:avLst/>
          </a:prstGeom>
          <a:gradFill>
            <a:gsLst>
              <a:gs pos="0">
                <a:srgbClr val="000000">
                  <a:alpha val="50000"/>
                </a:srgbClr>
              </a:gs>
              <a:gs pos="92000">
                <a:schemeClr val="accent1">
                  <a:lumMod val="75000"/>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78D0251-D98D-C54E-B0EF-535452761CF7}"/>
              </a:ext>
            </a:extLst>
          </p:cNvPr>
          <p:cNvPicPr>
            <a:picLocks noChangeAspect="1"/>
          </p:cNvPicPr>
          <p:nvPr/>
        </p:nvPicPr>
        <p:blipFill>
          <a:blip r:embed="rId3"/>
          <a:stretch>
            <a:fillRect/>
          </a:stretch>
        </p:blipFill>
        <p:spPr>
          <a:xfrm>
            <a:off x="714174" y="3195563"/>
            <a:ext cx="2384946" cy="1091112"/>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E27A878A-FD92-2B41-88EC-04D4C8E6773F}"/>
              </a:ext>
            </a:extLst>
          </p:cNvPr>
          <p:cNvPicPr>
            <a:picLocks noChangeAspect="1"/>
          </p:cNvPicPr>
          <p:nvPr/>
        </p:nvPicPr>
        <p:blipFill rotWithShape="1">
          <a:blip r:embed="rId4"/>
          <a:srcRect r="1406"/>
          <a:stretch/>
        </p:blipFill>
        <p:spPr>
          <a:xfrm>
            <a:off x="3382938" y="3335944"/>
            <a:ext cx="2384946" cy="810350"/>
          </a:xfrm>
          <a:prstGeom prst="rect">
            <a:avLst/>
          </a:prstGeom>
        </p:spPr>
      </p:pic>
      <p:pic>
        <p:nvPicPr>
          <p:cNvPr id="3" name="Picture 2" descr="Shape&#10;&#10;Description automatically generated">
            <a:extLst>
              <a:ext uri="{FF2B5EF4-FFF2-40B4-BE49-F238E27FC236}">
                <a16:creationId xmlns:a16="http://schemas.microsoft.com/office/drawing/2014/main" id="{9ABE0CEE-64A3-A744-8F30-73CBF18EADF4}"/>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44880" y="2945144"/>
            <a:ext cx="2384946" cy="1591951"/>
          </a:xfrm>
          <a:prstGeom prst="rect">
            <a:avLst/>
          </a:prstGeom>
        </p:spPr>
      </p:pic>
    </p:spTree>
    <p:extLst>
      <p:ext uri="{BB962C8B-B14F-4D97-AF65-F5344CB8AC3E}">
        <p14:creationId xmlns:p14="http://schemas.microsoft.com/office/powerpoint/2010/main" val="27090790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44" name="Rectangle 81">
            <a:extLst>
              <a:ext uri="{FF2B5EF4-FFF2-40B4-BE49-F238E27FC236}">
                <a16:creationId xmlns:a16="http://schemas.microsoft.com/office/drawing/2014/main" id="{2B39286B-772E-4B31-95F0-33484AFAA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indoor, keyboard, electronics&#10;&#10;Description automatically generated">
            <a:extLst>
              <a:ext uri="{FF2B5EF4-FFF2-40B4-BE49-F238E27FC236}">
                <a16:creationId xmlns:a16="http://schemas.microsoft.com/office/drawing/2014/main" id="{CCA134F0-C34A-4DA2-928E-35E707498E43}"/>
              </a:ext>
            </a:extLst>
          </p:cNvPr>
          <p:cNvPicPr>
            <a:picLocks noChangeAspect="1"/>
          </p:cNvPicPr>
          <p:nvPr/>
        </p:nvPicPr>
        <p:blipFill>
          <a:blip r:embed="rId3"/>
          <a:stretch>
            <a:fillRect/>
          </a:stretch>
        </p:blipFill>
        <p:spPr>
          <a:xfrm>
            <a:off x="370332" y="598863"/>
            <a:ext cx="3641598" cy="2430766"/>
          </a:xfrm>
          <a:prstGeom prst="rect">
            <a:avLst/>
          </a:prstGeom>
        </p:spPr>
      </p:pic>
      <p:pic>
        <p:nvPicPr>
          <p:cNvPr id="3" name="Picture 3" descr="Text&#10;&#10;Description automatically generated">
            <a:extLst>
              <a:ext uri="{FF2B5EF4-FFF2-40B4-BE49-F238E27FC236}">
                <a16:creationId xmlns:a16="http://schemas.microsoft.com/office/drawing/2014/main" id="{CD600EFB-B2E3-43CA-8EC9-F628C99366A8}"/>
              </a:ext>
            </a:extLst>
          </p:cNvPr>
          <p:cNvPicPr>
            <a:picLocks noChangeAspect="1"/>
          </p:cNvPicPr>
          <p:nvPr/>
        </p:nvPicPr>
        <p:blipFill>
          <a:blip r:embed="rId4"/>
          <a:stretch>
            <a:fillRect/>
          </a:stretch>
        </p:blipFill>
        <p:spPr>
          <a:xfrm>
            <a:off x="370332" y="3973317"/>
            <a:ext cx="3641598" cy="2194062"/>
          </a:xfrm>
          <a:prstGeom prst="rect">
            <a:avLst/>
          </a:prstGeom>
        </p:spPr>
      </p:pic>
      <p:cxnSp>
        <p:nvCxnSpPr>
          <p:cNvPr id="145" name="Straight Connector 83">
            <a:extLst>
              <a:ext uri="{FF2B5EF4-FFF2-40B4-BE49-F238E27FC236}">
                <a16:creationId xmlns:a16="http://schemas.microsoft.com/office/drawing/2014/main" id="{73FA79A8-0B2C-4219-95C7-D68CB57790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76985"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4938E52-E4CA-449C-BD90-E60078C98A6F}"/>
              </a:ext>
            </a:extLst>
          </p:cNvPr>
          <p:cNvSpPr txBox="1"/>
          <p:nvPr/>
        </p:nvSpPr>
        <p:spPr>
          <a:xfrm>
            <a:off x="4860251" y="1813482"/>
            <a:ext cx="3696462" cy="3538728"/>
          </a:xfrm>
          <a:prstGeom prst="rect">
            <a:avLst/>
          </a:prstGeom>
        </p:spPr>
        <p:txBody>
          <a:bodyPr vert="horz" lIns="91440" tIns="45720" rIns="91440" bIns="45720" rtlCol="0" anchor="t">
            <a:noAutofit/>
          </a:bodyPr>
          <a:lstStyle/>
          <a:p>
            <a:pPr marL="342900" indent="-228600" defTabSz="914400">
              <a:lnSpc>
                <a:spcPct val="90000"/>
              </a:lnSpc>
              <a:spcAft>
                <a:spcPts val="600"/>
              </a:spcAft>
              <a:buFont typeface="Arial" panose="020B0604020202020204" pitchFamily="34" charset="0"/>
              <a:buChar char="•"/>
            </a:pPr>
            <a:r>
              <a:rPr lang="en-US" sz="2400" dirty="0"/>
              <a:t>Open with a ‘Thank You!’</a:t>
            </a:r>
            <a:endParaRPr lang="en-US" sz="2400" dirty="0">
              <a:cs typeface="Calibri"/>
            </a:endParaRPr>
          </a:p>
          <a:p>
            <a:pPr marL="114300" indent="-228600" defTabSz="914400">
              <a:lnSpc>
                <a:spcPct val="90000"/>
              </a:lnSpc>
              <a:spcAft>
                <a:spcPts val="600"/>
              </a:spcAft>
              <a:buFont typeface="Arial" panose="020B0604020202020204" pitchFamily="34" charset="0"/>
              <a:buChar char="•"/>
            </a:pP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Address the issue</a:t>
            </a:r>
            <a:endParaRPr lang="en-US" sz="2400" dirty="0">
              <a:cs typeface="Calibri"/>
            </a:endParaRPr>
          </a:p>
          <a:p>
            <a:pPr marL="114300" indent="-228600" defTabSz="914400">
              <a:lnSpc>
                <a:spcPct val="90000"/>
              </a:lnSpc>
              <a:spcAft>
                <a:spcPts val="600"/>
              </a:spcAft>
              <a:buFont typeface="Arial" panose="020B0604020202020204" pitchFamily="34" charset="0"/>
              <a:buChar char="•"/>
            </a:pP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Assure the guest that necessary measures will be taken in future</a:t>
            </a:r>
            <a:endParaRPr lang="en-US" sz="2400" dirty="0">
              <a:cs typeface="Calibri"/>
            </a:endParaRPr>
          </a:p>
          <a:p>
            <a:pPr marL="114300" indent="-228600" defTabSz="914400">
              <a:lnSpc>
                <a:spcPct val="90000"/>
              </a:lnSpc>
              <a:spcAft>
                <a:spcPts val="600"/>
              </a:spcAft>
              <a:buFont typeface="Arial" panose="020B0604020202020204" pitchFamily="34" charset="0"/>
              <a:buChar char="•"/>
            </a:pP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End on a positive note and invite the guest back</a:t>
            </a:r>
            <a:endParaRPr lang="en-US" sz="2400" dirty="0">
              <a:cs typeface="Calibri"/>
            </a:endParaRPr>
          </a:p>
        </p:txBody>
      </p:sp>
    </p:spTree>
    <p:extLst>
      <p:ext uri="{BB962C8B-B14F-4D97-AF65-F5344CB8AC3E}">
        <p14:creationId xmlns:p14="http://schemas.microsoft.com/office/powerpoint/2010/main" val="208932739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746E2A38-ACC8-44E6-85E2-A79CBAF15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5111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BACDDA6-488D-4494-9AAD-1ED1DBD3413D}"/>
              </a:ext>
            </a:extLst>
          </p:cNvPr>
          <p:cNvSpPr txBox="1"/>
          <p:nvPr/>
        </p:nvSpPr>
        <p:spPr>
          <a:xfrm>
            <a:off x="303152" y="313413"/>
            <a:ext cx="8513014" cy="188155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gn="just" defTabSz="914400">
              <a:lnSpc>
                <a:spcPct val="90000"/>
              </a:lnSpc>
              <a:spcAft>
                <a:spcPts val="600"/>
              </a:spcAft>
              <a:buFont typeface="Arial" panose="020B0604020202020204" pitchFamily="34" charset="0"/>
              <a:buChar char="•"/>
            </a:pPr>
            <a:r>
              <a:rPr lang="en-US" sz="2400" dirty="0">
                <a:solidFill>
                  <a:schemeClr val="bg1"/>
                </a:solidFill>
              </a:rPr>
              <a:t> Don’t try to pass as the perfect hotel, because mistakes are made, accidents happen and most people can understand that it’s only human. </a:t>
            </a:r>
            <a:endParaRPr lang="en-US" sz="2400">
              <a:solidFill>
                <a:schemeClr val="bg1"/>
              </a:solidFill>
              <a:cs typeface="Calibri" panose="020F0502020204030204"/>
            </a:endParaRPr>
          </a:p>
          <a:p>
            <a:pPr indent="-228600" algn="just" defTabSz="914400">
              <a:lnSpc>
                <a:spcPct val="90000"/>
              </a:lnSpc>
              <a:spcAft>
                <a:spcPts val="600"/>
              </a:spcAft>
              <a:buFont typeface="Arial" panose="020B0604020202020204" pitchFamily="34" charset="0"/>
              <a:buChar char="•"/>
            </a:pPr>
            <a:r>
              <a:rPr lang="en-US" sz="2400" dirty="0">
                <a:solidFill>
                  <a:schemeClr val="bg1"/>
                </a:solidFill>
              </a:rPr>
              <a:t>As long as you take responsibility and try to make amends, the guest will appreciate your honesty and effort. </a:t>
            </a:r>
            <a:endParaRPr lang="en-US" sz="2400">
              <a:solidFill>
                <a:schemeClr val="bg1"/>
              </a:solidFill>
              <a:cs typeface="Calibri" panose="020F0502020204030204"/>
            </a:endParaRPr>
          </a:p>
        </p:txBody>
      </p:sp>
      <p:pic>
        <p:nvPicPr>
          <p:cNvPr id="4" name="Picture 4" descr="A picture containing ground, red&#10;&#10;Description automatically generated">
            <a:extLst>
              <a:ext uri="{FF2B5EF4-FFF2-40B4-BE49-F238E27FC236}">
                <a16:creationId xmlns:a16="http://schemas.microsoft.com/office/drawing/2014/main" id="{0FD0B947-0A70-4EF8-803F-761A438615DF}"/>
              </a:ext>
            </a:extLst>
          </p:cNvPr>
          <p:cNvPicPr>
            <a:picLocks noChangeAspect="1"/>
          </p:cNvPicPr>
          <p:nvPr/>
        </p:nvPicPr>
        <p:blipFill>
          <a:blip r:embed="rId3"/>
          <a:stretch>
            <a:fillRect/>
          </a:stretch>
        </p:blipFill>
        <p:spPr>
          <a:xfrm>
            <a:off x="411479" y="3298334"/>
            <a:ext cx="4066794" cy="2450242"/>
          </a:xfrm>
          <a:prstGeom prst="rect">
            <a:avLst/>
          </a:prstGeom>
        </p:spPr>
      </p:pic>
      <p:pic>
        <p:nvPicPr>
          <p:cNvPr id="5" name="Picture 5" descr="Timeline&#10;&#10;Description automatically generated">
            <a:extLst>
              <a:ext uri="{FF2B5EF4-FFF2-40B4-BE49-F238E27FC236}">
                <a16:creationId xmlns:a16="http://schemas.microsoft.com/office/drawing/2014/main" id="{D5B7AA83-B69E-4EDB-9229-091B2D652D56}"/>
              </a:ext>
            </a:extLst>
          </p:cNvPr>
          <p:cNvPicPr>
            <a:picLocks noChangeAspect="1"/>
          </p:cNvPicPr>
          <p:nvPr/>
        </p:nvPicPr>
        <p:blipFill>
          <a:blip r:embed="rId4"/>
          <a:stretch>
            <a:fillRect/>
          </a:stretch>
        </p:blipFill>
        <p:spPr>
          <a:xfrm>
            <a:off x="4665725" y="3521563"/>
            <a:ext cx="4066794" cy="2003784"/>
          </a:xfrm>
          <a:prstGeom prst="rect">
            <a:avLst/>
          </a:prstGeom>
        </p:spPr>
      </p:pic>
    </p:spTree>
    <p:extLst>
      <p:ext uri="{BB962C8B-B14F-4D97-AF65-F5344CB8AC3E}">
        <p14:creationId xmlns:p14="http://schemas.microsoft.com/office/powerpoint/2010/main" val="25697917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Logo&#10;&#10;Description automatically generated">
            <a:extLst>
              <a:ext uri="{FF2B5EF4-FFF2-40B4-BE49-F238E27FC236}">
                <a16:creationId xmlns:a16="http://schemas.microsoft.com/office/drawing/2014/main" id="{0FF8629A-988B-4078-BF66-CDC425CAF42C}"/>
              </a:ext>
            </a:extLst>
          </p:cNvPr>
          <p:cNvPicPr>
            <a:picLocks noChangeAspect="1"/>
          </p:cNvPicPr>
          <p:nvPr/>
        </p:nvPicPr>
        <p:blipFill>
          <a:blip r:embed="rId3"/>
          <a:stretch>
            <a:fillRect/>
          </a:stretch>
        </p:blipFill>
        <p:spPr>
          <a:xfrm>
            <a:off x="482600" y="1154229"/>
            <a:ext cx="3968749" cy="4549541"/>
          </a:xfrm>
          <a:prstGeom prst="rect">
            <a:avLst/>
          </a:prstGeom>
        </p:spPr>
      </p:pic>
      <p:pic>
        <p:nvPicPr>
          <p:cNvPr id="7" name="Picture 2" descr="Image result for sandwich approach">
            <a:extLst>
              <a:ext uri="{FF2B5EF4-FFF2-40B4-BE49-F238E27FC236}">
                <a16:creationId xmlns:a16="http://schemas.microsoft.com/office/drawing/2014/main" id="{E1F364AE-97D2-4594-872C-68C8287F16B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92648" y="1358347"/>
            <a:ext cx="3968751" cy="4141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55102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8950" y="0"/>
            <a:ext cx="6118093"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5902" y="1839884"/>
            <a:ext cx="6118095"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90134" y="832294"/>
            <a:ext cx="6857999" cy="5192552"/>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D8A6380A-B5DB-9946-BC30-BCED420C18AB}"/>
              </a:ext>
            </a:extLst>
          </p:cNvPr>
          <p:cNvPicPr>
            <a:picLocks noChangeAspect="1"/>
          </p:cNvPicPr>
          <p:nvPr/>
        </p:nvPicPr>
        <p:blipFill>
          <a:blip r:embed="rId3"/>
          <a:stretch>
            <a:fillRect/>
          </a:stretch>
        </p:blipFill>
        <p:spPr>
          <a:xfrm>
            <a:off x="1689354" y="457200"/>
            <a:ext cx="5765291" cy="5943600"/>
          </a:xfrm>
          <a:prstGeom prst="rect">
            <a:avLst/>
          </a:prstGeom>
        </p:spPr>
      </p:pic>
    </p:spTree>
    <p:extLst>
      <p:ext uri="{BB962C8B-B14F-4D97-AF65-F5344CB8AC3E}">
        <p14:creationId xmlns:p14="http://schemas.microsoft.com/office/powerpoint/2010/main" val="2371803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bottle&#10;&#10;Description automatically generated">
            <a:extLst>
              <a:ext uri="{FF2B5EF4-FFF2-40B4-BE49-F238E27FC236}">
                <a16:creationId xmlns:a16="http://schemas.microsoft.com/office/drawing/2014/main" id="{71F720F0-9E86-8A48-A764-6E590CDBCFAF}"/>
              </a:ext>
            </a:extLst>
          </p:cNvPr>
          <p:cNvPicPr>
            <a:picLocks noChangeAspect="1"/>
          </p:cNvPicPr>
          <p:nvPr/>
        </p:nvPicPr>
        <p:blipFill>
          <a:blip r:embed="rId3"/>
          <a:stretch>
            <a:fillRect/>
          </a:stretch>
        </p:blipFill>
        <p:spPr>
          <a:xfrm>
            <a:off x="467544" y="1268760"/>
            <a:ext cx="3647653" cy="3496661"/>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2591392B-47E0-3843-A722-D1FA9A9FCEEF}"/>
              </a:ext>
            </a:extLst>
          </p:cNvPr>
          <p:cNvPicPr>
            <a:picLocks noChangeAspect="1"/>
          </p:cNvPicPr>
          <p:nvPr/>
        </p:nvPicPr>
        <p:blipFill>
          <a:blip r:embed="rId4"/>
          <a:stretch>
            <a:fillRect/>
          </a:stretch>
        </p:blipFill>
        <p:spPr>
          <a:xfrm>
            <a:off x="5061470" y="209257"/>
            <a:ext cx="2950455" cy="2715687"/>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110EAF29-6752-104D-8C66-1B1DAE30181F}"/>
              </a:ext>
            </a:extLst>
          </p:cNvPr>
          <p:cNvPicPr>
            <a:picLocks noChangeAspect="1"/>
          </p:cNvPicPr>
          <p:nvPr/>
        </p:nvPicPr>
        <p:blipFill>
          <a:blip r:embed="rId5"/>
          <a:stretch>
            <a:fillRect/>
          </a:stretch>
        </p:blipFill>
        <p:spPr>
          <a:xfrm>
            <a:off x="5076056" y="2924944"/>
            <a:ext cx="3121389" cy="3041523"/>
          </a:xfrm>
          <a:prstGeom prst="rect">
            <a:avLst/>
          </a:prstGeom>
        </p:spPr>
      </p:pic>
    </p:spTree>
    <p:extLst>
      <p:ext uri="{BB962C8B-B14F-4D97-AF65-F5344CB8AC3E}">
        <p14:creationId xmlns:p14="http://schemas.microsoft.com/office/powerpoint/2010/main" val="20468503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D85D9C-D297-45CE-BEF5-96B26717DDCC}"/>
              </a:ext>
            </a:extLst>
          </p:cNvPr>
          <p:cNvSpPr>
            <a:spLocks noGrp="1"/>
          </p:cNvSpPr>
          <p:nvPr>
            <p:ph type="title"/>
          </p:nvPr>
        </p:nvSpPr>
        <p:spPr>
          <a:xfrm>
            <a:off x="852297" y="502020"/>
            <a:ext cx="3992787" cy="1642970"/>
          </a:xfrm>
        </p:spPr>
        <p:txBody>
          <a:bodyPr anchor="b">
            <a:normAutofit/>
          </a:bodyPr>
          <a:lstStyle/>
          <a:p>
            <a:r>
              <a:rPr lang="en-GB" sz="3500"/>
              <a:t>Activity</a:t>
            </a:r>
          </a:p>
        </p:txBody>
      </p:sp>
      <p:sp>
        <p:nvSpPr>
          <p:cNvPr id="3" name="Content Placeholder 2">
            <a:extLst>
              <a:ext uri="{FF2B5EF4-FFF2-40B4-BE49-F238E27FC236}">
                <a16:creationId xmlns:a16="http://schemas.microsoft.com/office/drawing/2014/main" id="{F8C7F123-702B-4CBD-B2E7-EB62DC1AA096}"/>
              </a:ext>
            </a:extLst>
          </p:cNvPr>
          <p:cNvSpPr>
            <a:spLocks noGrp="1"/>
          </p:cNvSpPr>
          <p:nvPr>
            <p:ph idx="1"/>
          </p:nvPr>
        </p:nvSpPr>
        <p:spPr>
          <a:xfrm>
            <a:off x="858692" y="2405894"/>
            <a:ext cx="3986392" cy="3535083"/>
          </a:xfrm>
        </p:spPr>
        <p:txBody>
          <a:bodyPr lIns="91440" tIns="45720" rIns="91440" bIns="45720" anchor="t">
            <a:normAutofit/>
          </a:bodyPr>
          <a:lstStyle/>
          <a:p>
            <a:r>
              <a:rPr lang="en-GB" sz="1700">
                <a:latin typeface="Berlin Sans FB"/>
              </a:rPr>
              <a:t>Find a 1-star negative review for a hotel anywhere in the world</a:t>
            </a:r>
            <a:endParaRPr lang="en-GB" sz="1700">
              <a:latin typeface="Berlin Sans FB"/>
              <a:cs typeface="Calibri"/>
            </a:endParaRPr>
          </a:p>
          <a:p>
            <a:endParaRPr lang="en-GB" sz="1700">
              <a:latin typeface="Berlin Sans FB"/>
            </a:endParaRPr>
          </a:p>
          <a:p>
            <a:r>
              <a:rPr lang="en-GB" sz="1700">
                <a:latin typeface="Berlin Sans FB"/>
              </a:rPr>
              <a:t>Can you please compose a response as the manager of the hotel.</a:t>
            </a:r>
            <a:endParaRPr lang="en-GB" sz="1700">
              <a:latin typeface="Berlin Sans FB"/>
              <a:cs typeface="Calibri"/>
            </a:endParaRPr>
          </a:p>
          <a:p>
            <a:endParaRPr lang="en-GB" sz="1700"/>
          </a:p>
        </p:txBody>
      </p:sp>
      <p:sp>
        <p:nvSpPr>
          <p:cNvPr id="1028" name="Rectangle 13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ectangle 13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0" name="Rectangle 14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Image result for 20 minutes">
            <a:extLst>
              <a:ext uri="{FF2B5EF4-FFF2-40B4-BE49-F238E27FC236}">
                <a16:creationId xmlns:a16="http://schemas.microsoft.com/office/drawing/2014/main" id="{82721628-5F9D-48DF-B2AE-74F6C67104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06975" y="1803006"/>
            <a:ext cx="3127897" cy="3283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1134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6FF71BCA-390E-0846-87B2-A6A72C87C56B}"/>
              </a:ext>
            </a:extLst>
          </p:cNvPr>
          <p:cNvSpPr txBox="1"/>
          <p:nvPr/>
        </p:nvSpPr>
        <p:spPr>
          <a:xfrm>
            <a:off x="482601" y="2638043"/>
            <a:ext cx="2522980" cy="3415623"/>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b="1" dirty="0"/>
              <a:t>1) </a:t>
            </a:r>
            <a:r>
              <a:rPr lang="en-US" sz="1700" b="1" dirty="0" err="1"/>
              <a:t>Recognise</a:t>
            </a:r>
            <a:r>
              <a:rPr lang="en-US" sz="1700" b="1" dirty="0"/>
              <a:t> the Staff</a:t>
            </a:r>
          </a:p>
        </p:txBody>
      </p:sp>
      <p:pic>
        <p:nvPicPr>
          <p:cNvPr id="9" name="Picture 8" descr="A screenshot of a social media post&#10;&#10;Description automatically generated">
            <a:extLst>
              <a:ext uri="{FF2B5EF4-FFF2-40B4-BE49-F238E27FC236}">
                <a16:creationId xmlns:a16="http://schemas.microsoft.com/office/drawing/2014/main" id="{582D4DDB-E909-034C-A029-D6F3A9E94E9C}"/>
              </a:ext>
            </a:extLst>
          </p:cNvPr>
          <p:cNvPicPr>
            <a:picLocks noChangeAspect="1"/>
          </p:cNvPicPr>
          <p:nvPr/>
        </p:nvPicPr>
        <p:blipFill>
          <a:blip r:embed="rId3"/>
          <a:stretch>
            <a:fillRect/>
          </a:stretch>
        </p:blipFill>
        <p:spPr>
          <a:xfrm>
            <a:off x="3973322" y="1514357"/>
            <a:ext cx="4688077" cy="3668419"/>
          </a:xfrm>
          <a:prstGeom prst="rect">
            <a:avLst/>
          </a:prstGeom>
        </p:spPr>
      </p:pic>
    </p:spTree>
    <p:extLst>
      <p:ext uri="{BB962C8B-B14F-4D97-AF65-F5344CB8AC3E}">
        <p14:creationId xmlns:p14="http://schemas.microsoft.com/office/powerpoint/2010/main" val="4104113634"/>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6FF71BCA-390E-0846-87B2-A6A72C87C56B}"/>
              </a:ext>
            </a:extLst>
          </p:cNvPr>
          <p:cNvSpPr txBox="1"/>
          <p:nvPr/>
        </p:nvSpPr>
        <p:spPr>
          <a:xfrm>
            <a:off x="482601" y="2638043"/>
            <a:ext cx="2522980" cy="3415623"/>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b="1"/>
              <a:t>2) Offer a Solution</a:t>
            </a:r>
          </a:p>
        </p:txBody>
      </p:sp>
      <p:pic>
        <p:nvPicPr>
          <p:cNvPr id="3" name="Picture 2" descr="A screenshot of a social media post&#10;&#10;Description automatically generated">
            <a:extLst>
              <a:ext uri="{FF2B5EF4-FFF2-40B4-BE49-F238E27FC236}">
                <a16:creationId xmlns:a16="http://schemas.microsoft.com/office/drawing/2014/main" id="{9C839816-7381-B849-8549-317D292998FF}"/>
              </a:ext>
            </a:extLst>
          </p:cNvPr>
          <p:cNvPicPr>
            <a:picLocks noChangeAspect="1"/>
          </p:cNvPicPr>
          <p:nvPr/>
        </p:nvPicPr>
        <p:blipFill>
          <a:blip r:embed="rId3"/>
          <a:stretch>
            <a:fillRect/>
          </a:stretch>
        </p:blipFill>
        <p:spPr>
          <a:xfrm>
            <a:off x="4085653" y="643467"/>
            <a:ext cx="4463414" cy="5410199"/>
          </a:xfrm>
          <a:prstGeom prst="rect">
            <a:avLst/>
          </a:prstGeom>
        </p:spPr>
      </p:pic>
    </p:spTree>
    <p:extLst>
      <p:ext uri="{BB962C8B-B14F-4D97-AF65-F5344CB8AC3E}">
        <p14:creationId xmlns:p14="http://schemas.microsoft.com/office/powerpoint/2010/main" val="1468280872"/>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4">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395419"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TextBox 9">
            <a:extLst>
              <a:ext uri="{FF2B5EF4-FFF2-40B4-BE49-F238E27FC236}">
                <a16:creationId xmlns:a16="http://schemas.microsoft.com/office/drawing/2014/main" id="{6FF71BCA-390E-0846-87B2-A6A72C87C56B}"/>
              </a:ext>
            </a:extLst>
          </p:cNvPr>
          <p:cNvSpPr txBox="1"/>
          <p:nvPr/>
        </p:nvSpPr>
        <p:spPr>
          <a:xfrm>
            <a:off x="854726" y="2546161"/>
            <a:ext cx="2400338" cy="2985929"/>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100" b="1">
                <a:solidFill>
                  <a:srgbClr val="FEFFFF"/>
                </a:solidFill>
              </a:rPr>
              <a:t>3) Guests love compliments too!</a:t>
            </a:r>
          </a:p>
        </p:txBody>
      </p:sp>
      <p:pic>
        <p:nvPicPr>
          <p:cNvPr id="5" name="Picture 4" descr="A screenshot of a cell phone&#10;&#10;Description automatically generated">
            <a:extLst>
              <a:ext uri="{FF2B5EF4-FFF2-40B4-BE49-F238E27FC236}">
                <a16:creationId xmlns:a16="http://schemas.microsoft.com/office/drawing/2014/main" id="{21A7BC3F-ACB9-A945-9A5C-D38F3C950D47}"/>
              </a:ext>
            </a:extLst>
          </p:cNvPr>
          <p:cNvPicPr>
            <a:picLocks noChangeAspect="1"/>
          </p:cNvPicPr>
          <p:nvPr/>
        </p:nvPicPr>
        <p:blipFill>
          <a:blip r:embed="rId3"/>
          <a:stretch>
            <a:fillRect/>
          </a:stretch>
        </p:blipFill>
        <p:spPr>
          <a:xfrm>
            <a:off x="3748701" y="1424045"/>
            <a:ext cx="4904306" cy="3690489"/>
          </a:xfrm>
          <a:prstGeom prst="rect">
            <a:avLst/>
          </a:prstGeom>
        </p:spPr>
      </p:pic>
    </p:spTree>
    <p:extLst>
      <p:ext uri="{BB962C8B-B14F-4D97-AF65-F5344CB8AC3E}">
        <p14:creationId xmlns:p14="http://schemas.microsoft.com/office/powerpoint/2010/main" val="902334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FF71BCA-390E-0846-87B2-A6A72C87C56B}"/>
              </a:ext>
            </a:extLst>
          </p:cNvPr>
          <p:cNvSpPr txBox="1"/>
          <p:nvPr/>
        </p:nvSpPr>
        <p:spPr>
          <a:xfrm>
            <a:off x="486698" y="2438400"/>
            <a:ext cx="2629120"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b="1"/>
              <a:t>4) Make useful recommendations</a:t>
            </a:r>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social media post&#10;&#10;Description automatically generated">
            <a:extLst>
              <a:ext uri="{FF2B5EF4-FFF2-40B4-BE49-F238E27FC236}">
                <a16:creationId xmlns:a16="http://schemas.microsoft.com/office/drawing/2014/main" id="{E8745950-2D90-904A-B773-A765866A3BED}"/>
              </a:ext>
            </a:extLst>
          </p:cNvPr>
          <p:cNvPicPr>
            <a:picLocks noChangeAspect="1"/>
          </p:cNvPicPr>
          <p:nvPr/>
        </p:nvPicPr>
        <p:blipFill>
          <a:blip r:embed="rId3"/>
          <a:stretch>
            <a:fillRect/>
          </a:stretch>
        </p:blipFill>
        <p:spPr>
          <a:xfrm>
            <a:off x="4054396" y="1644151"/>
            <a:ext cx="4514498" cy="3566452"/>
          </a:xfrm>
          <a:prstGeom prst="rect">
            <a:avLst/>
          </a:prstGeom>
          <a:effectLst/>
        </p:spPr>
      </p:pic>
    </p:spTree>
    <p:extLst>
      <p:ext uri="{BB962C8B-B14F-4D97-AF65-F5344CB8AC3E}">
        <p14:creationId xmlns:p14="http://schemas.microsoft.com/office/powerpoint/2010/main" val="2313413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FF71BCA-390E-0846-87B2-A6A72C87C56B}"/>
              </a:ext>
            </a:extLst>
          </p:cNvPr>
          <p:cNvSpPr txBox="1"/>
          <p:nvPr/>
        </p:nvSpPr>
        <p:spPr>
          <a:xfrm>
            <a:off x="486697" y="2438400"/>
            <a:ext cx="3708113"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100" b="1"/>
              <a:t>5) Invite guests back</a:t>
            </a:r>
          </a:p>
        </p:txBody>
      </p:sp>
      <p:sp>
        <p:nvSpPr>
          <p:cNvPr id="15" name="Rectangle 14">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10;&#10;Description automatically generated">
            <a:extLst>
              <a:ext uri="{FF2B5EF4-FFF2-40B4-BE49-F238E27FC236}">
                <a16:creationId xmlns:a16="http://schemas.microsoft.com/office/drawing/2014/main" id="{78C6BAD4-37F0-574E-BC48-7EF95FE44749}"/>
              </a:ext>
            </a:extLst>
          </p:cNvPr>
          <p:cNvPicPr>
            <a:picLocks noChangeAspect="1"/>
          </p:cNvPicPr>
          <p:nvPr/>
        </p:nvPicPr>
        <p:blipFill>
          <a:blip r:embed="rId3"/>
          <a:stretch>
            <a:fillRect/>
          </a:stretch>
        </p:blipFill>
        <p:spPr>
          <a:xfrm>
            <a:off x="5178531" y="1374380"/>
            <a:ext cx="3356649" cy="4105992"/>
          </a:xfrm>
          <a:prstGeom prst="rect">
            <a:avLst/>
          </a:prstGeom>
          <a:effectLst/>
        </p:spPr>
      </p:pic>
    </p:spTree>
    <p:extLst>
      <p:ext uri="{BB962C8B-B14F-4D97-AF65-F5344CB8AC3E}">
        <p14:creationId xmlns:p14="http://schemas.microsoft.com/office/powerpoint/2010/main" val="29079081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53680A46-81DC-A148-B740-C1FA34DC1DCE}"/>
              </a:ext>
            </a:extLst>
          </p:cNvPr>
          <p:cNvPicPr>
            <a:picLocks noChangeAspect="1"/>
          </p:cNvPicPr>
          <p:nvPr/>
        </p:nvPicPr>
        <p:blipFill>
          <a:blip r:embed="rId3"/>
          <a:stretch>
            <a:fillRect/>
          </a:stretch>
        </p:blipFill>
        <p:spPr>
          <a:xfrm>
            <a:off x="927382" y="116632"/>
            <a:ext cx="7289235" cy="5547812"/>
          </a:xfrm>
          <a:prstGeom prst="rect">
            <a:avLst/>
          </a:prstGeom>
        </p:spPr>
      </p:pic>
    </p:spTree>
    <p:extLst>
      <p:ext uri="{BB962C8B-B14F-4D97-AF65-F5344CB8AC3E}">
        <p14:creationId xmlns:p14="http://schemas.microsoft.com/office/powerpoint/2010/main" val="18466047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6">
            <a:extLst>
              <a:ext uri="{FF2B5EF4-FFF2-40B4-BE49-F238E27FC236}">
                <a16:creationId xmlns:a16="http://schemas.microsoft.com/office/drawing/2014/main" id="{DED93A96-3FB3-0249-909D-962DF24287E5}"/>
              </a:ext>
            </a:extLst>
          </p:cNvPr>
          <p:cNvSpPr txBox="1">
            <a:spLocks noChangeArrowheads="1"/>
          </p:cNvSpPr>
          <p:nvPr/>
        </p:nvSpPr>
        <p:spPr bwMode="auto">
          <a:xfrm>
            <a:off x="251520" y="102990"/>
            <a:ext cx="520660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4000" b="1" dirty="0"/>
              <a:t>How to get more positive online reviews</a:t>
            </a:r>
          </a:p>
        </p:txBody>
      </p:sp>
      <p:pic>
        <p:nvPicPr>
          <p:cNvPr id="11" name="Picture 10" descr="Graphical user interface, text, application, email&#10;&#10;Description automatically generated">
            <a:extLst>
              <a:ext uri="{FF2B5EF4-FFF2-40B4-BE49-F238E27FC236}">
                <a16:creationId xmlns:a16="http://schemas.microsoft.com/office/drawing/2014/main" id="{E27A878A-FD92-2B41-88EC-04D4C8E6773F}"/>
              </a:ext>
            </a:extLst>
          </p:cNvPr>
          <p:cNvPicPr>
            <a:picLocks noChangeAspect="1"/>
          </p:cNvPicPr>
          <p:nvPr/>
        </p:nvPicPr>
        <p:blipFill>
          <a:blip r:embed="rId3"/>
          <a:stretch>
            <a:fillRect/>
          </a:stretch>
        </p:blipFill>
        <p:spPr>
          <a:xfrm>
            <a:off x="152400" y="1565563"/>
            <a:ext cx="8723100" cy="2920821"/>
          </a:xfrm>
          <a:prstGeom prst="rect">
            <a:avLst/>
          </a:prstGeom>
        </p:spPr>
      </p:pic>
      <p:pic>
        <p:nvPicPr>
          <p:cNvPr id="9" name="Picture 8">
            <a:extLst>
              <a:ext uri="{FF2B5EF4-FFF2-40B4-BE49-F238E27FC236}">
                <a16:creationId xmlns:a16="http://schemas.microsoft.com/office/drawing/2014/main" id="{678D0251-D98D-C54E-B0EF-535452761CF7}"/>
              </a:ext>
            </a:extLst>
          </p:cNvPr>
          <p:cNvPicPr>
            <a:picLocks noChangeAspect="1"/>
          </p:cNvPicPr>
          <p:nvPr/>
        </p:nvPicPr>
        <p:blipFill>
          <a:blip r:embed="rId4"/>
          <a:stretch>
            <a:fillRect/>
          </a:stretch>
        </p:blipFill>
        <p:spPr>
          <a:xfrm>
            <a:off x="6228227" y="102990"/>
            <a:ext cx="2549576" cy="1165770"/>
          </a:xfrm>
          <a:prstGeom prst="rect">
            <a:avLst/>
          </a:prstGeom>
        </p:spPr>
      </p:pic>
      <p:pic>
        <p:nvPicPr>
          <p:cNvPr id="3" name="Picture 2" descr="A picture containing whiteboard&#10;&#10;Description automatically generated">
            <a:extLst>
              <a:ext uri="{FF2B5EF4-FFF2-40B4-BE49-F238E27FC236}">
                <a16:creationId xmlns:a16="http://schemas.microsoft.com/office/drawing/2014/main" id="{846C3376-6A05-BB41-82D5-5E196E718A9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01654" y="3283948"/>
            <a:ext cx="3643745" cy="2404872"/>
          </a:xfrm>
          <a:prstGeom prst="rect">
            <a:avLst/>
          </a:prstGeom>
        </p:spPr>
      </p:pic>
    </p:spTree>
    <p:extLst>
      <p:ext uri="{BB962C8B-B14F-4D97-AF65-F5344CB8AC3E}">
        <p14:creationId xmlns:p14="http://schemas.microsoft.com/office/powerpoint/2010/main" val="27330681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298" name="Rectangle 13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2" name="Picture 4" descr="Image result for Front desk hotel">
            <a:extLst>
              <a:ext uri="{FF2B5EF4-FFF2-40B4-BE49-F238E27FC236}">
                <a16:creationId xmlns:a16="http://schemas.microsoft.com/office/drawing/2014/main" id="{78BBF5B9-D759-4895-BEDD-507B74EF6C9D}"/>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11667" r="-1" b="-1"/>
          <a:stretch/>
        </p:blipFill>
        <p:spPr bwMode="auto">
          <a:xfrm>
            <a:off x="20" y="1"/>
            <a:ext cx="9143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646360C-9D4D-4555-96DA-F5CA568FEED2}"/>
              </a:ext>
            </a:extLst>
          </p:cNvPr>
          <p:cNvSpPr>
            <a:spLocks noGrp="1"/>
          </p:cNvSpPr>
          <p:nvPr>
            <p:ph type="title"/>
          </p:nvPr>
        </p:nvSpPr>
        <p:spPr>
          <a:xfrm>
            <a:off x="1143000" y="1122362"/>
            <a:ext cx="6858000" cy="2900518"/>
          </a:xfrm>
        </p:spPr>
        <p:txBody>
          <a:bodyPr vert="horz" lIns="91440" tIns="45720" rIns="91440" bIns="45720" rtlCol="0" anchor="b">
            <a:normAutofit/>
          </a:bodyPr>
          <a:lstStyle/>
          <a:p>
            <a:pPr algn="ctr"/>
            <a:r>
              <a:rPr lang="en-US" sz="6000">
                <a:solidFill>
                  <a:srgbClr val="FFFFFF"/>
                </a:solidFill>
              </a:rPr>
              <a:t>Hotelier</a:t>
            </a:r>
          </a:p>
        </p:txBody>
      </p:sp>
    </p:spTree>
    <p:extLst>
      <p:ext uri="{BB962C8B-B14F-4D97-AF65-F5344CB8AC3E}">
        <p14:creationId xmlns:p14="http://schemas.microsoft.com/office/powerpoint/2010/main" val="223697630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descr="A picture containing text, sign, painting, wood&#10;&#10;Description automatically generated">
            <a:extLst>
              <a:ext uri="{FF2B5EF4-FFF2-40B4-BE49-F238E27FC236}">
                <a16:creationId xmlns:a16="http://schemas.microsoft.com/office/drawing/2014/main" id="{8491905A-48DF-489A-8079-B1E33AC1DFCE}"/>
              </a:ext>
            </a:extLst>
          </p:cNvPr>
          <p:cNvPicPr>
            <a:picLocks noChangeAspect="1"/>
          </p:cNvPicPr>
          <p:nvPr/>
        </p:nvPicPr>
        <p:blipFill rotWithShape="1">
          <a:blip r:embed="rId3"/>
          <a:srcRect l="2965" r="613" b="1"/>
          <a:stretch/>
        </p:blipFill>
        <p:spPr>
          <a:xfrm>
            <a:off x="482600" y="213349"/>
            <a:ext cx="8178799" cy="5571066"/>
          </a:xfrm>
          <a:prstGeom prst="rect">
            <a:avLst/>
          </a:prstGeom>
        </p:spPr>
      </p:pic>
    </p:spTree>
    <p:extLst>
      <p:ext uri="{BB962C8B-B14F-4D97-AF65-F5344CB8AC3E}">
        <p14:creationId xmlns:p14="http://schemas.microsoft.com/office/powerpoint/2010/main" val="364567346"/>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70AD6EE-95EC-794D-B164-E2F122CE85B0}"/>
              </a:ext>
            </a:extLst>
          </p:cNvPr>
          <p:cNvSpPr/>
          <p:nvPr/>
        </p:nvSpPr>
        <p:spPr>
          <a:xfrm>
            <a:off x="481013" y="639763"/>
            <a:ext cx="4926013" cy="669925"/>
          </a:xfrm>
          <a:prstGeom prst="rect">
            <a:avLst/>
          </a:prstGeom>
        </p:spPr>
        <p:txBody>
          <a:bodyPr wrap="square" anchor="t">
            <a:normAutofit/>
          </a:bodyPr>
          <a:lstStyle/>
          <a:p>
            <a:pPr>
              <a:lnSpc>
                <a:spcPct val="90000"/>
              </a:lnSpc>
              <a:spcAft>
                <a:spcPts val="600"/>
              </a:spcAft>
            </a:pPr>
            <a:r>
              <a:rPr lang="en-GB" sz="1200" dirty="0">
                <a:solidFill>
                  <a:srgbClr val="000000"/>
                </a:solidFill>
                <a:latin typeface="Arial" panose="020B0604020202020204" pitchFamily="34" charset="0"/>
                <a:cs typeface="Arial" panose="020B0604020202020204" pitchFamily="34" charset="0"/>
              </a:rPr>
              <a:t>Burr, C. (2020) </a:t>
            </a:r>
            <a:r>
              <a:rPr lang="en-GB" sz="1200" i="1" dirty="0">
                <a:solidFill>
                  <a:srgbClr val="000000"/>
                </a:solidFill>
                <a:latin typeface="Arial" panose="020B0604020202020204" pitchFamily="34" charset="0"/>
                <a:cs typeface="Arial" panose="020B0604020202020204" pitchFamily="34" charset="0"/>
              </a:rPr>
              <a:t>Online Reputation Management</a:t>
            </a:r>
            <a:r>
              <a:rPr lang="en-GB" sz="1200" dirty="0">
                <a:solidFill>
                  <a:srgbClr val="000000"/>
                </a:solidFill>
                <a:latin typeface="Arial" panose="020B0604020202020204" pitchFamily="34" charset="0"/>
                <a:cs typeface="Arial" panose="020B0604020202020204" pitchFamily="34" charset="0"/>
              </a:rPr>
              <a:t>. [online] Bamboo Revenue. Available at: https://www.bamboorevenue.co.uk (Accessed: 20 May 2020).</a:t>
            </a:r>
            <a:endParaRPr lang="en-GB" sz="12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FF68156-EC25-0F48-8220-36C5895D06E9}"/>
              </a:ext>
            </a:extLst>
          </p:cNvPr>
          <p:cNvSpPr/>
          <p:nvPr/>
        </p:nvSpPr>
        <p:spPr>
          <a:xfrm>
            <a:off x="481013" y="1377950"/>
            <a:ext cx="4926013" cy="995363"/>
          </a:xfrm>
          <a:prstGeom prst="rect">
            <a:avLst/>
          </a:prstGeom>
        </p:spPr>
        <p:txBody>
          <a:bodyPr wrap="square" anchor="t">
            <a:normAutofit/>
          </a:bodyPr>
          <a:lstStyle/>
          <a:p>
            <a:pPr>
              <a:lnSpc>
                <a:spcPct val="90000"/>
              </a:lnSpc>
              <a:spcAft>
                <a:spcPts val="600"/>
              </a:spcAft>
            </a:pPr>
            <a:r>
              <a:rPr lang="en-GB" sz="1200" dirty="0" err="1">
                <a:solidFill>
                  <a:srgbClr val="000000"/>
                </a:solidFill>
                <a:latin typeface="Arial" panose="020B0604020202020204" pitchFamily="34" charset="0"/>
                <a:cs typeface="Arial" panose="020B0604020202020204" pitchFamily="34" charset="0"/>
              </a:rPr>
              <a:t>Chamelian</a:t>
            </a:r>
            <a:r>
              <a:rPr lang="en-GB" sz="1200" dirty="0">
                <a:solidFill>
                  <a:srgbClr val="000000"/>
                </a:solidFill>
                <a:latin typeface="Arial" panose="020B0604020202020204" pitchFamily="34" charset="0"/>
                <a:cs typeface="Arial" panose="020B0604020202020204" pitchFamily="34" charset="0"/>
              </a:rPr>
              <a:t>, S. (2014) </a:t>
            </a:r>
            <a:r>
              <a:rPr lang="en-GB" sz="1200" i="1" dirty="0">
                <a:solidFill>
                  <a:srgbClr val="000000"/>
                </a:solidFill>
                <a:latin typeface="Arial" panose="020B0604020202020204" pitchFamily="34" charset="0"/>
                <a:cs typeface="Arial" panose="020B0604020202020204" pitchFamily="34" charset="0"/>
              </a:rPr>
              <a:t>Reputation Management</a:t>
            </a:r>
            <a:r>
              <a:rPr lang="en-GB" sz="1200" dirty="0">
                <a:solidFill>
                  <a:srgbClr val="000000"/>
                </a:solidFill>
                <a:latin typeface="Arial" panose="020B0604020202020204" pitchFamily="34" charset="0"/>
                <a:cs typeface="Arial" panose="020B0604020202020204" pitchFamily="34" charset="0"/>
              </a:rPr>
              <a:t>. [online] Hotelier. Available at: https://insights.ehotelier.com/insights/2014/09/04/reputation-management-its-impact-on-hotel-revenue/ (Accessed: 20 May 2020).</a:t>
            </a:r>
            <a:endParaRPr lang="en-GB" sz="12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7FBFAB1F-1291-4842-9514-F31649ECC6B3}"/>
              </a:ext>
            </a:extLst>
          </p:cNvPr>
          <p:cNvSpPr/>
          <p:nvPr/>
        </p:nvSpPr>
        <p:spPr>
          <a:xfrm>
            <a:off x="481012" y="2159990"/>
            <a:ext cx="4926013" cy="1149350"/>
          </a:xfrm>
          <a:prstGeom prst="rect">
            <a:avLst/>
          </a:prstGeom>
        </p:spPr>
        <p:txBody>
          <a:bodyPr wrap="square" anchor="t">
            <a:normAutofit/>
          </a:bodyPr>
          <a:lstStyle/>
          <a:p>
            <a:pPr>
              <a:lnSpc>
                <a:spcPct val="90000"/>
              </a:lnSpc>
              <a:spcAft>
                <a:spcPts val="600"/>
              </a:spcAft>
            </a:pPr>
            <a:r>
              <a:rPr lang="en-GB" sz="1200" dirty="0">
                <a:solidFill>
                  <a:srgbClr val="000000"/>
                </a:solidFill>
                <a:latin typeface="Arial" panose="020B0604020202020204" pitchFamily="34" charset="0"/>
                <a:cs typeface="Arial" panose="020B0604020202020204" pitchFamily="34" charset="0"/>
              </a:rPr>
              <a:t>Craig, D. (2015) </a:t>
            </a:r>
            <a:r>
              <a:rPr lang="en-GB" sz="1200" i="1" dirty="0">
                <a:solidFill>
                  <a:srgbClr val="000000"/>
                </a:solidFill>
                <a:latin typeface="Arial" panose="020B0604020202020204" pitchFamily="34" charset="0"/>
                <a:cs typeface="Arial" panose="020B0604020202020204" pitchFamily="34" charset="0"/>
              </a:rPr>
              <a:t>10 Essential Steps To Managing Your Hotel’s Online Reputation</a:t>
            </a:r>
            <a:r>
              <a:rPr lang="en-GB" sz="1200" dirty="0">
                <a:solidFill>
                  <a:srgbClr val="000000"/>
                </a:solidFill>
                <a:latin typeface="Arial" panose="020B0604020202020204" pitchFamily="34" charset="0"/>
                <a:cs typeface="Arial" panose="020B0604020202020204" pitchFamily="34" charset="0"/>
              </a:rPr>
              <a:t>. [online] </a:t>
            </a:r>
            <a:r>
              <a:rPr lang="en-GB" sz="1200" dirty="0" err="1">
                <a:solidFill>
                  <a:srgbClr val="000000"/>
                </a:solidFill>
                <a:latin typeface="Arial" panose="020B0604020202020204" pitchFamily="34" charset="0"/>
                <a:cs typeface="Arial" panose="020B0604020202020204" pitchFamily="34" charset="0"/>
              </a:rPr>
              <a:t>ReviewPro</a:t>
            </a:r>
            <a:r>
              <a:rPr lang="en-GB" sz="1200" dirty="0">
                <a:solidFill>
                  <a:srgbClr val="000000"/>
                </a:solidFill>
                <a:latin typeface="Arial" panose="020B0604020202020204" pitchFamily="34" charset="0"/>
                <a:cs typeface="Arial" panose="020B0604020202020204" pitchFamily="34" charset="0"/>
              </a:rPr>
              <a:t>. Available at: https://www.reviewpro.com/blog/10-essential-steps-to-managing-your-hotel-online-reputation/ (Accessed: 20 May 2020).</a:t>
            </a:r>
            <a:endParaRPr lang="en-GB" sz="12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DFE0415B-8DCC-FD43-823B-04C5C4B672D0}"/>
              </a:ext>
            </a:extLst>
          </p:cNvPr>
          <p:cNvSpPr/>
          <p:nvPr/>
        </p:nvSpPr>
        <p:spPr>
          <a:xfrm>
            <a:off x="475256" y="3113480"/>
            <a:ext cx="4926013" cy="977900"/>
          </a:xfrm>
          <a:prstGeom prst="rect">
            <a:avLst/>
          </a:prstGeom>
        </p:spPr>
        <p:txBody>
          <a:bodyPr wrap="square" lIns="91440" tIns="45720" rIns="91440" bIns="45720" anchor="t">
            <a:normAutofit/>
          </a:bodyPr>
          <a:lstStyle/>
          <a:p>
            <a:pPr>
              <a:lnSpc>
                <a:spcPct val="90000"/>
              </a:lnSpc>
              <a:spcAft>
                <a:spcPts val="600"/>
              </a:spcAft>
            </a:pPr>
            <a:r>
              <a:rPr lang="en-GB" sz="1200" dirty="0">
                <a:solidFill>
                  <a:srgbClr val="000000"/>
                </a:solidFill>
                <a:latin typeface="Arial" panose="020B0604020202020204" pitchFamily="34" charset="0"/>
                <a:cs typeface="Arial" panose="020B0604020202020204" pitchFamily="34" charset="0"/>
              </a:rPr>
              <a:t>Customer Alliance (2015) </a:t>
            </a:r>
            <a:r>
              <a:rPr lang="en-GB" sz="1200" i="1" dirty="0">
                <a:solidFill>
                  <a:srgbClr val="000000"/>
                </a:solidFill>
                <a:latin typeface="Arial" panose="020B0604020202020204" pitchFamily="34" charset="0"/>
                <a:cs typeface="Arial" panose="020B0604020202020204" pitchFamily="34" charset="0"/>
              </a:rPr>
              <a:t>Why Is Hotel Reputation Management That Important?</a:t>
            </a:r>
            <a:r>
              <a:rPr lang="en-GB" sz="1200" dirty="0">
                <a:solidFill>
                  <a:srgbClr val="000000"/>
                </a:solidFill>
                <a:latin typeface="Arial" panose="020B0604020202020204" pitchFamily="34" charset="0"/>
                <a:cs typeface="Arial" panose="020B0604020202020204" pitchFamily="34" charset="0"/>
              </a:rPr>
              <a:t>. [online] Available at: https://www.customer-alliance.com/en/articles/hotel-reputation-management/ (Accessed: 20 May 2020).</a:t>
            </a:r>
            <a:endParaRPr lang="en-GB" sz="1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4CF0FDE7-8857-104B-A773-84DE18972FED}"/>
              </a:ext>
            </a:extLst>
          </p:cNvPr>
          <p:cNvSpPr/>
          <p:nvPr/>
        </p:nvSpPr>
        <p:spPr>
          <a:xfrm>
            <a:off x="469500" y="3979045"/>
            <a:ext cx="4926013" cy="1509713"/>
          </a:xfrm>
          <a:prstGeom prst="rect">
            <a:avLst/>
          </a:prstGeom>
        </p:spPr>
        <p:txBody>
          <a:bodyPr wrap="square" lIns="91440" tIns="45720" rIns="91440" bIns="45720" anchor="t">
            <a:normAutofit/>
          </a:bodyPr>
          <a:lstStyle/>
          <a:p>
            <a:pPr>
              <a:lnSpc>
                <a:spcPct val="90000"/>
              </a:lnSpc>
              <a:spcAft>
                <a:spcPts val="600"/>
              </a:spcAft>
            </a:pPr>
            <a:r>
              <a:rPr lang="en-GB" sz="1200" dirty="0">
                <a:solidFill>
                  <a:srgbClr val="000000"/>
                </a:solidFill>
                <a:latin typeface="Arial" panose="020B0604020202020204" pitchFamily="34" charset="0"/>
                <a:cs typeface="Arial" panose="020B0604020202020204" pitchFamily="34" charset="0"/>
              </a:rPr>
              <a:t>Fox, L. (2012) </a:t>
            </a:r>
            <a:r>
              <a:rPr lang="en-GB" sz="1200" i="1" dirty="0">
                <a:solidFill>
                  <a:srgbClr val="000000"/>
                </a:solidFill>
                <a:latin typeface="Arial" panose="020B0604020202020204" pitchFamily="34" charset="0"/>
                <a:cs typeface="Arial" panose="020B0604020202020204" pitchFamily="34" charset="0"/>
              </a:rPr>
              <a:t>Extreme Comments Ignored And Few Focus On Negative Reviews Says </a:t>
            </a:r>
            <a:r>
              <a:rPr lang="en-GB" sz="1200" i="1" dirty="0" err="1">
                <a:solidFill>
                  <a:srgbClr val="000000"/>
                </a:solidFill>
                <a:latin typeface="Arial" panose="020B0604020202020204" pitchFamily="34" charset="0"/>
                <a:cs typeface="Arial" panose="020B0604020202020204" pitchFamily="34" charset="0"/>
              </a:rPr>
              <a:t>Tripadvisor</a:t>
            </a:r>
            <a:r>
              <a:rPr lang="en-GB" sz="1200" i="1" dirty="0">
                <a:solidFill>
                  <a:srgbClr val="000000"/>
                </a:solidFill>
                <a:latin typeface="Arial" panose="020B0604020202020204" pitchFamily="34" charset="0"/>
                <a:cs typeface="Arial" panose="020B0604020202020204" pitchFamily="34" charset="0"/>
              </a:rPr>
              <a:t> [INFOGRAPHIC] | </a:t>
            </a:r>
            <a:r>
              <a:rPr lang="en-GB" sz="1200" i="1" dirty="0" err="1">
                <a:solidFill>
                  <a:srgbClr val="000000"/>
                </a:solidFill>
                <a:latin typeface="Arial" panose="020B0604020202020204" pitchFamily="34" charset="0"/>
                <a:cs typeface="Arial" panose="020B0604020202020204" pitchFamily="34" charset="0"/>
              </a:rPr>
              <a:t>Phocuswire</a:t>
            </a:r>
            <a:r>
              <a:rPr lang="en-GB" sz="1200" dirty="0">
                <a:solidFill>
                  <a:srgbClr val="000000"/>
                </a:solidFill>
                <a:latin typeface="Arial" panose="020B0604020202020204" pitchFamily="34" charset="0"/>
                <a:cs typeface="Arial" panose="020B0604020202020204" pitchFamily="34" charset="0"/>
              </a:rPr>
              <a:t>. [online] Phocuswire.com. Available at: https://www.phocuswire.com/Extreme-comments-ignored-and-few-focus-on-negative-reviews-says-TripAdvisor-INFOGRAPHIC- (Accessed: 20 May 2020).</a:t>
            </a:r>
            <a:endParaRPr lang="en-GB" sz="1200" dirty="0">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BA9B9E80-0A36-D949-AC5F-A3F4C97DE372}"/>
              </a:ext>
            </a:extLst>
          </p:cNvPr>
          <p:cNvSpPr>
            <a:spLocks noGrp="1"/>
          </p:cNvSpPr>
          <p:nvPr>
            <p:ph type="title"/>
          </p:nvPr>
        </p:nvSpPr>
        <p:spPr>
          <a:xfrm>
            <a:off x="6115049" y="640081"/>
            <a:ext cx="2546350" cy="5574452"/>
          </a:xfrm>
        </p:spPr>
        <p:txBody>
          <a:bodyPr vert="horz" lIns="91440" tIns="45720" rIns="91440" bIns="45720" rtlCol="0" anchor="ctr">
            <a:normAutofit/>
          </a:bodyPr>
          <a:lstStyle/>
          <a:p>
            <a:r>
              <a:rPr lang="en-US" b="1" kern="1200">
                <a:solidFill>
                  <a:srgbClr val="FFFFFF"/>
                </a:solidFill>
                <a:latin typeface="+mj-lt"/>
                <a:ea typeface="+mj-ea"/>
                <a:cs typeface="+mj-cs"/>
              </a:rPr>
              <a:t>Reference List</a:t>
            </a:r>
          </a:p>
        </p:txBody>
      </p:sp>
    </p:spTree>
    <p:extLst>
      <p:ext uri="{BB962C8B-B14F-4D97-AF65-F5344CB8AC3E}">
        <p14:creationId xmlns:p14="http://schemas.microsoft.com/office/powerpoint/2010/main" val="969028016"/>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284825E5-0DC0-49BA-9B29-2D19851BE2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purl.org/dc/elements/1.1/"/>
    <ds:schemaRef ds:uri="http://schemas.microsoft.com/office/infopath/2007/PartnerControls"/>
    <ds:schemaRef ds:uri="http://schemas.openxmlformats.org/package/2006/metadata/core-properties"/>
    <ds:schemaRef ds:uri="http://purl.org/dc/terms/"/>
    <ds:schemaRef ds:uri="6e64d6fd-104f-4775-b027-3bb9d4227659"/>
    <ds:schemaRef ds:uri="http://schemas.microsoft.com/office/2006/documentManagement/types"/>
    <ds:schemaRef ds:uri="3e7a15d4-c698-4f99-9f68-49b1414f384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Theme1</Template>
  <TotalTime>1621</TotalTime>
  <Words>5376</Words>
  <Application>Microsoft Office PowerPoint</Application>
  <PresentationFormat>On-screen Show (4:3)</PresentationFormat>
  <Paragraphs>312</Paragraphs>
  <Slides>41</Slides>
  <Notes>39</Notes>
  <HiddenSlides>0</HiddenSlides>
  <MMClips>0</MMClips>
  <ScaleCrop>false</ScaleCrop>
  <HeadingPairs>
    <vt:vector size="4" baseType="variant">
      <vt:variant>
        <vt:lpstr>Theme</vt:lpstr>
      </vt:variant>
      <vt:variant>
        <vt:i4>17</vt:i4>
      </vt:variant>
      <vt:variant>
        <vt:lpstr>Slide Titles</vt:lpstr>
      </vt:variant>
      <vt:variant>
        <vt:i4>41</vt:i4>
      </vt:variant>
    </vt:vector>
  </HeadingPairs>
  <TitlesOfParts>
    <vt:vector size="58" baseType="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Hotel Administration &amp;  Front Office Operations  BMIH4004  Week 5 Spring Term 2022  </vt:lpstr>
      <vt:lpstr>This week…</vt:lpstr>
      <vt:lpstr>Module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Find a 5-star online positive review for a hotel anywhere in the world.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Hotelier</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Melissa John</cp:lastModifiedBy>
  <cp:revision>328</cp:revision>
  <dcterms:created xsi:type="dcterms:W3CDTF">2015-04-14T15:21:28Z</dcterms:created>
  <dcterms:modified xsi:type="dcterms:W3CDTF">2022-01-21T09:58:05Z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