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4.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5.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 id="2147483696" r:id="rId5"/>
    <p:sldMasterId id="2147483705" r:id="rId6"/>
    <p:sldMasterId id="2147483714" r:id="rId7"/>
    <p:sldMasterId id="2147483718" r:id="rId8"/>
    <p:sldMasterId id="2147483722" r:id="rId9"/>
    <p:sldMasterId id="2147483727" r:id="rId10"/>
  </p:sldMasterIdLst>
  <p:notesMasterIdLst>
    <p:notesMasterId r:id="rId32"/>
  </p:notesMasterIdLst>
  <p:sldIdLst>
    <p:sldId id="256" r:id="rId11"/>
    <p:sldId id="378" r:id="rId12"/>
    <p:sldId id="259" r:id="rId13"/>
    <p:sldId id="459" r:id="rId14"/>
    <p:sldId id="260" r:id="rId15"/>
    <p:sldId id="448" r:id="rId16"/>
    <p:sldId id="314" r:id="rId17"/>
    <p:sldId id="456" r:id="rId18"/>
    <p:sldId id="455" r:id="rId19"/>
    <p:sldId id="458" r:id="rId20"/>
    <p:sldId id="457" r:id="rId21"/>
    <p:sldId id="315" r:id="rId22"/>
    <p:sldId id="310" r:id="rId23"/>
    <p:sldId id="453" r:id="rId24"/>
    <p:sldId id="318" r:id="rId25"/>
    <p:sldId id="279" r:id="rId26"/>
    <p:sldId id="321" r:id="rId27"/>
    <p:sldId id="379" r:id="rId28"/>
    <p:sldId id="466" r:id="rId29"/>
    <p:sldId id="465" r:id="rId30"/>
    <p:sldId id="464"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FF0066"/>
    <a:srgbClr val="660033"/>
    <a:srgbClr val="FF3300"/>
    <a:srgbClr val="FF0000"/>
    <a:srgbClr val="00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572" autoAdjust="0"/>
  </p:normalViewPr>
  <p:slideViewPr>
    <p:cSldViewPr>
      <p:cViewPr varScale="1">
        <p:scale>
          <a:sx n="79" d="100"/>
          <a:sy n="79" d="100"/>
        </p:scale>
        <p:origin x="246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21" Type="http://schemas.openxmlformats.org/officeDocument/2006/relationships/slide" Target="slides/slide11.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slide" Target="slides/slide19.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tableStyles" Target="tableStyles.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C534DB3A-EA26-4F43-8EF1-246B3972595E}"/>
    <pc:docChg chg="modSld">
      <pc:chgData name="Paul Tinkler" userId="bcebf29c-73c2-433d-80d2-6bad896374bf" providerId="ADAL" clId="{C534DB3A-EA26-4F43-8EF1-246B3972595E}" dt="2026-05-27T16:32:27.606" v="8" actId="1076"/>
      <pc:docMkLst>
        <pc:docMk/>
      </pc:docMkLst>
      <pc:sldChg chg="modSp mod">
        <pc:chgData name="Paul Tinkler" userId="bcebf29c-73c2-433d-80d2-6bad896374bf" providerId="ADAL" clId="{C534DB3A-EA26-4F43-8EF1-246B3972595E}" dt="2026-05-27T16:32:27.606" v="8" actId="1076"/>
        <pc:sldMkLst>
          <pc:docMk/>
          <pc:sldMk cId="0" sldId="310"/>
        </pc:sldMkLst>
        <pc:picChg chg="mod">
          <ac:chgData name="Paul Tinkler" userId="bcebf29c-73c2-433d-80d2-6bad896374bf" providerId="ADAL" clId="{C534DB3A-EA26-4F43-8EF1-246B3972595E}" dt="2026-05-27T16:32:27.606" v="8" actId="1076"/>
          <ac:picMkLst>
            <pc:docMk/>
            <pc:sldMk cId="0" sldId="310"/>
            <ac:picMk id="8" creationId="{71DFF243-0E70-4A5E-98E5-C2362F7AA91D}"/>
          </ac:picMkLst>
        </pc:picChg>
      </pc:sldChg>
      <pc:sldChg chg="modSp mod">
        <pc:chgData name="Paul Tinkler" userId="bcebf29c-73c2-433d-80d2-6bad896374bf" providerId="ADAL" clId="{C534DB3A-EA26-4F43-8EF1-246B3972595E}" dt="2026-05-27T16:31:29.254" v="7" actId="20577"/>
        <pc:sldMkLst>
          <pc:docMk/>
          <pc:sldMk cId="96004498" sldId="458"/>
        </pc:sldMkLst>
        <pc:spChg chg="mod">
          <ac:chgData name="Paul Tinkler" userId="bcebf29c-73c2-433d-80d2-6bad896374bf" providerId="ADAL" clId="{C534DB3A-EA26-4F43-8EF1-246B3972595E}" dt="2026-05-27T16:31:29.254" v="7" actId="20577"/>
          <ac:spMkLst>
            <pc:docMk/>
            <pc:sldMk cId="96004498" sldId="458"/>
            <ac:spMk id="2" creationId="{26307407-0499-2F4B-747E-32DF462E1D4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27/05/2026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psAXMqxwol8"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B72C0DA-2A90-8241-9310-78A2F14435FA}" type="slidenum">
              <a:rPr lang="en-GB" altLang="en-US" smtClean="0"/>
              <a:pPr>
                <a:defRPr/>
              </a:pPr>
              <a:t>5</a:t>
            </a:fld>
            <a:endParaRPr lang="en-GB" altLang="en-US"/>
          </a:p>
        </p:txBody>
      </p:sp>
    </p:spTree>
    <p:extLst>
      <p:ext uri="{BB962C8B-B14F-4D97-AF65-F5344CB8AC3E}">
        <p14:creationId xmlns:p14="http://schemas.microsoft.com/office/powerpoint/2010/main" val="20750196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9DC18268-0D8D-0B4D-89F9-9CB9290D558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00D0B440-13F6-A047-8FF8-CD3B89C4F51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1 -3 is about visioning and setting and example</a:t>
            </a:r>
          </a:p>
          <a:p>
            <a:pPr eaLnBrk="1" hangingPunct="1">
              <a:spcBef>
                <a:spcPct val="0"/>
              </a:spcBef>
            </a:pPr>
            <a:r>
              <a:rPr lang="en-GB" altLang="en-US" dirty="0"/>
              <a:t>4-8 is about empowering and energising people</a:t>
            </a:r>
          </a:p>
          <a:p>
            <a:pPr eaLnBrk="1" hangingPunct="1">
              <a:spcBef>
                <a:spcPct val="0"/>
              </a:spcBef>
            </a:pPr>
            <a:r>
              <a:rPr lang="en-GB" altLang="en-US" dirty="0"/>
              <a:t>9-12 is about leading your team</a:t>
            </a:r>
          </a:p>
          <a:p>
            <a:pPr eaLnBrk="1" hangingPunct="1">
              <a:spcBef>
                <a:spcPct val="0"/>
              </a:spcBef>
            </a:pPr>
            <a:endParaRPr lang="en-GB" altLang="en-US" dirty="0"/>
          </a:p>
          <a:p>
            <a:pPr eaLnBrk="1" hangingPunct="1">
              <a:spcBef>
                <a:spcPct val="0"/>
              </a:spcBef>
            </a:pPr>
            <a:endParaRPr lang="en-GB" altLang="en-US" dirty="0"/>
          </a:p>
        </p:txBody>
      </p:sp>
      <p:sp>
        <p:nvSpPr>
          <p:cNvPr id="10244" name="Slide Number Placeholder 3">
            <a:extLst>
              <a:ext uri="{FF2B5EF4-FFF2-40B4-BE49-F238E27FC236}">
                <a16:creationId xmlns:a16="http://schemas.microsoft.com/office/drawing/2014/main" id="{FA1C6051-8D25-0D44-B4DD-AB0A237EF6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540599A-5F0B-1A4E-9D7F-E8799A21B679}" type="slidenum">
              <a:rPr lang="en-GB" altLang="en-US">
                <a:solidFill>
                  <a:srgbClr val="000000"/>
                </a:solidFill>
                <a:latin typeface="Calibri" panose="020F0502020204030204" pitchFamily="34" charset="0"/>
              </a:rPr>
              <a:pPr/>
              <a:t>13</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Stephen Covey example – Tree logging.</a:t>
            </a:r>
          </a:p>
          <a:p>
            <a:endParaRPr lang="en-GB" dirty="0"/>
          </a:p>
          <a:p>
            <a:r>
              <a:rPr lang="en-GB" b="0" i="0" dirty="0">
                <a:solidFill>
                  <a:srgbClr val="555555"/>
                </a:solidFill>
                <a:effectLst/>
                <a:latin typeface="franklin-gothic-urw"/>
              </a:rPr>
              <a:t>A leader who possesses referent power earns the trust of others, which is crucial for effective leadership. Unlike commandable power, referent power is acquired over time on a case-by-case basis. In today’s world, leaders who can consistently maintain the trust of their team members drive productivity, engagement, and retention of valuable talent. It has been widely proven that people often choose to leave or stay with an organization based on their relationship with their manager. </a:t>
            </a:r>
          </a:p>
          <a:p>
            <a:r>
              <a:rPr lang="en-GB" b="0" i="0" dirty="0">
                <a:solidFill>
                  <a:srgbClr val="555555"/>
                </a:solidFill>
                <a:effectLst/>
                <a:latin typeface="franklin-gothic-urw"/>
              </a:rPr>
              <a:t>Hence, the ability to inspire trust and build strong relationships is the cornerstone of effective leadership.</a:t>
            </a:r>
          </a:p>
          <a:p>
            <a:endParaRPr lang="en-GB" b="0" i="0" dirty="0">
              <a:solidFill>
                <a:srgbClr val="555555"/>
              </a:solidFill>
              <a:effectLst/>
              <a:latin typeface="franklin-gothic-urw"/>
            </a:endParaRPr>
          </a:p>
          <a:p>
            <a:r>
              <a:rPr lang="en-GB" b="0" i="0" dirty="0">
                <a:solidFill>
                  <a:srgbClr val="4D5156"/>
                </a:solidFill>
                <a:effectLst/>
                <a:highlight>
                  <a:srgbClr val="FFFFFF"/>
                </a:highlight>
                <a:latin typeface="arial" panose="020B0604020202020204" pitchFamily="34" charset="0"/>
              </a:rPr>
              <a:t>Referent power is a form of reverence gained by a leader who has strong interpersonal relationship skills. Referent power, as an aspect of personal power, becomes particularly important as organizational leadership becomes increasingly about collaboration and influence and less about command and control.</a:t>
            </a:r>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17</a:t>
            </a:fld>
            <a:endParaRPr lang="en-GB"/>
          </a:p>
        </p:txBody>
      </p:sp>
    </p:spTree>
    <p:extLst>
      <p:ext uri="{BB962C8B-B14F-4D97-AF65-F5344CB8AC3E}">
        <p14:creationId xmlns:p14="http://schemas.microsoft.com/office/powerpoint/2010/main" val="15490804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solidFill>
                  <a:srgbClr val="002060"/>
                </a:solidFill>
                <a:hlinkClick r:id="rId3">
                  <a:extLst>
                    <a:ext uri="{A12FA001-AC4F-418D-AE19-62706E023703}">
                      <ahyp:hlinkClr xmlns:ahyp="http://schemas.microsoft.com/office/drawing/2018/hyperlinkcolor" val="tx"/>
                    </a:ext>
                  </a:extLst>
                </a:hlinkClick>
              </a:rPr>
              <a:t>https://www.youtube.com/watch?v=psAXMqxwol8</a:t>
            </a:r>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18</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8136233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27/05/2026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022266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27/05/2026</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5848369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27/05/2026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712982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27/05/2026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0258488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27/05/2026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8365274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27/05/2026</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120866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27/05/2026</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038532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27/05/2026</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3322435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27/05/2026</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741509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27/05/2026</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885333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289285186"/>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53426080"/>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798679312"/>
      </p:ext>
    </p:extLst>
  </p:cSld>
  <p:clrMapOvr>
    <a:masterClrMapping/>
  </p:clrMapOvr>
  <p:hf sldNum="0"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89866431"/>
      </p:ext>
    </p:extLst>
  </p:cSld>
  <p:clrMapOvr>
    <a:masterClrMapping/>
  </p:clrMapOvr>
  <p:hf sldNum="0" hd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34098881"/>
      </p:ext>
    </p:extLst>
  </p:cSld>
  <p:clrMapOvr>
    <a:masterClrMapping/>
  </p:clrMapOvr>
  <p:hf sldNum="0" hd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39151976"/>
      </p:ext>
    </p:extLst>
  </p:cSld>
  <p:clrMapOvr>
    <a:masterClrMapping/>
  </p:clrMapOvr>
  <p:hf sldNum="0" hd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904751661"/>
      </p:ext>
    </p:extLst>
  </p:cSld>
  <p:clrMapOvr>
    <a:masterClrMapping/>
  </p:clrMapOvr>
  <p:hf sldNum="0" hd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3256421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41797100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53833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4438474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7263561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8157486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5742960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37367371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41125175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4685592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949210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24702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27/05/2026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35687192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27/05/2026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69013821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0189621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8851546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8218864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118222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678800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1896930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954793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6802864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389385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400843733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378704514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390285862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2119810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270407915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91347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10" Type="http://schemas.openxmlformats.org/officeDocument/2006/relationships/image" Target="../media/image8.png"/><Relationship Id="rId4" Type="http://schemas.openxmlformats.org/officeDocument/2006/relationships/slideLayout" Target="../slideLayouts/slideLayout23.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0.xml"/><Relationship Id="rId7" Type="http://schemas.openxmlformats.org/officeDocument/2006/relationships/image" Target="../media/image15.png"/><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theme" Target="../theme/theme4.xml"/><Relationship Id="rId5" Type="http://schemas.openxmlformats.org/officeDocument/2006/relationships/slideLayout" Target="../slideLayouts/slideLayout32.xml"/><Relationship Id="rId4" Type="http://schemas.openxmlformats.org/officeDocument/2006/relationships/slideLayout" Target="../slideLayouts/slideLayout31.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image" Target="../media/image20.png"/><Relationship Id="rId5" Type="http://schemas.openxmlformats.org/officeDocument/2006/relationships/theme" Target="../theme/theme6.xml"/><Relationship Id="rId4" Type="http://schemas.openxmlformats.org/officeDocument/2006/relationships/slideLayout" Target="../slideLayouts/slideLayout3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5" Type="http://schemas.openxmlformats.org/officeDocument/2006/relationships/slideLayout" Target="../slideLayouts/slideLayout44.xml"/><Relationship Id="rId4" Type="http://schemas.openxmlformats.org/officeDocument/2006/relationships/slideLayout" Target="../slideLayouts/slideLayout43.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0893003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406564545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Lst>
  <p:hf sldNum="0"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1194064814"/>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89767998"/>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36" r:id="rId4"/>
    <p:sldLayoutId id="2147483737"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14639755"/>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4433285"/>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4146726"/>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hyperlink" Target="http://collections.musee-mccord.qc.ca/en/collection/artifacts/M982X.547.1.15" TargetMode="External"/><Relationship Id="rId2" Type="http://schemas.openxmlformats.org/officeDocument/2006/relationships/image" Target="../media/image30.jpg"/><Relationship Id="rId1" Type="http://schemas.openxmlformats.org/officeDocument/2006/relationships/slideLayout" Target="../slideLayouts/slideLayout31.xml"/><Relationship Id="rId5" Type="http://schemas.openxmlformats.org/officeDocument/2006/relationships/hyperlink" Target="http://www.thebluediamondgallery.com/handwriting/a/agenda.html" TargetMode="External"/><Relationship Id="rId4" Type="http://schemas.openxmlformats.org/officeDocument/2006/relationships/image" Target="../media/image31.jpeg"/></Relationships>
</file>

<file path=ppt/slides/_rels/slide3.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32.jpeg"/><Relationship Id="rId1" Type="http://schemas.openxmlformats.org/officeDocument/2006/relationships/slideLayout" Target="../slideLayouts/slideLayout31.xml"/><Relationship Id="rId4" Type="http://schemas.openxmlformats.org/officeDocument/2006/relationships/hyperlink" Target="http://www.slideshare.net/AlesandraBlakeston/leadership-18569737"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34.gif"/><Relationship Id="rId1" Type="http://schemas.openxmlformats.org/officeDocument/2006/relationships/slideLayout" Target="../slideLayouts/slideLayout31.xml"/></Relationships>
</file>

<file path=ppt/slides/_rels/slide5.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1.xml"/><Relationship Id="rId1" Type="http://schemas.openxmlformats.org/officeDocument/2006/relationships/slideLayout" Target="../slideLayouts/slideLayout31.xml"/><Relationship Id="rId4" Type="http://schemas.openxmlformats.org/officeDocument/2006/relationships/hyperlink" Target="http://diabeteseducation.wikispaces.com/Diabetes+Education+Lesson+Plan+Objectives,Goals,+and+Outcomes"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7.xml.rels><?xml version="1.0" encoding="UTF-8" standalone="yes"?>
<Relationships xmlns="http://schemas.openxmlformats.org/package/2006/relationships"><Relationship Id="rId3" Type="http://schemas.openxmlformats.org/officeDocument/2006/relationships/hyperlink" Target="http://pdhpe-explosion.wikispaces.com/Assessment++Info" TargetMode="External"/><Relationship Id="rId2" Type="http://schemas.openxmlformats.org/officeDocument/2006/relationships/image" Target="../media/image36.gif"/><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3" Type="http://schemas.openxmlformats.org/officeDocument/2006/relationships/hyperlink" Target="https://pixabay.com/en/child-boy-mirror-reflection-856132/" TargetMode="External"/><Relationship Id="rId2" Type="http://schemas.openxmlformats.org/officeDocument/2006/relationships/image" Target="../media/image37.jpeg"/><Relationship Id="rId1" Type="http://schemas.openxmlformats.org/officeDocument/2006/relationships/slideLayout" Target="../slideLayouts/slideLayout3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1.xml"/></Relationships>
</file>

<file path=ppt/slides/_rels/slide13.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2.xml"/><Relationship Id="rId1" Type="http://schemas.openxmlformats.org/officeDocument/2006/relationships/slideLayout" Target="../slideLayouts/slideLayout31.xml"/></Relationships>
</file>

<file path=ppt/slides/_rels/slide14.xml.rels><?xml version="1.0" encoding="UTF-8" standalone="yes"?>
<Relationships xmlns="http://schemas.openxmlformats.org/package/2006/relationships"><Relationship Id="rId3" Type="http://schemas.openxmlformats.org/officeDocument/2006/relationships/hyperlink" Target="https://theworldofrandomthings.blogspot.com/2017/10/self-reflection.html" TargetMode="External"/><Relationship Id="rId2" Type="http://schemas.openxmlformats.org/officeDocument/2006/relationships/image" Target="../media/image40.jpeg"/><Relationship Id="rId1" Type="http://schemas.openxmlformats.org/officeDocument/2006/relationships/slideLayout" Target="../slideLayouts/slideLayout31.xml"/></Relationships>
</file>

<file path=ppt/slides/_rels/slide15.xml.rels><?xml version="1.0" encoding="UTF-8" standalone="yes"?>
<Relationships xmlns="http://schemas.openxmlformats.org/package/2006/relationships"><Relationship Id="rId3" Type="http://schemas.openxmlformats.org/officeDocument/2006/relationships/hyperlink" Target="http://stickyjesus.com/2010/12/seven-ways-to-condition-your-mind/" TargetMode="External"/><Relationship Id="rId2" Type="http://schemas.openxmlformats.org/officeDocument/2006/relationships/image" Target="../media/image41.jpeg"/><Relationship Id="rId1" Type="http://schemas.openxmlformats.org/officeDocument/2006/relationships/slideLayout" Target="../slideLayouts/slideLayout31.xml"/></Relationships>
</file>

<file path=ppt/slides/_rels/slide16.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1.xml"/></Relationships>
</file>

<file path=ppt/slides/_rels/slide1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xml"/><Relationship Id="rId1" Type="http://schemas.openxmlformats.org/officeDocument/2006/relationships/slideLayout" Target="../slideLayouts/slideLayout31.xml"/></Relationships>
</file>

<file path=ppt/slides/_rels/slide1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xml"/><Relationship Id="rId1" Type="http://schemas.openxmlformats.org/officeDocument/2006/relationships/slideLayout" Target="../slideLayouts/slideLayout31.xml"/><Relationship Id="rId5" Type="http://schemas.openxmlformats.org/officeDocument/2006/relationships/image" Target="../media/image44.png"/><Relationship Id="rId4" Type="http://schemas.openxmlformats.org/officeDocument/2006/relationships/hyperlink" Target="http://everydaylean.info/quotes_marquet_enforceparticipation/"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slideLayout" Target="../slideLayouts/slideLayout28.xml"/><Relationship Id="rId1" Type="http://schemas.openxmlformats.org/officeDocument/2006/relationships/video" Target="https://www.youtube.com/embed/psAXMqxwol8?feature=oembed"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31.xml"/></Relationships>
</file>

<file path=ppt/slides/_rels/slide21.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47.jpg"/><Relationship Id="rId1" Type="http://schemas.openxmlformats.org/officeDocument/2006/relationships/slideLayout" Target="../slideLayouts/slideLayout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124744"/>
            <a:ext cx="4572000" cy="2387600"/>
          </a:xfrm>
        </p:spPr>
        <p:txBody>
          <a:bodyPr>
            <a:normAutofit/>
          </a:bodyPr>
          <a:lstStyle/>
          <a:p>
            <a:r>
              <a:rPr lang="en-GB" sz="4000" dirty="0">
                <a:solidFill>
                  <a:schemeClr val="bg1"/>
                </a:solidFill>
              </a:rPr>
              <a:t>BMSK6010 </a:t>
            </a:r>
            <a:br>
              <a:rPr lang="en-GB" sz="4000" dirty="0">
                <a:solidFill>
                  <a:schemeClr val="bg1"/>
                </a:solidFill>
              </a:rPr>
            </a:br>
            <a:br>
              <a:rPr lang="en-GB" sz="4000" dirty="0">
                <a:solidFill>
                  <a:schemeClr val="bg1"/>
                </a:solidFill>
              </a:rPr>
            </a:br>
            <a:r>
              <a:rPr lang="en-GB" sz="4000" dirty="0">
                <a:solidFill>
                  <a:schemeClr val="bg1"/>
                </a:solidFill>
              </a:rPr>
              <a:t>Inspiring Leadership</a:t>
            </a:r>
          </a:p>
        </p:txBody>
      </p:sp>
      <p:sp>
        <p:nvSpPr>
          <p:cNvPr id="3" name="Subtitle 2"/>
          <p:cNvSpPr>
            <a:spLocks noGrp="1"/>
          </p:cNvSpPr>
          <p:nvPr>
            <p:ph type="subTitle" idx="1"/>
          </p:nvPr>
        </p:nvSpPr>
        <p:spPr>
          <a:xfrm>
            <a:off x="339692" y="4077072"/>
            <a:ext cx="4077072" cy="979090"/>
          </a:xfrm>
        </p:spPr>
        <p:txBody>
          <a:bodyPr/>
          <a:lstStyle/>
          <a:p>
            <a:r>
              <a:rPr lang="en-GB" sz="4000" i="1" dirty="0">
                <a:solidFill>
                  <a:schemeClr val="bg1"/>
                </a:solidFill>
                <a:latin typeface="+mj-lt"/>
              </a:rPr>
              <a:t>Session 1</a:t>
            </a: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319978"/>
            <a:ext cx="8229600" cy="2766155"/>
          </a:xfrm>
        </p:spPr>
        <p:txBody>
          <a:bodyPr>
            <a:normAutofit/>
          </a:bodyPr>
          <a:lstStyle/>
          <a:p>
            <a:r>
              <a:rPr lang="en-GB" sz="3200" dirty="0">
                <a:solidFill>
                  <a:srgbClr val="0000CC"/>
                </a:solidFill>
              </a:rPr>
              <a:t>Module Aim and Objectives</a:t>
            </a:r>
          </a:p>
          <a:p>
            <a:r>
              <a:rPr lang="en-GB" sz="3200" dirty="0">
                <a:solidFill>
                  <a:srgbClr val="0000CC"/>
                </a:solidFill>
              </a:rPr>
              <a:t>The Assignment</a:t>
            </a:r>
          </a:p>
          <a:p>
            <a:r>
              <a:rPr lang="en-GB" sz="3200" dirty="0">
                <a:solidFill>
                  <a:srgbClr val="0000CC"/>
                </a:solidFill>
              </a:rPr>
              <a:t>The Role of the Leader</a:t>
            </a:r>
          </a:p>
          <a:p>
            <a:r>
              <a:rPr lang="en-GB" sz="3200" dirty="0">
                <a:solidFill>
                  <a:srgbClr val="0000CC"/>
                </a:solidFill>
              </a:rPr>
              <a:t>Difference between leadership and management</a:t>
            </a:r>
          </a:p>
          <a:p>
            <a:pPr marL="0" indent="0">
              <a:buNone/>
            </a:pPr>
            <a:endParaRPr lang="en-GB" sz="3200" dirty="0">
              <a:solidFill>
                <a:srgbClr val="0000CC"/>
              </a:solidFill>
            </a:endParaRPr>
          </a:p>
        </p:txBody>
      </p:sp>
      <p:pic>
        <p:nvPicPr>
          <p:cNvPr id="5" name="Picture 4" descr="A drawing of a person riding a horse&#10;&#10;Description automatically generated with medium confidence">
            <a:extLst>
              <a:ext uri="{FF2B5EF4-FFF2-40B4-BE49-F238E27FC236}">
                <a16:creationId xmlns:a16="http://schemas.microsoft.com/office/drawing/2014/main" id="{6AF0A4B6-D2EC-42FE-9DA3-3D16349447A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88224" y="4154944"/>
            <a:ext cx="2555776" cy="1560019"/>
          </a:xfrm>
          <a:prstGeom prst="rect">
            <a:avLst/>
          </a:prstGeom>
        </p:spPr>
      </p:pic>
      <p:pic>
        <p:nvPicPr>
          <p:cNvPr id="9" name="Picture 8" descr="Text, whiteboard&#10;&#10;Description automatically generated">
            <a:extLst>
              <a:ext uri="{FF2B5EF4-FFF2-40B4-BE49-F238E27FC236}">
                <a16:creationId xmlns:a16="http://schemas.microsoft.com/office/drawing/2014/main" id="{9DBD751D-F050-4D05-9A1A-93286A0659A9}"/>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592788" y="1"/>
            <a:ext cx="2551212" cy="1700808"/>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8EBB6C5A-36CB-7845-AA63-D364D30C2893}"/>
              </a:ext>
            </a:extLst>
          </p:cNvPr>
          <p:cNvSpPr>
            <a:spLocks noGrp="1"/>
          </p:cNvSpPr>
          <p:nvPr>
            <p:ph type="title"/>
          </p:nvPr>
        </p:nvSpPr>
        <p:spPr>
          <a:xfrm>
            <a:off x="457200" y="121214"/>
            <a:ext cx="8229600" cy="1143000"/>
          </a:xfrm>
        </p:spPr>
        <p:txBody>
          <a:bodyPr/>
          <a:lstStyle/>
          <a:p>
            <a:r>
              <a:rPr lang="en-GB" altLang="en-US" dirty="0"/>
              <a:t>Module Aim</a:t>
            </a:r>
          </a:p>
        </p:txBody>
      </p:sp>
      <p:sp>
        <p:nvSpPr>
          <p:cNvPr id="4099" name="Content Placeholder 2">
            <a:extLst>
              <a:ext uri="{FF2B5EF4-FFF2-40B4-BE49-F238E27FC236}">
                <a16:creationId xmlns:a16="http://schemas.microsoft.com/office/drawing/2014/main" id="{DA748D02-CF44-EC43-AEE3-E41566535488}"/>
              </a:ext>
            </a:extLst>
          </p:cNvPr>
          <p:cNvSpPr>
            <a:spLocks noGrp="1"/>
          </p:cNvSpPr>
          <p:nvPr>
            <p:ph idx="1"/>
          </p:nvPr>
        </p:nvSpPr>
        <p:spPr bwMode="auto">
          <a:xfrm>
            <a:off x="296145" y="1556792"/>
            <a:ext cx="6048672" cy="3412975"/>
          </a:xfrm>
        </p:spPr>
        <p:txBody>
          <a:bodyPr wrap="square" numCol="1" anchor="t" anchorCtr="0" compatLnSpc="1">
            <a:prstTxWarp prst="textNoShape">
              <a:avLst/>
            </a:prstTxWarp>
            <a:noAutofit/>
          </a:bodyPr>
          <a:lstStyle/>
          <a:p>
            <a:r>
              <a:rPr lang="en-GB" altLang="en-US" sz="3600" dirty="0">
                <a:solidFill>
                  <a:srgbClr val="0000CC"/>
                </a:solidFill>
              </a:rPr>
              <a:t>To explore the key responsibilities of leadership in the workplace, and the critical importance of the objective analysis of personal strengths and limitations</a:t>
            </a:r>
          </a:p>
        </p:txBody>
      </p:sp>
      <p:pic>
        <p:nvPicPr>
          <p:cNvPr id="6" name="Picture 1">
            <a:extLst>
              <a:ext uri="{FF2B5EF4-FFF2-40B4-BE49-F238E27FC236}">
                <a16:creationId xmlns:a16="http://schemas.microsoft.com/office/drawing/2014/main" id="{46B7CBEA-16B3-4B9B-A9D2-A06373A1C0A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379985" y="3645024"/>
            <a:ext cx="2743378" cy="20547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descr="A picture containing indoor&#10;&#10;Description automatically generated">
            <a:extLst>
              <a:ext uri="{FF2B5EF4-FFF2-40B4-BE49-F238E27FC236}">
                <a16:creationId xmlns:a16="http://schemas.microsoft.com/office/drawing/2014/main" id="{933B4063-0F0B-435E-81E0-757A1F54C66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65088" y="1024137"/>
            <a:ext cx="2743377" cy="198276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74104-72C8-A97A-91E7-C3CC320486E6}"/>
              </a:ext>
            </a:extLst>
          </p:cNvPr>
          <p:cNvSpPr>
            <a:spLocks noGrp="1"/>
          </p:cNvSpPr>
          <p:nvPr>
            <p:ph type="title"/>
          </p:nvPr>
        </p:nvSpPr>
        <p:spPr>
          <a:xfrm>
            <a:off x="628650" y="41035"/>
            <a:ext cx="7886700" cy="867686"/>
          </a:xfrm>
        </p:spPr>
        <p:txBody>
          <a:bodyPr/>
          <a:lstStyle/>
          <a:p>
            <a:pPr algn="ctr"/>
            <a:r>
              <a:rPr lang="en-GB" dirty="0"/>
              <a:t>Leadership?</a:t>
            </a:r>
          </a:p>
        </p:txBody>
      </p:sp>
      <p:sp>
        <p:nvSpPr>
          <p:cNvPr id="3" name="Content Placeholder 2">
            <a:extLst>
              <a:ext uri="{FF2B5EF4-FFF2-40B4-BE49-F238E27FC236}">
                <a16:creationId xmlns:a16="http://schemas.microsoft.com/office/drawing/2014/main" id="{E05A6FA0-3D02-A925-0061-F0A37C392EE1}"/>
              </a:ext>
            </a:extLst>
          </p:cNvPr>
          <p:cNvSpPr>
            <a:spLocks noGrp="1"/>
          </p:cNvSpPr>
          <p:nvPr>
            <p:ph idx="1"/>
          </p:nvPr>
        </p:nvSpPr>
        <p:spPr>
          <a:xfrm>
            <a:off x="467544" y="1415510"/>
            <a:ext cx="4715601" cy="3024336"/>
          </a:xfrm>
        </p:spPr>
        <p:txBody>
          <a:bodyPr>
            <a:normAutofit fontScale="92500" lnSpcReduction="10000"/>
          </a:bodyPr>
          <a:lstStyle/>
          <a:p>
            <a:pPr marL="0" indent="0">
              <a:buNone/>
            </a:pPr>
            <a:r>
              <a:rPr lang="en-GB" dirty="0">
                <a:solidFill>
                  <a:srgbClr val="0000CC"/>
                </a:solidFill>
              </a:rPr>
              <a:t>In your groups, capture your thoughts on the following: -</a:t>
            </a:r>
          </a:p>
          <a:p>
            <a:endParaRPr lang="en-GB" dirty="0">
              <a:solidFill>
                <a:srgbClr val="0000CC"/>
              </a:solidFill>
            </a:endParaRPr>
          </a:p>
          <a:p>
            <a:r>
              <a:rPr lang="en-GB" dirty="0">
                <a:solidFill>
                  <a:srgbClr val="0000CC"/>
                </a:solidFill>
              </a:rPr>
              <a:t>Write down your definition of leadership</a:t>
            </a:r>
          </a:p>
          <a:p>
            <a:endParaRPr lang="en-GB" dirty="0">
              <a:solidFill>
                <a:srgbClr val="0000CC"/>
              </a:solidFill>
            </a:endParaRPr>
          </a:p>
          <a:p>
            <a:r>
              <a:rPr lang="en-GB" dirty="0">
                <a:solidFill>
                  <a:srgbClr val="0000CC"/>
                </a:solidFill>
              </a:rPr>
              <a:t>Who is the worst boss you have ever had, and why?</a:t>
            </a:r>
          </a:p>
          <a:p>
            <a:pPr marL="0" indent="0">
              <a:buNone/>
            </a:pPr>
            <a:endParaRPr lang="en-GB" dirty="0">
              <a:solidFill>
                <a:srgbClr val="0000CC"/>
              </a:solidFill>
            </a:endParaRPr>
          </a:p>
          <a:p>
            <a:r>
              <a:rPr lang="en-GB" dirty="0">
                <a:solidFill>
                  <a:srgbClr val="0000CC"/>
                </a:solidFill>
              </a:rPr>
              <a:t>Who would you most like to have as a leader, and why?</a:t>
            </a:r>
          </a:p>
          <a:p>
            <a:endParaRPr lang="en-GB" dirty="0">
              <a:solidFill>
                <a:srgbClr val="0000CC"/>
              </a:solidFill>
            </a:endParaRPr>
          </a:p>
          <a:p>
            <a:endParaRPr lang="en-GB" dirty="0">
              <a:solidFill>
                <a:srgbClr val="0000CC"/>
              </a:solidFill>
            </a:endParaRPr>
          </a:p>
        </p:txBody>
      </p:sp>
      <p:pic>
        <p:nvPicPr>
          <p:cNvPr id="1026" name="Picture 2" descr="ezgif-com-crop-33">
            <a:extLst>
              <a:ext uri="{FF2B5EF4-FFF2-40B4-BE49-F238E27FC236}">
                <a16:creationId xmlns:a16="http://schemas.microsoft.com/office/drawing/2014/main" id="{F648D1DF-D09D-1C33-5DD8-0A2630FB6D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31751" y="1850292"/>
            <a:ext cx="3412249" cy="215477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BA85DFD-9E80-B8B9-2887-ACC9BDEF3FD8}"/>
              </a:ext>
            </a:extLst>
          </p:cNvPr>
          <p:cNvSpPr txBox="1"/>
          <p:nvPr/>
        </p:nvSpPr>
        <p:spPr>
          <a:xfrm>
            <a:off x="4716016" y="4874628"/>
            <a:ext cx="3672408" cy="707886"/>
          </a:xfrm>
          <a:prstGeom prst="rect">
            <a:avLst/>
          </a:prstGeom>
          <a:noFill/>
        </p:spPr>
        <p:txBody>
          <a:bodyPr wrap="square" rtlCol="0">
            <a:spAutoFit/>
          </a:bodyPr>
          <a:lstStyle/>
          <a:p>
            <a:pPr algn="ctr"/>
            <a:r>
              <a:rPr lang="en-GB" sz="2000" b="1" i="1" dirty="0">
                <a:solidFill>
                  <a:srgbClr val="FF0066"/>
                </a:solidFill>
              </a:rPr>
              <a:t>15 mins to discuss and compile your responses</a:t>
            </a:r>
          </a:p>
        </p:txBody>
      </p:sp>
    </p:spTree>
    <p:extLst>
      <p:ext uri="{BB962C8B-B14F-4D97-AF65-F5344CB8AC3E}">
        <p14:creationId xmlns:p14="http://schemas.microsoft.com/office/powerpoint/2010/main" val="3723230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500"/>
                                        <p:tgtEl>
                                          <p:spTgt spid="3">
                                            <p:txEl>
                                              <p:pRg st="4" end="4"/>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6" end="6"/>
                                            </p:txEl>
                                          </p:spTgt>
                                        </p:tgtEl>
                                        <p:attrNameLst>
                                          <p:attrName>style.visibility</p:attrName>
                                        </p:attrNameLst>
                                      </p:cBhvr>
                                      <p:to>
                                        <p:strVal val="visible"/>
                                      </p:to>
                                    </p:set>
                                    <p:animEffect transition="in" filter="fade">
                                      <p:cBhvr>
                                        <p:cTn id="12" dur="500"/>
                                        <p:tgtEl>
                                          <p:spTgt spid="3">
                                            <p:txEl>
                                              <p:pRg st="6" end="6"/>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BAFF8EE-16FB-4B4F-A4DC-3275CAC0ABF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22832" y="0"/>
            <a:ext cx="1775762" cy="1820156"/>
          </a:xfrm>
          <a:prstGeom prst="rect">
            <a:avLst/>
          </a:prstGeom>
        </p:spPr>
      </p:pic>
      <p:sp>
        <p:nvSpPr>
          <p:cNvPr id="8194" name="Title 1">
            <a:extLst>
              <a:ext uri="{FF2B5EF4-FFF2-40B4-BE49-F238E27FC236}">
                <a16:creationId xmlns:a16="http://schemas.microsoft.com/office/drawing/2014/main" id="{FB687138-4C07-9C4C-91BF-7AA2C19D76E7}"/>
              </a:ext>
            </a:extLst>
          </p:cNvPr>
          <p:cNvSpPr>
            <a:spLocks noGrp="1"/>
          </p:cNvSpPr>
          <p:nvPr>
            <p:ph type="title"/>
          </p:nvPr>
        </p:nvSpPr>
        <p:spPr>
          <a:xfrm>
            <a:off x="2672333" y="160941"/>
            <a:ext cx="3799334" cy="939638"/>
          </a:xfrm>
        </p:spPr>
        <p:txBody>
          <a:bodyPr/>
          <a:lstStyle/>
          <a:p>
            <a:r>
              <a:rPr lang="en-GB" altLang="en-US" dirty="0"/>
              <a:t>Module objectives</a:t>
            </a:r>
          </a:p>
        </p:txBody>
      </p:sp>
      <p:sp>
        <p:nvSpPr>
          <p:cNvPr id="5123" name="Content Placeholder 2">
            <a:extLst>
              <a:ext uri="{FF2B5EF4-FFF2-40B4-BE49-F238E27FC236}">
                <a16:creationId xmlns:a16="http://schemas.microsoft.com/office/drawing/2014/main" id="{C14C2FD4-E6AC-1742-844E-8DB717235BB5}"/>
              </a:ext>
            </a:extLst>
          </p:cNvPr>
          <p:cNvSpPr>
            <a:spLocks noGrp="1"/>
          </p:cNvSpPr>
          <p:nvPr>
            <p:ph idx="1"/>
          </p:nvPr>
        </p:nvSpPr>
        <p:spPr>
          <a:xfrm>
            <a:off x="254885" y="1628800"/>
            <a:ext cx="8634230" cy="3996445"/>
          </a:xfrm>
        </p:spPr>
        <p:txBody>
          <a:bodyPr>
            <a:normAutofit/>
          </a:bodyPr>
          <a:lstStyle/>
          <a:p>
            <a:pPr marL="0" fontAlgn="auto">
              <a:spcAft>
                <a:spcPts val="0"/>
              </a:spcAft>
              <a:buFontTx/>
              <a:buNone/>
              <a:defRPr/>
            </a:pPr>
            <a:r>
              <a:rPr lang="en-GB" altLang="en-US" sz="3600" b="1" i="1" dirty="0"/>
              <a:t>Upon the successful completion of this module, the student should be able to demonstrate the ability to</a:t>
            </a:r>
            <a:r>
              <a:rPr lang="en-GB" altLang="en-US" sz="3600" i="1" dirty="0"/>
              <a:t>:</a:t>
            </a:r>
          </a:p>
          <a:p>
            <a:pPr marL="0" indent="0" fontAlgn="auto">
              <a:spcAft>
                <a:spcPts val="0"/>
              </a:spcAft>
              <a:buNone/>
              <a:defRPr/>
            </a:pPr>
            <a:endParaRPr lang="en-GB" altLang="en-US" i="1" dirty="0"/>
          </a:p>
          <a:p>
            <a:pPr fontAlgn="auto">
              <a:spcAft>
                <a:spcPts val="0"/>
              </a:spcAft>
              <a:defRPr/>
            </a:pPr>
            <a:r>
              <a:rPr lang="en-GB" altLang="en-US" dirty="0">
                <a:solidFill>
                  <a:srgbClr val="0000CC"/>
                </a:solidFill>
              </a:rPr>
              <a:t>critically evaluate personal ability to fulfil key responsibilities of the leadership role within the context of established leadership styles; </a:t>
            </a:r>
          </a:p>
          <a:p>
            <a:pPr fontAlgn="auto">
              <a:spcAft>
                <a:spcPts val="0"/>
              </a:spcAft>
              <a:defRPr/>
            </a:pPr>
            <a:r>
              <a:rPr lang="en-GB" altLang="en-US" dirty="0">
                <a:solidFill>
                  <a:srgbClr val="0000CC"/>
                </a:solidFill>
              </a:rPr>
              <a:t>analyse and critically assess strategies for leadership in relation to others;</a:t>
            </a:r>
          </a:p>
          <a:p>
            <a:pPr fontAlgn="auto">
              <a:spcAft>
                <a:spcPts val="0"/>
              </a:spcAft>
              <a:defRPr/>
            </a:pPr>
            <a:r>
              <a:rPr lang="en-GB" altLang="en-US" dirty="0">
                <a:solidFill>
                  <a:srgbClr val="0000CC"/>
                </a:solidFill>
              </a:rPr>
              <a:t>plan for the leadership of change of an appropriate level of complexity within the workplace.</a:t>
            </a:r>
          </a:p>
          <a:p>
            <a:pPr marL="457200" indent="-457200" fontAlgn="auto">
              <a:spcAft>
                <a:spcPts val="0"/>
              </a:spcAft>
              <a:buFont typeface="+mj-lt"/>
              <a:buAutoNum type="arabicPeriod"/>
              <a:defRPr/>
            </a:pPr>
            <a:endParaRPr lang="en-GB" altLang="en-US" i="1"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a:xfrm>
            <a:off x="1998881" y="106370"/>
            <a:ext cx="4645024" cy="1064775"/>
          </a:xfrm>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434975" y="963871"/>
            <a:ext cx="4040188" cy="639762"/>
          </a:xfrm>
        </p:spPr>
        <p:txBody>
          <a:bodyPr>
            <a:normAutofit/>
          </a:bodyPr>
          <a:lstStyle/>
          <a:p>
            <a:r>
              <a:rPr lang="en-GB" dirty="0"/>
              <a:t>TASK</a:t>
            </a: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932040" y="963871"/>
            <a:ext cx="4041775" cy="639762"/>
          </a:xfrm>
        </p:spPr>
        <p:txBody>
          <a:bodyPr>
            <a:normAutofit/>
          </a:bodyPr>
          <a:lstStyle/>
          <a:p>
            <a:r>
              <a:rPr lang="en-GB" dirty="0"/>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751514" y="1772816"/>
            <a:ext cx="4222301" cy="3657064"/>
          </a:xfrm>
        </p:spPr>
        <p:txBody>
          <a:bodyPr>
            <a:normAutofit/>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
        <p:nvSpPr>
          <p:cNvPr id="8" name="TextBox 7">
            <a:extLst>
              <a:ext uri="{FF2B5EF4-FFF2-40B4-BE49-F238E27FC236}">
                <a16:creationId xmlns:a16="http://schemas.microsoft.com/office/drawing/2014/main" id="{9AFB76E0-CE52-5A8E-5173-568813930119}"/>
              </a:ext>
            </a:extLst>
          </p:cNvPr>
          <p:cNvSpPr txBox="1"/>
          <p:nvPr/>
        </p:nvSpPr>
        <p:spPr>
          <a:xfrm>
            <a:off x="128752" y="4414217"/>
            <a:ext cx="4645024" cy="1015663"/>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rgbClr val="0000CC"/>
                </a:solidFill>
              </a:rPr>
              <a:t>Assess your own ability to set direction, motivate, delegate and empower others to bring about a workplace change</a:t>
            </a:r>
          </a:p>
        </p:txBody>
      </p:sp>
      <p:sp>
        <p:nvSpPr>
          <p:cNvPr id="9" name="TextBox 8">
            <a:extLst>
              <a:ext uri="{FF2B5EF4-FFF2-40B4-BE49-F238E27FC236}">
                <a16:creationId xmlns:a16="http://schemas.microsoft.com/office/drawing/2014/main" id="{3FE90FB3-70A6-C101-C620-07270C9802C6}"/>
              </a:ext>
            </a:extLst>
          </p:cNvPr>
          <p:cNvSpPr txBox="1"/>
          <p:nvPr/>
        </p:nvSpPr>
        <p:spPr>
          <a:xfrm>
            <a:off x="7149492" y="338437"/>
            <a:ext cx="1809527" cy="646331"/>
          </a:xfrm>
          <a:prstGeom prst="rect">
            <a:avLst/>
          </a:prstGeom>
          <a:noFill/>
        </p:spPr>
        <p:txBody>
          <a:bodyPr wrap="square" rtlCol="0">
            <a:spAutoFit/>
          </a:bodyPr>
          <a:lstStyle/>
          <a:p>
            <a:r>
              <a:rPr lang="en-GB" b="1" dirty="0">
                <a:solidFill>
                  <a:srgbClr val="FF0000"/>
                </a:solidFill>
              </a:rPr>
              <a:t>23:59 on Sunday, 5</a:t>
            </a:r>
            <a:r>
              <a:rPr lang="en-GB" b="1" baseline="30000" dirty="0">
                <a:solidFill>
                  <a:srgbClr val="FF0000"/>
                </a:solidFill>
              </a:rPr>
              <a:t>th</a:t>
            </a:r>
            <a:r>
              <a:rPr lang="en-GB" b="1" dirty="0">
                <a:solidFill>
                  <a:srgbClr val="FF0000"/>
                </a:solidFill>
              </a:rPr>
              <a:t> July 2026</a:t>
            </a:r>
          </a:p>
        </p:txBody>
      </p:sp>
      <p:sp>
        <p:nvSpPr>
          <p:cNvPr id="11" name="TextBox 10">
            <a:extLst>
              <a:ext uri="{FF2B5EF4-FFF2-40B4-BE49-F238E27FC236}">
                <a16:creationId xmlns:a16="http://schemas.microsoft.com/office/drawing/2014/main" id="{44DF792E-E059-5673-4EF2-168B62D9E93F}"/>
              </a:ext>
            </a:extLst>
          </p:cNvPr>
          <p:cNvSpPr txBox="1"/>
          <p:nvPr/>
        </p:nvSpPr>
        <p:spPr>
          <a:xfrm>
            <a:off x="128752" y="1783872"/>
            <a:ext cx="4572000" cy="2631490"/>
          </a:xfrm>
          <a:prstGeom prst="rect">
            <a:avLst/>
          </a:prstGeom>
          <a:noFill/>
        </p:spPr>
        <p:txBody>
          <a:bodyPr wrap="square">
            <a:spAutoFit/>
          </a:bodyPr>
          <a:lstStyle/>
          <a:p>
            <a:pPr marL="285750" indent="-285750">
              <a:buFont typeface="Arial" panose="020B0604020202020204" pitchFamily="34" charset="0"/>
              <a:buChar char="•"/>
            </a:pPr>
            <a:r>
              <a:rPr lang="en-GB" sz="2000" dirty="0">
                <a:solidFill>
                  <a:srgbClr val="0000CC"/>
                </a:solidFill>
              </a:rPr>
              <a:t>Critically assess a recognised leadership model or theory in relation to its ability to impact on individual workplace performance</a:t>
            </a:r>
          </a:p>
          <a:p>
            <a:pPr marL="285750" indent="-285750">
              <a:lnSpc>
                <a:spcPct val="100000"/>
              </a:lnSpc>
              <a:spcBef>
                <a:spcPts val="600"/>
              </a:spcBef>
              <a:buFont typeface="Arial" panose="020B0604020202020204" pitchFamily="34" charset="0"/>
              <a:buChar char="•"/>
            </a:pPr>
            <a:r>
              <a:rPr lang="en-GB" sz="2000" dirty="0">
                <a:solidFill>
                  <a:srgbClr val="0000CC"/>
                </a:solidFill>
              </a:rPr>
              <a:t>Evaluate own ability to use a range of leadership styles, in different situations and with different types of people, to fulfil the leadership role     </a:t>
            </a: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500"/>
                                        <p:tgtEl>
                                          <p:spTgt spid="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xEl>
                                              <p:pRg st="1" end="1"/>
                                            </p:txEl>
                                          </p:spTgt>
                                        </p:tgtEl>
                                        <p:attrNameLst>
                                          <p:attrName>style.visibility</p:attrName>
                                        </p:attrNameLst>
                                      </p:cBhvr>
                                      <p:to>
                                        <p:strVal val="visible"/>
                                      </p:to>
                                    </p:set>
                                    <p:animEffect transition="in" filter="fade">
                                      <p:cBhvr>
                                        <p:cTn id="12" dur="500"/>
                                        <p:tgtEl>
                                          <p:spTgt spid="1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FB57A-05C3-B849-AB53-1AEB6E621990}"/>
              </a:ext>
            </a:extLst>
          </p:cNvPr>
          <p:cNvSpPr>
            <a:spLocks noGrp="1"/>
          </p:cNvSpPr>
          <p:nvPr>
            <p:ph type="title"/>
          </p:nvPr>
        </p:nvSpPr>
        <p:spPr/>
        <p:txBody>
          <a:bodyPr/>
          <a:lstStyle/>
          <a:p>
            <a:r>
              <a:rPr lang="en-GB" b="1" dirty="0"/>
              <a:t>Assignment Tasks</a:t>
            </a:r>
            <a:r>
              <a:rPr lang="en-GB" dirty="0"/>
              <a:t>                              </a:t>
            </a:r>
            <a:r>
              <a:rPr lang="en-GB" sz="1600" dirty="0"/>
              <a:t>(          BMSK6010</a:t>
            </a:r>
          </a:p>
        </p:txBody>
      </p:sp>
      <p:sp>
        <p:nvSpPr>
          <p:cNvPr id="3" name="Content Placeholder 2">
            <a:extLst>
              <a:ext uri="{FF2B5EF4-FFF2-40B4-BE49-F238E27FC236}">
                <a16:creationId xmlns:a16="http://schemas.microsoft.com/office/drawing/2014/main" id="{1AF7AD5D-7586-D044-9076-564A9101BB18}"/>
              </a:ext>
            </a:extLst>
          </p:cNvPr>
          <p:cNvSpPr>
            <a:spLocks noGrp="1"/>
          </p:cNvSpPr>
          <p:nvPr>
            <p:ph idx="1"/>
          </p:nvPr>
        </p:nvSpPr>
        <p:spPr>
          <a:xfrm>
            <a:off x="134999" y="1715046"/>
            <a:ext cx="8874001" cy="3110644"/>
          </a:xfrm>
        </p:spPr>
        <p:txBody>
          <a:bodyPr>
            <a:noAutofit/>
          </a:bodyPr>
          <a:lstStyle/>
          <a:p>
            <a:r>
              <a:rPr lang="en-GB" sz="2800" dirty="0">
                <a:solidFill>
                  <a:srgbClr val="0000CC"/>
                </a:solidFill>
              </a:rPr>
              <a:t>Critically assess a recognised leadership model or theory in relation to its ability to impact on individual workplace performance     </a:t>
            </a:r>
            <a:endParaRPr lang="en-GB" sz="2800" b="1" dirty="0">
              <a:solidFill>
                <a:srgbClr val="0000CC"/>
              </a:solidFill>
            </a:endParaRPr>
          </a:p>
          <a:p>
            <a:r>
              <a:rPr lang="en-GB" sz="2800" dirty="0">
                <a:solidFill>
                  <a:srgbClr val="0000CC"/>
                </a:solidFill>
              </a:rPr>
              <a:t>Evaluate own ability to use a range of leadership styles, in different situations and with different types of people, to fulfil the leadership role                 </a:t>
            </a:r>
          </a:p>
          <a:p>
            <a:r>
              <a:rPr lang="en-GB" sz="2800" dirty="0">
                <a:solidFill>
                  <a:srgbClr val="0000CC"/>
                </a:solidFill>
              </a:rPr>
              <a:t>Assess your own ability to set direction, motivate, delegate and empower others to bring about a workplace change</a:t>
            </a:r>
          </a:p>
        </p:txBody>
      </p:sp>
      <p:pic>
        <p:nvPicPr>
          <p:cNvPr id="6" name="Picture 5">
            <a:extLst>
              <a:ext uri="{FF2B5EF4-FFF2-40B4-BE49-F238E27FC236}">
                <a16:creationId xmlns:a16="http://schemas.microsoft.com/office/drawing/2014/main" id="{2BFEC99D-F596-44A7-A14A-F56F739D3E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64088" y="-77761"/>
            <a:ext cx="1691680" cy="1542565"/>
          </a:xfrm>
          <a:prstGeom prst="rect">
            <a:avLst/>
          </a:prstGeom>
        </p:spPr>
      </p:pic>
    </p:spTree>
    <p:extLst>
      <p:ext uri="{BB962C8B-B14F-4D97-AF65-F5344CB8AC3E}">
        <p14:creationId xmlns:p14="http://schemas.microsoft.com/office/powerpoint/2010/main" val="3789430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7B9EE-E958-CFD3-0464-EDA219AEE64A}"/>
              </a:ext>
            </a:extLst>
          </p:cNvPr>
          <p:cNvSpPr>
            <a:spLocks noGrp="1"/>
          </p:cNvSpPr>
          <p:nvPr>
            <p:ph type="title"/>
          </p:nvPr>
        </p:nvSpPr>
        <p:spPr>
          <a:xfrm>
            <a:off x="433014" y="24487"/>
            <a:ext cx="5383510" cy="759619"/>
          </a:xfrm>
        </p:spPr>
        <p:txBody>
          <a:bodyPr/>
          <a:lstStyle/>
          <a:p>
            <a:pPr algn="ctr"/>
            <a:r>
              <a:rPr lang="en-GB" dirty="0"/>
              <a:t>BMSK6010 – Task 1</a:t>
            </a:r>
          </a:p>
        </p:txBody>
      </p:sp>
      <p:sp>
        <p:nvSpPr>
          <p:cNvPr id="3" name="Content Placeholder 2">
            <a:extLst>
              <a:ext uri="{FF2B5EF4-FFF2-40B4-BE49-F238E27FC236}">
                <a16:creationId xmlns:a16="http://schemas.microsoft.com/office/drawing/2014/main" id="{2F0489B9-DCDF-A483-BEAE-EFE9F6315066}"/>
              </a:ext>
            </a:extLst>
          </p:cNvPr>
          <p:cNvSpPr>
            <a:spLocks noGrp="1"/>
          </p:cNvSpPr>
          <p:nvPr>
            <p:ph idx="1"/>
          </p:nvPr>
        </p:nvSpPr>
        <p:spPr>
          <a:xfrm>
            <a:off x="107504" y="2636912"/>
            <a:ext cx="9144000" cy="3540931"/>
          </a:xfrm>
        </p:spPr>
        <p:txBody>
          <a:bodyPr/>
          <a:lstStyle/>
          <a:p>
            <a:r>
              <a:rPr lang="en-GB" sz="2400" dirty="0">
                <a:solidFill>
                  <a:srgbClr val="7030A0"/>
                </a:solidFill>
                <a:effectLst/>
                <a:latin typeface="Arial" panose="020B0604020202020204" pitchFamily="34" charset="0"/>
                <a:ea typeface="Times New Roman" panose="02020603050405020304" pitchFamily="18" charset="0"/>
              </a:rPr>
              <a:t>Be sure to focus upon its ability to impact an individual’s workplace performance.  This will inevitably require you to compare and contrast your chosen theory with other, recognised leadership models or theories, </a:t>
            </a:r>
            <a:r>
              <a:rPr lang="en-GB" sz="2400" i="1" dirty="0">
                <a:solidFill>
                  <a:srgbClr val="7030A0"/>
                </a:solidFill>
                <a:effectLst/>
                <a:latin typeface="Arial" panose="020B0604020202020204" pitchFamily="34" charset="0"/>
                <a:ea typeface="Times New Roman" panose="02020603050405020304" pitchFamily="18" charset="0"/>
              </a:rPr>
              <a:t>as well as reflecting critically on your workplace experiences</a:t>
            </a:r>
            <a:r>
              <a:rPr lang="en-GB" sz="2400" dirty="0">
                <a:solidFill>
                  <a:srgbClr val="7030A0"/>
                </a:solidFill>
                <a:effectLst/>
                <a:latin typeface="Arial" panose="020B0604020202020204" pitchFamily="34" charset="0"/>
                <a:ea typeface="Times New Roman" panose="02020603050405020304" pitchFamily="18" charset="0"/>
              </a:rPr>
              <a:t>.  </a:t>
            </a:r>
          </a:p>
          <a:p>
            <a:r>
              <a:rPr lang="en-GB" sz="2400" dirty="0">
                <a:solidFill>
                  <a:srgbClr val="7030A0"/>
                </a:solidFill>
                <a:effectLst/>
                <a:latin typeface="Arial" panose="020B0604020202020204" pitchFamily="34" charset="0"/>
                <a:ea typeface="Times New Roman" panose="02020603050405020304" pitchFamily="18" charset="0"/>
              </a:rPr>
              <a:t>It would enhance your report to also introduce other case-study observations and academic commentary.</a:t>
            </a:r>
            <a:endParaRPr lang="en-GB" sz="2400" dirty="0">
              <a:solidFill>
                <a:srgbClr val="7030A0"/>
              </a:solidFill>
              <a:effectLst/>
              <a:latin typeface="Times New Roman" panose="02020603050405020304" pitchFamily="18" charset="0"/>
              <a:ea typeface="Times New Roman" panose="02020603050405020304" pitchFamily="18" charset="0"/>
            </a:endParaRPr>
          </a:p>
          <a:p>
            <a:endParaRPr lang="en-GB" dirty="0">
              <a:solidFill>
                <a:srgbClr val="7030A0"/>
              </a:solidFill>
            </a:endParaRPr>
          </a:p>
        </p:txBody>
      </p:sp>
      <p:sp>
        <p:nvSpPr>
          <p:cNvPr id="8" name="TextBox 7">
            <a:extLst>
              <a:ext uri="{FF2B5EF4-FFF2-40B4-BE49-F238E27FC236}">
                <a16:creationId xmlns:a16="http://schemas.microsoft.com/office/drawing/2014/main" id="{F157A6D1-A878-044E-E4A1-5A6BDF57FFEF}"/>
              </a:ext>
            </a:extLst>
          </p:cNvPr>
          <p:cNvSpPr txBox="1"/>
          <p:nvPr/>
        </p:nvSpPr>
        <p:spPr>
          <a:xfrm>
            <a:off x="179512" y="620688"/>
            <a:ext cx="8239638" cy="1569660"/>
          </a:xfrm>
          <a:prstGeom prst="rect">
            <a:avLst/>
          </a:prstGeom>
          <a:noFill/>
        </p:spPr>
        <p:txBody>
          <a:bodyPr wrap="square" rtlCol="0">
            <a:spAutoFit/>
          </a:bodyPr>
          <a:lstStyle/>
          <a:p>
            <a:pPr marL="285750" indent="-285750">
              <a:buFont typeface="Arial" panose="020B0604020202020204" pitchFamily="34" charset="0"/>
              <a:buChar char="•"/>
            </a:pPr>
            <a:r>
              <a:rPr lang="en-GB" sz="3200" b="1" dirty="0">
                <a:solidFill>
                  <a:srgbClr val="0000CC"/>
                </a:solidFill>
              </a:rPr>
              <a:t>Critically assess a recognised leadership model or theory in relation to its ability to impact on individual workplace performance</a:t>
            </a:r>
          </a:p>
        </p:txBody>
      </p:sp>
    </p:spTree>
    <p:extLst>
      <p:ext uri="{BB962C8B-B14F-4D97-AF65-F5344CB8AC3E}">
        <p14:creationId xmlns:p14="http://schemas.microsoft.com/office/powerpoint/2010/main" val="3755719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0840B-EF52-6465-9F75-C8AD2AC0D0C0}"/>
              </a:ext>
            </a:extLst>
          </p:cNvPr>
          <p:cNvSpPr>
            <a:spLocks noGrp="1"/>
          </p:cNvSpPr>
          <p:nvPr>
            <p:ph type="title"/>
          </p:nvPr>
        </p:nvSpPr>
        <p:spPr>
          <a:xfrm>
            <a:off x="633770" y="34274"/>
            <a:ext cx="7886700" cy="687611"/>
          </a:xfrm>
        </p:spPr>
        <p:txBody>
          <a:bodyPr/>
          <a:lstStyle/>
          <a:p>
            <a:pPr algn="ctr"/>
            <a:r>
              <a:rPr lang="en-GB" dirty="0"/>
              <a:t>BMSK6010 – Task 2</a:t>
            </a:r>
          </a:p>
        </p:txBody>
      </p:sp>
      <p:sp>
        <p:nvSpPr>
          <p:cNvPr id="3" name="Content Placeholder 2">
            <a:extLst>
              <a:ext uri="{FF2B5EF4-FFF2-40B4-BE49-F238E27FC236}">
                <a16:creationId xmlns:a16="http://schemas.microsoft.com/office/drawing/2014/main" id="{4050E3A9-221B-8415-6DD9-3B408B5AFCA6}"/>
              </a:ext>
            </a:extLst>
          </p:cNvPr>
          <p:cNvSpPr>
            <a:spLocks noGrp="1"/>
          </p:cNvSpPr>
          <p:nvPr>
            <p:ph idx="1"/>
          </p:nvPr>
        </p:nvSpPr>
        <p:spPr>
          <a:xfrm>
            <a:off x="435031" y="1556792"/>
            <a:ext cx="8064896" cy="3816424"/>
          </a:xfrm>
        </p:spPr>
        <p:txBody>
          <a:bodyPr>
            <a:noAutofit/>
          </a:bodyPr>
          <a:lstStyle/>
          <a:p>
            <a:pPr marL="57150" indent="0">
              <a:buNone/>
            </a:pPr>
            <a:r>
              <a:rPr lang="en-GB" sz="2800" b="1" dirty="0">
                <a:solidFill>
                  <a:srgbClr val="0000CC"/>
                </a:solidFill>
              </a:rPr>
              <a:t>Evaluate own ability to use a range of leadership styles, in different situations and with different types of people, to fulfil the leadership role                 </a:t>
            </a:r>
          </a:p>
          <a:p>
            <a:pPr marL="57150" indent="0">
              <a:buNone/>
            </a:pPr>
            <a:r>
              <a:rPr lang="en-GB" sz="2400" dirty="0">
                <a:solidFill>
                  <a:srgbClr val="0000CC"/>
                </a:solidFill>
                <a:effectLst/>
                <a:latin typeface="Arial" panose="020B0604020202020204" pitchFamily="34" charset="0"/>
                <a:ea typeface="Times New Roman" panose="02020603050405020304" pitchFamily="18" charset="0"/>
              </a:rPr>
              <a:t> </a:t>
            </a:r>
          </a:p>
          <a:p>
            <a:pPr marL="228600"/>
            <a:r>
              <a:rPr lang="en-GB" sz="2400" dirty="0">
                <a:solidFill>
                  <a:srgbClr val="0000CC"/>
                </a:solidFill>
                <a:effectLst/>
                <a:latin typeface="Arial" panose="020B0604020202020204" pitchFamily="34" charset="0"/>
                <a:ea typeface="Times New Roman" panose="02020603050405020304" pitchFamily="18" charset="0"/>
              </a:rPr>
              <a:t>You can do so using two objective assessments which indicate your own leadership styles.  </a:t>
            </a:r>
          </a:p>
          <a:p>
            <a:pPr marL="228600"/>
            <a:r>
              <a:rPr lang="en-GB" sz="2400" dirty="0">
                <a:solidFill>
                  <a:srgbClr val="0000CC"/>
                </a:solidFill>
                <a:effectLst/>
                <a:latin typeface="Arial" panose="020B0604020202020204" pitchFamily="34" charset="0"/>
                <a:ea typeface="Times New Roman" panose="02020603050405020304" pitchFamily="18" charset="0"/>
              </a:rPr>
              <a:t>For this activity you will need to complete two self-assessment questionnaires and analyse and </a:t>
            </a:r>
            <a:r>
              <a:rPr lang="en-GB" sz="2400" i="1" u="sng" dirty="0">
                <a:solidFill>
                  <a:srgbClr val="0000CC"/>
                </a:solidFill>
                <a:effectLst/>
                <a:latin typeface="Arial" panose="020B0604020202020204" pitchFamily="34" charset="0"/>
                <a:ea typeface="Times New Roman" panose="02020603050405020304" pitchFamily="18" charset="0"/>
              </a:rPr>
              <a:t>reflect </a:t>
            </a:r>
            <a:r>
              <a:rPr lang="en-GB" sz="2400" dirty="0">
                <a:solidFill>
                  <a:srgbClr val="0000CC"/>
                </a:solidFill>
                <a:effectLst/>
                <a:latin typeface="Arial" panose="020B0604020202020204" pitchFamily="34" charset="0"/>
                <a:ea typeface="Times New Roman" panose="02020603050405020304" pitchFamily="18" charset="0"/>
              </a:rPr>
              <a:t>upon the results.  </a:t>
            </a:r>
            <a:endParaRPr lang="en-GB" sz="2400" dirty="0">
              <a:solidFill>
                <a:srgbClr val="0000CC"/>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5185750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person, human face, clothing, baby&#10;&#10;Description automatically generated">
            <a:extLst>
              <a:ext uri="{FF2B5EF4-FFF2-40B4-BE49-F238E27FC236}">
                <a16:creationId xmlns:a16="http://schemas.microsoft.com/office/drawing/2014/main" id="{D2345E0B-3F4E-EB13-10AA-BD1DF89A22E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41325" y="1"/>
            <a:ext cx="1702674" cy="1857356"/>
          </a:xfrm>
          <a:prstGeom prst="rect">
            <a:avLst/>
          </a:prstGeom>
        </p:spPr>
      </p:pic>
      <p:sp>
        <p:nvSpPr>
          <p:cNvPr id="2" name="Title 1">
            <a:extLst>
              <a:ext uri="{FF2B5EF4-FFF2-40B4-BE49-F238E27FC236}">
                <a16:creationId xmlns:a16="http://schemas.microsoft.com/office/drawing/2014/main" id="{26307407-0499-2F4B-747E-32DF462E1D40}"/>
              </a:ext>
            </a:extLst>
          </p:cNvPr>
          <p:cNvSpPr>
            <a:spLocks noGrp="1"/>
          </p:cNvSpPr>
          <p:nvPr>
            <p:ph type="title"/>
          </p:nvPr>
        </p:nvSpPr>
        <p:spPr>
          <a:xfrm>
            <a:off x="1702674" y="116632"/>
            <a:ext cx="5738651" cy="658558"/>
          </a:xfrm>
        </p:spPr>
        <p:txBody>
          <a:bodyPr/>
          <a:lstStyle/>
          <a:p>
            <a:pPr algn="ctr"/>
            <a:r>
              <a:rPr lang="en-GB" dirty="0"/>
              <a:t>BMSK6010 – Task 2 (cont.)</a:t>
            </a:r>
          </a:p>
        </p:txBody>
      </p:sp>
      <p:sp>
        <p:nvSpPr>
          <p:cNvPr id="3" name="Content Placeholder 2">
            <a:extLst>
              <a:ext uri="{FF2B5EF4-FFF2-40B4-BE49-F238E27FC236}">
                <a16:creationId xmlns:a16="http://schemas.microsoft.com/office/drawing/2014/main" id="{00B54E9A-7420-A16D-8362-402F1C245F16}"/>
              </a:ext>
            </a:extLst>
          </p:cNvPr>
          <p:cNvSpPr>
            <a:spLocks noGrp="1"/>
          </p:cNvSpPr>
          <p:nvPr>
            <p:ph idx="1"/>
          </p:nvPr>
        </p:nvSpPr>
        <p:spPr>
          <a:xfrm>
            <a:off x="107504" y="1556792"/>
            <a:ext cx="8136904" cy="4104456"/>
          </a:xfrm>
        </p:spPr>
        <p:txBody>
          <a:bodyPr>
            <a:normAutofit lnSpcReduction="10000"/>
          </a:bodyPr>
          <a:lstStyle/>
          <a:p>
            <a:r>
              <a:rPr lang="en-GB" sz="2400" dirty="0">
                <a:solidFill>
                  <a:srgbClr val="0000CC"/>
                </a:solidFill>
                <a:effectLst/>
                <a:latin typeface="Arial" panose="020B0604020202020204" pitchFamily="34" charset="0"/>
                <a:ea typeface="Times New Roman" panose="02020603050405020304" pitchFamily="18" charset="0"/>
              </a:rPr>
              <a:t>Do the self-assessment questionnaires present </a:t>
            </a:r>
            <a:r>
              <a:rPr lang="en-GB" sz="2400" i="1" dirty="0">
                <a:solidFill>
                  <a:srgbClr val="0000CC"/>
                </a:solidFill>
                <a:effectLst/>
                <a:latin typeface="Arial" panose="020B0604020202020204" pitchFamily="34" charset="0"/>
                <a:ea typeface="Times New Roman" panose="02020603050405020304" pitchFamily="18" charset="0"/>
              </a:rPr>
              <a:t>an accurate reflection </a:t>
            </a:r>
            <a:r>
              <a:rPr lang="en-GB" sz="2400" dirty="0">
                <a:solidFill>
                  <a:srgbClr val="0000CC"/>
                </a:solidFill>
                <a:effectLst/>
                <a:latin typeface="Arial" panose="020B0604020202020204" pitchFamily="34" charset="0"/>
                <a:ea typeface="Times New Roman" panose="02020603050405020304" pitchFamily="18" charset="0"/>
              </a:rPr>
              <a:t>of your actual leadership styles in different situations – </a:t>
            </a:r>
            <a:r>
              <a:rPr lang="en-GB" sz="2400" i="1" dirty="0">
                <a:solidFill>
                  <a:srgbClr val="0000CC"/>
                </a:solidFill>
                <a:effectLst/>
                <a:latin typeface="Arial" panose="020B0604020202020204" pitchFamily="34" charset="0"/>
                <a:ea typeface="Times New Roman" panose="02020603050405020304" pitchFamily="18" charset="0"/>
              </a:rPr>
              <a:t>think about real situations in the workplace and how you have behaved</a:t>
            </a:r>
            <a:r>
              <a:rPr lang="en-GB" sz="2400" dirty="0">
                <a:solidFill>
                  <a:srgbClr val="0000CC"/>
                </a:solidFill>
                <a:effectLst/>
                <a:latin typeface="Arial" panose="020B0604020202020204" pitchFamily="34" charset="0"/>
                <a:ea typeface="Times New Roman" panose="02020603050405020304" pitchFamily="18" charset="0"/>
              </a:rPr>
              <a:t>.  </a:t>
            </a:r>
          </a:p>
          <a:p>
            <a:r>
              <a:rPr lang="en-GB" sz="2400" dirty="0">
                <a:solidFill>
                  <a:srgbClr val="0000CC"/>
                </a:solidFill>
                <a:effectLst/>
                <a:latin typeface="Arial" panose="020B0604020202020204" pitchFamily="34" charset="0"/>
                <a:ea typeface="Times New Roman" panose="02020603050405020304" pitchFamily="18" charset="0"/>
              </a:rPr>
              <a:t>What does your experience tell you about yourself?  </a:t>
            </a:r>
          </a:p>
          <a:p>
            <a:r>
              <a:rPr lang="en-GB" sz="2400" dirty="0">
                <a:solidFill>
                  <a:srgbClr val="0000CC"/>
                </a:solidFill>
                <a:effectLst/>
                <a:latin typeface="Arial" panose="020B0604020202020204" pitchFamily="34" charset="0"/>
                <a:ea typeface="Times New Roman" panose="02020603050405020304" pitchFamily="18" charset="0"/>
              </a:rPr>
              <a:t>Compare and contrast with </a:t>
            </a:r>
            <a:r>
              <a:rPr lang="en-GB" sz="2400" i="1" dirty="0">
                <a:solidFill>
                  <a:srgbClr val="0000CC"/>
                </a:solidFill>
                <a:effectLst/>
                <a:latin typeface="Arial" panose="020B0604020202020204" pitchFamily="34" charset="0"/>
                <a:ea typeface="Times New Roman" panose="02020603050405020304" pitchFamily="18" charset="0"/>
              </a:rPr>
              <a:t>your questionnaire results</a:t>
            </a:r>
            <a:r>
              <a:rPr lang="en-GB" sz="2400" dirty="0">
                <a:solidFill>
                  <a:srgbClr val="0000CC"/>
                </a:solidFill>
                <a:effectLst/>
                <a:latin typeface="Arial" panose="020B0604020202020204" pitchFamily="34" charset="0"/>
                <a:ea typeface="Times New Roman" panose="02020603050405020304" pitchFamily="18" charset="0"/>
              </a:rPr>
              <a:t>.  </a:t>
            </a:r>
          </a:p>
          <a:p>
            <a:r>
              <a:rPr lang="en-GB" sz="2400" dirty="0">
                <a:solidFill>
                  <a:srgbClr val="0000CC"/>
                </a:solidFill>
                <a:effectLst/>
                <a:latin typeface="Arial" panose="020B0604020202020204" pitchFamily="34" charset="0"/>
                <a:ea typeface="Times New Roman" panose="02020603050405020304" pitchFamily="18" charset="0"/>
              </a:rPr>
              <a:t>Draw reasoned conclusions based upon the evidence.  </a:t>
            </a:r>
          </a:p>
          <a:p>
            <a:r>
              <a:rPr lang="en-GB" sz="2400" dirty="0">
                <a:solidFill>
                  <a:srgbClr val="0000CC"/>
                </a:solidFill>
                <a:effectLst/>
                <a:latin typeface="Arial" panose="020B0604020202020204" pitchFamily="34" charset="0"/>
                <a:ea typeface="Times New Roman" panose="02020603050405020304" pitchFamily="18" charset="0"/>
              </a:rPr>
              <a:t>Within your analysis of your own leadership style in the workplace look to provide linkage to the theorists you might have drawn upon and the models you have discussed.</a:t>
            </a:r>
            <a:endParaRPr lang="en-GB" sz="2400" dirty="0">
              <a:solidFill>
                <a:srgbClr val="0000CC"/>
              </a:solidFill>
              <a:effectLst/>
              <a:latin typeface="Times New Roman" panose="02020603050405020304" pitchFamily="18" charset="0"/>
              <a:ea typeface="Times New Roman" panose="02020603050405020304" pitchFamily="18" charset="0"/>
            </a:endParaRPr>
          </a:p>
          <a:p>
            <a:endParaRPr lang="en-GB" dirty="0">
              <a:solidFill>
                <a:srgbClr val="0000CC"/>
              </a:solidFill>
            </a:endParaRPr>
          </a:p>
        </p:txBody>
      </p:sp>
    </p:spTree>
    <p:extLst>
      <p:ext uri="{BB962C8B-B14F-4D97-AF65-F5344CB8AC3E}">
        <p14:creationId xmlns:p14="http://schemas.microsoft.com/office/powerpoint/2010/main" val="96004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25DE5-1000-8D76-FCFE-7DD57E2771FC}"/>
              </a:ext>
            </a:extLst>
          </p:cNvPr>
          <p:cNvSpPr>
            <a:spLocks noGrp="1"/>
          </p:cNvSpPr>
          <p:nvPr>
            <p:ph type="title"/>
          </p:nvPr>
        </p:nvSpPr>
        <p:spPr>
          <a:xfrm>
            <a:off x="628650" y="18256"/>
            <a:ext cx="7886700" cy="662782"/>
          </a:xfrm>
        </p:spPr>
        <p:txBody>
          <a:bodyPr/>
          <a:lstStyle/>
          <a:p>
            <a:pPr algn="ctr"/>
            <a:r>
              <a:rPr lang="en-GB" dirty="0"/>
              <a:t>BMSK6010 – Task 3</a:t>
            </a:r>
          </a:p>
        </p:txBody>
      </p:sp>
      <p:sp>
        <p:nvSpPr>
          <p:cNvPr id="3" name="Content Placeholder 2">
            <a:extLst>
              <a:ext uri="{FF2B5EF4-FFF2-40B4-BE49-F238E27FC236}">
                <a16:creationId xmlns:a16="http://schemas.microsoft.com/office/drawing/2014/main" id="{1887DB53-98A8-E878-E3AA-71F933448C09}"/>
              </a:ext>
            </a:extLst>
          </p:cNvPr>
          <p:cNvSpPr>
            <a:spLocks noGrp="1"/>
          </p:cNvSpPr>
          <p:nvPr>
            <p:ph idx="1"/>
          </p:nvPr>
        </p:nvSpPr>
        <p:spPr>
          <a:xfrm>
            <a:off x="467544" y="1340768"/>
            <a:ext cx="7886700" cy="4320480"/>
          </a:xfrm>
        </p:spPr>
        <p:txBody>
          <a:bodyPr>
            <a:normAutofit fontScale="55000" lnSpcReduction="20000"/>
          </a:bodyPr>
          <a:lstStyle/>
          <a:p>
            <a:pPr marL="0" indent="0">
              <a:buNone/>
            </a:pPr>
            <a:r>
              <a:rPr lang="en-GB" sz="6700" dirty="0">
                <a:solidFill>
                  <a:srgbClr val="0000CC"/>
                </a:solidFill>
              </a:rPr>
              <a:t>Assess your own ability to set direction, motivate, delegate and empower others to bring about a workplace change</a:t>
            </a:r>
          </a:p>
          <a:p>
            <a:endParaRPr lang="en-GB" sz="2800" dirty="0">
              <a:effectLst/>
              <a:latin typeface="Arial" panose="020B0604020202020204" pitchFamily="34" charset="0"/>
              <a:ea typeface="Times New Roman" panose="02020603050405020304" pitchFamily="18" charset="0"/>
            </a:endParaRPr>
          </a:p>
          <a:p>
            <a:r>
              <a:rPr lang="en-GB" sz="4500" dirty="0">
                <a:effectLst/>
                <a:latin typeface="Arial" panose="020B0604020202020204" pitchFamily="34" charset="0"/>
                <a:ea typeface="Times New Roman" panose="02020603050405020304" pitchFamily="18" charset="0"/>
                <a:cs typeface="Arial" panose="020B0604020202020204" pitchFamily="34" charset="0"/>
              </a:rPr>
              <a:t>Look to draw upon at least two theorists to assess and demonstrate your ability to set direction, motivate, delegate and empower others to bring about workplace change.  </a:t>
            </a:r>
          </a:p>
          <a:p>
            <a:r>
              <a:rPr lang="en-GB" sz="4500" dirty="0">
                <a:effectLst/>
                <a:latin typeface="Arial" panose="020B0604020202020204" pitchFamily="34" charset="0"/>
                <a:ea typeface="Times New Roman" panose="02020603050405020304" pitchFamily="18" charset="0"/>
                <a:cs typeface="Arial" panose="020B0604020202020204" pitchFamily="34" charset="0"/>
              </a:rPr>
              <a:t>Seek to link the theorists you draw upon to your workplace example.  You might wish to gain feedback from a manager, peers, colleagues, etc., to add to this assessment.</a:t>
            </a:r>
          </a:p>
          <a:p>
            <a:endParaRPr lang="en-GB" dirty="0"/>
          </a:p>
        </p:txBody>
      </p:sp>
    </p:spTree>
    <p:extLst>
      <p:ext uri="{BB962C8B-B14F-4D97-AF65-F5344CB8AC3E}">
        <p14:creationId xmlns:p14="http://schemas.microsoft.com/office/powerpoint/2010/main" val="34385978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26FE9-C47D-C248-820F-AF3BC32E0F1E}"/>
              </a:ext>
            </a:extLst>
          </p:cNvPr>
          <p:cNvSpPr>
            <a:spLocks noGrp="1"/>
          </p:cNvSpPr>
          <p:nvPr>
            <p:ph type="title"/>
          </p:nvPr>
        </p:nvSpPr>
        <p:spPr>
          <a:xfrm>
            <a:off x="2915816" y="694003"/>
            <a:ext cx="5517182" cy="938219"/>
          </a:xfrm>
        </p:spPr>
        <p:txBody>
          <a:bodyPr/>
          <a:lstStyle/>
          <a:p>
            <a:r>
              <a:rPr lang="en-GB" dirty="0"/>
              <a:t>The Role of a Leader</a:t>
            </a:r>
          </a:p>
        </p:txBody>
      </p:sp>
      <p:sp>
        <p:nvSpPr>
          <p:cNvPr id="3" name="Content Placeholder 2">
            <a:extLst>
              <a:ext uri="{FF2B5EF4-FFF2-40B4-BE49-F238E27FC236}">
                <a16:creationId xmlns:a16="http://schemas.microsoft.com/office/drawing/2014/main" id="{A660A9DF-4090-0C47-9680-EEC2B75ACEEC}"/>
              </a:ext>
            </a:extLst>
          </p:cNvPr>
          <p:cNvSpPr>
            <a:spLocks noGrp="1"/>
          </p:cNvSpPr>
          <p:nvPr>
            <p:ph idx="1"/>
          </p:nvPr>
        </p:nvSpPr>
        <p:spPr>
          <a:xfrm>
            <a:off x="611560" y="3786925"/>
            <a:ext cx="8219256" cy="1876437"/>
          </a:xfrm>
        </p:spPr>
        <p:txBody>
          <a:bodyPr>
            <a:normAutofit fontScale="85000" lnSpcReduction="20000"/>
          </a:bodyPr>
          <a:lstStyle/>
          <a:p>
            <a:pPr marL="0" indent="0">
              <a:buNone/>
            </a:pPr>
            <a:r>
              <a:rPr lang="en-GB" sz="4000" b="1" i="1" dirty="0">
                <a:solidFill>
                  <a:srgbClr val="0000CC"/>
                </a:solidFill>
              </a:rPr>
              <a:t>Question:</a:t>
            </a:r>
            <a:r>
              <a:rPr lang="en-GB" sz="4000" dirty="0">
                <a:solidFill>
                  <a:srgbClr val="0000CC"/>
                </a:solidFill>
              </a:rPr>
              <a:t> what are the key elements, dimensions of the leader’s role?</a:t>
            </a:r>
          </a:p>
          <a:p>
            <a:pPr marL="0" indent="0">
              <a:buNone/>
            </a:pPr>
            <a:endParaRPr lang="en-GB" sz="4000" dirty="0">
              <a:solidFill>
                <a:srgbClr val="0000CC"/>
              </a:solidFill>
            </a:endParaRPr>
          </a:p>
          <a:p>
            <a:pPr marL="0" indent="0">
              <a:buNone/>
            </a:pPr>
            <a:r>
              <a:rPr lang="en-GB" sz="4000" dirty="0">
                <a:solidFill>
                  <a:srgbClr val="0000CC"/>
                </a:solidFill>
              </a:rPr>
              <a:t>10 mins, then feedback</a:t>
            </a:r>
            <a:r>
              <a:rPr lang="en-GB" dirty="0">
                <a:solidFill>
                  <a:srgbClr val="00B050"/>
                </a:solidFill>
              </a:rPr>
              <a:t>			</a:t>
            </a:r>
            <a:endParaRPr lang="en-GB" sz="4400" dirty="0">
              <a:solidFill>
                <a:srgbClr val="0070C0"/>
              </a:solidFill>
            </a:endParaRPr>
          </a:p>
        </p:txBody>
      </p:sp>
      <p:pic>
        <p:nvPicPr>
          <p:cNvPr id="9" name="Picture 8">
            <a:extLst>
              <a:ext uri="{FF2B5EF4-FFF2-40B4-BE49-F238E27FC236}">
                <a16:creationId xmlns:a16="http://schemas.microsoft.com/office/drawing/2014/main" id="{6883BD85-8A8B-4C23-8379-E12A507E442F}"/>
              </a:ext>
            </a:extLst>
          </p:cNvPr>
          <p:cNvPicPr>
            <a:picLocks noChangeAspect="1"/>
          </p:cNvPicPr>
          <p:nvPr/>
        </p:nvPicPr>
        <p:blipFill>
          <a:blip r:embed="rId2"/>
          <a:stretch>
            <a:fillRect/>
          </a:stretch>
        </p:blipFill>
        <p:spPr>
          <a:xfrm>
            <a:off x="0" y="0"/>
            <a:ext cx="2571750" cy="3314700"/>
          </a:xfrm>
          <a:prstGeom prst="rect">
            <a:avLst/>
          </a:prstGeom>
        </p:spPr>
      </p:pic>
      <p:sp>
        <p:nvSpPr>
          <p:cNvPr id="4" name="TextBox 3">
            <a:extLst>
              <a:ext uri="{FF2B5EF4-FFF2-40B4-BE49-F238E27FC236}">
                <a16:creationId xmlns:a16="http://schemas.microsoft.com/office/drawing/2014/main" id="{079AC5B2-F4ED-45B8-8F3A-C6568A478D91}"/>
              </a:ext>
            </a:extLst>
          </p:cNvPr>
          <p:cNvSpPr txBox="1"/>
          <p:nvPr/>
        </p:nvSpPr>
        <p:spPr>
          <a:xfrm>
            <a:off x="5687616" y="1988840"/>
            <a:ext cx="3456384" cy="830997"/>
          </a:xfrm>
          <a:prstGeom prst="rect">
            <a:avLst/>
          </a:prstGeom>
          <a:noFill/>
        </p:spPr>
        <p:txBody>
          <a:bodyPr wrap="square" rtlCol="0">
            <a:spAutoFit/>
          </a:bodyPr>
          <a:lstStyle/>
          <a:p>
            <a:r>
              <a:rPr lang="en-GB" sz="4800" b="1" dirty="0">
                <a:solidFill>
                  <a:srgbClr val="002060"/>
                </a:solidFill>
              </a:rPr>
              <a:t>Discussion</a:t>
            </a:r>
          </a:p>
        </p:txBody>
      </p:sp>
    </p:spTree>
    <p:extLst>
      <p:ext uri="{BB962C8B-B14F-4D97-AF65-F5344CB8AC3E}">
        <p14:creationId xmlns:p14="http://schemas.microsoft.com/office/powerpoint/2010/main" val="3269603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3185A803-4943-A241-95BC-59591459C487}"/>
              </a:ext>
            </a:extLst>
          </p:cNvPr>
          <p:cNvSpPr>
            <a:spLocks noGrp="1"/>
          </p:cNvSpPr>
          <p:nvPr>
            <p:ph type="title"/>
          </p:nvPr>
        </p:nvSpPr>
        <p:spPr>
          <a:xfrm>
            <a:off x="628650" y="20215"/>
            <a:ext cx="7886700" cy="960513"/>
          </a:xfrm>
        </p:spPr>
        <p:txBody>
          <a:bodyPr>
            <a:normAutofit/>
          </a:bodyPr>
          <a:lstStyle/>
          <a:p>
            <a:pPr fontAlgn="auto">
              <a:spcAft>
                <a:spcPts val="0"/>
              </a:spcAft>
              <a:defRPr/>
            </a:pPr>
            <a:r>
              <a:rPr lang="en-GB" altLang="en-US" dirty="0"/>
              <a:t>Roles of a Leader...some thoughts</a:t>
            </a:r>
          </a:p>
        </p:txBody>
      </p:sp>
      <p:sp>
        <p:nvSpPr>
          <p:cNvPr id="3" name="Content Placeholder 2">
            <a:extLst>
              <a:ext uri="{FF2B5EF4-FFF2-40B4-BE49-F238E27FC236}">
                <a16:creationId xmlns:a16="http://schemas.microsoft.com/office/drawing/2014/main" id="{20008D74-2683-734F-8D41-17FD87DDF9E7}"/>
              </a:ext>
            </a:extLst>
          </p:cNvPr>
          <p:cNvSpPr>
            <a:spLocks noGrp="1"/>
          </p:cNvSpPr>
          <p:nvPr>
            <p:ph idx="1"/>
          </p:nvPr>
        </p:nvSpPr>
        <p:spPr>
          <a:xfrm>
            <a:off x="167722" y="950564"/>
            <a:ext cx="6172200" cy="3394075"/>
          </a:xfrm>
        </p:spPr>
        <p:txBody>
          <a:bodyPr>
            <a:noAutofit/>
          </a:bodyPr>
          <a:lstStyle/>
          <a:p>
            <a:pPr marL="385763" indent="-385763" fontAlgn="auto">
              <a:spcAft>
                <a:spcPts val="0"/>
              </a:spcAft>
              <a:buFont typeface="Arial Black" panose="020B0A04020102020204" pitchFamily="34" charset="0"/>
              <a:buAutoNum type="arabicPeriod"/>
              <a:defRPr/>
            </a:pPr>
            <a:r>
              <a:rPr lang="en-US" altLang="en-US" sz="1800" dirty="0">
                <a:solidFill>
                  <a:srgbClr val="0000CC"/>
                </a:solidFill>
              </a:rPr>
              <a:t>Create an inspiring vision &amp; shared value</a:t>
            </a:r>
            <a:endParaRPr lang="en-GB" altLang="en-US" sz="1800" dirty="0">
              <a:solidFill>
                <a:srgbClr val="0000CC"/>
              </a:solidFill>
            </a:endParaRPr>
          </a:p>
          <a:p>
            <a:pPr marL="385763" indent="-385763" fontAlgn="auto">
              <a:spcAft>
                <a:spcPts val="0"/>
              </a:spcAft>
              <a:buFont typeface="Arial Black" panose="020B0A04020102020204" pitchFamily="34" charset="0"/>
              <a:buAutoNum type="arabicPeriod"/>
              <a:defRPr/>
            </a:pPr>
            <a:r>
              <a:rPr lang="en-US" altLang="en-US" sz="1800" dirty="0">
                <a:solidFill>
                  <a:srgbClr val="0000CC"/>
                </a:solidFill>
              </a:rPr>
              <a:t>Lead change</a:t>
            </a:r>
            <a:endParaRPr lang="en-GB" altLang="en-US" sz="1800" dirty="0">
              <a:solidFill>
                <a:srgbClr val="0000CC"/>
              </a:solidFill>
            </a:endParaRPr>
          </a:p>
          <a:p>
            <a:pPr marL="385763" indent="-385763" fontAlgn="auto">
              <a:spcAft>
                <a:spcPts val="0"/>
              </a:spcAft>
              <a:buFont typeface="Arial Black" panose="020B0A04020102020204" pitchFamily="34" charset="0"/>
              <a:buAutoNum type="arabicPeriod"/>
              <a:defRPr/>
            </a:pPr>
            <a:r>
              <a:rPr lang="en-US" altLang="en-US" sz="1800" dirty="0">
                <a:solidFill>
                  <a:srgbClr val="0000CC"/>
                </a:solidFill>
              </a:rPr>
              <a:t>Lead by example</a:t>
            </a:r>
            <a:endParaRPr lang="en-GB" altLang="en-US" sz="1800" dirty="0">
              <a:solidFill>
                <a:srgbClr val="0000CC"/>
              </a:solidFill>
            </a:endParaRPr>
          </a:p>
          <a:p>
            <a:pPr marL="385763" indent="-385763" fontAlgn="auto">
              <a:spcAft>
                <a:spcPts val="0"/>
              </a:spcAft>
              <a:buFont typeface="Arial Black" panose="020B0A04020102020204" pitchFamily="34" charset="0"/>
              <a:buAutoNum type="arabicPeriod"/>
              <a:defRPr/>
            </a:pPr>
            <a:r>
              <a:rPr lang="en-US" altLang="en-US" sz="1800" dirty="0">
                <a:solidFill>
                  <a:srgbClr val="0000CC"/>
                </a:solidFill>
              </a:rPr>
              <a:t>Demonstrate confidence</a:t>
            </a:r>
            <a:endParaRPr lang="en-GB" altLang="en-US" sz="1800" dirty="0">
              <a:solidFill>
                <a:srgbClr val="0000CC"/>
              </a:solidFill>
            </a:endParaRPr>
          </a:p>
          <a:p>
            <a:pPr marL="385763" indent="-385763" fontAlgn="auto">
              <a:spcAft>
                <a:spcPts val="0"/>
              </a:spcAft>
              <a:buFont typeface="Arial Black" panose="020B0A04020102020204" pitchFamily="34" charset="0"/>
              <a:buAutoNum type="arabicPeriod"/>
              <a:defRPr/>
            </a:pPr>
            <a:r>
              <a:rPr lang="en-US" altLang="en-US" sz="1800" dirty="0">
                <a:solidFill>
                  <a:srgbClr val="0000CC"/>
                </a:solidFill>
              </a:rPr>
              <a:t>Aspire to energize people</a:t>
            </a:r>
            <a:endParaRPr lang="en-GB" altLang="en-US" sz="1800" dirty="0">
              <a:solidFill>
                <a:srgbClr val="0000CC"/>
              </a:solidFill>
            </a:endParaRPr>
          </a:p>
          <a:p>
            <a:pPr marL="385763" indent="-385763" fontAlgn="auto">
              <a:spcAft>
                <a:spcPts val="0"/>
              </a:spcAft>
              <a:buFont typeface="Arial Black" panose="020B0A04020102020204" pitchFamily="34" charset="0"/>
              <a:buAutoNum type="arabicPeriod"/>
              <a:defRPr/>
            </a:pPr>
            <a:r>
              <a:rPr lang="en-US" altLang="en-US" sz="1800" dirty="0">
                <a:solidFill>
                  <a:srgbClr val="0000CC"/>
                </a:solidFill>
              </a:rPr>
              <a:t>Empower people</a:t>
            </a:r>
            <a:endParaRPr lang="en-GB" altLang="en-US" sz="1800" dirty="0">
              <a:solidFill>
                <a:srgbClr val="0000CC"/>
              </a:solidFill>
            </a:endParaRPr>
          </a:p>
          <a:p>
            <a:pPr marL="385763" indent="-385763" fontAlgn="auto">
              <a:spcAft>
                <a:spcPts val="0"/>
              </a:spcAft>
              <a:buFont typeface="Arial Black" panose="020B0A04020102020204" pitchFamily="34" charset="0"/>
              <a:buAutoNum type="arabicPeriod"/>
              <a:defRPr/>
            </a:pPr>
            <a:r>
              <a:rPr lang="en-US" altLang="en-US" sz="1800" dirty="0">
                <a:solidFill>
                  <a:srgbClr val="0000CC"/>
                </a:solidFill>
              </a:rPr>
              <a:t>Communicate openly</a:t>
            </a:r>
            <a:endParaRPr lang="en-GB" altLang="en-US" sz="1800" dirty="0">
              <a:solidFill>
                <a:srgbClr val="0000CC"/>
              </a:solidFill>
            </a:endParaRPr>
          </a:p>
          <a:p>
            <a:pPr marL="385763" indent="-385763" fontAlgn="auto">
              <a:spcAft>
                <a:spcPts val="0"/>
              </a:spcAft>
              <a:buFont typeface="Arial Black" panose="020B0A04020102020204" pitchFamily="34" charset="0"/>
              <a:buAutoNum type="arabicPeriod"/>
              <a:defRPr/>
            </a:pPr>
            <a:r>
              <a:rPr lang="en-US" altLang="en-US" sz="1800" dirty="0">
                <a:solidFill>
                  <a:srgbClr val="0000CC"/>
                </a:solidFill>
              </a:rPr>
              <a:t>Listen, support &amp; help</a:t>
            </a:r>
            <a:endParaRPr lang="en-GB" altLang="en-US" sz="1800" dirty="0">
              <a:solidFill>
                <a:srgbClr val="0000CC"/>
              </a:solidFill>
            </a:endParaRPr>
          </a:p>
          <a:p>
            <a:pPr marL="385763" indent="-385763" fontAlgn="auto">
              <a:spcAft>
                <a:spcPts val="0"/>
              </a:spcAft>
              <a:buFont typeface="Arial Black" panose="020B0A04020102020204" pitchFamily="34" charset="0"/>
              <a:buAutoNum type="arabicPeriod"/>
              <a:defRPr/>
            </a:pPr>
            <a:r>
              <a:rPr lang="en-US" altLang="en-US" sz="1800" dirty="0">
                <a:solidFill>
                  <a:srgbClr val="0000CC"/>
                </a:solidFill>
              </a:rPr>
              <a:t>Involve everyone – use a team approach</a:t>
            </a:r>
            <a:endParaRPr lang="en-GB" altLang="en-US" sz="1800" dirty="0">
              <a:solidFill>
                <a:srgbClr val="0000CC"/>
              </a:solidFill>
            </a:endParaRPr>
          </a:p>
          <a:p>
            <a:pPr marL="385763" indent="-385763" fontAlgn="auto">
              <a:spcAft>
                <a:spcPts val="0"/>
              </a:spcAft>
              <a:buFont typeface="Arial Black" panose="020B0A04020102020204" pitchFamily="34" charset="0"/>
              <a:buAutoNum type="arabicPeriod"/>
              <a:defRPr/>
            </a:pPr>
            <a:r>
              <a:rPr lang="en-US" altLang="en-US" sz="1800" dirty="0">
                <a:solidFill>
                  <a:srgbClr val="0000CC"/>
                </a:solidFill>
              </a:rPr>
              <a:t>Coach, bring out the best in people</a:t>
            </a:r>
            <a:endParaRPr lang="en-GB" altLang="en-US" sz="1800" dirty="0">
              <a:solidFill>
                <a:srgbClr val="0000CC"/>
              </a:solidFill>
            </a:endParaRPr>
          </a:p>
          <a:p>
            <a:pPr marL="385763" indent="-385763" fontAlgn="auto">
              <a:spcAft>
                <a:spcPts val="0"/>
              </a:spcAft>
              <a:buFont typeface="Arial Black" panose="020B0A04020102020204" pitchFamily="34" charset="0"/>
              <a:buAutoNum type="arabicPeriod"/>
              <a:defRPr/>
            </a:pPr>
            <a:r>
              <a:rPr lang="en-US" altLang="en-US" sz="1800" dirty="0">
                <a:solidFill>
                  <a:srgbClr val="0000CC"/>
                </a:solidFill>
              </a:rPr>
              <a:t>Encourage Group discussion</a:t>
            </a:r>
            <a:endParaRPr lang="en-GB" altLang="en-US" sz="1800" dirty="0">
              <a:solidFill>
                <a:srgbClr val="0000CC"/>
              </a:solidFill>
            </a:endParaRPr>
          </a:p>
          <a:p>
            <a:pPr marL="385763" indent="-385763" fontAlgn="auto">
              <a:spcAft>
                <a:spcPts val="0"/>
              </a:spcAft>
              <a:buFont typeface="Arial Black" panose="020B0A04020102020204" pitchFamily="34" charset="0"/>
              <a:buAutoNum type="arabicPeriod"/>
              <a:defRPr/>
            </a:pPr>
            <a:r>
              <a:rPr lang="en-US" altLang="en-US" sz="1800" dirty="0">
                <a:solidFill>
                  <a:srgbClr val="0000CC"/>
                </a:solidFill>
              </a:rPr>
              <a:t>Monitor progress, - don’t micromanage</a:t>
            </a:r>
            <a:endParaRPr lang="en-GB" altLang="en-US" sz="1800" dirty="0">
              <a:solidFill>
                <a:srgbClr val="0000CC"/>
              </a:solidFill>
            </a:endParaRPr>
          </a:p>
        </p:txBody>
      </p:sp>
      <p:pic>
        <p:nvPicPr>
          <p:cNvPr id="8" name="Picture 7">
            <a:extLst>
              <a:ext uri="{FF2B5EF4-FFF2-40B4-BE49-F238E27FC236}">
                <a16:creationId xmlns:a16="http://schemas.microsoft.com/office/drawing/2014/main" id="{71DFF243-0E70-4A5E-98E5-C2362F7AA9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44303" y="1412776"/>
            <a:ext cx="5599697" cy="223224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nodeType="clickPar">
                      <p:stCondLst>
                        <p:cond delay="indefinite"/>
                      </p:stCondLst>
                      <p:childTnLst>
                        <p:par>
                          <p:cTn id="70" fill="hold" nodeType="withGroup">
                            <p:stCondLst>
                              <p:cond delay="0"/>
                            </p:stCondLst>
                            <p:childTnLst>
                              <p:par>
                                <p:cTn id="71" presetID="2" presetClass="entr" presetSubtype="4" fill="hold" nodeType="clickEffect">
                                  <p:stCondLst>
                                    <p:cond delay="0"/>
                                  </p:stCondLst>
                                  <p:childTnLst>
                                    <p:set>
                                      <p:cBhvr>
                                        <p:cTn id="72" dur="1" fill="hold">
                                          <p:stCondLst>
                                            <p:cond delay="0"/>
                                          </p:stCondLst>
                                        </p:cTn>
                                        <p:tgtEl>
                                          <p:spTgt spid="3">
                                            <p:txEl>
                                              <p:pRg st="11" end="11"/>
                                            </p:txEl>
                                          </p:spTgt>
                                        </p:tgtEl>
                                        <p:attrNameLst>
                                          <p:attrName>style.visibility</p:attrName>
                                        </p:attrNameLst>
                                      </p:cBhvr>
                                      <p:to>
                                        <p:strVal val="visible"/>
                                      </p:to>
                                    </p:set>
                                    <p:anim calcmode="lin" valueType="num">
                                      <p:cBhvr additive="base">
                                        <p:cTn id="7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BF24E-1D94-463B-B6E5-F1A8143543B1}"/>
              </a:ext>
            </a:extLst>
          </p:cNvPr>
          <p:cNvSpPr>
            <a:spLocks noGrp="1"/>
          </p:cNvSpPr>
          <p:nvPr>
            <p:ph type="title"/>
          </p:nvPr>
        </p:nvSpPr>
        <p:spPr>
          <a:xfrm>
            <a:off x="3635896" y="225842"/>
            <a:ext cx="2431182" cy="615603"/>
          </a:xfrm>
        </p:spPr>
        <p:txBody>
          <a:bodyPr/>
          <a:lstStyle/>
          <a:p>
            <a:r>
              <a:rPr lang="en-GB" dirty="0"/>
              <a:t>Reflection</a:t>
            </a:r>
          </a:p>
        </p:txBody>
      </p:sp>
      <p:sp>
        <p:nvSpPr>
          <p:cNvPr id="3" name="Content Placeholder 2">
            <a:extLst>
              <a:ext uri="{FF2B5EF4-FFF2-40B4-BE49-F238E27FC236}">
                <a16:creationId xmlns:a16="http://schemas.microsoft.com/office/drawing/2014/main" id="{0252B0C2-B58C-4498-924C-9E7DF1209649}"/>
              </a:ext>
            </a:extLst>
          </p:cNvPr>
          <p:cNvSpPr>
            <a:spLocks noGrp="1"/>
          </p:cNvSpPr>
          <p:nvPr>
            <p:ph idx="1"/>
          </p:nvPr>
        </p:nvSpPr>
        <p:spPr>
          <a:xfrm>
            <a:off x="60435" y="1158204"/>
            <a:ext cx="8229600" cy="3917032"/>
          </a:xfrm>
        </p:spPr>
        <p:txBody>
          <a:bodyPr>
            <a:normAutofit/>
          </a:bodyPr>
          <a:lstStyle/>
          <a:p>
            <a:r>
              <a:rPr lang="en-GB" sz="2800" b="1" dirty="0">
                <a:solidFill>
                  <a:srgbClr val="0000CC"/>
                </a:solidFill>
              </a:rPr>
              <a:t>Is there anything that you covered in the first two modules, BMSK6008 and BMSK6009, that could be relevant when looking at leadership…based upon the 12 ‘Roles’ we have just looked at?  Or at Level 4 and 5?</a:t>
            </a:r>
          </a:p>
          <a:p>
            <a:endParaRPr lang="en-GB" sz="2800" b="1" dirty="0">
              <a:solidFill>
                <a:srgbClr val="0000CC"/>
              </a:solidFill>
            </a:endParaRPr>
          </a:p>
          <a:p>
            <a:pPr marL="457200" lvl="1" indent="0">
              <a:buNone/>
            </a:pPr>
            <a:r>
              <a:rPr lang="en-GB" sz="2800" b="1" i="1" dirty="0">
                <a:solidFill>
                  <a:srgbClr val="0000CC"/>
                </a:solidFill>
              </a:rPr>
              <a:t>5 minutes to think and then team discussion</a:t>
            </a:r>
          </a:p>
        </p:txBody>
      </p:sp>
      <p:pic>
        <p:nvPicPr>
          <p:cNvPr id="6" name="Picture 5" descr="A picture containing water, sitting, white, beach&#10;&#10;Description automatically generated">
            <a:extLst>
              <a:ext uri="{FF2B5EF4-FFF2-40B4-BE49-F238E27FC236}">
                <a16:creationId xmlns:a16="http://schemas.microsoft.com/office/drawing/2014/main" id="{AEA8DA28-64EB-4CE4-AD19-92F2F127937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85988" y="4221088"/>
            <a:ext cx="2628814" cy="1478708"/>
          </a:xfrm>
          <a:prstGeom prst="rect">
            <a:avLst/>
          </a:prstGeom>
        </p:spPr>
      </p:pic>
    </p:spTree>
    <p:extLst>
      <p:ext uri="{BB962C8B-B14F-4D97-AF65-F5344CB8AC3E}">
        <p14:creationId xmlns:p14="http://schemas.microsoft.com/office/powerpoint/2010/main" val="3195389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69D45-0A25-4712-A023-BC0EBD31E758}"/>
              </a:ext>
            </a:extLst>
          </p:cNvPr>
          <p:cNvSpPr>
            <a:spLocks noGrp="1"/>
          </p:cNvSpPr>
          <p:nvPr>
            <p:ph type="title"/>
          </p:nvPr>
        </p:nvSpPr>
        <p:spPr>
          <a:xfrm>
            <a:off x="1691680" y="24407"/>
            <a:ext cx="5338936" cy="1143000"/>
          </a:xfrm>
        </p:spPr>
        <p:txBody>
          <a:bodyPr/>
          <a:lstStyle/>
          <a:p>
            <a:r>
              <a:rPr lang="en-GB" dirty="0"/>
              <a:t>A thought provoker…</a:t>
            </a:r>
          </a:p>
        </p:txBody>
      </p:sp>
      <p:sp>
        <p:nvSpPr>
          <p:cNvPr id="3" name="Content Placeholder 2">
            <a:extLst>
              <a:ext uri="{FF2B5EF4-FFF2-40B4-BE49-F238E27FC236}">
                <a16:creationId xmlns:a16="http://schemas.microsoft.com/office/drawing/2014/main" id="{A2DD73BF-6846-47CE-B8D5-CE622D0D9720}"/>
              </a:ext>
            </a:extLst>
          </p:cNvPr>
          <p:cNvSpPr>
            <a:spLocks noGrp="1"/>
          </p:cNvSpPr>
          <p:nvPr>
            <p:ph idx="1"/>
          </p:nvPr>
        </p:nvSpPr>
        <p:spPr>
          <a:xfrm>
            <a:off x="457200" y="1340768"/>
            <a:ext cx="8229600" cy="4332418"/>
          </a:xfrm>
        </p:spPr>
        <p:txBody>
          <a:bodyPr>
            <a:normAutofit/>
          </a:bodyPr>
          <a:lstStyle/>
          <a:p>
            <a:pPr marL="0" indent="0">
              <a:buNone/>
            </a:pPr>
            <a:r>
              <a:rPr lang="en-GB" dirty="0">
                <a:solidFill>
                  <a:srgbClr val="0000CC"/>
                </a:solidFill>
              </a:rPr>
              <a:t>‘</a:t>
            </a:r>
            <a:r>
              <a:rPr lang="en-GB" i="1" dirty="0">
                <a:solidFill>
                  <a:srgbClr val="0000CC"/>
                </a:solidFill>
              </a:rPr>
              <a:t>Leadership is the most influential factor in shaping organisational culture, so ensuring the necessary leadership behaviours, strategies and qualities are developed is fundamental. </a:t>
            </a:r>
          </a:p>
          <a:p>
            <a:pPr marL="0" indent="0">
              <a:buNone/>
            </a:pPr>
            <a:r>
              <a:rPr lang="en-GB" i="1" dirty="0">
                <a:solidFill>
                  <a:srgbClr val="0000CC"/>
                </a:solidFill>
              </a:rPr>
              <a:t>There is clear evidence of the link between leadership and a range of important outcomes within health services, including patient satisfaction, patient mortality, organisational financial performance, staff well-being, engagement, turnover and absenteeism, and overall quality of care.’  </a:t>
            </a:r>
          </a:p>
          <a:p>
            <a:pPr marL="0" indent="0">
              <a:buNone/>
            </a:pPr>
            <a:endParaRPr lang="en-US" sz="2000" dirty="0"/>
          </a:p>
          <a:p>
            <a:pPr marL="0" indent="0">
              <a:buNone/>
            </a:pPr>
            <a:r>
              <a:rPr lang="en-US" sz="1600" dirty="0"/>
              <a:t>West, M., Armit, K., Loewenthal, L., Eckert, R., West, T. and Lee, A. (2015)  </a:t>
            </a:r>
            <a:r>
              <a:rPr lang="en-US" sz="1600" i="1" dirty="0"/>
              <a:t>Leadership and Leadership Development in Healthcare: The Evidence Base. </a:t>
            </a:r>
            <a:r>
              <a:rPr lang="en-US" sz="1600" dirty="0"/>
              <a:t>London, Faculty of Medical Leadership and Management, P.25</a:t>
            </a:r>
            <a:endParaRPr lang="en-GB" sz="1600" dirty="0"/>
          </a:p>
        </p:txBody>
      </p:sp>
      <p:pic>
        <p:nvPicPr>
          <p:cNvPr id="7" name="Picture 6">
            <a:extLst>
              <a:ext uri="{FF2B5EF4-FFF2-40B4-BE49-F238E27FC236}">
                <a16:creationId xmlns:a16="http://schemas.microsoft.com/office/drawing/2014/main" id="{4DDC79CE-8AFB-4D90-A03A-8CF0DA54954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51520" y="2138"/>
            <a:ext cx="792088" cy="1187538"/>
          </a:xfrm>
          <a:prstGeom prst="rect">
            <a:avLst/>
          </a:prstGeom>
        </p:spPr>
      </p:pic>
    </p:spTree>
    <p:extLst>
      <p:ext uri="{BB962C8B-B14F-4D97-AF65-F5344CB8AC3E}">
        <p14:creationId xmlns:p14="http://schemas.microsoft.com/office/powerpoint/2010/main" val="3480706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561AB4A-CE00-4057-927A-D7136353EA4D}"/>
              </a:ext>
            </a:extLst>
          </p:cNvPr>
          <p:cNvPicPr>
            <a:picLocks noChangeAspect="1"/>
          </p:cNvPicPr>
          <p:nvPr/>
        </p:nvPicPr>
        <p:blipFill>
          <a:blip r:embed="rId2"/>
          <a:stretch>
            <a:fillRect/>
          </a:stretch>
        </p:blipFill>
        <p:spPr>
          <a:xfrm>
            <a:off x="0" y="1215876"/>
            <a:ext cx="9144000" cy="4426248"/>
          </a:xfrm>
          <a:prstGeom prst="rect">
            <a:avLst/>
          </a:prstGeom>
        </p:spPr>
      </p:pic>
      <p:sp>
        <p:nvSpPr>
          <p:cNvPr id="4" name="Title 3"/>
          <p:cNvSpPr>
            <a:spLocks noGrp="1"/>
          </p:cNvSpPr>
          <p:nvPr>
            <p:ph type="title"/>
          </p:nvPr>
        </p:nvSpPr>
        <p:spPr/>
        <p:txBody>
          <a:bodyPr>
            <a:normAutofit/>
          </a:bodyPr>
          <a:lstStyle/>
          <a:p>
            <a:r>
              <a:rPr lang="en-NZ" dirty="0">
                <a:latin typeface="+mn-lt"/>
                <a:cs typeface="MV Boli" panose="02000500030200090000" pitchFamily="2" charset="0"/>
              </a:rPr>
              <a:t>Differences</a:t>
            </a:r>
          </a:p>
        </p:txBody>
      </p:sp>
    </p:spTree>
    <p:extLst>
      <p:ext uri="{BB962C8B-B14F-4D97-AF65-F5344CB8AC3E}">
        <p14:creationId xmlns:p14="http://schemas.microsoft.com/office/powerpoint/2010/main" val="7619337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407D5-F6A1-44C0-9A75-A7AC247130F7}"/>
              </a:ext>
            </a:extLst>
          </p:cNvPr>
          <p:cNvSpPr>
            <a:spLocks noGrp="1"/>
          </p:cNvSpPr>
          <p:nvPr>
            <p:ph type="title"/>
          </p:nvPr>
        </p:nvSpPr>
        <p:spPr>
          <a:xfrm>
            <a:off x="2814641" y="85903"/>
            <a:ext cx="3583311" cy="831077"/>
          </a:xfrm>
        </p:spPr>
        <p:txBody>
          <a:bodyPr/>
          <a:lstStyle/>
          <a:p>
            <a:r>
              <a:rPr lang="en-NZ" dirty="0">
                <a:cs typeface="MV Boli" panose="02000500030200090000" pitchFamily="2" charset="0"/>
              </a:rPr>
              <a:t>Differences</a:t>
            </a:r>
            <a:endParaRPr lang="en-GB" dirty="0"/>
          </a:p>
        </p:txBody>
      </p:sp>
      <p:sp>
        <p:nvSpPr>
          <p:cNvPr id="5" name="Content Placeholder 4">
            <a:extLst>
              <a:ext uri="{FF2B5EF4-FFF2-40B4-BE49-F238E27FC236}">
                <a16:creationId xmlns:a16="http://schemas.microsoft.com/office/drawing/2014/main" id="{04395C74-109B-48F6-A1CD-0F22F67209FF}"/>
              </a:ext>
            </a:extLst>
          </p:cNvPr>
          <p:cNvSpPr>
            <a:spLocks noGrp="1"/>
          </p:cNvSpPr>
          <p:nvPr>
            <p:ph idx="1"/>
          </p:nvPr>
        </p:nvSpPr>
        <p:spPr>
          <a:xfrm>
            <a:off x="491497" y="1196752"/>
            <a:ext cx="8229600" cy="3917032"/>
          </a:xfrm>
        </p:spPr>
        <p:txBody>
          <a:bodyPr>
            <a:noAutofit/>
          </a:bodyPr>
          <a:lstStyle/>
          <a:p>
            <a:pPr lvl="0"/>
            <a:r>
              <a:rPr lang="en-GB" sz="2000" b="1" dirty="0">
                <a:solidFill>
                  <a:srgbClr val="0000CC"/>
                </a:solidFill>
              </a:rPr>
              <a:t>The main difference between management, leadership and headship is around the organisational purpose they serve and the type of authority and power each relies on </a:t>
            </a:r>
            <a:endParaRPr lang="en-NZ" sz="2000" b="1" dirty="0">
              <a:solidFill>
                <a:srgbClr val="0000CC"/>
              </a:solidFill>
            </a:endParaRPr>
          </a:p>
          <a:p>
            <a:pPr lvl="0"/>
            <a:r>
              <a:rPr lang="en-GB" sz="2000" b="1" i="1" dirty="0">
                <a:solidFill>
                  <a:srgbClr val="002060"/>
                </a:solidFill>
              </a:rPr>
              <a:t>Management is about processes that maintain a steady state. Management usually involves a position within an organisation and draws on Legitimate power.</a:t>
            </a:r>
            <a:endParaRPr lang="en-NZ" sz="2000" b="1" i="1" dirty="0">
              <a:solidFill>
                <a:srgbClr val="002060"/>
              </a:solidFill>
            </a:endParaRPr>
          </a:p>
          <a:p>
            <a:pPr lvl="0"/>
            <a:r>
              <a:rPr lang="en-GB" sz="2000" b="1" dirty="0">
                <a:solidFill>
                  <a:srgbClr val="0000CC"/>
                </a:solidFill>
              </a:rPr>
              <a:t>Leadership is more mysterious but is about working with complex problems and change.  Leadership requires influence that is given by followers, which involves a psychological contract. It doesn’t necessarily mean position! Instead, it draws on Referent power.</a:t>
            </a:r>
            <a:endParaRPr lang="en-NZ" sz="2000" b="1" dirty="0">
              <a:solidFill>
                <a:srgbClr val="0000CC"/>
              </a:solidFill>
            </a:endParaRPr>
          </a:p>
          <a:p>
            <a:pPr lvl="0"/>
            <a:r>
              <a:rPr lang="en-GB" sz="2000" b="1" i="1" dirty="0">
                <a:solidFill>
                  <a:srgbClr val="002060"/>
                </a:solidFill>
              </a:rPr>
              <a:t>Headship is not leadership! It is about the commanding authority that comes from an organisational place of power. It draws on coercion or rewards as its power base.</a:t>
            </a:r>
            <a:endParaRPr lang="en-NZ" sz="2000" b="1" i="1" dirty="0">
              <a:solidFill>
                <a:srgbClr val="002060"/>
              </a:solidFill>
            </a:endParaRPr>
          </a:p>
        </p:txBody>
      </p:sp>
      <p:pic>
        <p:nvPicPr>
          <p:cNvPr id="6" name="Picture 5">
            <a:extLst>
              <a:ext uri="{FF2B5EF4-FFF2-40B4-BE49-F238E27FC236}">
                <a16:creationId xmlns:a16="http://schemas.microsoft.com/office/drawing/2014/main" id="{C408F11D-6785-4F86-A080-9245C003858D}"/>
              </a:ext>
            </a:extLst>
          </p:cNvPr>
          <p:cNvPicPr>
            <a:picLocks noChangeAspect="1"/>
          </p:cNvPicPr>
          <p:nvPr/>
        </p:nvPicPr>
        <p:blipFill>
          <a:blip r:embed="rId3"/>
          <a:stretch>
            <a:fillRect/>
          </a:stretch>
        </p:blipFill>
        <p:spPr>
          <a:xfrm>
            <a:off x="27334" y="0"/>
            <a:ext cx="1894351" cy="916980"/>
          </a:xfrm>
          <a:prstGeom prst="rect">
            <a:avLst/>
          </a:prstGeom>
        </p:spPr>
      </p:pic>
      <p:pic>
        <p:nvPicPr>
          <p:cNvPr id="7" name="Picture 6">
            <a:extLst>
              <a:ext uri="{FF2B5EF4-FFF2-40B4-BE49-F238E27FC236}">
                <a16:creationId xmlns:a16="http://schemas.microsoft.com/office/drawing/2014/main" id="{4E450908-2118-4120-A4F9-BB01F64CBBD1}"/>
              </a:ext>
            </a:extLst>
          </p:cNvPr>
          <p:cNvPicPr>
            <a:picLocks noChangeAspect="1"/>
          </p:cNvPicPr>
          <p:nvPr/>
        </p:nvPicPr>
        <p:blipFill>
          <a:blip r:embed="rId3"/>
          <a:stretch>
            <a:fillRect/>
          </a:stretch>
        </p:blipFill>
        <p:spPr>
          <a:xfrm>
            <a:off x="7253463" y="550"/>
            <a:ext cx="1894351" cy="916980"/>
          </a:xfrm>
          <a:prstGeom prst="rect">
            <a:avLst/>
          </a:prstGeom>
        </p:spPr>
      </p:pic>
    </p:spTree>
    <p:extLst>
      <p:ext uri="{BB962C8B-B14F-4D97-AF65-F5344CB8AC3E}">
        <p14:creationId xmlns:p14="http://schemas.microsoft.com/office/powerpoint/2010/main" val="208779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4762872" cy="1143000"/>
          </a:xfrm>
        </p:spPr>
        <p:txBody>
          <a:bodyPr/>
          <a:lstStyle/>
          <a:p>
            <a:r>
              <a:rPr lang="en-GB" dirty="0"/>
              <a:t>Group Activity</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251520" y="1628800"/>
            <a:ext cx="8075240" cy="4039103"/>
          </a:xfrm>
        </p:spPr>
        <p:txBody>
          <a:bodyPr>
            <a:normAutofit/>
          </a:bodyPr>
          <a:lstStyle/>
          <a:p>
            <a:pPr marL="0" indent="0">
              <a:buNone/>
            </a:pPr>
            <a:r>
              <a:rPr lang="en-GB" dirty="0">
                <a:solidFill>
                  <a:srgbClr val="002060"/>
                </a:solidFill>
              </a:rPr>
              <a:t>After listening and watching the David Marquet, ‘Greatness’, suggest answers, and reasons, for the following questions:-</a:t>
            </a:r>
          </a:p>
          <a:p>
            <a:pPr lvl="1"/>
            <a:endParaRPr lang="en-GB" dirty="0">
              <a:solidFill>
                <a:srgbClr val="0000CC"/>
              </a:solidFill>
            </a:endParaRPr>
          </a:p>
          <a:p>
            <a:pPr lvl="1"/>
            <a:r>
              <a:rPr lang="en-GB" dirty="0">
                <a:solidFill>
                  <a:srgbClr val="0000CC"/>
                </a:solidFill>
              </a:rPr>
              <a:t>What is David’s approach to leadership?</a:t>
            </a:r>
          </a:p>
          <a:p>
            <a:pPr lvl="1"/>
            <a:r>
              <a:rPr lang="en-GB" dirty="0">
                <a:solidFill>
                  <a:srgbClr val="0000CC"/>
                </a:solidFill>
              </a:rPr>
              <a:t>Does it work?  Yes/No?  Why?</a:t>
            </a:r>
          </a:p>
          <a:p>
            <a:pPr lvl="1"/>
            <a:r>
              <a:rPr lang="en-GB" dirty="0">
                <a:solidFill>
                  <a:srgbClr val="0000CC"/>
                </a:solidFill>
              </a:rPr>
              <a:t>What are the key components of his leadership style?</a:t>
            </a:r>
          </a:p>
          <a:p>
            <a:pPr lvl="1"/>
            <a:r>
              <a:rPr lang="en-GB" dirty="0">
                <a:solidFill>
                  <a:srgbClr val="0000CC"/>
                </a:solidFill>
              </a:rPr>
              <a:t>Could his style work in business and other organisations?</a:t>
            </a:r>
          </a:p>
          <a:p>
            <a:pPr marL="457200" lvl="1" indent="0">
              <a:buNone/>
            </a:pPr>
            <a:endParaRPr lang="en-GB" dirty="0">
              <a:solidFill>
                <a:srgbClr val="002060"/>
              </a:solidFill>
            </a:endParaRPr>
          </a:p>
          <a:p>
            <a:pPr marL="457200" lvl="1" indent="0">
              <a:buNone/>
            </a:pPr>
            <a:r>
              <a:rPr lang="en-GB" dirty="0">
                <a:solidFill>
                  <a:srgbClr val="002060"/>
                </a:solidFill>
              </a:rPr>
              <a:t>Write up your findings ready for discussion</a:t>
            </a:r>
            <a:r>
              <a:rPr lang="en-GB" i="1" dirty="0">
                <a:solidFill>
                  <a:srgbClr val="002060"/>
                </a:solidFill>
              </a:rPr>
              <a:t>.  </a:t>
            </a:r>
            <a:r>
              <a:rPr lang="en-GB" sz="2000" b="1" i="1" dirty="0">
                <a:solidFill>
                  <a:srgbClr val="002060"/>
                </a:solidFill>
              </a:rPr>
              <a:t>20 minutes</a:t>
            </a:r>
          </a:p>
        </p:txBody>
      </p:sp>
      <p:pic>
        <p:nvPicPr>
          <p:cNvPr id="5" name="Picture 4" descr="A picture containing text, person, person&#10;&#10;Description automatically generated">
            <a:extLst>
              <a:ext uri="{FF2B5EF4-FFF2-40B4-BE49-F238E27FC236}">
                <a16:creationId xmlns:a16="http://schemas.microsoft.com/office/drawing/2014/main" id="{E2A9C6DD-1A89-43C2-BDC2-23519EDBE18E}"/>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16216" y="0"/>
            <a:ext cx="2627784" cy="1478129"/>
          </a:xfrm>
          <a:prstGeom prst="rect">
            <a:avLst/>
          </a:prstGeom>
        </p:spPr>
      </p:pic>
      <p:pic>
        <p:nvPicPr>
          <p:cNvPr id="6" name="Picture 5">
            <a:extLst>
              <a:ext uri="{FF2B5EF4-FFF2-40B4-BE49-F238E27FC236}">
                <a16:creationId xmlns:a16="http://schemas.microsoft.com/office/drawing/2014/main" id="{11715E23-2A37-F90F-AA81-8D28E608891D}"/>
              </a:ext>
            </a:extLst>
          </p:cNvPr>
          <p:cNvPicPr>
            <a:picLocks noChangeAspect="1"/>
          </p:cNvPicPr>
          <p:nvPr/>
        </p:nvPicPr>
        <p:blipFill>
          <a:blip r:embed="rId5"/>
          <a:stretch>
            <a:fillRect/>
          </a:stretch>
        </p:blipFill>
        <p:spPr>
          <a:xfrm>
            <a:off x="7524328" y="3017961"/>
            <a:ext cx="1581510" cy="2672406"/>
          </a:xfrm>
          <a:prstGeom prst="rect">
            <a:avLst/>
          </a:prstGeom>
        </p:spPr>
      </p:pic>
    </p:spTree>
    <p:extLst>
      <p:ext uri="{BB962C8B-B14F-4D97-AF65-F5344CB8AC3E}">
        <p14:creationId xmlns:p14="http://schemas.microsoft.com/office/powerpoint/2010/main" val="364309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9763D-792F-1187-95ED-D9CCB824825C}"/>
              </a:ext>
            </a:extLst>
          </p:cNvPr>
          <p:cNvSpPr>
            <a:spLocks noGrp="1"/>
          </p:cNvSpPr>
          <p:nvPr>
            <p:ph type="title"/>
          </p:nvPr>
        </p:nvSpPr>
        <p:spPr>
          <a:xfrm>
            <a:off x="395536" y="116632"/>
            <a:ext cx="8611385" cy="524929"/>
          </a:xfrm>
        </p:spPr>
        <p:txBody>
          <a:bodyPr>
            <a:normAutofit fontScale="90000"/>
          </a:bodyPr>
          <a:lstStyle/>
          <a:p>
            <a:pPr algn="ctr"/>
            <a:r>
              <a:rPr lang="en-GB" b="1" i="1" dirty="0">
                <a:solidFill>
                  <a:srgbClr val="0000CC"/>
                </a:solidFill>
              </a:rPr>
              <a:t>Greatness</a:t>
            </a:r>
          </a:p>
        </p:txBody>
      </p:sp>
      <p:pic>
        <p:nvPicPr>
          <p:cNvPr id="4" name="Online Media 3" title="Inno-Versity Presents: Greatness by David Marquet">
            <a:hlinkClick r:id="" action="ppaction://media"/>
            <a:extLst>
              <a:ext uri="{FF2B5EF4-FFF2-40B4-BE49-F238E27FC236}">
                <a16:creationId xmlns:a16="http://schemas.microsoft.com/office/drawing/2014/main" id="{E63308D7-69EB-8CDE-4F00-A0A14E5B4BD3}"/>
              </a:ext>
            </a:extLst>
          </p:cNvPr>
          <p:cNvPicPr>
            <a:picLocks noRot="1" noChangeAspect="1"/>
          </p:cNvPicPr>
          <p:nvPr>
            <a:videoFile r:link="rId1"/>
          </p:nvPr>
        </p:nvPicPr>
        <p:blipFill>
          <a:blip r:embed="rId3"/>
          <a:stretch>
            <a:fillRect/>
          </a:stretch>
        </p:blipFill>
        <p:spPr>
          <a:xfrm>
            <a:off x="251520" y="641561"/>
            <a:ext cx="8611385" cy="5037365"/>
          </a:xfrm>
          <a:prstGeom prst="rect">
            <a:avLst/>
          </a:prstGeom>
        </p:spPr>
      </p:pic>
    </p:spTree>
    <p:extLst>
      <p:ext uri="{BB962C8B-B14F-4D97-AF65-F5344CB8AC3E}">
        <p14:creationId xmlns:p14="http://schemas.microsoft.com/office/powerpoint/2010/main" val="2679468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78D52-5E57-08AA-F90B-049F4A7094CE}"/>
              </a:ext>
            </a:extLst>
          </p:cNvPr>
          <p:cNvSpPr>
            <a:spLocks noGrp="1"/>
          </p:cNvSpPr>
          <p:nvPr>
            <p:ph type="title"/>
          </p:nvPr>
        </p:nvSpPr>
        <p:spPr>
          <a:xfrm>
            <a:off x="643130" y="23749"/>
            <a:ext cx="7886700" cy="1325563"/>
          </a:xfrm>
        </p:spPr>
        <p:txBody>
          <a:bodyPr>
            <a:normAutofit/>
          </a:bodyPr>
          <a:lstStyle/>
          <a:p>
            <a:pPr algn="ctr"/>
            <a:r>
              <a:rPr lang="en-GB" sz="4400" dirty="0"/>
              <a:t>Turn the Ship Around</a:t>
            </a:r>
          </a:p>
        </p:txBody>
      </p:sp>
      <p:pic>
        <p:nvPicPr>
          <p:cNvPr id="5" name="Picture 4">
            <a:extLst>
              <a:ext uri="{FF2B5EF4-FFF2-40B4-BE49-F238E27FC236}">
                <a16:creationId xmlns:a16="http://schemas.microsoft.com/office/drawing/2014/main" id="{42C55004-DF2F-C942-890E-611208E34FE3}"/>
              </a:ext>
            </a:extLst>
          </p:cNvPr>
          <p:cNvPicPr>
            <a:picLocks noChangeAspect="1"/>
          </p:cNvPicPr>
          <p:nvPr/>
        </p:nvPicPr>
        <p:blipFill>
          <a:blip r:embed="rId2"/>
          <a:stretch>
            <a:fillRect/>
          </a:stretch>
        </p:blipFill>
        <p:spPr>
          <a:xfrm>
            <a:off x="2542892" y="1609471"/>
            <a:ext cx="4058216" cy="3639058"/>
          </a:xfrm>
          <a:prstGeom prst="rect">
            <a:avLst/>
          </a:prstGeom>
        </p:spPr>
      </p:pic>
    </p:spTree>
    <p:extLst>
      <p:ext uri="{BB962C8B-B14F-4D97-AF65-F5344CB8AC3E}">
        <p14:creationId xmlns:p14="http://schemas.microsoft.com/office/powerpoint/2010/main" val="35024031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the session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1167873608"/>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D7EE1FF-9B9F-45B9-89CA-7C4AF9B170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EC19A70-49D2-4B48-A37F-22A5AF9D44D6}">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487331A4-C63F-4E4E-A563-96CEABD9479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Default Theme</Template>
  <TotalTime>15105</TotalTime>
  <Words>1395</Words>
  <Application>Microsoft Office PowerPoint</Application>
  <PresentationFormat>On-screen Show (4:3)</PresentationFormat>
  <Paragraphs>122</Paragraphs>
  <Slides>21</Slides>
  <Notes>4</Notes>
  <HiddenSlides>0</HiddenSlides>
  <MMClips>1</MMClips>
  <ScaleCrop>false</ScaleCrop>
  <HeadingPairs>
    <vt:vector size="6" baseType="variant">
      <vt:variant>
        <vt:lpstr>Fonts Used</vt:lpstr>
      </vt:variant>
      <vt:variant>
        <vt:i4>8</vt:i4>
      </vt:variant>
      <vt:variant>
        <vt:lpstr>Theme</vt:lpstr>
      </vt:variant>
      <vt:variant>
        <vt:i4>7</vt:i4>
      </vt:variant>
      <vt:variant>
        <vt:lpstr>Slide Titles</vt:lpstr>
      </vt:variant>
      <vt:variant>
        <vt:i4>21</vt:i4>
      </vt:variant>
    </vt:vector>
  </HeadingPairs>
  <TitlesOfParts>
    <vt:vector size="36" baseType="lpstr">
      <vt:lpstr>Arial</vt:lpstr>
      <vt:lpstr>Arial</vt:lpstr>
      <vt:lpstr>Arial Black</vt:lpstr>
      <vt:lpstr>Calibri</vt:lpstr>
      <vt:lpstr>Calibri Light</vt:lpstr>
      <vt:lpstr>franklin-gothic-urw</vt:lpstr>
      <vt:lpstr>MV Boli</vt:lpstr>
      <vt:lpstr>Times New Roman</vt:lpstr>
      <vt:lpstr>UWTSD 200 B</vt:lpstr>
      <vt:lpstr>UWTSD 2024</vt:lpstr>
      <vt:lpstr>UWTSD Text 1</vt:lpstr>
      <vt:lpstr>UWTSD Text 2</vt:lpstr>
      <vt:lpstr>UWTSD Text 3</vt:lpstr>
      <vt:lpstr>UWTSD Text 4</vt:lpstr>
      <vt:lpstr>UWTSD Logo Variations place image in Background</vt:lpstr>
      <vt:lpstr>BMSK6010   Inspiring Leadership</vt:lpstr>
      <vt:lpstr>PowerPoint Presentation</vt:lpstr>
      <vt:lpstr>Module Aim</vt:lpstr>
      <vt:lpstr>Leadership?</vt:lpstr>
      <vt:lpstr>Module objectives</vt:lpstr>
      <vt:lpstr>Module Task Assessment</vt:lpstr>
      <vt:lpstr>Assignment Tasks                              (          BMSK6010</vt:lpstr>
      <vt:lpstr>BMSK6010 – Task 1</vt:lpstr>
      <vt:lpstr>BMSK6010 – Task 2</vt:lpstr>
      <vt:lpstr>BMSK6010 – Task 2 (cont.)</vt:lpstr>
      <vt:lpstr>BMSK6010 – Task 3</vt:lpstr>
      <vt:lpstr>The Role of a Leader</vt:lpstr>
      <vt:lpstr>Roles of a Leader...some thoughts</vt:lpstr>
      <vt:lpstr>Reflection</vt:lpstr>
      <vt:lpstr>A thought provoker…</vt:lpstr>
      <vt:lpstr>Differences</vt:lpstr>
      <vt:lpstr>Differences</vt:lpstr>
      <vt:lpstr>Group Activity</vt:lpstr>
      <vt:lpstr>Greatness</vt:lpstr>
      <vt:lpstr>Turn the Ship Around</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Paul Tinkler</cp:lastModifiedBy>
  <cp:revision>34</cp:revision>
  <dcterms:created xsi:type="dcterms:W3CDTF">2015-03-03T13:29:53Z</dcterms:created>
  <dcterms:modified xsi:type="dcterms:W3CDTF">2026-05-27T16:32:38Z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