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90" r:id="rId34"/>
    <p:sldId id="291" r:id="rId35"/>
    <p:sldId id="292" r:id="rId36"/>
    <p:sldId id="293" r:id="rId37"/>
    <p:sldId id="294" r:id="rId38"/>
    <p:sldId id="295" r:id="rId39"/>
    <p:sldId id="296" r:id="rId40"/>
  </p:sldIdLst>
  <p:sldSz cx="18288000" cy="10287000"/>
  <p:notesSz cx="6858000" cy="9144000"/>
  <p:embeddedFontLst>
    <p:embeddedFont>
      <p:font typeface="Glacial Indifference" panose="020B0604020202020204" charset="0"/>
      <p:regular r:id="rId42"/>
    </p:embeddedFont>
    <p:embeddedFont>
      <p:font typeface="Glacial Indifference Bold" panose="020B0604020202020204" charset="0"/>
      <p:regular r:id="rId43"/>
    </p:embeddedFont>
    <p:embeddedFont>
      <p:font typeface="Glacial Indifference Bold Italics" panose="020B0604020202020204" charset="0"/>
      <p:regular r:id="rId44"/>
    </p:embeddedFont>
    <p:embeddedFont>
      <p:font typeface="Glacial Indifference Italics" panose="020B0604020202020204" charset="0"/>
      <p:regular r:id="rId4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5043" autoAdjust="0"/>
  </p:normalViewPr>
  <p:slideViewPr>
    <p:cSldViewPr>
      <p:cViewPr varScale="1">
        <p:scale>
          <a:sx n="61" d="100"/>
          <a:sy n="61" d="100"/>
        </p:scale>
        <p:origin x="1350"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1.fntdata"/><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2.fntdata"/><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17.09.2026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sra.org.uk/solicitors/guidance/undertakings-behalf-incorporated-practices/"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228600" indent="-228600">
              <a:buAutoNum type="arabicPeriod"/>
            </a:pPr>
            <a:r>
              <a:rPr lang="en-US" dirty="0" err="1"/>
              <a:t>Ltt</a:t>
            </a:r>
            <a:r>
              <a:rPr lang="en-US" dirty="0"/>
              <a:t> and </a:t>
            </a:r>
            <a:r>
              <a:rPr lang="en-US" dirty="0" err="1"/>
              <a:t>sdlt</a:t>
            </a:r>
            <a:r>
              <a:rPr lang="en-US" dirty="0"/>
              <a:t> based on where the property is located</a:t>
            </a:r>
          </a:p>
          <a:p>
            <a:pPr marL="228600" indent="-228600">
              <a:buAutoNum type="arabicPeriod"/>
            </a:pPr>
            <a:r>
              <a:rPr lang="en-US" dirty="0"/>
              <a:t>Yes – they relate to different threshold values of the property </a:t>
            </a:r>
          </a:p>
          <a:p>
            <a:pPr marL="228600" indent="-228600">
              <a:buAutoNum type="arabicPeriod"/>
            </a:pPr>
            <a:r>
              <a:rPr lang="en-US" dirty="0"/>
              <a:t>LTT – 30 days from completion </a:t>
            </a:r>
          </a:p>
          <a:p>
            <a:pPr marL="228600" indent="-228600">
              <a:buAutoNum type="arabicPeriod"/>
            </a:pPr>
            <a:r>
              <a:rPr lang="en-US" dirty="0"/>
              <a:t>SDLT – 14 days</a:t>
            </a:r>
          </a:p>
          <a:p>
            <a:pPr marL="228600" indent="-228600">
              <a:buAutoNum type="arabicPeriod"/>
            </a:pPr>
            <a:r>
              <a:rPr lang="en-US" dirty="0"/>
              <a:t>Sol does it on client’s behalf but legal responsibility lies with the buyer  (sol gather money for tax before completion)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Legal fees £1800 plus VAT </a:t>
            </a:r>
          </a:p>
          <a:p>
            <a:r>
              <a:rPr lang="en-US" dirty="0"/>
              <a:t>LH fee £250 plus VAT</a:t>
            </a:r>
          </a:p>
          <a:p>
            <a:r>
              <a:rPr lang="en-US" dirty="0"/>
              <a:t>Mortgage £200 plus VAT </a:t>
            </a:r>
          </a:p>
          <a:p>
            <a:r>
              <a:rPr lang="en-US" dirty="0"/>
              <a:t>TT fee £20 plus VAT</a:t>
            </a:r>
          </a:p>
          <a:p>
            <a:r>
              <a:rPr lang="en-US" dirty="0"/>
              <a:t>Searches £300 plus VAT </a:t>
            </a:r>
          </a:p>
          <a:p>
            <a:r>
              <a:rPr lang="en-US" dirty="0"/>
              <a:t>Land Reg Fee electronically £295 (no VAT) </a:t>
            </a:r>
          </a:p>
          <a:p>
            <a:r>
              <a:rPr lang="en-US" dirty="0"/>
              <a:t>ID fee £20 plus VAT</a:t>
            </a:r>
          </a:p>
          <a:p>
            <a:r>
              <a:rPr lang="en-US" dirty="0"/>
              <a:t>Any indemnity insurance</a:t>
            </a:r>
          </a:p>
          <a:p>
            <a:r>
              <a:rPr lang="en-US" dirty="0"/>
              <a:t>Any management company/leaseholder fee</a:t>
            </a:r>
          </a:p>
          <a:p>
            <a:r>
              <a:rPr lang="en-US" dirty="0"/>
              <a:t>£2590 plus VAT = £3,403</a:t>
            </a:r>
          </a:p>
          <a:p>
            <a:endParaRPr lang="en-US" dirty="0"/>
          </a:p>
          <a:p>
            <a:r>
              <a:rPr lang="en-US" dirty="0"/>
              <a:t>PLUS SDLT </a:t>
            </a:r>
          </a:p>
          <a:p>
            <a:r>
              <a:rPr lang="en-US" dirty="0"/>
              <a:t>£55,000 (being LH doesn’t impact)</a:t>
            </a:r>
          </a:p>
          <a:p>
            <a:r>
              <a:rPr lang="en-US" dirty="0"/>
              <a:t>However if it is a new lease then you will need to calculated rent and term in the SDLT calculator as there may be potential liability. </a:t>
            </a:r>
          </a:p>
          <a:p>
            <a:r>
              <a:rPr lang="en-US" dirty="0"/>
              <a:t>£58,403</a:t>
            </a:r>
          </a:p>
          <a:p>
            <a:endParaRPr lang="en-US" dirty="0"/>
          </a:p>
          <a:p>
            <a:endParaRPr lang="en-US" dirty="0"/>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Headline tax issues to consider when acting in a conveyancing transaction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Not relevant for </a:t>
            </a:r>
            <a:r>
              <a:rPr lang="en-US" dirty="0" err="1"/>
              <a:t>resi</a:t>
            </a:r>
            <a:r>
              <a:rPr lang="en-US" dirty="0"/>
              <a:t> con – but good to be aware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228600" indent="-228600">
              <a:buAutoNum type="arabicPeriod"/>
            </a:pPr>
            <a:r>
              <a:rPr lang="en-US" dirty="0"/>
              <a:t>400,000 – 200,000 = £200,000</a:t>
            </a:r>
          </a:p>
          <a:p>
            <a:pPr marL="228600" indent="-228600">
              <a:buAutoNum type="arabicPeriod"/>
            </a:pPr>
            <a:r>
              <a:rPr lang="en-US" dirty="0"/>
              <a:t>Deduct £2900 + £4500 + £19430 = £26,830</a:t>
            </a:r>
          </a:p>
          <a:p>
            <a:pPr marL="0" indent="0">
              <a:buNone/>
            </a:pPr>
            <a:r>
              <a:rPr lang="en-US" dirty="0"/>
              <a:t>200,000 - £26,830 = £173,170</a:t>
            </a:r>
          </a:p>
          <a:p>
            <a:pPr marL="0" indent="0">
              <a:buNone/>
            </a:pPr>
            <a:r>
              <a:rPr lang="en-US" dirty="0"/>
              <a:t>3. Deduct </a:t>
            </a:r>
            <a:r>
              <a:rPr lang="en-US" dirty="0" err="1"/>
              <a:t>cgt</a:t>
            </a:r>
            <a:r>
              <a:rPr lang="en-US" dirty="0"/>
              <a:t> annual exemption £173,170 - £3,000 = £170,170 taxable gain</a:t>
            </a:r>
          </a:p>
          <a:p>
            <a:pPr marL="0" indent="0">
              <a:buNone/>
            </a:pPr>
            <a:r>
              <a:rPr lang="en-US" dirty="0"/>
              <a:t>4. 170,170 x 24% = £40,840.80</a:t>
            </a:r>
          </a:p>
          <a:p>
            <a:pPr marL="0" indent="0">
              <a:buNone/>
            </a:pPr>
            <a:r>
              <a:rPr lang="en-US" dirty="0"/>
              <a:t>5. 20% relief = 20% x £40,840.80 = £8,186.16 relief</a:t>
            </a:r>
          </a:p>
          <a:p>
            <a:pPr marL="0" indent="0">
              <a:buNone/>
            </a:pPr>
            <a:r>
              <a:rPr lang="en-US" dirty="0"/>
              <a:t>£40,840.60 - £8,168.16 = £32,672.64</a:t>
            </a:r>
          </a:p>
          <a:p>
            <a:pPr marL="0" indent="0">
              <a:buNone/>
            </a:pPr>
            <a:endParaRPr lang="en-US" dirty="0"/>
          </a:p>
          <a:p>
            <a:pPr marL="0" indent="0">
              <a:buNone/>
            </a:pPr>
            <a:r>
              <a:rPr lang="en-US" dirty="0"/>
              <a:t>Answer is £32,672.64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228600" indent="-228600">
              <a:buAutoNum type="arabicPeriod"/>
            </a:pPr>
            <a:r>
              <a:rPr lang="en-US" dirty="0"/>
              <a:t>Charlotte – SDLT £5,000</a:t>
            </a:r>
          </a:p>
          <a:p>
            <a:pPr marL="228600" indent="-228600">
              <a:buAutoNum type="arabicPeriod"/>
            </a:pPr>
            <a:r>
              <a:rPr lang="en-US" dirty="0"/>
              <a:t>Janice – SDLT £39,000</a:t>
            </a:r>
          </a:p>
          <a:p>
            <a:pPr marL="228600" indent="-228600">
              <a:buAutoNum type="arabicPeriod"/>
            </a:pPr>
            <a:r>
              <a:rPr lang="en-US" dirty="0"/>
              <a:t>Eliza – SDLT £24,000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a:p>
            <a:endParaRPr lang="en-US" dirty="0"/>
          </a:p>
          <a:p>
            <a:r>
              <a:rPr lang="en-US" dirty="0"/>
              <a:t>Where properties are situated partly in Wales and partly in England (cross-border cases such as a large property or a farm which straddles the English and Welsh borders), then basically SDLT is payable on the part of the property situated in England and LTT is payable on the part of the property situated in Wales. An apportionment of the purchase price will be necessary in such cases, perhaps with the help of a surveyor, and two returns will be filed, one with HMRC for the SDLT element and one with the Welsh Revenue Authority (WRA) for the LTT element.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228600" indent="-228600">
              <a:buAutoNum type="arabicPeriod"/>
            </a:pPr>
            <a:r>
              <a:rPr lang="en-US" dirty="0"/>
              <a:t>Charlotte - £10,500</a:t>
            </a:r>
          </a:p>
          <a:p>
            <a:pPr marL="228600" indent="-228600">
              <a:buAutoNum type="arabicPeriod"/>
            </a:pPr>
            <a:r>
              <a:rPr lang="en-US" dirty="0"/>
              <a:t>Janice - £41,200</a:t>
            </a:r>
          </a:p>
          <a:p>
            <a:pPr marL="228600" indent="-228600">
              <a:buAutoNum type="arabicPeriod"/>
            </a:pPr>
            <a:r>
              <a:rPr lang="en-US" dirty="0"/>
              <a:t>Eliza £31,500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One of the highest risk areas in legal practice </a:t>
            </a:r>
          </a:p>
          <a:p>
            <a:r>
              <a:rPr lang="en-US" dirty="0" err="1"/>
              <a:t>Eisks</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Penn v Bristol &amp; West 1997 – Mortgage fraud </a:t>
            </a:r>
          </a:p>
          <a:p>
            <a:r>
              <a:rPr lang="en-US" dirty="0" err="1"/>
              <a:t>Mr</a:t>
            </a:r>
            <a:r>
              <a:rPr lang="en-US" dirty="0"/>
              <a:t> Penn Tried to sell a </a:t>
            </a:r>
            <a:r>
              <a:rPr lang="en-US" dirty="0" err="1"/>
              <a:t>resi</a:t>
            </a:r>
            <a:r>
              <a:rPr lang="en-US" dirty="0"/>
              <a:t> property without </a:t>
            </a:r>
            <a:r>
              <a:rPr lang="en-US" dirty="0" err="1"/>
              <a:t>Mrs</a:t>
            </a:r>
            <a:r>
              <a:rPr lang="en-US" dirty="0"/>
              <a:t> Penn’s knowledge and forged her signature on the docs </a:t>
            </a:r>
          </a:p>
          <a:p>
            <a:r>
              <a:rPr lang="en-US" dirty="0"/>
              <a:t>Sol believe he was instructed by both </a:t>
            </a:r>
            <a:r>
              <a:rPr lang="en-US" dirty="0" err="1"/>
              <a:t>Mr</a:t>
            </a:r>
            <a:r>
              <a:rPr lang="en-US" dirty="0"/>
              <a:t> and </a:t>
            </a:r>
            <a:r>
              <a:rPr lang="en-US" dirty="0" err="1"/>
              <a:t>Mrs</a:t>
            </a:r>
            <a:r>
              <a:rPr lang="en-US" dirty="0"/>
              <a:t> Penn and also acted for Bristol  &amp; West (dual rep) who loaned £75k</a:t>
            </a:r>
          </a:p>
          <a:p>
            <a:endParaRPr lang="en-US" dirty="0"/>
          </a:p>
          <a:p>
            <a:r>
              <a:rPr lang="en-US" dirty="0"/>
              <a:t>Fraud was discovered and </a:t>
            </a:r>
            <a:r>
              <a:rPr lang="en-US" dirty="0" err="1"/>
              <a:t>Mrs</a:t>
            </a:r>
            <a:r>
              <a:rPr lang="en-US" dirty="0"/>
              <a:t> Penn established her signatures were forged </a:t>
            </a:r>
          </a:p>
          <a:p>
            <a:r>
              <a:rPr lang="en-US" dirty="0"/>
              <a:t>As a result the transfer was invalid and Bristol and West pursued the solicitor for breach of warranty of authority  </a:t>
            </a:r>
          </a:p>
          <a:p>
            <a:endParaRPr lang="en-US" dirty="0"/>
          </a:p>
          <a:p>
            <a:r>
              <a:rPr lang="en-US" dirty="0"/>
              <a:t>Held – COA sol was liable for breach of warranty of authority – despite being innocent of fraud </a:t>
            </a:r>
          </a:p>
          <a:p>
            <a:r>
              <a:rPr lang="en-US" dirty="0"/>
              <a:t>Rule est  – agent </a:t>
            </a:r>
            <a:r>
              <a:rPr lang="en-US" dirty="0" err="1"/>
              <a:t>i.e</a:t>
            </a:r>
            <a:r>
              <a:rPr lang="en-US" dirty="0"/>
              <a:t> sol) des not need to know they lack authority to be liable </a:t>
            </a:r>
          </a:p>
          <a:p>
            <a:r>
              <a:rPr lang="en-US" dirty="0"/>
              <a:t>Not a </a:t>
            </a:r>
            <a:r>
              <a:rPr lang="en-US" dirty="0" err="1"/>
              <a:t>defence</a:t>
            </a:r>
            <a:r>
              <a:rPr lang="en-US" dirty="0"/>
              <a:t> to say you did not know you didn’t have authority </a:t>
            </a:r>
          </a:p>
          <a:p>
            <a:r>
              <a:rPr lang="en-US" dirty="0"/>
              <a:t>You have to satisfy your firm’s KYC (know your client) requirements, to reduce any risk of liability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err="1"/>
              <a:t>Dreamvar</a:t>
            </a:r>
            <a:r>
              <a:rPr lang="en-US" dirty="0"/>
              <a:t> agreed to buy  London property</a:t>
            </a:r>
          </a:p>
          <a:p>
            <a:r>
              <a:rPr lang="en-US" dirty="0"/>
              <a:t>The seller was actually a fraudster impersonating the true owner </a:t>
            </a:r>
          </a:p>
          <a:p>
            <a:r>
              <a:rPr lang="en-US" dirty="0" err="1"/>
              <a:t>Dreamvar</a:t>
            </a:r>
            <a:r>
              <a:rPr lang="en-US" dirty="0"/>
              <a:t> instructed  </a:t>
            </a:r>
            <a:r>
              <a:rPr lang="en-US" dirty="0" err="1"/>
              <a:t>Mischon</a:t>
            </a:r>
            <a:r>
              <a:rPr lang="en-US" dirty="0"/>
              <a:t> de Reya – seller instructed Mary Monson Solicitors</a:t>
            </a:r>
          </a:p>
          <a:p>
            <a:r>
              <a:rPr lang="en-US" dirty="0" err="1"/>
              <a:t>Dreamvar</a:t>
            </a:r>
            <a:r>
              <a:rPr lang="en-US" dirty="0"/>
              <a:t> paid the money, which reached the fraudster – before registration HMLR contacted the real owner and fraud was discovered </a:t>
            </a:r>
          </a:p>
          <a:p>
            <a:r>
              <a:rPr lang="en-US" dirty="0" err="1"/>
              <a:t>Dreamvar</a:t>
            </a:r>
            <a:r>
              <a:rPr lang="en-US" dirty="0"/>
              <a:t> as paid the purchase price but no title to the property was purchased </a:t>
            </a:r>
          </a:p>
          <a:p>
            <a:endParaRPr lang="en-US" dirty="0"/>
          </a:p>
          <a:p>
            <a:r>
              <a:rPr lang="en-US" dirty="0"/>
              <a:t>HELD  Reya were not neg, but in breach of trust  - as money held on trust for a genuine completion </a:t>
            </a:r>
          </a:p>
          <a:p>
            <a:r>
              <a:rPr lang="en-US" dirty="0"/>
              <a:t>Mary Monson were also in breach of trust  when they released the purchase money to the fraudster and breach of undertaking under Law society's code of completion by post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1122681" marR="0" lvl="2" indent="-374227" algn="l" defTabSz="914400" rtl="0" eaLnBrk="1" fontAlgn="auto" latinLnBrk="0" hangingPunct="1">
              <a:lnSpc>
                <a:spcPts val="4160"/>
              </a:lnSpc>
              <a:spcBef>
                <a:spcPts val="0"/>
              </a:spcBef>
              <a:spcAft>
                <a:spcPts val="0"/>
              </a:spcAft>
              <a:buClrTx/>
              <a:buSzTx/>
              <a:buFont typeface="Arial"/>
              <a:buChar char="⚬"/>
              <a:tabLst/>
              <a:defRPr/>
            </a:pPr>
            <a:r>
              <a:rPr lang="en-US" sz="2600" dirty="0">
                <a:solidFill>
                  <a:srgbClr val="292A5A"/>
                </a:solidFill>
                <a:latin typeface="Glacial Indifference"/>
                <a:ea typeface="Glacial Indifference"/>
                <a:cs typeface="Glacial Indifference"/>
                <a:sym typeface="Glacial Indifference"/>
              </a:rPr>
              <a:t>Established by Law Society to ensure clarity and avoid conflicts.</a:t>
            </a:r>
          </a:p>
          <a:p>
            <a:pPr marL="1122681" lvl="2" indent="-374227" algn="l">
              <a:lnSpc>
                <a:spcPts val="4160"/>
              </a:lnSpc>
              <a:buFont typeface="Arial"/>
              <a:buChar char="⚬"/>
            </a:pPr>
            <a:r>
              <a:rPr lang="en-US" sz="2600" dirty="0">
                <a:solidFill>
                  <a:srgbClr val="292A5A"/>
                </a:solidFill>
                <a:latin typeface="Glacial Indifference"/>
                <a:ea typeface="Glacial Indifference"/>
                <a:cs typeface="Glacial Indifference"/>
                <a:sym typeface="Glacial Indifference"/>
              </a:rPr>
              <a:t>2019 update incorporates case law on fraudulent sellers (</a:t>
            </a:r>
            <a:r>
              <a:rPr lang="en-US" sz="2600" dirty="0" err="1">
                <a:solidFill>
                  <a:srgbClr val="292A5A"/>
                </a:solidFill>
                <a:latin typeface="Glacial Indifference"/>
                <a:ea typeface="Glacial Indifference"/>
                <a:cs typeface="Glacial Indifference"/>
                <a:sym typeface="Glacial Indifference"/>
              </a:rPr>
              <a:t>Dreamvar</a:t>
            </a:r>
            <a:r>
              <a:rPr lang="en-US" sz="2600" dirty="0">
                <a:solidFill>
                  <a:srgbClr val="292A5A"/>
                </a:solidFill>
                <a:latin typeface="Glacial Indifference"/>
                <a:ea typeface="Glacial Indifference"/>
                <a:cs typeface="Glacial Indifference"/>
                <a:sym typeface="Glacial Indifference"/>
              </a:rPr>
              <a:t> case).</a:t>
            </a:r>
          </a:p>
          <a:p>
            <a:pPr marL="1122681" lvl="2" indent="-374227" algn="l">
              <a:lnSpc>
                <a:spcPts val="4160"/>
              </a:lnSpc>
              <a:buFont typeface="Arial"/>
              <a:buChar char="⚬"/>
            </a:pPr>
            <a:r>
              <a:rPr lang="en-US" sz="2600" dirty="0">
                <a:solidFill>
                  <a:srgbClr val="292A5A"/>
                </a:solidFill>
                <a:latin typeface="Glacial Indifference"/>
                <a:ea typeface="Glacial Indifference"/>
                <a:cs typeface="Glacial Indifference"/>
                <a:sym typeface="Glacial Indifference"/>
              </a:rPr>
              <a:t>Code tightened to clarify and confirm the seller’s conveyancer is acting in a genuine sale with a genuine seller and using the funds received for a genuine completion</a:t>
            </a:r>
          </a:p>
          <a:p>
            <a:pPr marL="1122681" marR="0" lvl="2" indent="-374227" algn="l" defTabSz="914400" rtl="0" eaLnBrk="1" fontAlgn="auto" latinLnBrk="0" hangingPunct="1">
              <a:lnSpc>
                <a:spcPts val="4160"/>
              </a:lnSpc>
              <a:spcBef>
                <a:spcPts val="0"/>
              </a:spcBef>
              <a:spcAft>
                <a:spcPts val="0"/>
              </a:spcAft>
              <a:buClrTx/>
              <a:buSzTx/>
              <a:buFont typeface="Arial"/>
              <a:buChar char="⚬"/>
              <a:tabLst/>
              <a:defRPr/>
            </a:pPr>
            <a:r>
              <a:rPr lang="en-US" sz="1200" dirty="0">
                <a:solidFill>
                  <a:srgbClr val="292A5A"/>
                </a:solidFill>
                <a:latin typeface="Glacial Indifference"/>
                <a:ea typeface="Glacial Indifference"/>
                <a:cs typeface="Glacial Indifference"/>
                <a:sym typeface="Glacial Indifference"/>
              </a:rPr>
              <a:t>changes include undertakings that seller conveyancer has authority from the true owner of the property, and that at point of completion, such person is entitled to convey the title the contract says will be conveyed. </a:t>
            </a:r>
          </a:p>
          <a:p>
            <a:pPr marL="1122681" marR="0" lvl="2" indent="-374227" algn="l" defTabSz="914400" rtl="0" eaLnBrk="1" fontAlgn="auto" latinLnBrk="0" hangingPunct="1">
              <a:lnSpc>
                <a:spcPts val="4160"/>
              </a:lnSpc>
              <a:spcBef>
                <a:spcPts val="0"/>
              </a:spcBef>
              <a:spcAft>
                <a:spcPts val="0"/>
              </a:spcAft>
              <a:buClrTx/>
              <a:buSzTx/>
              <a:buFont typeface="Arial"/>
              <a:buChar char="⚬"/>
              <a:tabLst/>
              <a:defRPr/>
            </a:pPr>
            <a:r>
              <a:rPr lang="en-US" sz="1200" dirty="0">
                <a:solidFill>
                  <a:srgbClr val="292A5A"/>
                </a:solidFill>
                <a:latin typeface="Glacial Indifference"/>
                <a:ea typeface="Glacial Indifference"/>
                <a:cs typeface="Glacial Indifference"/>
                <a:sym typeface="Glacial Indifference"/>
              </a:rPr>
              <a:t>seller’s conveyancer holds the purchase money received on trust for the buyer and is under a duty not to deal with that money other than in accordance with the Code.</a:t>
            </a:r>
          </a:p>
          <a:p>
            <a:pPr marL="1122681" lvl="2" indent="-374227" algn="l">
              <a:lnSpc>
                <a:spcPts val="4160"/>
              </a:lnSpc>
              <a:buFont typeface="Arial"/>
              <a:buChar char="⚬"/>
            </a:pP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Code is on </a:t>
            </a:r>
            <a:r>
              <a:rPr lang="en-US" dirty="0" err="1"/>
              <a:t>Mododle</a:t>
            </a:r>
            <a:r>
              <a:rPr lang="en-US" dirty="0"/>
              <a:t> in conveyancing links and documents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fontAlgn="t"/>
            <a:r>
              <a:rPr lang="en-GB" sz="1200" b="1" i="0" kern="1200" dirty="0">
                <a:solidFill>
                  <a:schemeClr val="tx1"/>
                </a:solidFill>
                <a:effectLst/>
                <a:latin typeface="+mn-lt"/>
                <a:ea typeface="+mn-ea"/>
                <a:cs typeface="+mn-cs"/>
              </a:rPr>
              <a:t>Money laundering risks</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Acquiring, possessing, transferring, or facilitating the use of criminal property.</a:t>
            </a:r>
          </a:p>
          <a:p>
            <a:pPr lvl="0" fontAlgn="t"/>
            <a:r>
              <a:rPr lang="en-GB" sz="1200" b="0" i="0" kern="1200" dirty="0">
                <a:solidFill>
                  <a:schemeClr val="tx1"/>
                </a:solidFill>
                <a:effectLst/>
                <a:latin typeface="+mn-lt"/>
                <a:ea typeface="+mn-ea"/>
                <a:cs typeface="+mn-cs"/>
              </a:rPr>
              <a:t>Failure to report suspected money laundering.</a:t>
            </a:r>
          </a:p>
          <a:p>
            <a:pPr fontAlgn="t"/>
            <a:r>
              <a:rPr lang="en-GB" sz="1200" b="1" i="0" kern="1200" dirty="0">
                <a:solidFill>
                  <a:schemeClr val="tx1"/>
                </a:solidFill>
                <a:effectLst/>
                <a:latin typeface="+mn-lt"/>
                <a:ea typeface="+mn-ea"/>
                <a:cs typeface="+mn-cs"/>
              </a:rPr>
              <a:t>Key point</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Mortgage fraud affects not only the fraudster but also any professional who becomes involved in handling criminal property or fails to take appropriate action.</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582930" lvl="1" indent="-291465" algn="l">
              <a:lnSpc>
                <a:spcPts val="4320"/>
              </a:lnSpc>
              <a:buFont typeface="Arial"/>
              <a:buChar char="•"/>
            </a:pPr>
            <a:r>
              <a:rPr lang="en-US" dirty="0"/>
              <a:t> </a:t>
            </a:r>
            <a:r>
              <a:rPr lang="en-US" sz="2700" dirty="0">
                <a:solidFill>
                  <a:srgbClr val="292A5A"/>
                </a:solidFill>
                <a:latin typeface="Glacial Indifference"/>
                <a:ea typeface="Glacial Indifference"/>
                <a:cs typeface="Glacial Indifference"/>
                <a:sym typeface="Glacial Indifference"/>
              </a:rPr>
              <a:t>The conveyancing process relies on professional undertakings. Without them, transactions could not proceed. For example:</a:t>
            </a:r>
          </a:p>
          <a:p>
            <a:pPr marL="1165860" lvl="2" indent="-388620"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(1) If a conveyancer has to obtain a set of unregistered title deeds that are deposited with a lender as security for a loan, the conveyancer will need to give the lender a professionally binding undertaking that they will not release the unregistered deeds to any other party until the loan is repaid.</a:t>
            </a:r>
          </a:p>
          <a:p>
            <a:pPr marL="1165860" lvl="2" indent="-388620"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(2) The Law Society’s formulae for exchange of contracts contain implied undertakings including that the buyer’s conveyancer will send their clients signed part of the contract and the agreed deposit to the seller’s conveyancer on the day of exchange of contracts.</a:t>
            </a:r>
          </a:p>
          <a:p>
            <a:pPr marL="1165860" lvl="2" indent="-388620"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(3) Completion will not take place unless the seller’s conveyancer provides an undertaking to the buyer’s conveyancer on the Completion Information and Undertakings Form that the seller’s mortgage(s) will be discharged out of the sale proceeds on completion.</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539751" lvl="1" indent="-269876" algn="l">
              <a:lnSpc>
                <a:spcPts val="4000"/>
              </a:lnSpc>
              <a:buFont typeface="Arial"/>
              <a:buChar char="•"/>
            </a:pPr>
            <a:r>
              <a:rPr lang="en-US" dirty="0"/>
              <a:t> </a:t>
            </a:r>
            <a:r>
              <a:rPr lang="en-US" sz="2500" dirty="0">
                <a:solidFill>
                  <a:srgbClr val="292A5A"/>
                </a:solidFill>
                <a:latin typeface="Glacial Indifference"/>
                <a:ea typeface="Glacial Indifference"/>
                <a:cs typeface="Glacial Indifference"/>
                <a:sym typeface="Glacial Indifference"/>
              </a:rPr>
              <a:t>Courts will enforce undertakings strictly: </a:t>
            </a:r>
            <a:r>
              <a:rPr lang="en-US" sz="2500" b="1" i="1" dirty="0">
                <a:solidFill>
                  <a:srgbClr val="292A5A"/>
                </a:solidFill>
                <a:latin typeface="Glacial Indifference Bold Italics"/>
                <a:ea typeface="Glacial Indifference Bold Italics"/>
                <a:cs typeface="Glacial Indifference Bold Italics"/>
                <a:sym typeface="Glacial Indifference Bold Italics"/>
              </a:rPr>
              <a:t>Hole &amp; Pugsley v Sumption</a:t>
            </a:r>
            <a:r>
              <a:rPr lang="en-US" sz="2500" b="1" dirty="0">
                <a:solidFill>
                  <a:srgbClr val="292A5A"/>
                </a:solidFill>
                <a:latin typeface="Glacial Indifference Bold"/>
                <a:ea typeface="Glacial Indifference Bold"/>
                <a:cs typeface="Glacial Indifference Bold"/>
                <a:sym typeface="Glacial Indifference Bold"/>
              </a:rPr>
              <a:t> [2001] EWHC Ch 465 – was a case where a solicitor provided an undertaking, circumstances then changed, resulting in it being very difficult for tat undertaking to be carried out. Sols notified the beneficiary of the undertaking and requested to be released. High court rejected that argument. – held a subsequent change does not release a sol from an undertaking</a:t>
            </a:r>
          </a:p>
          <a:p>
            <a:pPr marL="269875" lvl="1" indent="0" algn="l">
              <a:lnSpc>
                <a:spcPts val="4000"/>
              </a:lnSpc>
              <a:buFont typeface="Arial"/>
              <a:buNone/>
            </a:pPr>
            <a:endParaRPr lang="en-US" sz="2500" b="1" dirty="0">
              <a:solidFill>
                <a:srgbClr val="292A5A"/>
              </a:solidFill>
              <a:latin typeface="Glacial Indifference Bold"/>
              <a:ea typeface="Glacial Indifference Bold"/>
              <a:cs typeface="Glacial Indifference Bold"/>
              <a:sym typeface="Glacial Indifference Bold"/>
            </a:endParaRPr>
          </a:p>
          <a:p>
            <a:pPr marL="539751" lvl="1" indent="-269876"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The precise wording used in an undertaking is of vital importance for both the person receiving the undertaking and the person giving it.</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669288" lvl="1" indent="-334644" algn="l">
              <a:lnSpc>
                <a:spcPts val="4959"/>
              </a:lnSpc>
              <a:buFont typeface="Arial"/>
              <a:buChar char="•"/>
            </a:pPr>
            <a:r>
              <a:rPr lang="en-US" sz="3099" spc="-74" dirty="0">
                <a:solidFill>
                  <a:srgbClr val="292A5A"/>
                </a:solidFill>
                <a:latin typeface="Glacial Indifference"/>
                <a:ea typeface="Glacial Indifference"/>
                <a:cs typeface="Glacial Indifference"/>
                <a:sym typeface="Glacial Indifference"/>
              </a:rPr>
              <a:t>Interesting analysis of distinction between undertakings made by solicitors v conveyancers, following  </a:t>
            </a:r>
            <a:r>
              <a:rPr lang="en-US" sz="3099" b="1" i="1" spc="-74" dirty="0">
                <a:solidFill>
                  <a:srgbClr val="292A5A"/>
                </a:solidFill>
                <a:latin typeface="Glacial Indifference Bold Italics"/>
                <a:ea typeface="Glacial Indifference Bold Italics"/>
                <a:cs typeface="Glacial Indifference Bold Italics"/>
                <a:sym typeface="Glacial Indifference Bold Italics"/>
              </a:rPr>
              <a:t>Harcus Sinclair LLP v Your Lawyers Ltd</a:t>
            </a:r>
            <a:r>
              <a:rPr lang="en-US" sz="3099" b="1" spc="-74" dirty="0">
                <a:solidFill>
                  <a:srgbClr val="292A5A"/>
                </a:solidFill>
                <a:latin typeface="Glacial Indifference Bold"/>
                <a:ea typeface="Glacial Indifference Bold"/>
                <a:cs typeface="Glacial Indifference Bold"/>
                <a:sym typeface="Glacial Indifference Bold"/>
              </a:rPr>
              <a:t> [2021] UKSC 32</a:t>
            </a:r>
          </a:p>
          <a:p>
            <a:pPr marL="334644" lvl="1" indent="0" algn="l">
              <a:lnSpc>
                <a:spcPts val="4959"/>
              </a:lnSpc>
              <a:buFont typeface="Arial"/>
              <a:buNone/>
            </a:pPr>
            <a:endParaRPr lang="en-US" sz="3099" spc="-74" dirty="0">
              <a:solidFill>
                <a:srgbClr val="292A5A"/>
              </a:solidFill>
              <a:latin typeface="Glacial Indifference"/>
              <a:ea typeface="Glacial Indifference"/>
              <a:cs typeface="Glacial Indifference"/>
              <a:sym typeface="Glacial Indifference"/>
            </a:endParaRPr>
          </a:p>
          <a:p>
            <a:pPr marL="334644" lvl="1" indent="0" algn="l">
              <a:lnSpc>
                <a:spcPts val="4959"/>
              </a:lnSpc>
              <a:buFont typeface="Arial"/>
              <a:buNone/>
            </a:pPr>
            <a:r>
              <a:rPr lang="en-US" sz="3099" spc="-74" dirty="0">
                <a:solidFill>
                  <a:srgbClr val="292A5A"/>
                </a:solidFill>
                <a:latin typeface="Glacial Indifference"/>
                <a:ea typeface="Glacial Indifference"/>
                <a:cs typeface="Glacial Indifference"/>
                <a:sym typeface="Glacial Indifference"/>
              </a:rPr>
              <a:t>See</a:t>
            </a:r>
            <a:r>
              <a:rPr lang="en-US" sz="3099" u="sng" spc="-74" dirty="0">
                <a:solidFill>
                  <a:srgbClr val="292A5A"/>
                </a:solidFill>
                <a:latin typeface="Glacial Indifference"/>
                <a:ea typeface="Glacial Indifference"/>
                <a:cs typeface="Glacial Indifference"/>
                <a:sym typeface="Glacial Indifference"/>
                <a:hlinkClick r:id="rId3" tooltip="https://www.sra.org.uk/solicitors/guidance/undertakings-behalf-incorporated-practices/"/>
              </a:rPr>
              <a:t> SRA (2022)</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9/17/2026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9/17/2026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9/17/2026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9/17/2026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9/17/2026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tax-sell-home/absence-from-home"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capital-gains-tax/rates"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hyperlink" Target="https://www.gov.uk/tax-sell-home/absence-from-home"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wales/land-transaction-tax-differences-stamp-duty-land-tax"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www.lawsociety.org.uk/topics/property/code-for-completion-by-post" TargetMode="External"/><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www.lawsociety.org.uk/topics/property/mortgage-fraud" TargetMode="External"/><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jpeg"/></Relationships>
</file>

<file path=ppt/slides/_rels/slide2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slide" Target="slide31.xml"/><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hyperlink" Target="https://www.sra.org.uk/solicitors/resources/topic/money-laundering" TargetMode="External"/><Relationship Id="rId4" Type="http://schemas.openxmlformats.org/officeDocument/2006/relationships/image" Target="../media/image20.png"/></Relationships>
</file>

<file path=ppt/slides/_rels/slide3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hyperlink" Target="https://www.sra.org.uk/solicitors/guidance/undertakings-behalf-incorporated-practices/"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hyperlink" Target="https://www.lawsociety.org.uk/topics/property/conveyancing-protoco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9048" r="-8296" b="-9222"/>
            </a:stretch>
          </a:blipFill>
        </p:spPr>
        <p:txBody>
          <a:bodyPr/>
          <a:lstStyle/>
          <a:p>
            <a:endParaRPr lang="en-GB"/>
          </a:p>
        </p:txBody>
      </p:sp>
      <p:sp>
        <p:nvSpPr>
          <p:cNvPr id="3" name="AutoShape 3"/>
          <p:cNvSpPr/>
          <p:nvPr/>
        </p:nvSpPr>
        <p:spPr>
          <a:xfrm rot="-6759992">
            <a:off x="541494" y="4932028"/>
            <a:ext cx="11361835" cy="410553"/>
          </a:xfrm>
          <a:prstGeom prst="rect">
            <a:avLst/>
          </a:prstGeom>
          <a:solidFill>
            <a:srgbClr val="B6CF61"/>
          </a:solidFill>
        </p:spPr>
        <p:txBody>
          <a:bodyPr/>
          <a:lstStyle/>
          <a:p>
            <a:endParaRPr lang="en-GB"/>
          </a:p>
        </p:txBody>
      </p:sp>
      <p:sp>
        <p:nvSpPr>
          <p:cNvPr id="4" name="AutoShape 4"/>
          <p:cNvSpPr/>
          <p:nvPr/>
        </p:nvSpPr>
        <p:spPr>
          <a:xfrm rot="-6759992">
            <a:off x="-4789878" y="2039251"/>
            <a:ext cx="12732713" cy="7678446"/>
          </a:xfrm>
          <a:prstGeom prst="rect">
            <a:avLst/>
          </a:prstGeom>
          <a:solidFill>
            <a:srgbClr val="292A5A"/>
          </a:solidFill>
        </p:spPr>
        <p:txBody>
          <a:bodyPr/>
          <a:lstStyle/>
          <a:p>
            <a:endParaRPr lang="en-GB"/>
          </a:p>
        </p:txBody>
      </p:sp>
      <p:sp>
        <p:nvSpPr>
          <p:cNvPr id="5" name="AutoShape 5"/>
          <p:cNvSpPr/>
          <p:nvPr/>
        </p:nvSpPr>
        <p:spPr>
          <a:xfrm>
            <a:off x="-2197656" y="8277037"/>
            <a:ext cx="9005773" cy="0"/>
          </a:xfrm>
          <a:prstGeom prst="line">
            <a:avLst/>
          </a:prstGeom>
          <a:ln w="19050" cap="rnd">
            <a:solidFill>
              <a:srgbClr val="FFFFFF"/>
            </a:solidFill>
            <a:prstDash val="solid"/>
            <a:headEnd type="none" w="sm" len="sm"/>
            <a:tailEnd type="none" w="sm" len="sm"/>
          </a:ln>
        </p:spPr>
        <p:txBody>
          <a:bodyPr/>
          <a:lstStyle/>
          <a:p>
            <a:endParaRPr lang="en-GB"/>
          </a:p>
        </p:txBody>
      </p:sp>
      <p:sp>
        <p:nvSpPr>
          <p:cNvPr id="6" name="Freeform 6"/>
          <p:cNvSpPr/>
          <p:nvPr/>
        </p:nvSpPr>
        <p:spPr>
          <a:xfrm>
            <a:off x="237326" y="172901"/>
            <a:ext cx="3484344" cy="1232050"/>
          </a:xfrm>
          <a:custGeom>
            <a:avLst/>
            <a:gdLst/>
            <a:ahLst/>
            <a:cxnLst/>
            <a:rect l="l" t="t" r="r" b="b"/>
            <a:pathLst>
              <a:path w="3484344" h="1232050">
                <a:moveTo>
                  <a:pt x="0" y="0"/>
                </a:moveTo>
                <a:lnTo>
                  <a:pt x="3484344" y="0"/>
                </a:lnTo>
                <a:lnTo>
                  <a:pt x="3484344" y="1232050"/>
                </a:lnTo>
                <a:lnTo>
                  <a:pt x="0" y="1232050"/>
                </a:lnTo>
                <a:lnTo>
                  <a:pt x="0" y="0"/>
                </a:lnTo>
                <a:close/>
              </a:path>
            </a:pathLst>
          </a:custGeom>
          <a:blipFill>
            <a:blip r:embed="rId4"/>
            <a:stretch>
              <a:fillRect t="-90044" r="-755" b="-94900"/>
            </a:stretch>
          </a:blipFill>
        </p:spPr>
        <p:txBody>
          <a:bodyPr/>
          <a:lstStyle/>
          <a:p>
            <a:endParaRPr lang="en-GB"/>
          </a:p>
        </p:txBody>
      </p:sp>
      <p:sp>
        <p:nvSpPr>
          <p:cNvPr id="7" name="AutoShape 7"/>
          <p:cNvSpPr/>
          <p:nvPr/>
        </p:nvSpPr>
        <p:spPr>
          <a:xfrm>
            <a:off x="-3719859" y="4655027"/>
            <a:ext cx="9005773" cy="0"/>
          </a:xfrm>
          <a:prstGeom prst="line">
            <a:avLst/>
          </a:prstGeom>
          <a:ln w="19050" cap="rnd">
            <a:solidFill>
              <a:srgbClr val="FFFFFF"/>
            </a:solidFill>
            <a:prstDash val="solid"/>
            <a:headEnd type="none" w="sm" len="sm"/>
            <a:tailEnd type="none" w="sm" len="sm"/>
          </a:ln>
        </p:spPr>
        <p:txBody>
          <a:bodyPr/>
          <a:lstStyle/>
          <a:p>
            <a:endParaRPr lang="en-GB"/>
          </a:p>
        </p:txBody>
      </p:sp>
      <p:sp>
        <p:nvSpPr>
          <p:cNvPr id="8" name="TextBox 8"/>
          <p:cNvSpPr txBox="1"/>
          <p:nvPr/>
        </p:nvSpPr>
        <p:spPr>
          <a:xfrm>
            <a:off x="318140" y="6119175"/>
            <a:ext cx="7008801" cy="2041535"/>
          </a:xfrm>
          <a:prstGeom prst="rect">
            <a:avLst/>
          </a:prstGeom>
        </p:spPr>
        <p:txBody>
          <a:bodyPr lIns="0" tIns="0" rIns="0" bIns="0" rtlCol="0" anchor="t">
            <a:spAutoFit/>
          </a:bodyPr>
          <a:lstStyle/>
          <a:p>
            <a:pPr algn="l">
              <a:lnSpc>
                <a:spcPts val="5240"/>
              </a:lnSpc>
            </a:pPr>
            <a:r>
              <a:rPr lang="en-US" sz="5888" b="1">
                <a:solidFill>
                  <a:srgbClr val="FFFFFF"/>
                </a:solidFill>
                <a:latin typeface="Glacial Indifference Bold"/>
                <a:ea typeface="Glacial Indifference Bold"/>
                <a:cs typeface="Glacial Indifference Bold"/>
                <a:sym typeface="Glacial Indifference Bold"/>
              </a:rPr>
              <a:t>TAXATION AND REGULATORY MATTERS</a:t>
            </a:r>
          </a:p>
        </p:txBody>
      </p:sp>
      <p:sp>
        <p:nvSpPr>
          <p:cNvPr id="9" name="TextBox 9"/>
          <p:cNvSpPr txBox="1"/>
          <p:nvPr/>
        </p:nvSpPr>
        <p:spPr>
          <a:xfrm>
            <a:off x="318140" y="4969352"/>
            <a:ext cx="6239699" cy="481863"/>
          </a:xfrm>
          <a:prstGeom prst="rect">
            <a:avLst/>
          </a:prstGeom>
        </p:spPr>
        <p:txBody>
          <a:bodyPr lIns="0" tIns="0" rIns="0" bIns="0" rtlCol="0" anchor="t">
            <a:spAutoFit/>
          </a:bodyPr>
          <a:lstStyle/>
          <a:p>
            <a:pPr algn="l">
              <a:lnSpc>
                <a:spcPts val="3510"/>
              </a:lnSpc>
            </a:pPr>
            <a:r>
              <a:rPr lang="en-US" sz="3774" b="1">
                <a:solidFill>
                  <a:srgbClr val="FFFFFF"/>
                </a:solidFill>
                <a:latin typeface="Glacial Indifference Bold"/>
                <a:ea typeface="Glacial Indifference Bold"/>
                <a:cs typeface="Glacial Indifference Bold"/>
                <a:sym typeface="Glacial Indifference Bold"/>
              </a:rPr>
              <a:t>CONVEYANCING</a:t>
            </a:r>
          </a:p>
        </p:txBody>
      </p:sp>
      <p:sp>
        <p:nvSpPr>
          <p:cNvPr id="11" name="TextBox 11"/>
          <p:cNvSpPr txBox="1"/>
          <p:nvPr/>
        </p:nvSpPr>
        <p:spPr>
          <a:xfrm>
            <a:off x="318140" y="5493008"/>
            <a:ext cx="5492434" cy="770932"/>
          </a:xfrm>
          <a:prstGeom prst="rect">
            <a:avLst/>
          </a:prstGeom>
        </p:spPr>
        <p:txBody>
          <a:bodyPr lIns="0" tIns="0" rIns="0" bIns="0" rtlCol="0" anchor="t">
            <a:spAutoFit/>
          </a:bodyPr>
          <a:lstStyle/>
          <a:p>
            <a:pPr algn="l">
              <a:lnSpc>
                <a:spcPts val="5582"/>
              </a:lnSpc>
            </a:pPr>
            <a:r>
              <a:rPr lang="en-US" sz="6272" b="1">
                <a:solidFill>
                  <a:srgbClr val="FED307"/>
                </a:solidFill>
                <a:latin typeface="Glacial Indifference Bold"/>
                <a:ea typeface="Glacial Indifference Bold"/>
                <a:cs typeface="Glacial Indifference Bold"/>
                <a:sym typeface="Glacial Indifference Bold"/>
              </a:rPr>
              <a:t>UNIT 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22242" t="-39271" b="-5518"/>
            </a:stretch>
          </a:blipFill>
        </p:spPr>
        <p:txBody>
          <a:bodyPr/>
          <a:lstStyle/>
          <a:p>
            <a:endParaRPr lang="en-GB"/>
          </a:p>
        </p:txBody>
      </p:sp>
      <p:sp>
        <p:nvSpPr>
          <p:cNvPr id="3" name="Freeform 3"/>
          <p:cNvSpPr/>
          <p:nvPr/>
        </p:nvSpPr>
        <p:spPr>
          <a:xfrm rot="-1753206">
            <a:off x="-1113304" y="4354356"/>
            <a:ext cx="25783492" cy="9586163"/>
          </a:xfrm>
          <a:custGeom>
            <a:avLst/>
            <a:gdLst/>
            <a:ahLst/>
            <a:cxnLst/>
            <a:rect l="l" t="t" r="r" b="b"/>
            <a:pathLst>
              <a:path w="25783492" h="9586163">
                <a:moveTo>
                  <a:pt x="0" y="0"/>
                </a:moveTo>
                <a:lnTo>
                  <a:pt x="25783493" y="0"/>
                </a:lnTo>
                <a:lnTo>
                  <a:pt x="25783493" y="9586162"/>
                </a:lnTo>
                <a:lnTo>
                  <a:pt x="0" y="9586162"/>
                </a:lnTo>
                <a:lnTo>
                  <a:pt x="0" y="0"/>
                </a:lnTo>
                <a:close/>
              </a:path>
            </a:pathLst>
          </a:custGeom>
          <a:blipFill>
            <a:blip r:embed="rId3">
              <a:alphaModFix amt="5000"/>
            </a:blip>
            <a:stretch>
              <a:fillRect t="-39492" b="-39492"/>
            </a:stretch>
          </a:blipFill>
        </p:spPr>
        <p:txBody>
          <a:bodyPr/>
          <a:lstStyle/>
          <a:p>
            <a:endParaRPr lang="en-GB"/>
          </a:p>
        </p:txBody>
      </p:sp>
      <p:sp>
        <p:nvSpPr>
          <p:cNvPr id="4" name="Freeform 4"/>
          <p:cNvSpPr/>
          <p:nvPr/>
        </p:nvSpPr>
        <p:spPr>
          <a:xfrm flipH="1">
            <a:off x="6009980" y="-995510"/>
            <a:ext cx="12278020" cy="12278020"/>
          </a:xfrm>
          <a:custGeom>
            <a:avLst/>
            <a:gdLst/>
            <a:ahLst/>
            <a:cxnLst/>
            <a:rect l="l" t="t" r="r" b="b"/>
            <a:pathLst>
              <a:path w="12278020" h="12278020">
                <a:moveTo>
                  <a:pt x="12278020" y="0"/>
                </a:moveTo>
                <a:lnTo>
                  <a:pt x="0" y="0"/>
                </a:lnTo>
                <a:lnTo>
                  <a:pt x="0" y="12278020"/>
                </a:lnTo>
                <a:lnTo>
                  <a:pt x="12278020" y="12278020"/>
                </a:lnTo>
                <a:lnTo>
                  <a:pt x="12278020" y="0"/>
                </a:lnTo>
                <a:close/>
              </a:path>
            </a:pathLst>
          </a:custGeom>
          <a:blipFill>
            <a:blip>
              <a:alphaModFix amt="19999"/>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AutoShape 5"/>
          <p:cNvSpPr/>
          <p:nvPr/>
        </p:nvSpPr>
        <p:spPr>
          <a:xfrm>
            <a:off x="8036844" y="1964110"/>
            <a:ext cx="14608661" cy="6358779"/>
          </a:xfrm>
          <a:prstGeom prst="rect">
            <a:avLst/>
          </a:prstGeom>
          <a:solidFill>
            <a:srgbClr val="292A5A"/>
          </a:solidFill>
        </p:spPr>
        <p:txBody>
          <a:bodyPr/>
          <a:lstStyle/>
          <a:p>
            <a:endParaRPr lang="en-GB"/>
          </a:p>
        </p:txBody>
      </p:sp>
      <p:grpSp>
        <p:nvGrpSpPr>
          <p:cNvPr id="6" name="Group 6"/>
          <p:cNvGrpSpPr/>
          <p:nvPr/>
        </p:nvGrpSpPr>
        <p:grpSpPr>
          <a:xfrm>
            <a:off x="-191081" y="-135528"/>
            <a:ext cx="13958449" cy="1485076"/>
            <a:chOff x="0" y="0"/>
            <a:chExt cx="3676299" cy="391131"/>
          </a:xfrm>
        </p:grpSpPr>
        <p:sp>
          <p:nvSpPr>
            <p:cNvPr id="7" name="Freeform 7"/>
            <p:cNvSpPr/>
            <p:nvPr/>
          </p:nvSpPr>
          <p:spPr>
            <a:xfrm>
              <a:off x="0" y="0"/>
              <a:ext cx="3676299" cy="391131"/>
            </a:xfrm>
            <a:custGeom>
              <a:avLst/>
              <a:gdLst/>
              <a:ahLst/>
              <a:cxnLst/>
              <a:rect l="l" t="t" r="r" b="b"/>
              <a:pathLst>
                <a:path w="3676299" h="391131">
                  <a:moveTo>
                    <a:pt x="28287" y="0"/>
                  </a:moveTo>
                  <a:lnTo>
                    <a:pt x="3648013" y="0"/>
                  </a:lnTo>
                  <a:cubicBezTo>
                    <a:pt x="3655515" y="0"/>
                    <a:pt x="3662709" y="2980"/>
                    <a:pt x="3668014" y="8285"/>
                  </a:cubicBezTo>
                  <a:cubicBezTo>
                    <a:pt x="3673319" y="13590"/>
                    <a:pt x="3676299" y="20785"/>
                    <a:pt x="3676299" y="28287"/>
                  </a:cubicBezTo>
                  <a:lnTo>
                    <a:pt x="3676299" y="362844"/>
                  </a:lnTo>
                  <a:cubicBezTo>
                    <a:pt x="3676299" y="370347"/>
                    <a:pt x="3673319" y="377541"/>
                    <a:pt x="3668014" y="382846"/>
                  </a:cubicBezTo>
                  <a:cubicBezTo>
                    <a:pt x="3662709" y="388151"/>
                    <a:pt x="3655515" y="391131"/>
                    <a:pt x="3648013" y="391131"/>
                  </a:cubicBezTo>
                  <a:lnTo>
                    <a:pt x="28287" y="391131"/>
                  </a:lnTo>
                  <a:cubicBezTo>
                    <a:pt x="20785" y="391131"/>
                    <a:pt x="13590" y="388151"/>
                    <a:pt x="8285" y="382846"/>
                  </a:cubicBezTo>
                  <a:cubicBezTo>
                    <a:pt x="2980" y="377541"/>
                    <a:pt x="0" y="370347"/>
                    <a:pt x="0" y="362844"/>
                  </a:cubicBezTo>
                  <a:lnTo>
                    <a:pt x="0" y="28287"/>
                  </a:lnTo>
                  <a:cubicBezTo>
                    <a:pt x="0" y="20785"/>
                    <a:pt x="2980" y="13590"/>
                    <a:pt x="8285" y="8285"/>
                  </a:cubicBezTo>
                  <a:cubicBezTo>
                    <a:pt x="13590" y="2980"/>
                    <a:pt x="20785" y="0"/>
                    <a:pt x="28287" y="0"/>
                  </a:cubicBezTo>
                  <a:close/>
                </a:path>
              </a:pathLst>
            </a:custGeom>
            <a:solidFill>
              <a:srgbClr val="FED307">
                <a:alpha val="69804"/>
              </a:srgbClr>
            </a:solidFill>
          </p:spPr>
          <p:txBody>
            <a:bodyPr/>
            <a:lstStyle/>
            <a:p>
              <a:endParaRPr lang="en-GB"/>
            </a:p>
          </p:txBody>
        </p:sp>
        <p:sp>
          <p:nvSpPr>
            <p:cNvPr id="8" name="TextBox 8"/>
            <p:cNvSpPr txBox="1"/>
            <p:nvPr/>
          </p:nvSpPr>
          <p:spPr>
            <a:xfrm>
              <a:off x="0" y="-85725"/>
              <a:ext cx="3676299" cy="476856"/>
            </a:xfrm>
            <a:prstGeom prst="rect">
              <a:avLst/>
            </a:prstGeom>
          </p:spPr>
          <p:txBody>
            <a:bodyPr lIns="50800" tIns="50800" rIns="50800" bIns="50800" rtlCol="0" anchor="ctr"/>
            <a:lstStyle/>
            <a:p>
              <a:pPr algn="ctr">
                <a:lnSpc>
                  <a:spcPts val="3952"/>
                </a:lnSpc>
              </a:pPr>
              <a:endParaRPr/>
            </a:p>
          </p:txBody>
        </p:sp>
      </p:grpSp>
      <p:sp>
        <p:nvSpPr>
          <p:cNvPr id="9" name="TextBox 9"/>
          <p:cNvSpPr txBox="1"/>
          <p:nvPr/>
        </p:nvSpPr>
        <p:spPr>
          <a:xfrm>
            <a:off x="8395347" y="2133735"/>
            <a:ext cx="9681009" cy="6010004"/>
          </a:xfrm>
          <a:prstGeom prst="rect">
            <a:avLst/>
          </a:prstGeom>
        </p:spPr>
        <p:txBody>
          <a:bodyPr lIns="0" tIns="0" rIns="0" bIns="0" rtlCol="0" anchor="t">
            <a:spAutoFit/>
          </a:bodyPr>
          <a:lstStyle/>
          <a:p>
            <a:pPr algn="l">
              <a:lnSpc>
                <a:spcPts val="4799"/>
              </a:lnSpc>
            </a:pPr>
            <a:r>
              <a:rPr lang="en-US" sz="3999" b="1" spc="3">
                <a:solidFill>
                  <a:srgbClr val="FED307"/>
                </a:solidFill>
                <a:latin typeface="Glacial Indifference Bold"/>
                <a:ea typeface="Glacial Indifference Bold"/>
                <a:cs typeface="Glacial Indifference Bold"/>
                <a:sym typeface="Glacial Indifference Bold"/>
              </a:rPr>
              <a:t>Contents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taxation in conveyancing</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fraud in conveyancing </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code for Completion by Post</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money laundering risks in conveyancing;</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Anti money laundering checks (AML)</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cybercrime risks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professional negligence and the risks of “Etridge” advice</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undertakings</a:t>
            </a:r>
          </a:p>
        </p:txBody>
      </p:sp>
      <p:sp>
        <p:nvSpPr>
          <p:cNvPr id="10" name="TextBox 10"/>
          <p:cNvSpPr txBox="1"/>
          <p:nvPr/>
        </p:nvSpPr>
        <p:spPr>
          <a:xfrm>
            <a:off x="66168" y="168861"/>
            <a:ext cx="13443950" cy="742948"/>
          </a:xfrm>
          <a:prstGeom prst="rect">
            <a:avLst/>
          </a:prstGeom>
        </p:spPr>
        <p:txBody>
          <a:bodyPr lIns="0" tIns="0" rIns="0" bIns="0" rtlCol="0" anchor="t">
            <a:spAutoFit/>
          </a:bodyPr>
          <a:lstStyle/>
          <a:p>
            <a:pPr algn="just">
              <a:lnSpc>
                <a:spcPts val="6000"/>
              </a:lnSpc>
            </a:pPr>
            <a:r>
              <a:rPr lang="en-US" sz="4000" b="1">
                <a:solidFill>
                  <a:srgbClr val="292A5A"/>
                </a:solidFill>
                <a:latin typeface="Glacial Indifference Bold"/>
                <a:ea typeface="Glacial Indifference Bold"/>
                <a:cs typeface="Glacial Indifference Bold"/>
                <a:sym typeface="Glacial Indifference Bold"/>
              </a:rPr>
              <a:t>UNIT 2: REGULATORY MATTERS, TAXATION AND FINANCE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FED307"/>
          </a:solidFill>
        </p:spPr>
        <p:txBody>
          <a:bodyPr/>
          <a:lstStyle/>
          <a:p>
            <a:endParaRPr lang="en-GB"/>
          </a:p>
        </p:txBody>
      </p:sp>
      <p:sp>
        <p:nvSpPr>
          <p:cNvPr id="3" name="AutoShape 3"/>
          <p:cNvSpPr/>
          <p:nvPr/>
        </p:nvSpPr>
        <p:spPr>
          <a:xfrm>
            <a:off x="0" y="0"/>
            <a:ext cx="14417942" cy="771525"/>
          </a:xfrm>
          <a:prstGeom prst="rect">
            <a:avLst/>
          </a:prstGeom>
          <a:solidFill>
            <a:srgbClr val="E65485"/>
          </a:solidFill>
        </p:spPr>
        <p:txBody>
          <a:bodyPr/>
          <a:lstStyle/>
          <a:p>
            <a:endParaRPr lang="en-GB"/>
          </a:p>
        </p:txBody>
      </p:sp>
      <p:sp>
        <p:nvSpPr>
          <p:cNvPr id="4" name="TextBox 4"/>
          <p:cNvSpPr txBox="1"/>
          <p:nvPr/>
        </p:nvSpPr>
        <p:spPr>
          <a:xfrm>
            <a:off x="1028700" y="447675"/>
            <a:ext cx="15734201" cy="1724025"/>
          </a:xfrm>
          <a:prstGeom prst="rect">
            <a:avLst/>
          </a:prstGeom>
        </p:spPr>
        <p:txBody>
          <a:bodyPr lIns="0" tIns="0" rIns="0" bIns="0" rtlCol="0" anchor="t">
            <a:spAutoFit/>
          </a:bodyPr>
          <a:lstStyle/>
          <a:p>
            <a:pPr algn="just">
              <a:lnSpc>
                <a:spcPts val="15000"/>
              </a:lnSpc>
            </a:pPr>
            <a:r>
              <a:rPr lang="en-US" sz="7500" b="1">
                <a:solidFill>
                  <a:srgbClr val="FED307"/>
                </a:solidFill>
                <a:latin typeface="Glacial Indifference Bold"/>
                <a:ea typeface="Glacial Indifference Bold"/>
                <a:cs typeface="Glacial Indifference Bold"/>
                <a:sym typeface="Glacial Indifference Bold"/>
              </a:rPr>
              <a:t>UNIT 2:</a:t>
            </a:r>
            <a:r>
              <a:rPr lang="en-US" sz="7500" b="1">
                <a:solidFill>
                  <a:srgbClr val="FFFFFF"/>
                </a:solidFill>
                <a:latin typeface="Glacial Indifference Bold"/>
                <a:ea typeface="Glacial Indifference Bold"/>
                <a:cs typeface="Glacial Indifference Bold"/>
                <a:sym typeface="Glacial Indifference Bold"/>
              </a:rPr>
              <a:t> LEARNING OUTCOMES</a:t>
            </a:r>
          </a:p>
        </p:txBody>
      </p:sp>
      <p:sp>
        <p:nvSpPr>
          <p:cNvPr id="5" name="TextBox 5"/>
          <p:cNvSpPr txBox="1"/>
          <p:nvPr/>
        </p:nvSpPr>
        <p:spPr>
          <a:xfrm>
            <a:off x="1028700" y="2156069"/>
            <a:ext cx="15734201" cy="4434843"/>
          </a:xfrm>
          <a:prstGeom prst="rect">
            <a:avLst/>
          </a:prstGeom>
        </p:spPr>
        <p:txBody>
          <a:bodyPr lIns="0" tIns="0" rIns="0" bIns="0" rtlCol="0" anchor="t">
            <a:spAutoFit/>
          </a:bodyPr>
          <a:lstStyle/>
          <a:p>
            <a:pPr marL="777234" lvl="1" indent="-388617" algn="l">
              <a:lnSpc>
                <a:spcPts val="7199"/>
              </a:lnSpc>
              <a:buFont typeface="Arial"/>
              <a:buChar char="•"/>
            </a:pPr>
            <a:r>
              <a:rPr lang="en-US" sz="3599" spc="71">
                <a:solidFill>
                  <a:srgbClr val="FFFFFF"/>
                </a:solidFill>
                <a:latin typeface="Glacial Indifference"/>
                <a:ea typeface="Glacial Indifference"/>
                <a:cs typeface="Glacial Indifference"/>
                <a:sym typeface="Glacial Indifference"/>
              </a:rPr>
              <a:t>Calculate taxation due in conveyancing transactions </a:t>
            </a:r>
          </a:p>
          <a:p>
            <a:pPr marL="777234" lvl="1" indent="-388617" algn="l">
              <a:lnSpc>
                <a:spcPts val="7199"/>
              </a:lnSpc>
              <a:buFont typeface="Arial"/>
              <a:buChar char="•"/>
            </a:pPr>
            <a:r>
              <a:rPr lang="en-US" sz="3599" spc="71">
                <a:solidFill>
                  <a:srgbClr val="FFFFFF"/>
                </a:solidFill>
                <a:latin typeface="Glacial Indifference"/>
                <a:ea typeface="Glacial Indifference"/>
                <a:cs typeface="Glacial Indifference"/>
                <a:sym typeface="Glacial Indifference"/>
              </a:rPr>
              <a:t>Differentiate between taxation practices in England and Wales</a:t>
            </a:r>
          </a:p>
          <a:p>
            <a:pPr marL="777234" lvl="1" indent="-388617" algn="l">
              <a:lnSpc>
                <a:spcPts val="7199"/>
              </a:lnSpc>
              <a:buFont typeface="Arial"/>
              <a:buChar char="•"/>
            </a:pPr>
            <a:r>
              <a:rPr lang="en-US" sz="3599" spc="71">
                <a:solidFill>
                  <a:srgbClr val="FFFFFF"/>
                </a:solidFill>
                <a:latin typeface="Glacial Indifference"/>
                <a:ea typeface="Glacial Indifference"/>
                <a:cs typeface="Glacial Indifference"/>
                <a:sym typeface="Glacial Indifference"/>
              </a:rPr>
              <a:t>Summarise the range of regulatory issues which may arise in context of conveyancing transactions</a:t>
            </a:r>
          </a:p>
          <a:p>
            <a:pPr marL="777234" lvl="1" indent="-388617" algn="l">
              <a:lnSpc>
                <a:spcPts val="7199"/>
              </a:lnSpc>
              <a:buFont typeface="Arial"/>
              <a:buChar char="•"/>
            </a:pPr>
            <a:r>
              <a:rPr lang="en-US" sz="3599" spc="71">
                <a:solidFill>
                  <a:srgbClr val="FFFFFF"/>
                </a:solidFill>
                <a:latin typeface="Glacial Indifference"/>
                <a:ea typeface="Glacial Indifference"/>
                <a:cs typeface="Glacial Indifference"/>
                <a:sym typeface="Glacial Indifference"/>
              </a:rPr>
              <a:t>Identify some key steps practitioners can undertake to mitigate risks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304800" y="2476500"/>
            <a:ext cx="16009704" cy="6282169"/>
          </a:xfrm>
          <a:prstGeom prst="rect">
            <a:avLst/>
          </a:prstGeom>
        </p:spPr>
        <p:txBody>
          <a:bodyPr lIns="0" tIns="0" rIns="0" bIns="0" rtlCol="0" anchor="t">
            <a:spAutoFit/>
          </a:bodyPr>
          <a:lstStyle/>
          <a:p>
            <a:pPr marL="404754" lvl="1" algn="l">
              <a:lnSpc>
                <a:spcPts val="6186"/>
              </a:lnSpc>
            </a:pPr>
            <a:r>
              <a:rPr lang="en-US" sz="3749" i="1" dirty="0">
                <a:solidFill>
                  <a:srgbClr val="292A5A"/>
                </a:solidFill>
                <a:latin typeface="Glacial Indifference Italics"/>
                <a:ea typeface="Glacial Indifference Italics"/>
                <a:cs typeface="Glacial Indifference Italics"/>
                <a:sym typeface="Glacial Indifference Italics"/>
              </a:rPr>
              <a:t>Ask your Ai agent voice command:</a:t>
            </a:r>
          </a:p>
          <a:p>
            <a:pPr marL="809508" lvl="1" indent="-404754" algn="l">
              <a:lnSpc>
                <a:spcPts val="6186"/>
              </a:lnSpc>
              <a:buFont typeface="Arial"/>
              <a:buChar char="•"/>
            </a:pPr>
            <a:r>
              <a:rPr lang="en-US" sz="3749" i="1" dirty="0">
                <a:solidFill>
                  <a:srgbClr val="292A5A"/>
                </a:solidFill>
                <a:latin typeface="Glacial Indifference Italics"/>
                <a:ea typeface="Glacial Indifference Italics"/>
                <a:cs typeface="Glacial Indifference Italics"/>
                <a:sym typeface="Glacial Indifference Italics"/>
              </a:rPr>
              <a:t>Please explain why there are different tax in England and Wales applicable when purchasing a residential property? </a:t>
            </a:r>
          </a:p>
          <a:p>
            <a:pPr marL="809508" lvl="1" indent="-404754" algn="l">
              <a:lnSpc>
                <a:spcPts val="6186"/>
              </a:lnSpc>
              <a:buFont typeface="Arial"/>
              <a:buChar char="•"/>
            </a:pPr>
            <a:r>
              <a:rPr lang="en-US" sz="3749" i="1" dirty="0">
                <a:solidFill>
                  <a:srgbClr val="292A5A"/>
                </a:solidFill>
                <a:latin typeface="Glacial Indifference Italics"/>
                <a:ea typeface="Glacial Indifference Italics"/>
                <a:cs typeface="Glacial Indifference Italics"/>
                <a:sym typeface="Glacial Indifference Italics"/>
              </a:rPr>
              <a:t>Do these taxes apply to commercial property </a:t>
            </a:r>
            <a:r>
              <a:rPr lang="en-US" sz="3749" i="1" dirty="0" err="1">
                <a:solidFill>
                  <a:srgbClr val="292A5A"/>
                </a:solidFill>
                <a:latin typeface="Glacial Indifference Italics"/>
                <a:ea typeface="Glacial Indifference Italics"/>
                <a:cs typeface="Glacial Indifference Italics"/>
                <a:sym typeface="Glacial Indifference Italics"/>
              </a:rPr>
              <a:t>aswell</a:t>
            </a:r>
            <a:r>
              <a:rPr lang="en-US" sz="3749" i="1" dirty="0">
                <a:solidFill>
                  <a:srgbClr val="292A5A"/>
                </a:solidFill>
                <a:latin typeface="Glacial Indifference Italics"/>
                <a:ea typeface="Glacial Indifference Italics"/>
                <a:cs typeface="Glacial Indifference Italics"/>
                <a:sym typeface="Glacial Indifference Italics"/>
              </a:rPr>
              <a:t>? </a:t>
            </a:r>
          </a:p>
          <a:p>
            <a:pPr marL="809508" lvl="1" indent="-404754" algn="l">
              <a:lnSpc>
                <a:spcPts val="6186"/>
              </a:lnSpc>
              <a:buFont typeface="Arial"/>
              <a:buChar char="•"/>
            </a:pPr>
            <a:r>
              <a:rPr lang="en-US" sz="3749" i="1" dirty="0">
                <a:solidFill>
                  <a:srgbClr val="292A5A"/>
                </a:solidFill>
                <a:latin typeface="Glacial Indifference Italics"/>
                <a:ea typeface="Glacial Indifference Italics"/>
                <a:cs typeface="Glacial Indifference Italics"/>
                <a:sym typeface="Glacial Indifference Italics"/>
              </a:rPr>
              <a:t>Please tell me how many days after completion of a purchase does the tax have to be paid? </a:t>
            </a:r>
          </a:p>
          <a:p>
            <a:pPr marL="809508" lvl="1" indent="-404754" algn="l">
              <a:lnSpc>
                <a:spcPts val="6186"/>
              </a:lnSpc>
              <a:buFont typeface="Arial"/>
              <a:buChar char="•"/>
            </a:pPr>
            <a:r>
              <a:rPr lang="en-US" sz="3749" i="1" dirty="0">
                <a:solidFill>
                  <a:srgbClr val="292A5A"/>
                </a:solidFill>
                <a:latin typeface="Glacial Indifference Italics"/>
                <a:ea typeface="Glacial Indifference Italics"/>
                <a:cs typeface="Glacial Indifference Italics"/>
                <a:sym typeface="Glacial Indifference Italics"/>
              </a:rPr>
              <a:t>Does the solicitor pay it on the buyer’s behalf?</a:t>
            </a:r>
          </a:p>
          <a:p>
            <a:pPr marL="809508" lvl="1" indent="-404754" algn="l">
              <a:lnSpc>
                <a:spcPts val="6186"/>
              </a:lnSpc>
              <a:buFont typeface="Arial"/>
              <a:buChar char="•"/>
            </a:pPr>
            <a:r>
              <a:rPr lang="en-US" sz="3749" i="1" dirty="0">
                <a:solidFill>
                  <a:srgbClr val="292A5A"/>
                </a:solidFill>
                <a:latin typeface="Glacial Indifference Italics"/>
                <a:ea typeface="Glacial Indifference Italics"/>
                <a:cs typeface="Glacial Indifference Italics"/>
                <a:sym typeface="Glacial Indifference Italics"/>
              </a:rPr>
              <a:t>What are the penalties on late filing?</a:t>
            </a:r>
          </a:p>
        </p:txBody>
      </p:sp>
      <p:sp>
        <p:nvSpPr>
          <p:cNvPr id="3" name="TextBox 3"/>
          <p:cNvSpPr txBox="1"/>
          <p:nvPr/>
        </p:nvSpPr>
        <p:spPr>
          <a:xfrm>
            <a:off x="1028700" y="523875"/>
            <a:ext cx="16230600" cy="1492247"/>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1A:</a:t>
            </a:r>
            <a:r>
              <a:rPr lang="en-US" sz="6500" b="1" spc="6">
                <a:solidFill>
                  <a:srgbClr val="292A5A"/>
                </a:solidFill>
                <a:latin typeface="Glacial Indifference Bold"/>
                <a:ea typeface="Glacial Indifference Bold"/>
                <a:cs typeface="Glacial Indifference Bold"/>
                <a:sym typeface="Glacial Indifference Bold"/>
              </a:rPr>
              <a:t> TAX ON LAND SALES</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457200" y="3009900"/>
            <a:ext cx="16009704" cy="2306722"/>
          </a:xfrm>
          <a:prstGeom prst="rect">
            <a:avLst/>
          </a:prstGeom>
        </p:spPr>
        <p:txBody>
          <a:bodyPr lIns="0" tIns="0" rIns="0" bIns="0" rtlCol="0" anchor="t">
            <a:spAutoFit/>
          </a:bodyPr>
          <a:lstStyle/>
          <a:p>
            <a:pPr marL="809508" lvl="1" indent="-404754" algn="l">
              <a:lnSpc>
                <a:spcPts val="6186"/>
              </a:lnSpc>
              <a:buFont typeface="Arial"/>
              <a:buChar char="•"/>
            </a:pPr>
            <a:r>
              <a:rPr lang="en-US" sz="3749" dirty="0">
                <a:solidFill>
                  <a:srgbClr val="292A5A"/>
                </a:solidFill>
                <a:latin typeface="Glacial Indifference"/>
                <a:ea typeface="Glacial Indifference"/>
                <a:cs typeface="Glacial Indifference"/>
                <a:sym typeface="Glacial Indifference"/>
              </a:rPr>
              <a:t>Using the fee schedule provided, calculate the fees due for a purchase of a Leasehold property for £650,000 in England as a second home, with no other interest in land and with a mortgage.</a:t>
            </a:r>
          </a:p>
        </p:txBody>
      </p:sp>
      <p:sp>
        <p:nvSpPr>
          <p:cNvPr id="3" name="TextBox 3"/>
          <p:cNvSpPr txBox="1"/>
          <p:nvPr/>
        </p:nvSpPr>
        <p:spPr>
          <a:xfrm>
            <a:off x="1028700" y="523875"/>
            <a:ext cx="16230600" cy="1492247"/>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1B:</a:t>
            </a:r>
            <a:r>
              <a:rPr lang="en-US" sz="6500" b="1" spc="6">
                <a:solidFill>
                  <a:srgbClr val="292A5A"/>
                </a:solidFill>
                <a:latin typeface="Glacial Indifference Bold"/>
                <a:ea typeface="Glacial Indifference Bold"/>
                <a:cs typeface="Glacial Indifference Bold"/>
                <a:sym typeface="Glacial Indifference Bold"/>
              </a:rPr>
              <a:t> CALCULATE FEES</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272616" y="1818970"/>
            <a:ext cx="12115616" cy="7633500"/>
          </a:xfrm>
          <a:prstGeom prst="rect">
            <a:avLst/>
          </a:prstGeom>
        </p:spPr>
        <p:txBody>
          <a:bodyPr wrap="square" lIns="0" tIns="0" rIns="0" bIns="0" rtlCol="0" anchor="t">
            <a:spAutoFit/>
          </a:bodyPr>
          <a:lstStyle/>
          <a:p>
            <a:pPr marL="669288" lvl="1" indent="-334644"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Conveyancing transactions may be subject to tax</a:t>
            </a:r>
          </a:p>
          <a:p>
            <a:pPr marL="669288" lvl="1" indent="-334644"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Conveyancers are not accountants so not experts in tax - limit of their advice. But need to have sufficient working knowledge to give competent advice. (Limit or quantify)</a:t>
            </a:r>
          </a:p>
          <a:p>
            <a:pPr marL="1338576" lvl="2" indent="-446192"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Value added tax (VAT)</a:t>
            </a:r>
          </a:p>
          <a:p>
            <a:pPr marL="1338576" lvl="2" indent="-446192" algn="l">
              <a:lnSpc>
                <a:spcPts val="4959"/>
              </a:lnSpc>
              <a:buFont typeface="Arial"/>
              <a:buChar char="⚬"/>
            </a:pPr>
            <a:r>
              <a:rPr lang="en-US" sz="3099" b="1" dirty="0">
                <a:solidFill>
                  <a:srgbClr val="292A5A"/>
                </a:solidFill>
                <a:latin typeface="Glacial Indifference Bold"/>
                <a:ea typeface="Glacial Indifference Bold"/>
                <a:cs typeface="Glacial Indifference Bold"/>
                <a:sym typeface="Glacial Indifference Bold"/>
              </a:rPr>
              <a:t>Income tax:</a:t>
            </a:r>
            <a:r>
              <a:rPr lang="en-US" sz="3099" dirty="0">
                <a:solidFill>
                  <a:srgbClr val="292A5A"/>
                </a:solidFill>
                <a:latin typeface="Glacial Indifference"/>
                <a:ea typeface="Glacial Indifference"/>
                <a:cs typeface="Glacial Indifference"/>
                <a:sym typeface="Glacial Indifference"/>
              </a:rPr>
              <a:t> not typically relevant in conveyancing. </a:t>
            </a:r>
          </a:p>
          <a:p>
            <a:pPr marL="1338576" lvl="2" indent="-446192" algn="l">
              <a:lnSpc>
                <a:spcPts val="4959"/>
              </a:lnSpc>
              <a:buFont typeface="Arial"/>
              <a:buChar char="⚬"/>
            </a:pPr>
            <a:r>
              <a:rPr lang="en-US" sz="3099" b="1" dirty="0">
                <a:solidFill>
                  <a:srgbClr val="292A5A"/>
                </a:solidFill>
                <a:latin typeface="Glacial Indifference Bold"/>
                <a:ea typeface="Glacial Indifference Bold"/>
                <a:cs typeface="Glacial Indifference Bold"/>
                <a:sym typeface="Glacial Indifference Bold"/>
              </a:rPr>
              <a:t>Capital gains tax: </a:t>
            </a:r>
            <a:r>
              <a:rPr lang="en-US" sz="3099" dirty="0">
                <a:solidFill>
                  <a:srgbClr val="292A5A"/>
                </a:solidFill>
                <a:latin typeface="Glacial Indifference"/>
                <a:ea typeface="Glacial Indifference"/>
                <a:cs typeface="Glacial Indifference"/>
                <a:sym typeface="Glacial Indifference"/>
              </a:rPr>
              <a:t>tax due when disposing of an asset which has increased in value (this includes land)</a:t>
            </a:r>
          </a:p>
          <a:p>
            <a:pPr marL="1338576" lvl="2" indent="-446192" algn="l">
              <a:lnSpc>
                <a:spcPts val="4959"/>
              </a:lnSpc>
              <a:buFont typeface="Arial"/>
              <a:buChar char="⚬"/>
            </a:pPr>
            <a:r>
              <a:rPr lang="en-US" sz="3099" b="1" dirty="0">
                <a:solidFill>
                  <a:srgbClr val="292A5A"/>
                </a:solidFill>
                <a:latin typeface="Glacial Indifference Bold"/>
                <a:ea typeface="Glacial Indifference Bold"/>
                <a:cs typeface="Glacial Indifference Bold"/>
                <a:sym typeface="Glacial Indifference Bold"/>
              </a:rPr>
              <a:t>Land transaction tax or stamp duty: </a:t>
            </a:r>
            <a:r>
              <a:rPr lang="en-US" sz="3099" dirty="0">
                <a:solidFill>
                  <a:srgbClr val="292A5A"/>
                </a:solidFill>
                <a:latin typeface="Glacial Indifference"/>
                <a:ea typeface="Glacial Indifference"/>
                <a:cs typeface="Glacial Indifference"/>
                <a:sym typeface="Glacial Indifference"/>
              </a:rPr>
              <a:t>specific tax due on buying land</a:t>
            </a:r>
          </a:p>
          <a:p>
            <a:pPr marL="669288" lvl="1" indent="-334644"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In initial interview, should assess likely tax due and advise client (again caveat with tax rates may change)</a:t>
            </a:r>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2725400" y="2040731"/>
            <a:ext cx="5225432" cy="5964279"/>
          </a:xfrm>
          <a:custGeom>
            <a:avLst/>
            <a:gdLst/>
            <a:ahLst/>
            <a:cxnLst/>
            <a:rect l="l" t="t" r="r" b="b"/>
            <a:pathLst>
              <a:path w="6589595" h="7506497">
                <a:moveTo>
                  <a:pt x="0" y="0"/>
                </a:moveTo>
                <a:lnTo>
                  <a:pt x="6589595" y="0"/>
                </a:lnTo>
                <a:lnTo>
                  <a:pt x="6589595" y="7506498"/>
                </a:lnTo>
                <a:lnTo>
                  <a:pt x="0" y="7506498"/>
                </a:lnTo>
                <a:lnTo>
                  <a:pt x="0" y="0"/>
                </a:lnTo>
                <a:close/>
              </a:path>
            </a:pathLst>
          </a:custGeom>
          <a:blipFill>
            <a:blip r:embed="rId3"/>
            <a:stretch>
              <a:fillRect l="-56253" r="-14404"/>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CONVEYANCING </a:t>
            </a:r>
            <a:r>
              <a:rPr lang="en-US" sz="7500" b="1" spc="7">
                <a:solidFill>
                  <a:srgbClr val="292A5A"/>
                </a:solidFill>
                <a:latin typeface="Glacial Indifference Bold"/>
                <a:ea typeface="Glacial Indifference Bold"/>
                <a:cs typeface="Glacial Indifference Bold"/>
                <a:sym typeface="Glacial Indifference Bold"/>
              </a:rPr>
              <a:t>TAXATION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916906"/>
            <a:ext cx="12801416" cy="6992299"/>
          </a:xfrm>
          <a:prstGeom prst="rect">
            <a:avLst/>
          </a:prstGeom>
        </p:spPr>
        <p:txBody>
          <a:bodyPr wrap="square" lIns="0" tIns="0" rIns="0" bIns="0" rtlCol="0" anchor="t">
            <a:spAutoFit/>
          </a:bodyPr>
          <a:lstStyle/>
          <a:p>
            <a:pPr marL="669288" lvl="1" indent="-334644"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Standard rate = 20%</a:t>
            </a:r>
          </a:p>
          <a:p>
            <a:pPr marL="669288" lvl="1" indent="-334644"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VAT usually payable on conveyancing services and disbursements</a:t>
            </a:r>
          </a:p>
          <a:p>
            <a:pPr marL="669288" lvl="1" indent="-334644"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Default position: most interests in land exempt from VAT</a:t>
            </a:r>
          </a:p>
          <a:p>
            <a:pPr marL="669288" lvl="1" indent="-334644"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Various circumstances not exempt: </a:t>
            </a:r>
          </a:p>
          <a:p>
            <a:pPr marL="1338576" lvl="2" indent="-446192"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seller or landlord opted the property to tax</a:t>
            </a:r>
          </a:p>
          <a:p>
            <a:pPr marL="1338576" lvl="2" indent="-446192"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some disposals specifically excluded: commercial freeholds, parking, hotels, holiday accommodation</a:t>
            </a:r>
          </a:p>
          <a:p>
            <a:pPr marL="1338576" lvl="2" indent="-446192"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land element may be incidental to something else (e.g. equipment</a:t>
            </a:r>
          </a:p>
          <a:p>
            <a:pPr marL="1338576" lvl="2" indent="-446192"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some zero rated if dwelling or charitable purposes</a:t>
            </a:r>
          </a:p>
          <a:p>
            <a:pPr marL="669288" lvl="1" indent="-334644"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This module mostly concerns residential conveyancing, so will not consider VAT further. </a:t>
            </a:r>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3716000" y="952500"/>
            <a:ext cx="4343400" cy="6345280"/>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92728" r="-8153"/>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VALUE ADDED</a:t>
            </a:r>
            <a:r>
              <a:rPr lang="en-US" sz="7500" b="1" spc="7">
                <a:solidFill>
                  <a:srgbClr val="292A5A"/>
                </a:solidFill>
                <a:latin typeface="Glacial Indifference Bold"/>
                <a:ea typeface="Glacial Indifference Bold"/>
                <a:cs typeface="Glacial Indifference Bold"/>
                <a:sym typeface="Glacial Indifference Bold"/>
              </a:rPr>
              <a:t> TAX (VAT)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50256"/>
            <a:ext cx="9448616" cy="6870471"/>
          </a:xfrm>
          <a:prstGeom prst="rect">
            <a:avLst/>
          </a:prstGeom>
        </p:spPr>
        <p:txBody>
          <a:bodyPr wrap="square" lIns="0" tIns="0" rIns="0" bIns="0" rtlCol="0" anchor="t">
            <a:spAutoFit/>
          </a:bodyPr>
          <a:lstStyle/>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Conveyancer must assess if seller must pay CGT</a:t>
            </a:r>
          </a:p>
          <a:p>
            <a:pPr marL="604519" lvl="1" indent="-302260" algn="l">
              <a:lnSpc>
                <a:spcPts val="4479"/>
              </a:lnSpc>
              <a:buFont typeface="Arial"/>
              <a:buChar char="•"/>
            </a:pPr>
            <a:r>
              <a:rPr lang="en-US" sz="2799" b="1" dirty="0">
                <a:solidFill>
                  <a:srgbClr val="292A5A"/>
                </a:solidFill>
                <a:latin typeface="Glacial Indifference Bold"/>
                <a:ea typeface="Glacial Indifference Bold"/>
                <a:cs typeface="Glacial Indifference Bold"/>
                <a:sym typeface="Glacial Indifference Bold"/>
              </a:rPr>
              <a:t>private residence relief </a:t>
            </a:r>
            <a:r>
              <a:rPr lang="en-US" sz="2799" dirty="0">
                <a:solidFill>
                  <a:srgbClr val="292A5A"/>
                </a:solidFill>
                <a:latin typeface="Glacial Indifference"/>
                <a:ea typeface="Glacial Indifference"/>
                <a:cs typeface="Glacial Indifference"/>
                <a:sym typeface="Glacial Indifference"/>
              </a:rPr>
              <a:t>(exemption):</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up to 5,000 m2 (just over 1 acre/football pitch) </a:t>
            </a:r>
            <a:r>
              <a:rPr lang="en-US" sz="2799" b="1" dirty="0">
                <a:solidFill>
                  <a:srgbClr val="292A5A"/>
                </a:solidFill>
                <a:latin typeface="Glacial Indifference Bold"/>
                <a:ea typeface="Glacial Indifference Bold"/>
                <a:cs typeface="Glacial Indifference Bold"/>
                <a:sym typeface="Glacial Indifference Bold"/>
              </a:rPr>
              <a:t>AND</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only/main residence throughout ownership period</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Some periods qualify for relief (not exhaustive):</a:t>
            </a:r>
          </a:p>
          <a:p>
            <a:pPr marL="1813558" lvl="3" indent="-45339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seller can be absent for up to 9m before sale, as long as only/main home</a:t>
            </a:r>
          </a:p>
          <a:p>
            <a:pPr marL="1813558" lvl="3" indent="-45339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period of absence when working outside UK</a:t>
            </a:r>
          </a:p>
          <a:p>
            <a:pPr marL="1813558" lvl="3" indent="-45339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absence incurred by employer requirement to live elsewhere within UK, up to prescribed limit (4 yrs)</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CGT may apply where buy-to-let or property fully/partly used for business purpose</a:t>
            </a:r>
          </a:p>
        </p:txBody>
      </p:sp>
      <p:sp>
        <p:nvSpPr>
          <p:cNvPr id="3" name="TextBox 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CAPITAL </a:t>
            </a:r>
            <a:r>
              <a:rPr lang="en-US" sz="7500" b="1" spc="7">
                <a:solidFill>
                  <a:srgbClr val="292A5A"/>
                </a:solidFill>
                <a:latin typeface="Glacial Indifference Bold"/>
                <a:ea typeface="Glacial Indifference Bold"/>
                <a:cs typeface="Glacial Indifference Bold"/>
                <a:sym typeface="Glacial Indifference Bold"/>
              </a:rPr>
              <a:t>GAINS TAX</a:t>
            </a:r>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grpSp>
        <p:nvGrpSpPr>
          <p:cNvPr id="6" name="Group 6"/>
          <p:cNvGrpSpPr/>
          <p:nvPr/>
        </p:nvGrpSpPr>
        <p:grpSpPr>
          <a:xfrm>
            <a:off x="11721328" y="8184815"/>
            <a:ext cx="6435181" cy="1628775"/>
            <a:chOff x="0" y="0"/>
            <a:chExt cx="1694863" cy="428978"/>
          </a:xfrm>
        </p:grpSpPr>
        <p:sp>
          <p:nvSpPr>
            <p:cNvPr id="7" name="Freeform 7"/>
            <p:cNvSpPr/>
            <p:nvPr/>
          </p:nvSpPr>
          <p:spPr>
            <a:xfrm>
              <a:off x="0" y="0"/>
              <a:ext cx="1694863" cy="428978"/>
            </a:xfrm>
            <a:custGeom>
              <a:avLst/>
              <a:gdLst/>
              <a:ahLst/>
              <a:cxnLst/>
              <a:rect l="l" t="t" r="r" b="b"/>
              <a:pathLst>
                <a:path w="1694863" h="428978">
                  <a:moveTo>
                    <a:pt x="61356" y="0"/>
                  </a:moveTo>
                  <a:lnTo>
                    <a:pt x="1633506" y="0"/>
                  </a:lnTo>
                  <a:cubicBezTo>
                    <a:pt x="1667393" y="0"/>
                    <a:pt x="1694863" y="27470"/>
                    <a:pt x="1694863" y="61356"/>
                  </a:cubicBezTo>
                  <a:lnTo>
                    <a:pt x="1694863" y="367622"/>
                  </a:lnTo>
                  <a:cubicBezTo>
                    <a:pt x="1694863" y="383894"/>
                    <a:pt x="1688398" y="399500"/>
                    <a:pt x="1676892" y="411007"/>
                  </a:cubicBezTo>
                  <a:cubicBezTo>
                    <a:pt x="1665385" y="422514"/>
                    <a:pt x="1649779" y="428978"/>
                    <a:pt x="1633506" y="428978"/>
                  </a:cubicBezTo>
                  <a:lnTo>
                    <a:pt x="61356" y="428978"/>
                  </a:lnTo>
                  <a:cubicBezTo>
                    <a:pt x="27470" y="428978"/>
                    <a:pt x="0" y="401508"/>
                    <a:pt x="0" y="367622"/>
                  </a:cubicBezTo>
                  <a:lnTo>
                    <a:pt x="0" y="61356"/>
                  </a:lnTo>
                  <a:cubicBezTo>
                    <a:pt x="0" y="27470"/>
                    <a:pt x="27470" y="0"/>
                    <a:pt x="61356" y="0"/>
                  </a:cubicBezTo>
                  <a:close/>
                </a:path>
              </a:pathLst>
            </a:custGeom>
            <a:solidFill>
              <a:srgbClr val="FED307"/>
            </a:solidFill>
            <a:ln w="57150" cap="rnd">
              <a:solidFill>
                <a:srgbClr val="00B3AF"/>
              </a:solidFill>
              <a:prstDash val="solid"/>
              <a:round/>
            </a:ln>
          </p:spPr>
          <p:txBody>
            <a:bodyPr/>
            <a:lstStyle/>
            <a:p>
              <a:endParaRPr lang="en-GB"/>
            </a:p>
          </p:txBody>
        </p:sp>
        <p:sp>
          <p:nvSpPr>
            <p:cNvPr id="8" name="TextBox 8"/>
            <p:cNvSpPr txBox="1"/>
            <p:nvPr/>
          </p:nvSpPr>
          <p:spPr>
            <a:xfrm>
              <a:off x="0" y="-142875"/>
              <a:ext cx="1694863" cy="571853"/>
            </a:xfrm>
            <a:prstGeom prst="rect">
              <a:avLst/>
            </a:prstGeom>
          </p:spPr>
          <p:txBody>
            <a:bodyPr lIns="50800" tIns="50800" rIns="50800" bIns="50800" rtlCol="0" anchor="ctr"/>
            <a:lstStyle/>
            <a:p>
              <a:pPr algn="ctr">
                <a:lnSpc>
                  <a:spcPts val="5507"/>
                </a:lnSpc>
              </a:pPr>
              <a:r>
                <a:rPr lang="en-US" sz="3399" b="1" u="sng" spc="3">
                  <a:solidFill>
                    <a:srgbClr val="292A5A"/>
                  </a:solidFill>
                  <a:latin typeface="Glacial Indifference Bold"/>
                  <a:ea typeface="Glacial Indifference Bold"/>
                  <a:cs typeface="Glacial Indifference Bold"/>
                  <a:sym typeface="Glacial Indifference Bold"/>
                  <a:hlinkClick r:id="rId3" tooltip="https://www.gov.uk/tax-sell-home/absence-from-home"/>
                </a:rPr>
                <a:t>Capital gains tax when you sell your home</a:t>
              </a:r>
            </a:p>
          </p:txBody>
        </p:sp>
      </p:grpSp>
      <p:sp>
        <p:nvSpPr>
          <p:cNvPr id="9" name="TextBox 9"/>
          <p:cNvSpPr txBox="1"/>
          <p:nvPr/>
        </p:nvSpPr>
        <p:spPr>
          <a:xfrm>
            <a:off x="10789120" y="783431"/>
            <a:ext cx="7498880" cy="7277559"/>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seller will not have to pay CGT when selling the home if all of the following apply:</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seller has one home and has lived in it as their main home for all the time they have owned it;</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seller has not let part of it out (this does not include having a single lodger);</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seller has not used part of it for business only;</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grounds, including all buildings, are less than 5,000 square metres in total;</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seller did not buy the property just to make a gain.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81859"/>
            <a:ext cx="10980053" cy="7162475"/>
          </a:xfrm>
          <a:prstGeom prst="rect">
            <a:avLst/>
          </a:prstGeom>
        </p:spPr>
        <p:txBody>
          <a:bodyPr lIns="0" tIns="0" rIns="0" bIns="0" rtlCol="0" anchor="t">
            <a:spAutoFit/>
          </a:bodyPr>
          <a:lstStyle/>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After assessing liability for CGT, must calculate amount due. </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Only due on </a:t>
            </a:r>
            <a:r>
              <a:rPr lang="en-US" sz="2999" b="1" dirty="0">
                <a:solidFill>
                  <a:srgbClr val="292A5A"/>
                </a:solidFill>
                <a:latin typeface="Glacial Indifference Bold"/>
                <a:ea typeface="Glacial Indifference Bold"/>
                <a:cs typeface="Glacial Indifference Bold"/>
                <a:sym typeface="Glacial Indifference Bold"/>
              </a:rPr>
              <a:t>gain </a:t>
            </a:r>
            <a:r>
              <a:rPr lang="en-US" sz="2999" dirty="0">
                <a:solidFill>
                  <a:srgbClr val="292A5A"/>
                </a:solidFill>
                <a:latin typeface="Glacial Indifference"/>
                <a:ea typeface="Glacial Indifference"/>
                <a:cs typeface="Glacial Indifference"/>
                <a:sym typeface="Glacial Indifference"/>
              </a:rPr>
              <a:t>(not full value)</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Offset costs (expenses) </a:t>
            </a:r>
            <a:r>
              <a:rPr lang="en-US" sz="2999" dirty="0" err="1">
                <a:solidFill>
                  <a:srgbClr val="292A5A"/>
                </a:solidFill>
                <a:latin typeface="Glacial Indifference"/>
                <a:ea typeface="Glacial Indifference"/>
                <a:cs typeface="Glacial Indifference"/>
                <a:sym typeface="Glacial Indifference"/>
              </a:rPr>
              <a:t>inc</a:t>
            </a:r>
            <a:r>
              <a:rPr lang="en-US" sz="2999" dirty="0">
                <a:solidFill>
                  <a:srgbClr val="292A5A"/>
                </a:solidFill>
                <a:latin typeface="Glacial Indifference"/>
                <a:ea typeface="Glacial Indifference"/>
                <a:cs typeface="Glacial Indifference"/>
                <a:sym typeface="Glacial Indifference"/>
              </a:rPr>
              <a:t> renovation</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Annual exempt amount  offset (£3000)</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Rate payable depends on the individual’s taxable income</a:t>
            </a:r>
          </a:p>
          <a:p>
            <a:pPr marL="1295397" lvl="2" indent="-43179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If they fall in basic rate income tax band: 18%</a:t>
            </a:r>
          </a:p>
          <a:p>
            <a:pPr marL="1943095" lvl="3" indent="-485774"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Note this requires a </a:t>
            </a:r>
            <a:r>
              <a:rPr lang="en-US" sz="2999" u="sng" dirty="0">
                <a:solidFill>
                  <a:srgbClr val="292A5A"/>
                </a:solidFill>
                <a:latin typeface="Glacial Indifference"/>
                <a:ea typeface="Glacial Indifference"/>
                <a:cs typeface="Glacial Indifference"/>
                <a:sym typeface="Glacial Indifference"/>
                <a:hlinkClick r:id="rId3" tooltip="https://www.gov.uk/capital-gains-tax/rates"/>
              </a:rPr>
              <a:t>calculation</a:t>
            </a:r>
            <a:r>
              <a:rPr lang="en-US" sz="2999" dirty="0">
                <a:solidFill>
                  <a:srgbClr val="292A5A"/>
                </a:solidFill>
                <a:latin typeface="Glacial Indifference"/>
                <a:ea typeface="Glacial Indifference"/>
                <a:cs typeface="Glacial Indifference"/>
                <a:sym typeface="Glacial Indifference"/>
              </a:rPr>
              <a:t> to assess if gain remains within basic rate income tax band</a:t>
            </a:r>
          </a:p>
          <a:p>
            <a:pPr marL="1295397" lvl="2" indent="-43179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If they fall in higher rate income tax: 24% </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Though CGT only payable on sale, may be prudent to advise prospective purchaser that they may be liable in future depending on the reasons for the property purchase</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grpSp>
        <p:nvGrpSpPr>
          <p:cNvPr id="5" name="Group 5"/>
          <p:cNvGrpSpPr/>
          <p:nvPr/>
        </p:nvGrpSpPr>
        <p:grpSpPr>
          <a:xfrm>
            <a:off x="11852819" y="7505700"/>
            <a:ext cx="6435181" cy="1752600"/>
            <a:chOff x="0" y="0"/>
            <a:chExt cx="1694863" cy="461590"/>
          </a:xfrm>
        </p:grpSpPr>
        <p:sp>
          <p:nvSpPr>
            <p:cNvPr id="6" name="Freeform 6"/>
            <p:cNvSpPr/>
            <p:nvPr/>
          </p:nvSpPr>
          <p:spPr>
            <a:xfrm>
              <a:off x="0" y="0"/>
              <a:ext cx="1694863" cy="461590"/>
            </a:xfrm>
            <a:custGeom>
              <a:avLst/>
              <a:gdLst/>
              <a:ahLst/>
              <a:cxnLst/>
              <a:rect l="l" t="t" r="r" b="b"/>
              <a:pathLst>
                <a:path w="1694863" h="461590">
                  <a:moveTo>
                    <a:pt x="61356" y="0"/>
                  </a:moveTo>
                  <a:lnTo>
                    <a:pt x="1633506" y="0"/>
                  </a:lnTo>
                  <a:cubicBezTo>
                    <a:pt x="1667393" y="0"/>
                    <a:pt x="1694863" y="27470"/>
                    <a:pt x="1694863" y="61356"/>
                  </a:cubicBezTo>
                  <a:lnTo>
                    <a:pt x="1694863" y="400234"/>
                  </a:lnTo>
                  <a:cubicBezTo>
                    <a:pt x="1694863" y="416507"/>
                    <a:pt x="1688398" y="432113"/>
                    <a:pt x="1676892" y="443619"/>
                  </a:cubicBezTo>
                  <a:cubicBezTo>
                    <a:pt x="1665385" y="455126"/>
                    <a:pt x="1649779" y="461590"/>
                    <a:pt x="1633506" y="461590"/>
                  </a:cubicBezTo>
                  <a:lnTo>
                    <a:pt x="61356" y="461590"/>
                  </a:lnTo>
                  <a:cubicBezTo>
                    <a:pt x="27470" y="461590"/>
                    <a:pt x="0" y="434120"/>
                    <a:pt x="0" y="400234"/>
                  </a:cubicBezTo>
                  <a:lnTo>
                    <a:pt x="0" y="61356"/>
                  </a:lnTo>
                  <a:cubicBezTo>
                    <a:pt x="0" y="27470"/>
                    <a:pt x="27470" y="0"/>
                    <a:pt x="61356" y="0"/>
                  </a:cubicBezTo>
                  <a:close/>
                </a:path>
              </a:pathLst>
            </a:custGeom>
            <a:solidFill>
              <a:srgbClr val="FED307"/>
            </a:solidFill>
            <a:ln w="57150" cap="rnd">
              <a:solidFill>
                <a:srgbClr val="00B3AF"/>
              </a:solidFill>
              <a:prstDash val="solid"/>
              <a:round/>
            </a:ln>
          </p:spPr>
          <p:txBody>
            <a:bodyPr/>
            <a:lstStyle/>
            <a:p>
              <a:endParaRPr lang="en-GB"/>
            </a:p>
          </p:txBody>
        </p:sp>
        <p:sp>
          <p:nvSpPr>
            <p:cNvPr id="7" name="TextBox 7"/>
            <p:cNvSpPr txBox="1"/>
            <p:nvPr/>
          </p:nvSpPr>
          <p:spPr>
            <a:xfrm>
              <a:off x="0" y="-257175"/>
              <a:ext cx="1694863" cy="718765"/>
            </a:xfrm>
            <a:prstGeom prst="rect">
              <a:avLst/>
            </a:prstGeom>
          </p:spPr>
          <p:txBody>
            <a:bodyPr lIns="50800" tIns="50800" rIns="50800" bIns="50800" rtlCol="0" anchor="ctr"/>
            <a:lstStyle/>
            <a:p>
              <a:pPr algn="ctr">
                <a:lnSpc>
                  <a:spcPts val="6799"/>
                </a:lnSpc>
              </a:pPr>
              <a:r>
                <a:rPr lang="en-US" sz="3399" b="1" u="sng" spc="3">
                  <a:solidFill>
                    <a:srgbClr val="292A5A"/>
                  </a:solidFill>
                  <a:latin typeface="Glacial Indifference Bold"/>
                  <a:ea typeface="Glacial Indifference Bold"/>
                  <a:cs typeface="Glacial Indifference Bold"/>
                  <a:sym typeface="Glacial Indifference Bold"/>
                  <a:hlinkClick r:id="rId4" tooltip="https://www.gov.uk/tax-sell-home/absence-from-home"/>
                </a:rPr>
                <a:t>Capital gains tax when you sell your home</a:t>
              </a:r>
            </a:p>
          </p:txBody>
        </p:sp>
      </p:grpSp>
      <p:sp>
        <p:nvSpPr>
          <p:cNvPr id="8" name="Freeform 8"/>
          <p:cNvSpPr/>
          <p:nvPr/>
        </p:nvSpPr>
        <p:spPr>
          <a:xfrm>
            <a:off x="11589837" y="1469231"/>
            <a:ext cx="6698163" cy="5825403"/>
          </a:xfrm>
          <a:custGeom>
            <a:avLst/>
            <a:gdLst/>
            <a:ahLst/>
            <a:cxnLst/>
            <a:rect l="l" t="t" r="r" b="b"/>
            <a:pathLst>
              <a:path w="6698163" h="5825403">
                <a:moveTo>
                  <a:pt x="0" y="0"/>
                </a:moveTo>
                <a:lnTo>
                  <a:pt x="6698163" y="0"/>
                </a:lnTo>
                <a:lnTo>
                  <a:pt x="6698163" y="5825403"/>
                </a:lnTo>
                <a:lnTo>
                  <a:pt x="0" y="5825403"/>
                </a:lnTo>
                <a:lnTo>
                  <a:pt x="0" y="0"/>
                </a:lnTo>
                <a:close/>
              </a:path>
            </a:pathLst>
          </a:custGeom>
          <a:blipFill>
            <a:blip r:embed="rId5"/>
            <a:stretch>
              <a:fillRect l="-4939" r="-25597"/>
            </a:stretch>
          </a:blipFill>
        </p:spPr>
        <p:txBody>
          <a:bodyPr/>
          <a:lstStyle/>
          <a:p>
            <a:endParaRPr lang="en-GB"/>
          </a:p>
        </p:txBody>
      </p:sp>
      <p:sp>
        <p:nvSpPr>
          <p:cNvPr id="9" name="TextBox 9"/>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CAPITAL </a:t>
            </a:r>
            <a:r>
              <a:rPr lang="en-US" sz="7500" b="1" spc="7">
                <a:solidFill>
                  <a:srgbClr val="292A5A"/>
                </a:solidFill>
                <a:latin typeface="Glacial Indifference Bold"/>
                <a:ea typeface="Glacial Indifference Bold"/>
                <a:cs typeface="Glacial Indifference Bold"/>
                <a:sym typeface="Glacial Indifference Bold"/>
              </a:rPr>
              <a:t>GAINS TAX</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72334"/>
            <a:ext cx="17678216" cy="7290436"/>
          </a:xfrm>
          <a:prstGeom prst="rect">
            <a:avLst/>
          </a:prstGeom>
        </p:spPr>
        <p:txBody>
          <a:bodyPr lIns="0" tIns="0" rIns="0" bIns="0" rtlCol="0" anchor="t">
            <a:spAutoFit/>
          </a:bodyPr>
          <a:lstStyle/>
          <a:p>
            <a:pPr marL="712467" lvl="1" indent="-356233"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For the purpose of this module, we will adopt a </a:t>
            </a:r>
            <a:r>
              <a:rPr lang="en-US" sz="3299" b="1">
                <a:solidFill>
                  <a:srgbClr val="292A5A"/>
                </a:solidFill>
                <a:latin typeface="Glacial Indifference Bold"/>
                <a:ea typeface="Glacial Indifference Bold"/>
                <a:cs typeface="Glacial Indifference Bold"/>
                <a:sym typeface="Glacial Indifference Bold"/>
              </a:rPr>
              <a:t>simplified formula</a:t>
            </a:r>
            <a:r>
              <a:rPr lang="en-US" sz="3299">
                <a:solidFill>
                  <a:srgbClr val="292A5A"/>
                </a:solidFill>
                <a:latin typeface="Glacial Indifference"/>
                <a:ea typeface="Glacial Indifference"/>
                <a:cs typeface="Glacial Indifference"/>
                <a:sym typeface="Glacial Indifference"/>
              </a:rPr>
              <a:t> for calculating CGT (making assumptions) </a:t>
            </a:r>
          </a:p>
          <a:p>
            <a:pPr marL="712467" lvl="1" indent="-356233"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In practice you would need to fully calculate, applying your client’s circumstances </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this includes calculating any reliefs due before discounting (we will tell you here)</a:t>
            </a:r>
          </a:p>
          <a:p>
            <a:pPr marL="712467" lvl="1" indent="-356233"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You will be told if CGT is due at lower or higher rate</a:t>
            </a:r>
          </a:p>
          <a:p>
            <a:pPr marL="712467" lvl="1" indent="-356233" algn="l">
              <a:lnSpc>
                <a:spcPts val="5279"/>
              </a:lnSpc>
              <a:buFont typeface="Arial"/>
              <a:buChar char="•"/>
            </a:pPr>
            <a:r>
              <a:rPr lang="en-US" sz="3299" b="1">
                <a:solidFill>
                  <a:srgbClr val="292A5A"/>
                </a:solidFill>
                <a:latin typeface="Glacial Indifference Bold"/>
                <a:ea typeface="Glacial Indifference Bold"/>
                <a:cs typeface="Glacial Indifference Bold"/>
                <a:sym typeface="Glacial Indifference Bold"/>
              </a:rPr>
              <a:t>STEP 1:</a:t>
            </a:r>
            <a:r>
              <a:rPr lang="en-US" sz="3299">
                <a:solidFill>
                  <a:srgbClr val="292A5A"/>
                </a:solidFill>
                <a:latin typeface="Glacial Indifference"/>
                <a:ea typeface="Glacial Indifference"/>
                <a:cs typeface="Glacial Indifference"/>
                <a:sym typeface="Glacial Indifference"/>
              </a:rPr>
              <a:t> Calculate difference in value (VALUE SOLD - VALUE PURCHASED (or 1982))</a:t>
            </a:r>
          </a:p>
          <a:p>
            <a:pPr marL="712467" lvl="1" indent="-356233" algn="l">
              <a:lnSpc>
                <a:spcPts val="5279"/>
              </a:lnSpc>
              <a:buFont typeface="Arial"/>
              <a:buChar char="•"/>
            </a:pPr>
            <a:r>
              <a:rPr lang="en-US" sz="3299" b="1">
                <a:solidFill>
                  <a:srgbClr val="292A5A"/>
                </a:solidFill>
                <a:latin typeface="Glacial Indifference Bold"/>
                <a:ea typeface="Glacial Indifference Bold"/>
                <a:cs typeface="Glacial Indifference Bold"/>
                <a:sym typeface="Glacial Indifference Bold"/>
              </a:rPr>
              <a:t>STEP 2:</a:t>
            </a:r>
            <a:r>
              <a:rPr lang="en-US" sz="3299">
                <a:solidFill>
                  <a:srgbClr val="292A5A"/>
                </a:solidFill>
                <a:latin typeface="Glacial Indifference"/>
                <a:ea typeface="Glacial Indifference"/>
                <a:cs typeface="Glacial Indifference"/>
                <a:sym typeface="Glacial Indifference"/>
              </a:rPr>
              <a:t> Minus deductions (ALL COSTS INCLUDING IMPROVEMENTS)</a:t>
            </a:r>
          </a:p>
          <a:p>
            <a:pPr marL="712467" lvl="1" indent="-356233" algn="l">
              <a:lnSpc>
                <a:spcPts val="5279"/>
              </a:lnSpc>
              <a:buFont typeface="Arial"/>
              <a:buChar char="•"/>
            </a:pPr>
            <a:r>
              <a:rPr lang="en-US" sz="3299" b="1">
                <a:solidFill>
                  <a:srgbClr val="292A5A"/>
                </a:solidFill>
                <a:latin typeface="Glacial Indifference Bold"/>
                <a:ea typeface="Glacial Indifference Bold"/>
                <a:cs typeface="Glacial Indifference Bold"/>
                <a:sym typeface="Glacial Indifference Bold"/>
              </a:rPr>
              <a:t>STEP 3:</a:t>
            </a:r>
            <a:r>
              <a:rPr lang="en-US" sz="3299">
                <a:solidFill>
                  <a:srgbClr val="292A5A"/>
                </a:solidFill>
                <a:latin typeface="Glacial Indifference"/>
                <a:ea typeface="Glacial Indifference"/>
                <a:cs typeface="Glacial Indifference"/>
                <a:sym typeface="Glacial Indifference"/>
              </a:rPr>
              <a:t> Minus the tax free allowance (CGT ANNUAL ALLOWANCE)  = Taxable gain</a:t>
            </a:r>
          </a:p>
          <a:p>
            <a:pPr marL="712467" lvl="1" indent="-356233" algn="l">
              <a:lnSpc>
                <a:spcPts val="5279"/>
              </a:lnSpc>
              <a:buFont typeface="Arial"/>
              <a:buChar char="•"/>
            </a:pPr>
            <a:r>
              <a:rPr lang="en-US" sz="3299" b="1">
                <a:solidFill>
                  <a:srgbClr val="292A5A"/>
                </a:solidFill>
                <a:latin typeface="Glacial Indifference Bold"/>
                <a:ea typeface="Glacial Indifference Bold"/>
                <a:cs typeface="Glacial Indifference Bold"/>
                <a:sym typeface="Glacial Indifference Bold"/>
              </a:rPr>
              <a:t>STEP 4: </a:t>
            </a:r>
            <a:r>
              <a:rPr lang="en-US" sz="3299">
                <a:solidFill>
                  <a:srgbClr val="292A5A"/>
                </a:solidFill>
                <a:latin typeface="Glacial Indifference"/>
                <a:ea typeface="Glacial Indifference"/>
                <a:cs typeface="Glacial Indifference"/>
                <a:sym typeface="Glacial Indifference"/>
              </a:rPr>
              <a:t>Offset any relief due = Taxable amount</a:t>
            </a:r>
          </a:p>
          <a:p>
            <a:pPr marL="712467" lvl="1" indent="-356233" algn="l">
              <a:lnSpc>
                <a:spcPts val="5279"/>
              </a:lnSpc>
              <a:buFont typeface="Arial"/>
              <a:buChar char="•"/>
            </a:pPr>
            <a:r>
              <a:rPr lang="en-US" sz="3299" b="1">
                <a:solidFill>
                  <a:srgbClr val="292A5A"/>
                </a:solidFill>
                <a:latin typeface="Glacial Indifference Bold"/>
                <a:ea typeface="Glacial Indifference Bold"/>
                <a:cs typeface="Glacial Indifference Bold"/>
                <a:sym typeface="Glacial Indifference Bold"/>
              </a:rPr>
              <a:t>STEP 5: </a:t>
            </a:r>
            <a:r>
              <a:rPr lang="en-US" sz="3299">
                <a:solidFill>
                  <a:srgbClr val="292A5A"/>
                </a:solidFill>
                <a:latin typeface="Glacial Indifference"/>
                <a:ea typeface="Glacial Indifference"/>
                <a:cs typeface="Glacial Indifference"/>
                <a:sym typeface="Glacial Indifference"/>
              </a:rPr>
              <a:t> Multiply taxable amount by the rate due = TOTAL TAX DUE</a:t>
            </a:r>
          </a:p>
          <a:p>
            <a:pPr marL="712467" lvl="1" indent="-356233" algn="l">
              <a:lnSpc>
                <a:spcPts val="5279"/>
              </a:lnSpc>
              <a:buFont typeface="Arial"/>
              <a:buChar char="•"/>
            </a:pPr>
            <a:r>
              <a:rPr lang="en-US" sz="3299" b="1">
                <a:solidFill>
                  <a:srgbClr val="292A5A"/>
                </a:solidFill>
                <a:latin typeface="Glacial Indifference Bold"/>
                <a:ea typeface="Glacial Indifference Bold"/>
                <a:cs typeface="Glacial Indifference Bold"/>
                <a:sym typeface="Glacial Indifference Bold"/>
              </a:rPr>
              <a:t>STEP 6: </a:t>
            </a:r>
            <a:r>
              <a:rPr lang="en-US" sz="3299">
                <a:solidFill>
                  <a:srgbClr val="292A5A"/>
                </a:solidFill>
                <a:latin typeface="Glacial Indifference"/>
                <a:ea typeface="Glacial Indifference"/>
                <a:cs typeface="Glacial Indifference"/>
                <a:sym typeface="Glacial Indifference"/>
              </a:rPr>
              <a:t>Explain your answer in a sentence </a:t>
            </a:r>
          </a:p>
        </p:txBody>
      </p:sp>
      <p:sp>
        <p:nvSpPr>
          <p:cNvPr id="3" name="TextBox 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CGT CALCULATIONS </a:t>
            </a:r>
            <a:r>
              <a:rPr lang="en-US" sz="7500" b="1" spc="7">
                <a:solidFill>
                  <a:srgbClr val="292A5A"/>
                </a:solidFill>
                <a:latin typeface="Glacial Indifference Bold"/>
                <a:ea typeface="Glacial Indifference Bold"/>
                <a:cs typeface="Glacial Indifference Bold"/>
                <a:sym typeface="Glacial Indifference Bold"/>
              </a:rPr>
              <a:t>IN THIS MODULE</a:t>
            </a:r>
          </a:p>
        </p:txBody>
      </p:sp>
      <p:sp>
        <p:nvSpPr>
          <p:cNvPr id="4" name="AutoShape 4"/>
          <p:cNvSpPr/>
          <p:nvPr/>
        </p:nvSpPr>
        <p:spPr>
          <a:xfrm>
            <a:off x="11589837" y="9736180"/>
            <a:ext cx="6698163" cy="550820"/>
          </a:xfrm>
          <a:prstGeom prst="rect">
            <a:avLst/>
          </a:prstGeom>
          <a:solidFill>
            <a:srgbClr val="E65485"/>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8644381" cy="6984682"/>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Rhian is selling a property for £400,000. She purchased this for £200,000 in October 2012. Her estate agent fees are £2900 and her legal costs are £4500. She has invested £19430 in renovation costs. She is a higher rate of tax payer. She is entitled to a 20% relief. </a:t>
            </a:r>
          </a:p>
          <a:p>
            <a:pPr marL="906780" lvl="1" indent="-453390" algn="l">
              <a:lnSpc>
                <a:spcPts val="6930"/>
              </a:lnSpc>
              <a:buFont typeface="Arial"/>
              <a:buChar char="•"/>
            </a:pPr>
            <a:r>
              <a:rPr lang="en-US" sz="4200" b="1">
                <a:solidFill>
                  <a:srgbClr val="292A5A"/>
                </a:solidFill>
                <a:latin typeface="Glacial Indifference Bold"/>
                <a:ea typeface="Glacial Indifference Bold"/>
                <a:cs typeface="Glacial Indifference Bold"/>
                <a:sym typeface="Glacial Indifference Bold"/>
              </a:rPr>
              <a:t>Calculate any CGT due</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2:</a:t>
            </a:r>
            <a:r>
              <a:rPr lang="en-US" sz="6500" b="1" spc="6">
                <a:solidFill>
                  <a:srgbClr val="292A5A"/>
                </a:solidFill>
                <a:latin typeface="Glacial Indifference Bold"/>
                <a:ea typeface="Glacial Indifference Bold"/>
                <a:cs typeface="Glacial Indifference Bold"/>
                <a:sym typeface="Glacial Indifference Bold"/>
              </a:rPr>
              <a:t> CALCULATE CGT</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
        <p:nvSpPr>
          <p:cNvPr id="6" name="TextBox 6"/>
          <p:cNvSpPr txBox="1"/>
          <p:nvPr/>
        </p:nvSpPr>
        <p:spPr>
          <a:xfrm>
            <a:off x="9673081" y="2012004"/>
            <a:ext cx="8644381" cy="8041970"/>
          </a:xfrm>
          <a:prstGeom prst="rect">
            <a:avLst/>
          </a:prstGeom>
        </p:spPr>
        <p:txBody>
          <a:bodyPr lIns="0" tIns="0" rIns="0" bIns="0" rtlCol="0" anchor="t">
            <a:spAutoFit/>
          </a:bodyPr>
          <a:lstStyle/>
          <a:p>
            <a:pPr marL="690885" lvl="1" indent="-345443" algn="l">
              <a:lnSpc>
                <a:spcPts val="5280"/>
              </a:lnSpc>
              <a:buFont typeface="Arial"/>
              <a:buChar char="•"/>
            </a:pPr>
            <a:r>
              <a:rPr lang="en-US" sz="3200" dirty="0">
                <a:solidFill>
                  <a:srgbClr val="292A5A"/>
                </a:solidFill>
                <a:latin typeface="Glacial Indifference"/>
                <a:ea typeface="Glacial Indifference"/>
                <a:cs typeface="Glacial Indifference"/>
                <a:sym typeface="Glacial Indifference"/>
              </a:rPr>
              <a:t>STEP 1: Calculate difference in value (VALUE SOLD - VALUE PURCHASED (or 1982))</a:t>
            </a:r>
          </a:p>
          <a:p>
            <a:pPr marL="690885" lvl="1" indent="-345443" algn="l">
              <a:lnSpc>
                <a:spcPts val="5280"/>
              </a:lnSpc>
              <a:buFont typeface="Arial"/>
              <a:buChar char="•"/>
            </a:pPr>
            <a:r>
              <a:rPr lang="en-US" sz="3200" dirty="0">
                <a:solidFill>
                  <a:srgbClr val="292A5A"/>
                </a:solidFill>
                <a:latin typeface="Glacial Indifference"/>
                <a:ea typeface="Glacial Indifference"/>
                <a:cs typeface="Glacial Indifference"/>
                <a:sym typeface="Glacial Indifference"/>
              </a:rPr>
              <a:t>STEP 2: Minus deductions (ALL COSTS INCLUDING IMPROVEMENTS)</a:t>
            </a:r>
          </a:p>
          <a:p>
            <a:pPr marL="690885" lvl="1" indent="-345443" algn="l">
              <a:lnSpc>
                <a:spcPts val="5280"/>
              </a:lnSpc>
              <a:buFont typeface="Arial"/>
              <a:buChar char="•"/>
            </a:pPr>
            <a:r>
              <a:rPr lang="en-US" sz="3200" dirty="0">
                <a:solidFill>
                  <a:srgbClr val="292A5A"/>
                </a:solidFill>
                <a:latin typeface="Glacial Indifference"/>
                <a:ea typeface="Glacial Indifference"/>
                <a:cs typeface="Glacial Indifference"/>
                <a:sym typeface="Glacial Indifference"/>
              </a:rPr>
              <a:t>STEP 3: Minus the tax free allowance (CGT ANNUAL ALLOWANCE) = Taxable gain</a:t>
            </a:r>
          </a:p>
          <a:p>
            <a:pPr marL="690885" lvl="1" indent="-345443" algn="l">
              <a:lnSpc>
                <a:spcPts val="5280"/>
              </a:lnSpc>
              <a:buFont typeface="Arial"/>
              <a:buChar char="•"/>
            </a:pPr>
            <a:r>
              <a:rPr lang="en-US" sz="3200" dirty="0">
                <a:solidFill>
                  <a:srgbClr val="292A5A"/>
                </a:solidFill>
                <a:latin typeface="Glacial Indifference"/>
                <a:ea typeface="Glacial Indifference"/>
                <a:cs typeface="Glacial Indifference"/>
                <a:sym typeface="Glacial Indifference"/>
              </a:rPr>
              <a:t>STEP 4: Multiply taxable gain by the rate due = PRE-RELIEF TOTAL</a:t>
            </a:r>
          </a:p>
          <a:p>
            <a:pPr marL="690885" lvl="1" indent="-345443" algn="l">
              <a:lnSpc>
                <a:spcPts val="5280"/>
              </a:lnSpc>
              <a:buFont typeface="Arial"/>
              <a:buChar char="•"/>
            </a:pPr>
            <a:r>
              <a:rPr lang="en-US" sz="3200" dirty="0">
                <a:solidFill>
                  <a:srgbClr val="292A5A"/>
                </a:solidFill>
                <a:latin typeface="Glacial Indifference"/>
                <a:ea typeface="Glacial Indifference"/>
                <a:cs typeface="Glacial Indifference"/>
                <a:sym typeface="Glacial Indifference"/>
              </a:rPr>
              <a:t>STEP 5: Offset any relief due = AMOUNT OF TAX DUE</a:t>
            </a:r>
          </a:p>
          <a:p>
            <a:pPr marL="690885" lvl="1" indent="-345443" algn="l">
              <a:lnSpc>
                <a:spcPts val="5280"/>
              </a:lnSpc>
              <a:buFont typeface="Arial"/>
              <a:buChar char="•"/>
            </a:pPr>
            <a:r>
              <a:rPr lang="en-US" sz="3200" dirty="0">
                <a:solidFill>
                  <a:srgbClr val="292A5A"/>
                </a:solidFill>
                <a:latin typeface="Glacial Indifference"/>
                <a:ea typeface="Glacial Indifference"/>
                <a:cs typeface="Glacial Indifference"/>
                <a:sym typeface="Glacial Indifference"/>
              </a:rPr>
              <a:t>STEP 6: Explain your answer in a sentence</a:t>
            </a:r>
          </a:p>
          <a:p>
            <a:pPr algn="l">
              <a:lnSpc>
                <a:spcPts val="6105"/>
              </a:lnSpc>
            </a:pPr>
            <a:endParaRPr lang="en-US" sz="3200" dirty="0">
              <a:solidFill>
                <a:srgbClr val="292A5A"/>
              </a:solidFill>
              <a:latin typeface="Glacial Indifference"/>
              <a:ea typeface="Glacial Indifference"/>
              <a:cs typeface="Glacial Indifference"/>
              <a:sym typeface="Glacial Indifference"/>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72334"/>
            <a:ext cx="17678216" cy="7290436"/>
          </a:xfrm>
          <a:prstGeom prst="rect">
            <a:avLst/>
          </a:prstGeom>
        </p:spPr>
        <p:txBody>
          <a:bodyPr lIns="0" tIns="0" rIns="0" bIns="0" rtlCol="0" anchor="t">
            <a:spAutoFit/>
          </a:bodyPr>
          <a:lstStyle/>
          <a:p>
            <a:pPr marL="712467" lvl="1" indent="-356233"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Buyers don’t pay CGT, but may have to pay either:</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Stamp duty land tax (SDLT) (England)</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Land Transaction Tax (LTT) (Wales)  </a:t>
            </a:r>
          </a:p>
          <a:p>
            <a:pPr marL="712467" lvl="1" indent="-356233"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SDLT is payable when someone:</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buys a freehold property;</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buys a new or existing leasehold property;</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buys a property through a shared ownership scheme;</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has land or property transferred to them in exchange for payment, for example buying a share in a house. Note that taking on part of a mortgage debt on a property transfer could give rise to SDLT liability even if no money actually changes hands – it is the assumption of the debt which is relevant for SDLT.</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771525"/>
            <a:ext cx="6698163" cy="5825403"/>
          </a:xfrm>
          <a:custGeom>
            <a:avLst/>
            <a:gdLst/>
            <a:ahLst/>
            <a:cxnLst/>
            <a:rect l="l" t="t" r="r" b="b"/>
            <a:pathLst>
              <a:path w="6698163" h="5825403">
                <a:moveTo>
                  <a:pt x="0" y="0"/>
                </a:moveTo>
                <a:lnTo>
                  <a:pt x="6698163" y="0"/>
                </a:lnTo>
                <a:lnTo>
                  <a:pt x="6698163" y="5825403"/>
                </a:lnTo>
                <a:lnTo>
                  <a:pt x="0" y="5825403"/>
                </a:lnTo>
                <a:lnTo>
                  <a:pt x="0" y="0"/>
                </a:lnTo>
                <a:close/>
              </a:path>
            </a:pathLst>
          </a:custGeom>
          <a:blipFill>
            <a:blip r:embed="rId3"/>
            <a:stretch>
              <a:fillRect t="-624" r="-32166" b="-624"/>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TAX DUE BY </a:t>
            </a:r>
            <a:r>
              <a:rPr lang="en-US" sz="7500" b="1" spc="7">
                <a:solidFill>
                  <a:srgbClr val="292A5A"/>
                </a:solidFill>
                <a:latin typeface="Glacial Indifference Bold"/>
                <a:ea typeface="Glacial Indifference Bold"/>
                <a:cs typeface="Glacial Indifference Bold"/>
                <a:sym typeface="Glacial Indifference Bold"/>
              </a:rPr>
              <a:t>PURCHASER</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369594" y="2191384"/>
            <a:ext cx="7678124" cy="7306945"/>
          </a:xfrm>
          <a:prstGeom prst="rect">
            <a:avLst/>
          </a:prstGeom>
        </p:spPr>
        <p:txBody>
          <a:bodyPr lIns="0" tIns="0" rIns="0" bIns="0" rtlCol="0" anchor="t">
            <a:spAutoFit/>
          </a:bodyPr>
          <a:lstStyle/>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April 2025 onwards rates:</a:t>
            </a:r>
          </a:p>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Discount for </a:t>
            </a:r>
            <a:r>
              <a:rPr lang="en-US" sz="2600" b="1">
                <a:solidFill>
                  <a:srgbClr val="292A5A"/>
                </a:solidFill>
                <a:latin typeface="Glacial Indifference Bold"/>
                <a:ea typeface="Glacial Indifference Bold"/>
                <a:cs typeface="Glacial Indifference Bold"/>
                <a:sym typeface="Glacial Indifference Bold"/>
              </a:rPr>
              <a:t>first time buyer:</a:t>
            </a:r>
            <a:r>
              <a:rPr lang="en-US" sz="2600">
                <a:solidFill>
                  <a:srgbClr val="292A5A"/>
                </a:solidFill>
                <a:latin typeface="Glacial Indifference"/>
                <a:ea typeface="Glacial Indifference"/>
                <a:cs typeface="Glacial Indifference"/>
                <a:sym typeface="Glacial Indifference"/>
              </a:rPr>
              <a:t> </a:t>
            </a:r>
          </a:p>
          <a:p>
            <a:pPr marL="1122681" lvl="2" indent="-374227"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no SDLT up to £300,000</a:t>
            </a:r>
          </a:p>
          <a:p>
            <a:pPr marL="1122681" lvl="2" indent="-374227"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5% SDLT on the portion from £300,001 to £500,000</a:t>
            </a:r>
          </a:p>
          <a:p>
            <a:pPr marL="1122681" lvl="2" indent="-374227"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If the price is over £500,000, you cannot claim the relief. Follow the rules for people who’ve bought a home before.</a:t>
            </a:r>
          </a:p>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Higher rate for additional properties:</a:t>
            </a:r>
          </a:p>
          <a:p>
            <a:pPr marL="1122681" lvl="2" indent="-374227"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5% on top of SDLT rates </a:t>
            </a:r>
          </a:p>
          <a:p>
            <a:pPr marL="1122681" lvl="2" indent="-374227"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Not if replacing main residence or main residence sold within 36 months </a:t>
            </a:r>
          </a:p>
          <a:p>
            <a:pPr marL="1122681" lvl="2" indent="-374227"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Additional 2% due for non-UK residents</a:t>
            </a:r>
          </a:p>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Different reliefs for corporate bodies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graphicFrame>
        <p:nvGraphicFramePr>
          <p:cNvPr id="5" name="Table 5"/>
          <p:cNvGraphicFramePr>
            <a:graphicFrameLocks noGrp="1"/>
          </p:cNvGraphicFramePr>
          <p:nvPr/>
        </p:nvGraphicFramePr>
        <p:xfrm>
          <a:off x="1028700" y="2296159"/>
          <a:ext cx="9155594" cy="7200901"/>
        </p:xfrm>
        <a:graphic>
          <a:graphicData uri="http://schemas.openxmlformats.org/drawingml/2006/table">
            <a:tbl>
              <a:tblPr/>
              <a:tblGrid>
                <a:gridCol w="6186967">
                  <a:extLst>
                    <a:ext uri="{9D8B030D-6E8A-4147-A177-3AD203B41FA5}">
                      <a16:colId xmlns:a16="http://schemas.microsoft.com/office/drawing/2014/main" val="20000"/>
                    </a:ext>
                  </a:extLst>
                </a:gridCol>
                <a:gridCol w="2968627">
                  <a:extLst>
                    <a:ext uri="{9D8B030D-6E8A-4147-A177-3AD203B41FA5}">
                      <a16:colId xmlns:a16="http://schemas.microsoft.com/office/drawing/2014/main" val="20001"/>
                    </a:ext>
                  </a:extLst>
                </a:gridCol>
              </a:tblGrid>
              <a:tr h="1235261">
                <a:tc>
                  <a:txBody>
                    <a:bodyPr/>
                    <a:lstStyle/>
                    <a:p>
                      <a:pPr algn="ctr">
                        <a:lnSpc>
                          <a:spcPts val="3219"/>
                        </a:lnSpc>
                        <a:defRPr/>
                      </a:pPr>
                      <a:r>
                        <a:rPr lang="en-US" sz="2299" b="1">
                          <a:solidFill>
                            <a:srgbClr val="000000"/>
                          </a:solidFill>
                          <a:latin typeface="Glacial Indifference Bold"/>
                          <a:ea typeface="Glacial Indifference Bold"/>
                          <a:cs typeface="Glacial Indifference Bold"/>
                          <a:sym typeface="Glacial Indifference Bold"/>
                        </a:rPr>
                        <a:t>Property or lease premium or transfer value</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solidFill>
                      <a:srgbClr val="FFEBCD"/>
                    </a:solidFill>
                  </a:tcPr>
                </a:tc>
                <a:tc>
                  <a:txBody>
                    <a:bodyPr/>
                    <a:lstStyle/>
                    <a:p>
                      <a:pPr algn="ctr">
                        <a:lnSpc>
                          <a:spcPts val="3219"/>
                        </a:lnSpc>
                        <a:defRPr/>
                      </a:pPr>
                      <a:r>
                        <a:rPr lang="en-US" sz="2299" b="1">
                          <a:solidFill>
                            <a:srgbClr val="000000"/>
                          </a:solidFill>
                          <a:latin typeface="Glacial Indifference Bold"/>
                          <a:ea typeface="Glacial Indifference Bold"/>
                          <a:cs typeface="Glacial Indifference Bold"/>
                          <a:sym typeface="Glacial Indifference Bold"/>
                        </a:rPr>
                        <a:t>SDLT rate</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solidFill>
                      <a:srgbClr val="FFEBCD"/>
                    </a:solidFill>
                  </a:tcPr>
                </a:tc>
                <a:extLst>
                  <a:ext uri="{0D108BD9-81ED-4DB2-BD59-A6C34878D82A}">
                    <a16:rowId xmlns:a16="http://schemas.microsoft.com/office/drawing/2014/main" val="10000"/>
                  </a:ext>
                </a:extLst>
              </a:tr>
              <a:tr h="1024596">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Up to £125,000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1"/>
                  </a:ext>
                </a:extLst>
              </a:tr>
              <a:tr h="1235261">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next £125,000 (the portion from £125,001 to £250,000)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2%</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2"/>
                  </a:ext>
                </a:extLst>
              </a:tr>
              <a:tr h="1235261">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next £675,000 (the portion from £250,001 to £925,000)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5%</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3"/>
                  </a:ext>
                </a:extLst>
              </a:tr>
              <a:tr h="1235261">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next £575,000 (the portion from £925,001 to £1.5 million)</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10%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4"/>
                  </a:ext>
                </a:extLst>
              </a:tr>
              <a:tr h="1235261">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remaining amount (the portion above £1.5 million)</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12%</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STAMP DUTY (ENGLAND) RATES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72334"/>
            <a:ext cx="17678216" cy="7290436"/>
          </a:xfrm>
          <a:prstGeom prst="rect">
            <a:avLst/>
          </a:prstGeom>
        </p:spPr>
        <p:txBody>
          <a:bodyPr lIns="0" tIns="0" rIns="0" bIns="0" rtlCol="0" anchor="t">
            <a:spAutoFit/>
          </a:bodyPr>
          <a:lstStyle/>
          <a:p>
            <a:pPr marL="712467" lvl="1" indent="-356233"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It is not necessary to pay SDLT or file a return if:</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no money or other property changes hands for a land or property transfer;</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property is left to someone in a will;</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property is transferred due to divorce or dissolution of a civil partnership;</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a freehold property is purchased for less than £40,000;</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a new or assigned lease is purchased of 7 years or more, where the premium is less than £40,000 and the annual rent is less than £1,000;</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a new or assigned lease is purchased for less than 7 years and the amount paid is less than the residential threshold (or non-residential threshold) for SDLT;</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alternative property financial arrangements were used for example, to comply with Sharia law.</a:t>
            </a:r>
          </a:p>
        </p:txBody>
      </p:sp>
      <p:sp>
        <p:nvSpPr>
          <p:cNvPr id="3" name="TextBox 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NO SDLT </a:t>
            </a:r>
            <a:r>
              <a:rPr lang="en-US" sz="7500" b="1" spc="7">
                <a:solidFill>
                  <a:srgbClr val="292A5A"/>
                </a:solidFill>
                <a:latin typeface="Glacial Indifference Bold"/>
                <a:ea typeface="Glacial Indifference Bold"/>
                <a:cs typeface="Glacial Indifference Bold"/>
                <a:sym typeface="Glacial Indifference Bold"/>
              </a:rPr>
              <a:t>RETURN IS NEEDED</a:t>
            </a:r>
          </a:p>
        </p:txBody>
      </p:sp>
      <p:sp>
        <p:nvSpPr>
          <p:cNvPr id="4" name="AutoShape 4"/>
          <p:cNvSpPr/>
          <p:nvPr/>
        </p:nvSpPr>
        <p:spPr>
          <a:xfrm>
            <a:off x="11589837" y="9736180"/>
            <a:ext cx="6698163" cy="550820"/>
          </a:xfrm>
          <a:prstGeom prst="rect">
            <a:avLst/>
          </a:prstGeom>
          <a:solidFill>
            <a:srgbClr val="E65485"/>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54854"/>
            <a:ext cx="16009704" cy="6084759"/>
          </a:xfrm>
          <a:prstGeom prst="rect">
            <a:avLst/>
          </a:prstGeom>
        </p:spPr>
        <p:txBody>
          <a:bodyPr lIns="0" tIns="0" rIns="0" bIns="0" rtlCol="0" anchor="t">
            <a:spAutoFit/>
          </a:bodyPr>
          <a:lstStyle/>
          <a:p>
            <a:pPr marL="906780" lvl="1" indent="-453390" algn="l">
              <a:lnSpc>
                <a:spcPts val="6930"/>
              </a:lnSpc>
              <a:buAutoNum type="arabicPeriod"/>
            </a:pPr>
            <a:r>
              <a:rPr lang="en-US" sz="4200">
                <a:solidFill>
                  <a:srgbClr val="292A5A"/>
                </a:solidFill>
                <a:latin typeface="Glacial Indifference"/>
                <a:ea typeface="Glacial Indifference"/>
                <a:cs typeface="Glacial Indifference"/>
                <a:sym typeface="Glacial Indifference"/>
              </a:rPr>
              <a:t>Charlotte is purchasing a first time property for £400,000. This is her first property. Calculate stamp duty due. </a:t>
            </a:r>
          </a:p>
          <a:p>
            <a:pPr marL="906780" lvl="1" indent="-453390" algn="l">
              <a:lnSpc>
                <a:spcPts val="6930"/>
              </a:lnSpc>
              <a:buAutoNum type="arabicPeriod"/>
            </a:pPr>
            <a:r>
              <a:rPr lang="en-US" sz="4200">
                <a:solidFill>
                  <a:srgbClr val="292A5A"/>
                </a:solidFill>
                <a:latin typeface="Glacial Indifference"/>
                <a:ea typeface="Glacial Indifference"/>
                <a:cs typeface="Glacial Indifference"/>
                <a:sym typeface="Glacial Indifference"/>
              </a:rPr>
              <a:t>Janice is purchasing a buy-to-let property for £490,000. Calculate stamp duty due.</a:t>
            </a:r>
          </a:p>
          <a:p>
            <a:pPr marL="906780" lvl="1" indent="-453390" algn="l">
              <a:lnSpc>
                <a:spcPts val="6930"/>
              </a:lnSpc>
              <a:buAutoNum type="arabicPeriod"/>
            </a:pPr>
            <a:r>
              <a:rPr lang="en-US" sz="4200">
                <a:solidFill>
                  <a:srgbClr val="292A5A"/>
                </a:solidFill>
                <a:latin typeface="Glacial Indifference"/>
                <a:ea typeface="Glacial Indifference"/>
                <a:cs typeface="Glacial Indifference"/>
                <a:sym typeface="Glacial Indifference"/>
              </a:rPr>
              <a:t>Eliza is purchasing a property for £680,000. It will replace her current home. Calculate stamp duty due. </a:t>
            </a:r>
          </a:p>
          <a:p>
            <a:pPr algn="l">
              <a:lnSpc>
                <a:spcPts val="6930"/>
              </a:lnSpc>
            </a:pPr>
            <a:endParaRPr lang="en-US" sz="4200">
              <a:solidFill>
                <a:srgbClr val="292A5A"/>
              </a:solidFill>
              <a:latin typeface="Glacial Indifference"/>
              <a:ea typeface="Glacial Indifference"/>
              <a:cs typeface="Glacial Indifference"/>
              <a:sym typeface="Glacial Indifference"/>
            </a:endParaRP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3:</a:t>
            </a:r>
            <a:r>
              <a:rPr lang="en-US" sz="6500" b="1" spc="6">
                <a:solidFill>
                  <a:srgbClr val="292A5A"/>
                </a:solidFill>
                <a:latin typeface="Glacial Indifference Bold"/>
                <a:ea typeface="Glacial Indifference Bold"/>
                <a:cs typeface="Glacial Indifference Bold"/>
                <a:sym typeface="Glacial Indifference Bold"/>
              </a:rPr>
              <a:t> CALCULATE STAMP DUTY</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91384"/>
            <a:ext cx="17678216" cy="7755471"/>
          </a:xfrm>
          <a:prstGeom prst="rect">
            <a:avLst/>
          </a:prstGeom>
        </p:spPr>
        <p:txBody>
          <a:bodyPr lIns="0" tIns="0" rIns="0" bIns="0" rtlCol="0" anchor="t">
            <a:spAutoFit/>
          </a:bodyPr>
          <a:lstStyle/>
          <a:p>
            <a:pPr marL="518162" lvl="1" indent="-25908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Replaced SDLT in relation to property purchased in Wales since 1 April 2018</a:t>
            </a:r>
          </a:p>
          <a:p>
            <a:pPr marL="518162" lvl="1" indent="-25908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LTT is payable when someone:</a:t>
            </a:r>
          </a:p>
          <a:p>
            <a:pPr marL="1036323" lvl="2" indent="-34544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buys a freehold property;</a:t>
            </a:r>
          </a:p>
          <a:p>
            <a:pPr marL="1036323" lvl="2" indent="-34544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buys a new or existing leasehold;</a:t>
            </a:r>
          </a:p>
          <a:p>
            <a:pPr marL="1036323" lvl="2" indent="-34544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takes a transfer of land or property in exchange for payment for example, taking on part of a mortgage debt or buying a share in a house.</a:t>
            </a:r>
          </a:p>
          <a:p>
            <a:pPr marL="518162" lvl="1" indent="-25908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LTT is also a self-assessment tax and it is the responsibility of the taxpayer to complete and submit an accurate tax return and pay any tax due. It is necessary to submit a LTT return even if there is nothing to pay except for the following transactions that do not need a return:</a:t>
            </a:r>
          </a:p>
          <a:p>
            <a:pPr marL="1036323" lvl="2" indent="-34544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property that is left in a will (and no payment is made for the transfer of);</a:t>
            </a:r>
          </a:p>
          <a:p>
            <a:pPr marL="1036323" lvl="2" indent="-34544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property is transferred due to divorce or dissolution of a civil partnership;</a:t>
            </a:r>
          </a:p>
          <a:p>
            <a:pPr marL="1036323" lvl="2" indent="-34544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a freehold property purchased for less than £40,000;</a:t>
            </a:r>
          </a:p>
          <a:p>
            <a:pPr marL="1036323" lvl="2" indent="-34544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a new or assigned lease of 7 years or more is purchased and the premium is less than £40,000 and the annual rent is less than £1,000;</a:t>
            </a:r>
          </a:p>
          <a:p>
            <a:pPr marL="1036323" lvl="2" indent="-34544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a new or assigned lease of less than 7 years is purchased, provided that the amount paid is less than the residential (or non-residential) LTT zero rate threshold.</a:t>
            </a:r>
          </a:p>
        </p:txBody>
      </p:sp>
      <p:sp>
        <p:nvSpPr>
          <p:cNvPr id="3" name="TextBox 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LAND TRANSACTION</a:t>
            </a:r>
            <a:r>
              <a:rPr lang="en-US" sz="7500" b="1" spc="7">
                <a:solidFill>
                  <a:srgbClr val="292A5A"/>
                </a:solidFill>
                <a:latin typeface="Glacial Indifference Bold"/>
                <a:ea typeface="Glacial Indifference Bold"/>
                <a:cs typeface="Glacial Indifference Bold"/>
                <a:sym typeface="Glacial Indifference Bold"/>
              </a:rPr>
              <a:t> TAX (LTT)</a:t>
            </a:r>
          </a:p>
        </p:txBody>
      </p:sp>
      <p:sp>
        <p:nvSpPr>
          <p:cNvPr id="4" name="AutoShape 4"/>
          <p:cNvSpPr/>
          <p:nvPr/>
        </p:nvSpPr>
        <p:spPr>
          <a:xfrm>
            <a:off x="11589837" y="9736180"/>
            <a:ext cx="6698163" cy="550820"/>
          </a:xfrm>
          <a:prstGeom prst="rect">
            <a:avLst/>
          </a:prstGeom>
          <a:solidFill>
            <a:srgbClr val="E65485"/>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369594" y="2181859"/>
            <a:ext cx="7678124" cy="6715597"/>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Since 10 October 2022</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No discount for </a:t>
            </a:r>
            <a:r>
              <a:rPr lang="en-US" sz="2799" b="1">
                <a:solidFill>
                  <a:srgbClr val="292A5A"/>
                </a:solidFill>
                <a:latin typeface="Glacial Indifference Bold"/>
                <a:ea typeface="Glacial Indifference Bold"/>
                <a:cs typeface="Glacial Indifference Bold"/>
                <a:sym typeface="Glacial Indifference Bold"/>
              </a:rPr>
              <a:t>first time buyer:</a:t>
            </a:r>
            <a:r>
              <a:rPr lang="en-US" sz="2799">
                <a:solidFill>
                  <a:srgbClr val="292A5A"/>
                </a:solidFill>
                <a:latin typeface="Glacial Indifference"/>
                <a:ea typeface="Glacial Indifference"/>
                <a:cs typeface="Glacial Indifference"/>
                <a:sym typeface="Glacial Indifference"/>
              </a:rPr>
              <a:t> </a:t>
            </a:r>
          </a:p>
          <a:p>
            <a:pPr algn="l">
              <a:lnSpc>
                <a:spcPts val="4479"/>
              </a:lnSpc>
            </a:pPr>
            <a:endParaRPr lang="en-US" sz="2799">
              <a:solidFill>
                <a:srgbClr val="292A5A"/>
              </a:solidFill>
              <a:latin typeface="Glacial Indifference"/>
              <a:ea typeface="Glacial Indifference"/>
              <a:cs typeface="Glacial Indifference"/>
              <a:sym typeface="Glacial Indifference"/>
            </a:endParaRP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In November 2022 you buy a house for £280,000. You pay the following:</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0% on the first £225,000 = £0</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6% on the final £55,000 = £3,300</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total LTT = £3,300</a:t>
            </a:r>
          </a:p>
          <a:p>
            <a:pPr algn="l">
              <a:lnSpc>
                <a:spcPts val="4479"/>
              </a:lnSpc>
            </a:pPr>
            <a:endParaRPr lang="en-US" sz="2799">
              <a:solidFill>
                <a:srgbClr val="292A5A"/>
              </a:solidFill>
              <a:latin typeface="Glacial Indifference"/>
              <a:ea typeface="Glacial Indifference"/>
              <a:cs typeface="Glacial Indifference"/>
              <a:sym typeface="Glacial Indifference"/>
            </a:endParaRP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Differences between LTT and SDLT are summarised on </a:t>
            </a:r>
            <a:r>
              <a:rPr lang="en-US" sz="2799" u="sng">
                <a:solidFill>
                  <a:srgbClr val="292A5A"/>
                </a:solidFill>
                <a:latin typeface="Glacial Indifference"/>
                <a:ea typeface="Glacial Indifference"/>
                <a:cs typeface="Glacial Indifference"/>
                <a:sym typeface="Glacial Indifference"/>
                <a:hlinkClick r:id="rId3" tooltip="https://www.gov.wales/land-transaction-tax-differences-stamp-duty-land-tax"/>
              </a:rPr>
              <a:t>Welsh Gov website</a:t>
            </a:r>
          </a:p>
          <a:p>
            <a:pPr algn="l">
              <a:lnSpc>
                <a:spcPts val="4479"/>
              </a:lnSpc>
            </a:pPr>
            <a:endParaRPr lang="en-US" sz="2799" u="sng">
              <a:solidFill>
                <a:srgbClr val="292A5A"/>
              </a:solidFill>
              <a:latin typeface="Glacial Indifference"/>
              <a:ea typeface="Glacial Indifference"/>
              <a:cs typeface="Glacial Indifference"/>
              <a:sym typeface="Glacial Indifference"/>
              <a:hlinkClick r:id="rId3" tooltip="https://www.gov.wales/land-transaction-tax-differences-stamp-duty-land-tax"/>
            </a:endParaRP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graphicFrame>
        <p:nvGraphicFramePr>
          <p:cNvPr id="5" name="Table 5"/>
          <p:cNvGraphicFramePr>
            <a:graphicFrameLocks noGrp="1"/>
          </p:cNvGraphicFramePr>
          <p:nvPr/>
        </p:nvGraphicFramePr>
        <p:xfrm>
          <a:off x="1028700" y="2296159"/>
          <a:ext cx="9155594" cy="6610350"/>
        </p:xfrm>
        <a:graphic>
          <a:graphicData uri="http://schemas.openxmlformats.org/drawingml/2006/table">
            <a:tbl>
              <a:tblPr/>
              <a:tblGrid>
                <a:gridCol w="6186967">
                  <a:extLst>
                    <a:ext uri="{9D8B030D-6E8A-4147-A177-3AD203B41FA5}">
                      <a16:colId xmlns:a16="http://schemas.microsoft.com/office/drawing/2014/main" val="20000"/>
                    </a:ext>
                  </a:extLst>
                </a:gridCol>
                <a:gridCol w="2968627">
                  <a:extLst>
                    <a:ext uri="{9D8B030D-6E8A-4147-A177-3AD203B41FA5}">
                      <a16:colId xmlns:a16="http://schemas.microsoft.com/office/drawing/2014/main" val="20001"/>
                    </a:ext>
                  </a:extLst>
                </a:gridCol>
              </a:tblGrid>
              <a:tr h="1235848">
                <a:tc>
                  <a:txBody>
                    <a:bodyPr/>
                    <a:lstStyle/>
                    <a:p>
                      <a:pPr algn="ctr">
                        <a:lnSpc>
                          <a:spcPts val="3219"/>
                        </a:lnSpc>
                        <a:defRPr/>
                      </a:pPr>
                      <a:r>
                        <a:rPr lang="en-US" sz="2299" b="1">
                          <a:solidFill>
                            <a:srgbClr val="000000"/>
                          </a:solidFill>
                          <a:latin typeface="Glacial Indifference Bold"/>
                          <a:ea typeface="Glacial Indifference Bold"/>
                          <a:cs typeface="Glacial Indifference Bold"/>
                          <a:sym typeface="Glacial Indifference Bold"/>
                        </a:rPr>
                        <a:t>Property or lease premium or transfer value</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solidFill>
                      <a:srgbClr val="FFEBCD"/>
                    </a:solidFill>
                  </a:tcPr>
                </a:tc>
                <a:tc>
                  <a:txBody>
                    <a:bodyPr/>
                    <a:lstStyle/>
                    <a:p>
                      <a:pPr algn="ctr">
                        <a:lnSpc>
                          <a:spcPts val="3219"/>
                        </a:lnSpc>
                        <a:defRPr/>
                      </a:pPr>
                      <a:r>
                        <a:rPr lang="en-US" sz="2299" b="1">
                          <a:solidFill>
                            <a:srgbClr val="000000"/>
                          </a:solidFill>
                          <a:latin typeface="Glacial Indifference Bold"/>
                          <a:ea typeface="Glacial Indifference Bold"/>
                          <a:cs typeface="Glacial Indifference Bold"/>
                          <a:sym typeface="Glacial Indifference Bold"/>
                        </a:rPr>
                        <a:t>Main rate</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solidFill>
                      <a:srgbClr val="FFEBCD"/>
                    </a:solidFill>
                  </a:tcPr>
                </a:tc>
                <a:extLst>
                  <a:ext uri="{0D108BD9-81ED-4DB2-BD59-A6C34878D82A}">
                    <a16:rowId xmlns:a16="http://schemas.microsoft.com/office/drawing/2014/main" val="10000"/>
                  </a:ext>
                </a:extLst>
              </a:tr>
              <a:tr h="833479">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portion up to and including £225,000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1"/>
                  </a:ext>
                </a:extLst>
              </a:tr>
              <a:tr h="1235848">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portion over £225,000 up to and including £400,000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6%</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2"/>
                  </a:ext>
                </a:extLst>
              </a:tr>
              <a:tr h="1235848">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portion over £400,000 up to and including £750,000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7.5%</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3"/>
                  </a:ext>
                </a:extLst>
              </a:tr>
              <a:tr h="1235848">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portion over £750,000 up to and including £1,500,000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10%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4"/>
                  </a:ext>
                </a:extLst>
              </a:tr>
              <a:tr h="833479">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portion over £1,500,000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12%</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6" name="TextBox 6"/>
          <p:cNvSpPr txBox="1"/>
          <p:nvPr/>
        </p:nvSpPr>
        <p:spPr>
          <a:xfrm>
            <a:off x="609784" y="411956"/>
            <a:ext cx="17678216" cy="1427477"/>
          </a:xfrm>
          <a:prstGeom prst="rect">
            <a:avLst/>
          </a:prstGeom>
        </p:spPr>
        <p:txBody>
          <a:bodyPr lIns="0" tIns="0" rIns="0" bIns="0" rtlCol="0" anchor="t">
            <a:spAutoFit/>
          </a:bodyPr>
          <a:lstStyle/>
          <a:p>
            <a:pPr algn="just">
              <a:lnSpc>
                <a:spcPts val="12400"/>
              </a:lnSpc>
            </a:pPr>
            <a:r>
              <a:rPr lang="en-US" sz="6200" b="1" spc="6">
                <a:solidFill>
                  <a:srgbClr val="E65485"/>
                </a:solidFill>
                <a:latin typeface="Glacial Indifference Bold"/>
                <a:ea typeface="Glacial Indifference Bold"/>
                <a:cs typeface="Glacial Indifference Bold"/>
                <a:sym typeface="Glacial Indifference Bold"/>
              </a:rPr>
              <a:t>LAND TRANSACTION TAX (WALES) RATES (MAIN)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369594" y="2181859"/>
            <a:ext cx="7678124" cy="3905790"/>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Since 11 December 2024</a:t>
            </a:r>
          </a:p>
          <a:p>
            <a:pPr algn="l">
              <a:lnSpc>
                <a:spcPts val="4479"/>
              </a:lnSpc>
            </a:pPr>
            <a:endParaRPr lang="en-US" sz="2799">
              <a:solidFill>
                <a:srgbClr val="292A5A"/>
              </a:solidFill>
              <a:latin typeface="Glacial Indifference"/>
              <a:ea typeface="Glacial Indifference"/>
              <a:cs typeface="Glacial Indifference"/>
              <a:sym typeface="Glacial Indifference"/>
            </a:endParaRPr>
          </a:p>
          <a:p>
            <a:pPr algn="l">
              <a:lnSpc>
                <a:spcPts val="4479"/>
              </a:lnSpc>
            </a:pPr>
            <a:r>
              <a:rPr lang="en-US" sz="2799">
                <a:solidFill>
                  <a:srgbClr val="292A5A"/>
                </a:solidFill>
                <a:latin typeface="Glacial Indifference"/>
                <a:ea typeface="Glacial Indifference"/>
                <a:cs typeface="Glacial Indifference"/>
                <a:sym typeface="Glacial Indifference"/>
              </a:rPr>
              <a:t>If you buy a second home for £260,000, you’ll pay:</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5% on the first £180,000 = £9,000</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8.5% on the next £70,000 = £5,950</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10% on the final £10,000 = £1,000</a:t>
            </a:r>
          </a:p>
          <a:p>
            <a:pPr marL="604519" lvl="1" indent="-302260" algn="l">
              <a:lnSpc>
                <a:spcPts val="4479"/>
              </a:lnSpc>
              <a:buFont typeface="Arial"/>
              <a:buChar char="•"/>
            </a:pPr>
            <a:r>
              <a:rPr lang="en-US" sz="2799" b="1">
                <a:solidFill>
                  <a:srgbClr val="292A5A"/>
                </a:solidFill>
                <a:latin typeface="Glacial Indifference Bold"/>
                <a:ea typeface="Glacial Indifference Bold"/>
                <a:cs typeface="Glacial Indifference Bold"/>
                <a:sym typeface="Glacial Indifference Bold"/>
              </a:rPr>
              <a:t>Total LTT</a:t>
            </a:r>
            <a:r>
              <a:rPr lang="en-US" sz="2799">
                <a:solidFill>
                  <a:srgbClr val="292A5A"/>
                </a:solidFill>
                <a:latin typeface="Glacial Indifference"/>
                <a:ea typeface="Glacial Indifference"/>
                <a:cs typeface="Glacial Indifference"/>
                <a:sym typeface="Glacial Indifference"/>
              </a:rPr>
              <a:t> = £15,950</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graphicFrame>
        <p:nvGraphicFramePr>
          <p:cNvPr id="5" name="Table 5"/>
          <p:cNvGraphicFramePr>
            <a:graphicFrameLocks noGrp="1"/>
          </p:cNvGraphicFramePr>
          <p:nvPr/>
        </p:nvGraphicFramePr>
        <p:xfrm>
          <a:off x="609784" y="1935952"/>
          <a:ext cx="9155594" cy="7010398"/>
        </p:xfrm>
        <a:graphic>
          <a:graphicData uri="http://schemas.openxmlformats.org/drawingml/2006/table">
            <a:tbl>
              <a:tblPr/>
              <a:tblGrid>
                <a:gridCol w="6186967">
                  <a:extLst>
                    <a:ext uri="{9D8B030D-6E8A-4147-A177-3AD203B41FA5}">
                      <a16:colId xmlns:a16="http://schemas.microsoft.com/office/drawing/2014/main" val="20000"/>
                    </a:ext>
                  </a:extLst>
                </a:gridCol>
                <a:gridCol w="2968627">
                  <a:extLst>
                    <a:ext uri="{9D8B030D-6E8A-4147-A177-3AD203B41FA5}">
                      <a16:colId xmlns:a16="http://schemas.microsoft.com/office/drawing/2014/main" val="20001"/>
                    </a:ext>
                  </a:extLst>
                </a:gridCol>
              </a:tblGrid>
              <a:tr h="1235439">
                <a:tc>
                  <a:txBody>
                    <a:bodyPr/>
                    <a:lstStyle/>
                    <a:p>
                      <a:pPr algn="ctr">
                        <a:lnSpc>
                          <a:spcPts val="3219"/>
                        </a:lnSpc>
                        <a:defRPr/>
                      </a:pPr>
                      <a:r>
                        <a:rPr lang="en-US" sz="2299" b="1">
                          <a:solidFill>
                            <a:srgbClr val="000000"/>
                          </a:solidFill>
                          <a:latin typeface="Glacial Indifference Bold"/>
                          <a:ea typeface="Glacial Indifference Bold"/>
                          <a:cs typeface="Glacial Indifference Bold"/>
                          <a:sym typeface="Glacial Indifference Bold"/>
                        </a:rPr>
                        <a:t>Property or lease premium or transfer value</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solidFill>
                      <a:srgbClr val="FFEBCD"/>
                    </a:solidFill>
                  </a:tcPr>
                </a:tc>
                <a:tc>
                  <a:txBody>
                    <a:bodyPr/>
                    <a:lstStyle/>
                    <a:p>
                      <a:pPr algn="ctr">
                        <a:lnSpc>
                          <a:spcPts val="3219"/>
                        </a:lnSpc>
                        <a:defRPr/>
                      </a:pPr>
                      <a:r>
                        <a:rPr lang="en-US" sz="2299" b="1">
                          <a:solidFill>
                            <a:srgbClr val="000000"/>
                          </a:solidFill>
                          <a:latin typeface="Glacial Indifference Bold"/>
                          <a:ea typeface="Glacial Indifference Bold"/>
                          <a:cs typeface="Glacial Indifference Bold"/>
                          <a:sym typeface="Glacial Indifference Bold"/>
                        </a:rPr>
                        <a:t>Main rate</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solidFill>
                      <a:srgbClr val="FFEBCD"/>
                    </a:solidFill>
                  </a:tcPr>
                </a:tc>
                <a:extLst>
                  <a:ext uri="{0D108BD9-81ED-4DB2-BD59-A6C34878D82A}">
                    <a16:rowId xmlns:a16="http://schemas.microsoft.com/office/drawing/2014/main" val="10000"/>
                  </a:ext>
                </a:extLst>
              </a:tr>
              <a:tr h="833203">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portion up to and including £180,000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5%</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1"/>
                  </a:ext>
                </a:extLst>
              </a:tr>
              <a:tr h="1235439">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portion over £180,000 up to and including £250,000 </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8.5%</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2"/>
                  </a:ext>
                </a:extLst>
              </a:tr>
              <a:tr h="1235439">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portion over £250,000 up to and including £400,000 </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10%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3"/>
                  </a:ext>
                </a:extLst>
              </a:tr>
              <a:tr h="1235439">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portion over £400,000 up to and including £750,000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12.5%</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4"/>
                  </a:ext>
                </a:extLst>
              </a:tr>
              <a:tr h="1235439">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portion over £750,000 up to and including £1,500,000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15%</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6" name="TextBox 6"/>
          <p:cNvSpPr txBox="1"/>
          <p:nvPr/>
        </p:nvSpPr>
        <p:spPr>
          <a:xfrm>
            <a:off x="609784" y="421481"/>
            <a:ext cx="17678216" cy="1390646"/>
          </a:xfrm>
          <a:prstGeom prst="rect">
            <a:avLst/>
          </a:prstGeom>
        </p:spPr>
        <p:txBody>
          <a:bodyPr lIns="0" tIns="0" rIns="0" bIns="0" rtlCol="0" anchor="t">
            <a:spAutoFit/>
          </a:bodyPr>
          <a:lstStyle/>
          <a:p>
            <a:pPr algn="just">
              <a:lnSpc>
                <a:spcPts val="12000"/>
              </a:lnSpc>
            </a:pPr>
            <a:r>
              <a:rPr lang="en-US" sz="6000" b="1" spc="6">
                <a:solidFill>
                  <a:srgbClr val="E65485"/>
                </a:solidFill>
                <a:latin typeface="Glacial Indifference Bold"/>
                <a:ea typeface="Glacial Indifference Bold"/>
                <a:cs typeface="Glacial Indifference Bold"/>
                <a:sym typeface="Glacial Indifference Bold"/>
              </a:rPr>
              <a:t>LAND TRANSACTION TAX (WALES) RATES (HIGHER)</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54854"/>
            <a:ext cx="16009704" cy="6084570"/>
          </a:xfrm>
          <a:prstGeom prst="rect">
            <a:avLst/>
          </a:prstGeom>
        </p:spPr>
        <p:txBody>
          <a:bodyPr lIns="0" tIns="0" rIns="0" bIns="0" rtlCol="0" anchor="t">
            <a:spAutoFit/>
          </a:bodyPr>
          <a:lstStyle/>
          <a:p>
            <a:pPr marL="906780" lvl="1" indent="-453390" algn="l">
              <a:lnSpc>
                <a:spcPts val="6930"/>
              </a:lnSpc>
              <a:buAutoNum type="arabicPeriod"/>
            </a:pPr>
            <a:r>
              <a:rPr lang="en-US" sz="4200">
                <a:solidFill>
                  <a:srgbClr val="292A5A"/>
                </a:solidFill>
                <a:latin typeface="Glacial Indifference"/>
                <a:ea typeface="Glacial Indifference"/>
                <a:cs typeface="Glacial Indifference"/>
                <a:sym typeface="Glacial Indifference"/>
              </a:rPr>
              <a:t>Charlotte is purchasing a first time property for £400,000. This is her first property. Calculate land transaction tax due. </a:t>
            </a:r>
          </a:p>
          <a:p>
            <a:pPr marL="906780" lvl="1" indent="-453390" algn="l">
              <a:lnSpc>
                <a:spcPts val="6930"/>
              </a:lnSpc>
              <a:buAutoNum type="arabicPeriod"/>
            </a:pPr>
            <a:r>
              <a:rPr lang="en-US" sz="4200">
                <a:solidFill>
                  <a:srgbClr val="292A5A"/>
                </a:solidFill>
                <a:latin typeface="Glacial Indifference"/>
                <a:ea typeface="Glacial Indifference"/>
                <a:cs typeface="Glacial Indifference"/>
                <a:sym typeface="Glacial Indifference"/>
              </a:rPr>
              <a:t>Janice is purchasing a buy-to-let property for £490,000. Calculate land transaction tax due.</a:t>
            </a:r>
          </a:p>
          <a:p>
            <a:pPr marL="906780" lvl="1" indent="-453390" algn="l">
              <a:lnSpc>
                <a:spcPts val="6930"/>
              </a:lnSpc>
              <a:buAutoNum type="arabicPeriod"/>
            </a:pPr>
            <a:r>
              <a:rPr lang="en-US" sz="4200">
                <a:solidFill>
                  <a:srgbClr val="292A5A"/>
                </a:solidFill>
                <a:latin typeface="Glacial Indifference"/>
                <a:ea typeface="Glacial Indifference"/>
                <a:cs typeface="Glacial Indifference"/>
                <a:sym typeface="Glacial Indifference"/>
              </a:rPr>
              <a:t>Eliza is purchasing a property for £680,000. It will replace her current home. Calculate land transaction tax due. </a:t>
            </a:r>
          </a:p>
          <a:p>
            <a:pPr algn="l">
              <a:lnSpc>
                <a:spcPts val="6930"/>
              </a:lnSpc>
            </a:pPr>
            <a:endParaRPr lang="en-US" sz="4200">
              <a:solidFill>
                <a:srgbClr val="292A5A"/>
              </a:solidFill>
              <a:latin typeface="Glacial Indifference"/>
              <a:ea typeface="Glacial Indifference"/>
              <a:cs typeface="Glacial Indifference"/>
              <a:sym typeface="Glacial Indifference"/>
            </a:endParaRP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3:</a:t>
            </a:r>
            <a:r>
              <a:rPr lang="en-US" sz="6500" b="1" spc="6">
                <a:solidFill>
                  <a:srgbClr val="292A5A"/>
                </a:solidFill>
                <a:latin typeface="Glacial Indifference Bold"/>
                <a:ea typeface="Glacial Indifference Bold"/>
                <a:cs typeface="Glacial Indifference Bold"/>
                <a:sym typeface="Glacial Indifference Bold"/>
              </a:rPr>
              <a:t> CALCULATE LTT</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091690"/>
            <a:ext cx="16230600" cy="6049733"/>
          </a:xfrm>
          <a:prstGeom prst="rect">
            <a:avLst/>
          </a:prstGeom>
        </p:spPr>
        <p:txBody>
          <a:bodyPr lIns="0" tIns="0" rIns="0" bIns="0" rtlCol="0" anchor="t">
            <a:spAutoFit/>
          </a:bodyPr>
          <a:lstStyle/>
          <a:p>
            <a:pPr marL="690879"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Only </a:t>
            </a:r>
            <a:r>
              <a:rPr lang="en-US" sz="3199" dirty="0" err="1">
                <a:solidFill>
                  <a:srgbClr val="292A5A"/>
                </a:solidFill>
                <a:latin typeface="Glacial Indifference"/>
                <a:ea typeface="Glacial Indifference"/>
                <a:cs typeface="Glacial Indifference"/>
                <a:sym typeface="Glacial Indifference"/>
              </a:rPr>
              <a:t>authorised</a:t>
            </a:r>
            <a:r>
              <a:rPr lang="en-US" sz="3199" dirty="0">
                <a:solidFill>
                  <a:srgbClr val="292A5A"/>
                </a:solidFill>
                <a:latin typeface="Glacial Indifference"/>
                <a:ea typeface="Glacial Indifference"/>
                <a:cs typeface="Glacial Indifference"/>
                <a:sym typeface="Glacial Indifference"/>
              </a:rPr>
              <a:t> to release loan when you have sufficient funds to complete purchase AND pay all stamp duty, land tax, registration fees to protect the security as a first legal mortgage</a:t>
            </a:r>
          </a:p>
          <a:p>
            <a:pPr marL="690879"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Conveyancer must have the SDLT funds in hand from the buyer prior to releasing the mortgage advance on completion. The conveyancer will have to pay the SDLT from their own funds if the money is not held on completion. The conveyancer will add the amount of the SDLT to the sum due from the client on the completion statement. This will also apply to LTT.</a:t>
            </a:r>
          </a:p>
          <a:p>
            <a:pPr marL="690879" lvl="1" indent="-345439" algn="l">
              <a:lnSpc>
                <a:spcPts val="5279"/>
              </a:lnSpc>
              <a:buFont typeface="Arial"/>
              <a:buChar char="•"/>
            </a:pPr>
            <a:r>
              <a:rPr lang="en-US" sz="3199" b="1" dirty="0">
                <a:solidFill>
                  <a:srgbClr val="292A5A"/>
                </a:solidFill>
                <a:latin typeface="Glacial Indifference Bold"/>
                <a:ea typeface="Glacial Indifference Bold"/>
                <a:cs typeface="Glacial Indifference Bold"/>
                <a:sym typeface="Glacial Indifference Bold"/>
              </a:rPr>
              <a:t>Law Society’s Protocol and Core Practice Management Standards (CPMS)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287437" y="523875"/>
            <a:ext cx="1636423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LENDER REQUIREMENTS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589837" y="2234565"/>
            <a:ext cx="6698163" cy="6599433"/>
          </a:xfrm>
          <a:custGeom>
            <a:avLst/>
            <a:gdLst/>
            <a:ahLst/>
            <a:cxnLst/>
            <a:rect l="l" t="t" r="r" b="b"/>
            <a:pathLst>
              <a:path w="6698163" h="6599433">
                <a:moveTo>
                  <a:pt x="0" y="0"/>
                </a:moveTo>
                <a:lnTo>
                  <a:pt x="6698163" y="0"/>
                </a:lnTo>
                <a:lnTo>
                  <a:pt x="6698163" y="6599433"/>
                </a:lnTo>
                <a:lnTo>
                  <a:pt x="0" y="6599433"/>
                </a:lnTo>
                <a:lnTo>
                  <a:pt x="0" y="0"/>
                </a:lnTo>
                <a:close/>
              </a:path>
            </a:pathLst>
          </a:custGeom>
          <a:blipFill>
            <a:blip r:embed="rId3"/>
            <a:stretch>
              <a:fillRect l="-29488" r="-28786"/>
            </a:stretch>
          </a:blipFill>
        </p:spPr>
        <p:txBody>
          <a:bodyPr/>
          <a:lstStyle/>
          <a:p>
            <a:endParaRPr lang="en-GB"/>
          </a:p>
        </p:txBody>
      </p:sp>
      <p:sp>
        <p:nvSpPr>
          <p:cNvPr id="5" name="TextBox 5"/>
          <p:cNvSpPr txBox="1"/>
          <p:nvPr/>
        </p:nvSpPr>
        <p:spPr>
          <a:xfrm>
            <a:off x="1028700" y="2091690"/>
            <a:ext cx="10321131" cy="4690387"/>
          </a:xfrm>
          <a:prstGeom prst="rect">
            <a:avLst/>
          </a:prstGeom>
        </p:spPr>
        <p:txBody>
          <a:bodyPr lIns="0" tIns="0" rIns="0" bIns="0" rtlCol="0" anchor="t">
            <a:spAutoFit/>
          </a:bodyPr>
          <a:lstStyle/>
          <a:p>
            <a:pPr marL="690879"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Conveyancing is risky business: large sums of money, and exchanging interests in large assets</a:t>
            </a:r>
          </a:p>
          <a:p>
            <a:pPr marL="690879"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Risk of fraud, cybercrime, money laundering, undue influence </a:t>
            </a:r>
          </a:p>
          <a:p>
            <a:pPr marL="690879"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Increasing amounts of due diligence required to protect against money laundering and sanctions and add to professional negligence risk</a:t>
            </a:r>
          </a:p>
        </p:txBody>
      </p:sp>
      <p:sp>
        <p:nvSpPr>
          <p:cNvPr id="6" name="TextBox 6"/>
          <p:cNvSpPr txBox="1"/>
          <p:nvPr/>
        </p:nvSpPr>
        <p:spPr>
          <a:xfrm>
            <a:off x="1287437" y="523875"/>
            <a:ext cx="1636423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REGULATION AND </a:t>
            </a:r>
            <a:r>
              <a:rPr lang="en-US" sz="6500" b="1" spc="6">
                <a:solidFill>
                  <a:srgbClr val="292A5A"/>
                </a:solidFill>
                <a:latin typeface="Glacial Indifference Bold"/>
                <a:ea typeface="Glacial Indifference Bold"/>
                <a:cs typeface="Glacial Indifference Bold"/>
                <a:sym typeface="Glacial Indifference Bold"/>
              </a:rPr>
              <a:t>RISK MANAGEMENT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21681"/>
            <a:ext cx="10980053" cy="7409080"/>
          </a:xfrm>
          <a:prstGeom prst="rect">
            <a:avLst/>
          </a:prstGeom>
        </p:spPr>
        <p:txBody>
          <a:bodyPr lIns="0" tIns="0" rIns="0" bIns="0" rtlCol="0" anchor="t">
            <a:spAutoFit/>
          </a:bodyPr>
          <a:lstStyle/>
          <a:p>
            <a:pPr marL="690877"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Must be alert to risk of fraud throughout transaction</a:t>
            </a:r>
          </a:p>
          <a:p>
            <a:pPr marL="690877"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Various safeguards needed: including checking client’s identity</a:t>
            </a:r>
          </a:p>
          <a:p>
            <a:pPr marL="690877"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Potential liability for conveyancer: </a:t>
            </a:r>
            <a:r>
              <a:rPr lang="en-US" sz="3199" i="1" dirty="0">
                <a:solidFill>
                  <a:srgbClr val="292A5A"/>
                </a:solidFill>
                <a:latin typeface="Glacial Indifference Italics"/>
                <a:ea typeface="Glacial Indifference Italics"/>
                <a:cs typeface="Glacial Indifference Italics"/>
                <a:sym typeface="Glacial Indifference Italics"/>
              </a:rPr>
              <a:t>Penn v Bristol &amp; West </a:t>
            </a:r>
            <a:r>
              <a:rPr lang="en-US" sz="3199" dirty="0">
                <a:solidFill>
                  <a:srgbClr val="292A5A"/>
                </a:solidFill>
                <a:latin typeface="Glacial Indifference"/>
                <a:ea typeface="Glacial Indifference"/>
                <a:cs typeface="Glacial Indifference"/>
                <a:sym typeface="Glacial Indifference"/>
              </a:rPr>
              <a:t>[1997] EWCA Civ 1416</a:t>
            </a:r>
          </a:p>
          <a:p>
            <a:pPr marL="690877" lvl="1" indent="-345439" algn="l">
              <a:lnSpc>
                <a:spcPts val="5279"/>
              </a:lnSpc>
              <a:buFont typeface="Arial"/>
              <a:buChar char="•"/>
            </a:pPr>
            <a:r>
              <a:rPr lang="en-US" sz="3199" b="1" dirty="0">
                <a:solidFill>
                  <a:srgbClr val="292A5A"/>
                </a:solidFill>
                <a:latin typeface="Glacial Indifference Bold"/>
                <a:ea typeface="Glacial Indifference Bold"/>
                <a:cs typeface="Glacial Indifference Bold"/>
                <a:sym typeface="Glacial Indifference Bold"/>
              </a:rPr>
              <a:t>MLR 2017, PCA 2002</a:t>
            </a:r>
            <a:r>
              <a:rPr lang="en-US" sz="3199" dirty="0">
                <a:solidFill>
                  <a:srgbClr val="292A5A"/>
                </a:solidFill>
                <a:latin typeface="Glacial Indifference"/>
                <a:ea typeface="Glacial Indifference"/>
                <a:cs typeface="Glacial Indifference"/>
                <a:sym typeface="Glacial Indifference"/>
              </a:rPr>
              <a:t>: require all conveyancers to verify client identity</a:t>
            </a:r>
          </a:p>
          <a:p>
            <a:pPr marL="690877"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HMLR - fraud prevention measures when dealing with unrepresented party (ID1 forms) </a:t>
            </a:r>
          </a:p>
          <a:p>
            <a:pPr marL="690877"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UK Finance Mortgage Lenders’ Handbook: requirements for firms acting on behalf of lenders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Freeform 4"/>
          <p:cNvSpPr/>
          <p:nvPr/>
        </p:nvSpPr>
        <p:spPr>
          <a:xfrm>
            <a:off x="11589837" y="771525"/>
            <a:ext cx="6698163" cy="7294257"/>
          </a:xfrm>
          <a:custGeom>
            <a:avLst/>
            <a:gdLst/>
            <a:ahLst/>
            <a:cxnLst/>
            <a:rect l="l" t="t" r="r" b="b"/>
            <a:pathLst>
              <a:path w="6698163" h="7294257">
                <a:moveTo>
                  <a:pt x="0" y="0"/>
                </a:moveTo>
                <a:lnTo>
                  <a:pt x="6698163" y="0"/>
                </a:lnTo>
                <a:lnTo>
                  <a:pt x="6698163" y="7294257"/>
                </a:lnTo>
                <a:lnTo>
                  <a:pt x="0" y="7294257"/>
                </a:lnTo>
                <a:lnTo>
                  <a:pt x="0" y="0"/>
                </a:lnTo>
                <a:close/>
              </a:path>
            </a:pathLst>
          </a:custGeom>
          <a:blipFill>
            <a:blip r:embed="rId3"/>
            <a:stretch>
              <a:fillRect t="-34838" b="-2731"/>
            </a:stretch>
          </a:blip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grpSp>
        <p:nvGrpSpPr>
          <p:cNvPr id="6" name="Group 6"/>
          <p:cNvGrpSpPr/>
          <p:nvPr/>
        </p:nvGrpSpPr>
        <p:grpSpPr>
          <a:xfrm>
            <a:off x="11589837" y="7484219"/>
            <a:ext cx="6698163" cy="2328161"/>
            <a:chOff x="0" y="0"/>
            <a:chExt cx="8930884" cy="3104214"/>
          </a:xfrm>
        </p:grpSpPr>
        <p:grpSp>
          <p:nvGrpSpPr>
            <p:cNvPr id="7" name="Group 7"/>
            <p:cNvGrpSpPr/>
            <p:nvPr/>
          </p:nvGrpSpPr>
          <p:grpSpPr>
            <a:xfrm rot="-10800000">
              <a:off x="0" y="0"/>
              <a:ext cx="8930884" cy="2981985"/>
              <a:chOff x="0" y="0"/>
              <a:chExt cx="1764125" cy="589034"/>
            </a:xfrm>
          </p:grpSpPr>
          <p:sp>
            <p:nvSpPr>
              <p:cNvPr id="8" name="Freeform 8"/>
              <p:cNvSpPr/>
              <p:nvPr/>
            </p:nvSpPr>
            <p:spPr>
              <a:xfrm>
                <a:off x="0" y="0"/>
                <a:ext cx="1764125" cy="589034"/>
              </a:xfrm>
              <a:custGeom>
                <a:avLst/>
                <a:gdLst/>
                <a:ahLst/>
                <a:cxnLst/>
                <a:rect l="l" t="t" r="r" b="b"/>
                <a:pathLst>
                  <a:path w="1764125" h="589034">
                    <a:moveTo>
                      <a:pt x="1764125" y="0"/>
                    </a:moveTo>
                    <a:lnTo>
                      <a:pt x="1764125" y="474734"/>
                    </a:lnTo>
                    <a:lnTo>
                      <a:pt x="882063" y="589034"/>
                    </a:lnTo>
                    <a:lnTo>
                      <a:pt x="0" y="474734"/>
                    </a:lnTo>
                    <a:lnTo>
                      <a:pt x="0" y="0"/>
                    </a:lnTo>
                    <a:lnTo>
                      <a:pt x="1764125" y="0"/>
                    </a:lnTo>
                    <a:close/>
                  </a:path>
                </a:pathLst>
              </a:custGeom>
              <a:solidFill>
                <a:srgbClr val="00B3AF"/>
              </a:solidFill>
              <a:ln w="85725" cap="sq">
                <a:solidFill>
                  <a:srgbClr val="FED307"/>
                </a:solidFill>
                <a:prstDash val="solid"/>
                <a:miter/>
              </a:ln>
            </p:spPr>
            <p:txBody>
              <a:bodyPr/>
              <a:lstStyle/>
              <a:p>
                <a:endParaRPr lang="en-GB"/>
              </a:p>
            </p:txBody>
          </p:sp>
          <p:sp>
            <p:nvSpPr>
              <p:cNvPr id="9" name="TextBox 9"/>
              <p:cNvSpPr txBox="1"/>
              <p:nvPr/>
            </p:nvSpPr>
            <p:spPr>
              <a:xfrm>
                <a:off x="0" y="-209550"/>
                <a:ext cx="1764125" cy="684284"/>
              </a:xfrm>
              <a:prstGeom prst="rect">
                <a:avLst/>
              </a:prstGeom>
            </p:spPr>
            <p:txBody>
              <a:bodyPr lIns="50800" tIns="50800" rIns="50800" bIns="50800" rtlCol="0" anchor="ctr"/>
              <a:lstStyle/>
              <a:p>
                <a:pPr algn="ctr">
                  <a:lnSpc>
                    <a:spcPts val="5200"/>
                  </a:lnSpc>
                </a:pPr>
                <a:endParaRPr/>
              </a:p>
            </p:txBody>
          </p:sp>
        </p:grpSp>
        <p:grpSp>
          <p:nvGrpSpPr>
            <p:cNvPr id="10" name="Group 10"/>
            <p:cNvGrpSpPr/>
            <p:nvPr/>
          </p:nvGrpSpPr>
          <p:grpSpPr>
            <a:xfrm>
              <a:off x="361429" y="196649"/>
              <a:ext cx="8208026" cy="2907565"/>
              <a:chOff x="0" y="0"/>
              <a:chExt cx="1621339" cy="574334"/>
            </a:xfrm>
          </p:grpSpPr>
          <p:sp>
            <p:nvSpPr>
              <p:cNvPr id="11" name="Freeform 11"/>
              <p:cNvSpPr/>
              <p:nvPr/>
            </p:nvSpPr>
            <p:spPr>
              <a:xfrm>
                <a:off x="0" y="0"/>
                <a:ext cx="1621339" cy="574334"/>
              </a:xfrm>
              <a:custGeom>
                <a:avLst/>
                <a:gdLst/>
                <a:ahLst/>
                <a:cxnLst/>
                <a:rect l="l" t="t" r="r" b="b"/>
                <a:pathLst>
                  <a:path w="1621339" h="574334">
                    <a:moveTo>
                      <a:pt x="64139" y="0"/>
                    </a:moveTo>
                    <a:lnTo>
                      <a:pt x="1557200" y="0"/>
                    </a:lnTo>
                    <a:cubicBezTo>
                      <a:pt x="1574211" y="0"/>
                      <a:pt x="1590525" y="6757"/>
                      <a:pt x="1602553" y="18786"/>
                    </a:cubicBezTo>
                    <a:cubicBezTo>
                      <a:pt x="1614581" y="30814"/>
                      <a:pt x="1621339" y="47128"/>
                      <a:pt x="1621339" y="64139"/>
                    </a:cubicBezTo>
                    <a:lnTo>
                      <a:pt x="1621339" y="510195"/>
                    </a:lnTo>
                    <a:cubicBezTo>
                      <a:pt x="1621339" y="527206"/>
                      <a:pt x="1614581" y="543520"/>
                      <a:pt x="1602553" y="555548"/>
                    </a:cubicBezTo>
                    <a:cubicBezTo>
                      <a:pt x="1590525" y="567576"/>
                      <a:pt x="1574211" y="574334"/>
                      <a:pt x="1557200" y="574334"/>
                    </a:cubicBezTo>
                    <a:lnTo>
                      <a:pt x="64139" y="574334"/>
                    </a:lnTo>
                    <a:cubicBezTo>
                      <a:pt x="28716" y="574334"/>
                      <a:pt x="0" y="545618"/>
                      <a:pt x="0" y="510195"/>
                    </a:cubicBezTo>
                    <a:lnTo>
                      <a:pt x="0" y="64139"/>
                    </a:lnTo>
                    <a:cubicBezTo>
                      <a:pt x="0" y="47128"/>
                      <a:pt x="6757" y="30814"/>
                      <a:pt x="18786" y="18786"/>
                    </a:cubicBezTo>
                    <a:cubicBezTo>
                      <a:pt x="30814" y="6757"/>
                      <a:pt x="47128" y="0"/>
                      <a:pt x="64139" y="0"/>
                    </a:cubicBezTo>
                    <a:close/>
                  </a:path>
                </a:pathLst>
              </a:custGeom>
              <a:solidFill>
                <a:srgbClr val="000000">
                  <a:alpha val="0"/>
                </a:srgbClr>
              </a:solidFill>
            </p:spPr>
            <p:txBody>
              <a:bodyPr/>
              <a:lstStyle/>
              <a:p>
                <a:endParaRPr lang="en-GB"/>
              </a:p>
            </p:txBody>
          </p:sp>
          <p:sp>
            <p:nvSpPr>
              <p:cNvPr id="12" name="TextBox 12"/>
              <p:cNvSpPr txBox="1"/>
              <p:nvPr/>
            </p:nvSpPr>
            <p:spPr>
              <a:xfrm>
                <a:off x="0" y="-9525"/>
                <a:ext cx="1621339" cy="583859"/>
              </a:xfrm>
              <a:prstGeom prst="rect">
                <a:avLst/>
              </a:prstGeom>
            </p:spPr>
            <p:txBody>
              <a:bodyPr lIns="50800" tIns="50800" rIns="50800" bIns="50800" rtlCol="0" anchor="ctr"/>
              <a:lstStyle/>
              <a:p>
                <a:pPr algn="ctr">
                  <a:lnSpc>
                    <a:spcPts val="4147"/>
                  </a:lnSpc>
                </a:pPr>
                <a:r>
                  <a:rPr lang="en-US" sz="3399" b="1" spc="3">
                    <a:solidFill>
                      <a:srgbClr val="FFFFFF"/>
                    </a:solidFill>
                    <a:latin typeface="Glacial Indifference Bold"/>
                    <a:ea typeface="Glacial Indifference Bold"/>
                    <a:cs typeface="Glacial Indifference Bold"/>
                    <a:sym typeface="Glacial Indifference Bold"/>
                  </a:rPr>
                  <a:t>Key sources: </a:t>
                </a:r>
                <a:r>
                  <a:rPr lang="en-US" sz="3399" spc="3">
                    <a:solidFill>
                      <a:srgbClr val="FFFFFF"/>
                    </a:solidFill>
                    <a:latin typeface="Glacial Indifference"/>
                    <a:ea typeface="Glacial Indifference"/>
                    <a:cs typeface="Glacial Indifference"/>
                    <a:sym typeface="Glacial Indifference"/>
                  </a:rPr>
                  <a:t>Money Laundering Regulations 2017 </a:t>
                </a:r>
              </a:p>
              <a:p>
                <a:pPr algn="ctr">
                  <a:lnSpc>
                    <a:spcPts val="4147"/>
                  </a:lnSpc>
                </a:pPr>
                <a:r>
                  <a:rPr lang="en-US" sz="3399" spc="3">
                    <a:solidFill>
                      <a:srgbClr val="FFFFFF"/>
                    </a:solidFill>
                    <a:latin typeface="Glacial Indifference"/>
                    <a:ea typeface="Glacial Indifference"/>
                    <a:cs typeface="Glacial Indifference"/>
                    <a:sym typeface="Glacial Indifference"/>
                  </a:rPr>
                  <a:t>Proceeds of Crime Act 2002</a:t>
                </a:r>
              </a:p>
            </p:txBody>
          </p:sp>
        </p:grpSp>
      </p:grpSp>
      <p:sp>
        <p:nvSpPr>
          <p:cNvPr id="13" name="TextBox 1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CONVEYANCING </a:t>
            </a:r>
            <a:r>
              <a:rPr lang="en-US" sz="7500" b="1" spc="7">
                <a:solidFill>
                  <a:srgbClr val="292A5A"/>
                </a:solidFill>
                <a:latin typeface="Glacial Indifference Bold"/>
                <a:ea typeface="Glacial Indifference Bold"/>
                <a:cs typeface="Glacial Indifference Bold"/>
                <a:sym typeface="Glacial Indifference Bold"/>
              </a:rPr>
              <a:t>FRAUD</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3" name="TextBox 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dirty="0">
                <a:solidFill>
                  <a:srgbClr val="E65485"/>
                </a:solidFill>
                <a:latin typeface="Glacial Indifference Bold"/>
                <a:ea typeface="Glacial Indifference Bold"/>
                <a:cs typeface="Glacial Indifference Bold"/>
                <a:sym typeface="Glacial Indifference Bold"/>
              </a:rPr>
              <a:t> </a:t>
            </a:r>
            <a:endParaRPr lang="en-US" sz="7500" b="1" spc="7" dirty="0">
              <a:solidFill>
                <a:srgbClr val="292A5A"/>
              </a:solidFill>
              <a:latin typeface="Glacial Indifference Bold"/>
              <a:ea typeface="Glacial Indifference Bold"/>
              <a:cs typeface="Glacial Indifference Bold"/>
              <a:sym typeface="Glacial Indifference Bold"/>
            </a:endParaRPr>
          </a:p>
        </p:txBody>
      </p:sp>
      <p:sp>
        <p:nvSpPr>
          <p:cNvPr id="4" name="AutoShape 4"/>
          <p:cNvSpPr/>
          <p:nvPr/>
        </p:nvSpPr>
        <p:spPr>
          <a:xfrm>
            <a:off x="11589837" y="9736180"/>
            <a:ext cx="6698163" cy="550820"/>
          </a:xfrm>
          <a:prstGeom prst="rect">
            <a:avLst/>
          </a:prstGeom>
          <a:solidFill>
            <a:srgbClr val="E65485"/>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pic>
        <p:nvPicPr>
          <p:cNvPr id="8" name="Picture 7">
            <a:extLst>
              <a:ext uri="{FF2B5EF4-FFF2-40B4-BE49-F238E27FC236}">
                <a16:creationId xmlns:a16="http://schemas.microsoft.com/office/drawing/2014/main" id="{C2212A3B-823C-7FB0-2899-36106AE34ED8}"/>
              </a:ext>
            </a:extLst>
          </p:cNvPr>
          <p:cNvPicPr>
            <a:picLocks noChangeAspect="1"/>
          </p:cNvPicPr>
          <p:nvPr/>
        </p:nvPicPr>
        <p:blipFill>
          <a:blip r:embed="rId3"/>
          <a:stretch>
            <a:fillRect/>
          </a:stretch>
        </p:blipFill>
        <p:spPr>
          <a:xfrm>
            <a:off x="381000" y="903794"/>
            <a:ext cx="14036942" cy="8506906"/>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50256"/>
            <a:ext cx="10980053" cy="6870471"/>
          </a:xfrm>
          <a:prstGeom prst="rect">
            <a:avLst/>
          </a:prstGeom>
        </p:spPr>
        <p:txBody>
          <a:bodyPr lIns="0" tIns="0" rIns="0" bIns="0" rtlCol="0" anchor="t">
            <a:spAutoFit/>
          </a:bodyPr>
          <a:lstStyle/>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Fraudsters pretending to be seller of property</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Fraud possible if inadequate identity checks and money sent to seller where no conveyance happened </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Fraud not exposed until fraudster disappeared with money</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More complex if lender involved: buyer conveyancer also in breach of trust to lender </a:t>
            </a:r>
          </a:p>
          <a:p>
            <a:pPr marL="604519" lvl="1" indent="-302260" algn="l">
              <a:lnSpc>
                <a:spcPts val="4479"/>
              </a:lnSpc>
              <a:buFont typeface="Arial"/>
              <a:buChar char="•"/>
            </a:pPr>
            <a:r>
              <a:rPr lang="en-US" sz="2799" b="1" i="1" dirty="0" err="1">
                <a:solidFill>
                  <a:srgbClr val="292A5A"/>
                </a:solidFill>
                <a:latin typeface="Glacial Indifference Bold Italics"/>
                <a:ea typeface="Glacial Indifference Bold Italics"/>
                <a:cs typeface="Glacial Indifference Bold Italics"/>
                <a:sym typeface="Glacial Indifference Bold Italics"/>
              </a:rPr>
              <a:t>Dreamvar</a:t>
            </a:r>
            <a:r>
              <a:rPr lang="en-US" sz="2799" b="1" i="1" dirty="0">
                <a:solidFill>
                  <a:srgbClr val="292A5A"/>
                </a:solidFill>
                <a:latin typeface="Glacial Indifference Bold Italics"/>
                <a:ea typeface="Glacial Indifference Bold Italics"/>
                <a:cs typeface="Glacial Indifference Bold Italics"/>
                <a:sym typeface="Glacial Indifference Bold Italics"/>
              </a:rPr>
              <a:t> Ltd v Mishcon de Reya </a:t>
            </a:r>
            <a:r>
              <a:rPr lang="en-US" sz="2799" b="1" dirty="0">
                <a:solidFill>
                  <a:srgbClr val="292A5A"/>
                </a:solidFill>
                <a:latin typeface="Glacial Indifference Bold"/>
                <a:ea typeface="Glacial Indifference Bold"/>
                <a:cs typeface="Glacial Indifference Bold"/>
                <a:sym typeface="Glacial Indifference Bold"/>
              </a:rPr>
              <a:t>[2018] EWCA Civ 1082</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Led to changes  </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between exchange and completion, seller conveyancer usually send TA13 to buyer - information and undertakings</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enquiries about completion arrangements </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traditionally, completion in office of seller’s conveyancer</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Freeform 4"/>
          <p:cNvSpPr/>
          <p:nvPr/>
        </p:nvSpPr>
        <p:spPr>
          <a:xfrm>
            <a:off x="11589837" y="771525"/>
            <a:ext cx="6698163" cy="7277971"/>
          </a:xfrm>
          <a:custGeom>
            <a:avLst/>
            <a:gdLst/>
            <a:ahLst/>
            <a:cxnLst/>
            <a:rect l="l" t="t" r="r" b="b"/>
            <a:pathLst>
              <a:path w="6698163" h="7277971">
                <a:moveTo>
                  <a:pt x="0" y="0"/>
                </a:moveTo>
                <a:lnTo>
                  <a:pt x="6698163" y="0"/>
                </a:lnTo>
                <a:lnTo>
                  <a:pt x="6698163" y="7277971"/>
                </a:lnTo>
                <a:lnTo>
                  <a:pt x="0" y="7277971"/>
                </a:lnTo>
                <a:lnTo>
                  <a:pt x="0" y="0"/>
                </a:lnTo>
                <a:close/>
              </a:path>
            </a:pathLst>
          </a:custGeom>
          <a:blipFill>
            <a:blip r:embed="rId3"/>
            <a:stretch>
              <a:fillRect l="-26845" r="-36240"/>
            </a:stretch>
          </a:blip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grpSp>
        <p:nvGrpSpPr>
          <p:cNvPr id="6" name="Group 6"/>
          <p:cNvGrpSpPr/>
          <p:nvPr/>
        </p:nvGrpSpPr>
        <p:grpSpPr>
          <a:xfrm>
            <a:off x="11589837" y="7561806"/>
            <a:ext cx="6698163" cy="2328161"/>
            <a:chOff x="0" y="0"/>
            <a:chExt cx="8930884" cy="3104214"/>
          </a:xfrm>
        </p:grpSpPr>
        <p:grpSp>
          <p:nvGrpSpPr>
            <p:cNvPr id="7" name="Group 7"/>
            <p:cNvGrpSpPr/>
            <p:nvPr/>
          </p:nvGrpSpPr>
          <p:grpSpPr>
            <a:xfrm rot="-10800000">
              <a:off x="0" y="0"/>
              <a:ext cx="8930884" cy="2981985"/>
              <a:chOff x="0" y="0"/>
              <a:chExt cx="1764125" cy="589034"/>
            </a:xfrm>
          </p:grpSpPr>
          <p:sp>
            <p:nvSpPr>
              <p:cNvPr id="8" name="Freeform 8"/>
              <p:cNvSpPr/>
              <p:nvPr/>
            </p:nvSpPr>
            <p:spPr>
              <a:xfrm>
                <a:off x="0" y="0"/>
                <a:ext cx="1764125" cy="589034"/>
              </a:xfrm>
              <a:custGeom>
                <a:avLst/>
                <a:gdLst/>
                <a:ahLst/>
                <a:cxnLst/>
                <a:rect l="l" t="t" r="r" b="b"/>
                <a:pathLst>
                  <a:path w="1764125" h="589034">
                    <a:moveTo>
                      <a:pt x="1764125" y="0"/>
                    </a:moveTo>
                    <a:lnTo>
                      <a:pt x="1764125" y="474734"/>
                    </a:lnTo>
                    <a:lnTo>
                      <a:pt x="882063" y="589034"/>
                    </a:lnTo>
                    <a:lnTo>
                      <a:pt x="0" y="474734"/>
                    </a:lnTo>
                    <a:lnTo>
                      <a:pt x="0" y="0"/>
                    </a:lnTo>
                    <a:lnTo>
                      <a:pt x="1764125" y="0"/>
                    </a:lnTo>
                    <a:close/>
                  </a:path>
                </a:pathLst>
              </a:custGeom>
              <a:solidFill>
                <a:srgbClr val="00B3AF"/>
              </a:solidFill>
              <a:ln w="85725" cap="sq">
                <a:solidFill>
                  <a:srgbClr val="FED307"/>
                </a:solidFill>
                <a:prstDash val="solid"/>
                <a:miter/>
              </a:ln>
            </p:spPr>
            <p:txBody>
              <a:bodyPr/>
              <a:lstStyle/>
              <a:p>
                <a:endParaRPr lang="en-GB"/>
              </a:p>
            </p:txBody>
          </p:sp>
          <p:sp>
            <p:nvSpPr>
              <p:cNvPr id="9" name="TextBox 9"/>
              <p:cNvSpPr txBox="1"/>
              <p:nvPr/>
            </p:nvSpPr>
            <p:spPr>
              <a:xfrm>
                <a:off x="0" y="-209550"/>
                <a:ext cx="1764125" cy="684284"/>
              </a:xfrm>
              <a:prstGeom prst="rect">
                <a:avLst/>
              </a:prstGeom>
            </p:spPr>
            <p:txBody>
              <a:bodyPr lIns="50800" tIns="50800" rIns="50800" bIns="50800" rtlCol="0" anchor="ctr"/>
              <a:lstStyle/>
              <a:p>
                <a:pPr algn="ctr">
                  <a:lnSpc>
                    <a:spcPts val="5200"/>
                  </a:lnSpc>
                </a:pPr>
                <a:endParaRPr/>
              </a:p>
            </p:txBody>
          </p:sp>
        </p:grpSp>
        <p:grpSp>
          <p:nvGrpSpPr>
            <p:cNvPr id="10" name="Group 10"/>
            <p:cNvGrpSpPr/>
            <p:nvPr/>
          </p:nvGrpSpPr>
          <p:grpSpPr>
            <a:xfrm>
              <a:off x="361429" y="196649"/>
              <a:ext cx="8208026" cy="2907565"/>
              <a:chOff x="0" y="0"/>
              <a:chExt cx="1621339" cy="574334"/>
            </a:xfrm>
          </p:grpSpPr>
          <p:sp>
            <p:nvSpPr>
              <p:cNvPr id="11" name="Freeform 11"/>
              <p:cNvSpPr/>
              <p:nvPr/>
            </p:nvSpPr>
            <p:spPr>
              <a:xfrm>
                <a:off x="0" y="0"/>
                <a:ext cx="1621339" cy="574334"/>
              </a:xfrm>
              <a:custGeom>
                <a:avLst/>
                <a:gdLst/>
                <a:ahLst/>
                <a:cxnLst/>
                <a:rect l="l" t="t" r="r" b="b"/>
                <a:pathLst>
                  <a:path w="1621339" h="574334">
                    <a:moveTo>
                      <a:pt x="64139" y="0"/>
                    </a:moveTo>
                    <a:lnTo>
                      <a:pt x="1557200" y="0"/>
                    </a:lnTo>
                    <a:cubicBezTo>
                      <a:pt x="1574211" y="0"/>
                      <a:pt x="1590525" y="6757"/>
                      <a:pt x="1602553" y="18786"/>
                    </a:cubicBezTo>
                    <a:cubicBezTo>
                      <a:pt x="1614581" y="30814"/>
                      <a:pt x="1621339" y="47128"/>
                      <a:pt x="1621339" y="64139"/>
                    </a:cubicBezTo>
                    <a:lnTo>
                      <a:pt x="1621339" y="510195"/>
                    </a:lnTo>
                    <a:cubicBezTo>
                      <a:pt x="1621339" y="527206"/>
                      <a:pt x="1614581" y="543520"/>
                      <a:pt x="1602553" y="555548"/>
                    </a:cubicBezTo>
                    <a:cubicBezTo>
                      <a:pt x="1590525" y="567576"/>
                      <a:pt x="1574211" y="574334"/>
                      <a:pt x="1557200" y="574334"/>
                    </a:cubicBezTo>
                    <a:lnTo>
                      <a:pt x="64139" y="574334"/>
                    </a:lnTo>
                    <a:cubicBezTo>
                      <a:pt x="28716" y="574334"/>
                      <a:pt x="0" y="545618"/>
                      <a:pt x="0" y="510195"/>
                    </a:cubicBezTo>
                    <a:lnTo>
                      <a:pt x="0" y="64139"/>
                    </a:lnTo>
                    <a:cubicBezTo>
                      <a:pt x="0" y="47128"/>
                      <a:pt x="6757" y="30814"/>
                      <a:pt x="18786" y="18786"/>
                    </a:cubicBezTo>
                    <a:cubicBezTo>
                      <a:pt x="30814" y="6757"/>
                      <a:pt x="47128" y="0"/>
                      <a:pt x="64139" y="0"/>
                    </a:cubicBezTo>
                    <a:close/>
                  </a:path>
                </a:pathLst>
              </a:custGeom>
              <a:solidFill>
                <a:srgbClr val="000000">
                  <a:alpha val="0"/>
                </a:srgbClr>
              </a:solidFill>
            </p:spPr>
            <p:txBody>
              <a:bodyPr/>
              <a:lstStyle/>
              <a:p>
                <a:endParaRPr lang="en-GB"/>
              </a:p>
            </p:txBody>
          </p:sp>
          <p:sp>
            <p:nvSpPr>
              <p:cNvPr id="12" name="TextBox 12"/>
              <p:cNvSpPr txBox="1"/>
              <p:nvPr/>
            </p:nvSpPr>
            <p:spPr>
              <a:xfrm>
                <a:off x="0" y="-9525"/>
                <a:ext cx="1621339" cy="583859"/>
              </a:xfrm>
              <a:prstGeom prst="rect">
                <a:avLst/>
              </a:prstGeom>
            </p:spPr>
            <p:txBody>
              <a:bodyPr lIns="50800" tIns="50800" rIns="50800" bIns="50800" rtlCol="0" anchor="ctr"/>
              <a:lstStyle/>
              <a:p>
                <a:pPr algn="ctr">
                  <a:lnSpc>
                    <a:spcPts val="4147"/>
                  </a:lnSpc>
                </a:pPr>
                <a:r>
                  <a:rPr lang="en-US" sz="3399" b="1" spc="3">
                    <a:solidFill>
                      <a:srgbClr val="FFFFFF"/>
                    </a:solidFill>
                    <a:latin typeface="Glacial Indifference Bold"/>
                    <a:ea typeface="Glacial Indifference Bold"/>
                    <a:cs typeface="Glacial Indifference Bold"/>
                    <a:sym typeface="Glacial Indifference Bold"/>
                  </a:rPr>
                  <a:t>Key sources: </a:t>
                </a:r>
                <a:r>
                  <a:rPr lang="en-US" sz="3399" spc="3">
                    <a:solidFill>
                      <a:srgbClr val="FFFFFF"/>
                    </a:solidFill>
                    <a:latin typeface="Glacial Indifference"/>
                    <a:ea typeface="Glacial Indifference"/>
                    <a:cs typeface="Glacial Indifference"/>
                    <a:sym typeface="Glacial Indifference"/>
                  </a:rPr>
                  <a:t>Money Laundering Regulations 2017 </a:t>
                </a:r>
              </a:p>
              <a:p>
                <a:pPr algn="ctr">
                  <a:lnSpc>
                    <a:spcPts val="4147"/>
                  </a:lnSpc>
                </a:pPr>
                <a:r>
                  <a:rPr lang="en-US" sz="3399" spc="3">
                    <a:solidFill>
                      <a:srgbClr val="FFFFFF"/>
                    </a:solidFill>
                    <a:latin typeface="Glacial Indifference"/>
                    <a:ea typeface="Glacial Indifference"/>
                    <a:cs typeface="Glacial Indifference"/>
                    <a:sym typeface="Glacial Indifference"/>
                  </a:rPr>
                  <a:t>Proceeds of Crime Act 2002</a:t>
                </a:r>
              </a:p>
            </p:txBody>
          </p:sp>
        </p:grpSp>
      </p:grpSp>
      <p:sp>
        <p:nvSpPr>
          <p:cNvPr id="13" name="TextBox 1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FRAUDULENT </a:t>
            </a:r>
            <a:r>
              <a:rPr lang="en-US" sz="7500" b="1" spc="7">
                <a:solidFill>
                  <a:srgbClr val="292A5A"/>
                </a:solidFill>
                <a:latin typeface="Glacial Indifference Bold"/>
                <a:ea typeface="Glacial Indifference Bold"/>
                <a:cs typeface="Glacial Indifference Bold"/>
                <a:sym typeface="Glacial Indifference Bold"/>
              </a:rPr>
              <a:t>SELLERS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4" name="AutoShape 4"/>
          <p:cNvSpPr/>
          <p:nvPr/>
        </p:nvSpPr>
        <p:spPr>
          <a:xfrm>
            <a:off x="11589837" y="9736180"/>
            <a:ext cx="6698163" cy="550820"/>
          </a:xfrm>
          <a:prstGeom prst="rect">
            <a:avLst/>
          </a:prstGeom>
          <a:solidFill>
            <a:srgbClr val="E65485"/>
          </a:solidFill>
        </p:spPr>
        <p:txBody>
          <a:bodyPr/>
          <a:lstStyle/>
          <a:p>
            <a:endParaRPr lang="en-GB"/>
          </a:p>
        </p:txBody>
      </p:sp>
      <p:pic>
        <p:nvPicPr>
          <p:cNvPr id="6" name="Picture 5">
            <a:extLst>
              <a:ext uri="{FF2B5EF4-FFF2-40B4-BE49-F238E27FC236}">
                <a16:creationId xmlns:a16="http://schemas.microsoft.com/office/drawing/2014/main" id="{8496A834-7FF8-F9C5-6CBA-17C12D734A76}"/>
              </a:ext>
            </a:extLst>
          </p:cNvPr>
          <p:cNvPicPr>
            <a:picLocks noChangeAspect="1"/>
          </p:cNvPicPr>
          <p:nvPr/>
        </p:nvPicPr>
        <p:blipFill>
          <a:blip r:embed="rId3"/>
          <a:stretch>
            <a:fillRect/>
          </a:stretch>
        </p:blipFill>
        <p:spPr>
          <a:xfrm>
            <a:off x="609600" y="581652"/>
            <a:ext cx="16992600" cy="8905248"/>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95500"/>
            <a:ext cx="10980053" cy="7328929"/>
          </a:xfrm>
          <a:prstGeom prst="rect">
            <a:avLst/>
          </a:prstGeom>
        </p:spPr>
        <p:txBody>
          <a:bodyPr lIns="0" tIns="0" rIns="0" bIns="0" rtlCol="0" anchor="t">
            <a:spAutoFit/>
          </a:bodyPr>
          <a:lstStyle/>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Code provides seller with right to withdraw using the code</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Seller’s conveyancer agrees under code that they act as the buyer’s conveyancer’s agent on completion without fee</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When seller’s conveyancer holds the completion money, they hold this on trust, and must use it only for valid completion (or repaid)</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Key steps:</a:t>
            </a:r>
          </a:p>
          <a:p>
            <a:pPr marL="1295397" lvl="2" indent="-43179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Before completion</a:t>
            </a:r>
          </a:p>
          <a:p>
            <a:pPr marL="1295397" lvl="2" indent="-43179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On completion</a:t>
            </a:r>
          </a:p>
          <a:p>
            <a:pPr marL="1295397" lvl="2" indent="-43179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After completion</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Remember: sellers must be able to rely on undertakings by solicitors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grpSp>
        <p:nvGrpSpPr>
          <p:cNvPr id="5" name="Group 5"/>
          <p:cNvGrpSpPr/>
          <p:nvPr/>
        </p:nvGrpSpPr>
        <p:grpSpPr>
          <a:xfrm>
            <a:off x="11589837" y="7983580"/>
            <a:ext cx="6698163" cy="1752600"/>
            <a:chOff x="0" y="0"/>
            <a:chExt cx="1764125" cy="461590"/>
          </a:xfrm>
        </p:grpSpPr>
        <p:sp>
          <p:nvSpPr>
            <p:cNvPr id="6" name="Freeform 6"/>
            <p:cNvSpPr/>
            <p:nvPr/>
          </p:nvSpPr>
          <p:spPr>
            <a:xfrm>
              <a:off x="0" y="0"/>
              <a:ext cx="1764125" cy="461590"/>
            </a:xfrm>
            <a:custGeom>
              <a:avLst/>
              <a:gdLst/>
              <a:ahLst/>
              <a:cxnLst/>
              <a:rect l="l" t="t" r="r" b="b"/>
              <a:pathLst>
                <a:path w="1764125" h="461590">
                  <a:moveTo>
                    <a:pt x="58947" y="0"/>
                  </a:moveTo>
                  <a:lnTo>
                    <a:pt x="1705178" y="0"/>
                  </a:lnTo>
                  <a:cubicBezTo>
                    <a:pt x="1737733" y="0"/>
                    <a:pt x="1764125" y="26392"/>
                    <a:pt x="1764125" y="58947"/>
                  </a:cubicBezTo>
                  <a:lnTo>
                    <a:pt x="1764125" y="402643"/>
                  </a:lnTo>
                  <a:cubicBezTo>
                    <a:pt x="1764125" y="418277"/>
                    <a:pt x="1757915" y="433270"/>
                    <a:pt x="1746860" y="444325"/>
                  </a:cubicBezTo>
                  <a:cubicBezTo>
                    <a:pt x="1735805" y="455380"/>
                    <a:pt x="1720812" y="461590"/>
                    <a:pt x="1705178" y="461590"/>
                  </a:cubicBezTo>
                  <a:lnTo>
                    <a:pt x="58947" y="461590"/>
                  </a:lnTo>
                  <a:cubicBezTo>
                    <a:pt x="26392" y="461590"/>
                    <a:pt x="0" y="435199"/>
                    <a:pt x="0" y="402643"/>
                  </a:cubicBezTo>
                  <a:lnTo>
                    <a:pt x="0" y="58947"/>
                  </a:lnTo>
                  <a:cubicBezTo>
                    <a:pt x="0" y="43313"/>
                    <a:pt x="6210" y="28320"/>
                    <a:pt x="17265" y="17265"/>
                  </a:cubicBezTo>
                  <a:cubicBezTo>
                    <a:pt x="28320" y="6210"/>
                    <a:pt x="43313" y="0"/>
                    <a:pt x="58947" y="0"/>
                  </a:cubicBezTo>
                  <a:close/>
                </a:path>
              </a:pathLst>
            </a:custGeom>
            <a:solidFill>
              <a:srgbClr val="FED307"/>
            </a:solidFill>
            <a:ln w="57150" cap="rnd">
              <a:solidFill>
                <a:srgbClr val="00B3AF"/>
              </a:solidFill>
              <a:prstDash val="solid"/>
              <a:round/>
            </a:ln>
          </p:spPr>
          <p:txBody>
            <a:bodyPr/>
            <a:lstStyle/>
            <a:p>
              <a:endParaRPr lang="en-GB"/>
            </a:p>
          </p:txBody>
        </p:sp>
        <p:sp>
          <p:nvSpPr>
            <p:cNvPr id="7" name="TextBox 7"/>
            <p:cNvSpPr txBox="1"/>
            <p:nvPr/>
          </p:nvSpPr>
          <p:spPr>
            <a:xfrm>
              <a:off x="0" y="-257175"/>
              <a:ext cx="1764125" cy="718765"/>
            </a:xfrm>
            <a:prstGeom prst="rect">
              <a:avLst/>
            </a:prstGeom>
          </p:spPr>
          <p:txBody>
            <a:bodyPr lIns="50800" tIns="50800" rIns="50800" bIns="50800" rtlCol="0" anchor="ctr"/>
            <a:lstStyle/>
            <a:p>
              <a:pPr algn="ctr">
                <a:lnSpc>
                  <a:spcPts val="6799"/>
                </a:lnSpc>
              </a:pPr>
              <a:r>
                <a:rPr lang="en-US" sz="3399" b="1" spc="3">
                  <a:solidFill>
                    <a:srgbClr val="292A5A"/>
                  </a:solidFill>
                  <a:latin typeface="Glacial Indifference Bold"/>
                  <a:ea typeface="Glacial Indifference Bold"/>
                  <a:cs typeface="Glacial Indifference Bold"/>
                  <a:sym typeface="Glacial Indifference Bold"/>
                  <a:hlinkClick r:id="rId3" tooltip="https://www.lawsociety.org.uk/topics/property/code-for-completion-by-post"/>
                </a:rPr>
                <a:t>Read the code! </a:t>
              </a:r>
            </a:p>
          </p:txBody>
        </p:sp>
      </p:grpSp>
      <p:sp>
        <p:nvSpPr>
          <p:cNvPr id="8" name="TextBox 8"/>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KEY </a:t>
            </a:r>
            <a:r>
              <a:rPr lang="en-US" sz="7500" b="1" spc="7">
                <a:solidFill>
                  <a:srgbClr val="292A5A"/>
                </a:solidFill>
                <a:latin typeface="Glacial Indifference Bold"/>
                <a:ea typeface="Glacial Indifference Bold"/>
                <a:cs typeface="Glacial Indifference Bold"/>
                <a:sym typeface="Glacial Indifference Bold"/>
              </a:rPr>
              <a:t>STEPS</a:t>
            </a:r>
          </a:p>
        </p:txBody>
      </p:sp>
      <p:sp>
        <p:nvSpPr>
          <p:cNvPr id="9" name="Freeform 9"/>
          <p:cNvSpPr/>
          <p:nvPr/>
        </p:nvSpPr>
        <p:spPr>
          <a:xfrm>
            <a:off x="11349831" y="1213200"/>
            <a:ext cx="6938169" cy="6770380"/>
          </a:xfrm>
          <a:custGeom>
            <a:avLst/>
            <a:gdLst/>
            <a:ahLst/>
            <a:cxnLst/>
            <a:rect l="l" t="t" r="r" b="b"/>
            <a:pathLst>
              <a:path w="6938169" h="6770380">
                <a:moveTo>
                  <a:pt x="0" y="0"/>
                </a:moveTo>
                <a:lnTo>
                  <a:pt x="6938169" y="0"/>
                </a:lnTo>
                <a:lnTo>
                  <a:pt x="6938169" y="6770380"/>
                </a:lnTo>
                <a:lnTo>
                  <a:pt x="0" y="6770380"/>
                </a:lnTo>
                <a:lnTo>
                  <a:pt x="0" y="0"/>
                </a:lnTo>
                <a:close/>
              </a:path>
            </a:pathLst>
          </a:custGeom>
          <a:blipFill>
            <a:blip r:embed="rId4"/>
            <a:stretch>
              <a:fillRect l="-59014" r="-15238"/>
            </a:stretch>
          </a:blipFill>
        </p:spPr>
        <p:txBody>
          <a:bodyPr/>
          <a:lstStyle/>
          <a:p>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896470"/>
            <a:ext cx="17288289" cy="7520305"/>
          </a:xfrm>
          <a:prstGeom prst="rect">
            <a:avLst/>
          </a:prstGeom>
        </p:spPr>
        <p:txBody>
          <a:bodyPr lIns="0" tIns="0" rIns="0" bIns="0" rtlCol="0" anchor="t">
            <a:spAutoFit/>
          </a:bodyPr>
          <a:lstStyle/>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Factors to alert suspicion: </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Errors in Letter heading </a:t>
            </a:r>
            <a:r>
              <a:rPr lang="en-US" sz="2899">
                <a:solidFill>
                  <a:srgbClr val="292A5A"/>
                </a:solidFill>
                <a:latin typeface="Glacial Indifference"/>
                <a:ea typeface="Glacial Indifference"/>
                <a:cs typeface="Glacial Indifference"/>
                <a:sym typeface="Glacial Indifference"/>
              </a:rPr>
              <a:t>– Misspelled town names or incorrect firm details.</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Lack of a Landline Number </a:t>
            </a:r>
            <a:r>
              <a:rPr lang="en-US" sz="2899">
                <a:solidFill>
                  <a:srgbClr val="292A5A"/>
                </a:solidFill>
                <a:latin typeface="Glacial Indifference"/>
                <a:ea typeface="Glacial Indifference"/>
                <a:cs typeface="Glacial Indifference"/>
                <a:sym typeface="Glacial Indifference"/>
              </a:rPr>
              <a:t>– Mobile numbers (starting with 07) instead of a fixed office number.</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Inconsistent Contact Details</a:t>
            </a:r>
            <a:r>
              <a:rPr lang="en-US" sz="2899">
                <a:solidFill>
                  <a:srgbClr val="292A5A"/>
                </a:solidFill>
                <a:latin typeface="Glacial Indifference"/>
                <a:ea typeface="Glacial Indifference"/>
                <a:cs typeface="Glacial Indifference"/>
                <a:sym typeface="Glacial Indifference"/>
              </a:rPr>
              <a:t> – Phone or fax numbers differing from those typically used by the firm.</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Call-Back Services </a:t>
            </a:r>
            <a:r>
              <a:rPr lang="en-US" sz="2899">
                <a:solidFill>
                  <a:srgbClr val="292A5A"/>
                </a:solidFill>
                <a:latin typeface="Glacial Indifference"/>
                <a:ea typeface="Glacial Indifference"/>
                <a:cs typeface="Glacial Indifference"/>
                <a:sym typeface="Glacial Indifference"/>
              </a:rPr>
              <a:t>– Calls being diverted instead of reaching a direct office line.</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Use of Serviced Offices</a:t>
            </a:r>
            <a:r>
              <a:rPr lang="en-US" sz="2899">
                <a:solidFill>
                  <a:srgbClr val="292A5A"/>
                </a:solidFill>
                <a:latin typeface="Glacial Indifference"/>
                <a:ea typeface="Glacial Indifference"/>
                <a:cs typeface="Glacial Indifference"/>
                <a:sym typeface="Glacial Indifference"/>
              </a:rPr>
              <a:t> – No permanent business location.</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Generic Email Addresses </a:t>
            </a:r>
            <a:r>
              <a:rPr lang="en-US" sz="2899">
                <a:solidFill>
                  <a:srgbClr val="292A5A"/>
                </a:solidFill>
                <a:latin typeface="Glacial Indifference"/>
                <a:ea typeface="Glacial Indifference"/>
                <a:cs typeface="Glacial Indifference"/>
                <a:sym typeface="Glacial Indifference"/>
              </a:rPr>
              <a:t>– Using Gmail or similar instead of a firm-specific domain.</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Unfamiliar Local Presence</a:t>
            </a:r>
            <a:r>
              <a:rPr lang="en-US" sz="2899">
                <a:solidFill>
                  <a:srgbClr val="292A5A"/>
                </a:solidFill>
                <a:latin typeface="Glacial Indifference"/>
                <a:ea typeface="Glacial Indifference"/>
                <a:cs typeface="Glacial Indifference"/>
                <a:sym typeface="Glacial Indifference"/>
              </a:rPr>
              <a:t> – A new firm appearing without community ties.</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Unexplained Distant Branches</a:t>
            </a:r>
            <a:r>
              <a:rPr lang="en-US" sz="2899">
                <a:solidFill>
                  <a:srgbClr val="292A5A"/>
                </a:solidFill>
                <a:latin typeface="Glacial Indifference"/>
                <a:ea typeface="Glacial Indifference"/>
                <a:cs typeface="Glacial Indifference"/>
                <a:sym typeface="Glacial Indifference"/>
              </a:rPr>
              <a:t> – Opening an office far from the head office without a clear reason.</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Bank Account Location Mismatch</a:t>
            </a:r>
            <a:r>
              <a:rPr lang="en-US" sz="2899">
                <a:solidFill>
                  <a:srgbClr val="292A5A"/>
                </a:solidFill>
                <a:latin typeface="Glacial Indifference"/>
                <a:ea typeface="Glacial Indifference"/>
                <a:cs typeface="Glacial Indifference"/>
                <a:sym typeface="Glacial Indifference"/>
              </a:rPr>
              <a:t> – A firm’s bank account being in a different region than office.</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Overseas Client Account</a:t>
            </a:r>
            <a:r>
              <a:rPr lang="en-US" sz="2899">
                <a:solidFill>
                  <a:srgbClr val="292A5A"/>
                </a:solidFill>
                <a:latin typeface="Glacial Indifference"/>
                <a:ea typeface="Glacial Indifference"/>
                <a:cs typeface="Glacial Indifference"/>
                <a:sym typeface="Glacial Indifference"/>
              </a:rPr>
              <a:t> – A major red flag for potential fraud.</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Missing SRA Clickable Logo</a:t>
            </a:r>
            <a:r>
              <a:rPr lang="en-US" sz="2899">
                <a:solidFill>
                  <a:srgbClr val="292A5A"/>
                </a:solidFill>
                <a:latin typeface="Glacial Indifference"/>
                <a:ea typeface="Glacial Indifference"/>
                <a:cs typeface="Glacial Indifference"/>
                <a:sym typeface="Glacial Indifference"/>
              </a:rPr>
              <a:t> – All regulated firms must display this on their website.</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Suspicious Bank Account Name</a:t>
            </a:r>
            <a:r>
              <a:rPr lang="en-US" sz="2899">
                <a:solidFill>
                  <a:srgbClr val="292A5A"/>
                </a:solidFill>
                <a:latin typeface="Glacial Indifference"/>
                <a:ea typeface="Glacial Indifference"/>
                <a:cs typeface="Glacial Indifference"/>
                <a:sym typeface="Glacial Indifference"/>
              </a:rPr>
              <a:t> – Accounts not matching the firm’s official name/variations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IDENTITY THEFT: </a:t>
            </a:r>
            <a:r>
              <a:rPr lang="en-US" sz="7500" b="1" spc="7">
                <a:solidFill>
                  <a:srgbClr val="292A5A"/>
                </a:solidFill>
                <a:latin typeface="Glacial Indifference Bold"/>
                <a:ea typeface="Glacial Indifference Bold"/>
                <a:cs typeface="Glacial Indifference Bold"/>
                <a:sym typeface="Glacial Indifference Bold"/>
              </a:rPr>
              <a:t>BOGUS LAW FIRMS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3" name="AutoShape 3"/>
          <p:cNvSpPr/>
          <p:nvPr/>
        </p:nvSpPr>
        <p:spPr>
          <a:xfrm>
            <a:off x="11589837" y="9736180"/>
            <a:ext cx="6698163" cy="550820"/>
          </a:xfrm>
          <a:prstGeom prst="rect">
            <a:avLst/>
          </a:prstGeom>
          <a:solidFill>
            <a:srgbClr val="E65485"/>
          </a:solidFill>
        </p:spPr>
        <p:txBody>
          <a:bodyPr/>
          <a:lstStyle/>
          <a:p>
            <a:endParaRPr lang="en-GB"/>
          </a:p>
        </p:txBody>
      </p:sp>
      <p:grpSp>
        <p:nvGrpSpPr>
          <p:cNvPr id="5" name="Group 5"/>
          <p:cNvGrpSpPr/>
          <p:nvPr/>
        </p:nvGrpSpPr>
        <p:grpSpPr>
          <a:xfrm>
            <a:off x="5486400" y="7578673"/>
            <a:ext cx="6698163" cy="1752600"/>
            <a:chOff x="0" y="0"/>
            <a:chExt cx="1764125" cy="461590"/>
          </a:xfrm>
        </p:grpSpPr>
        <p:sp>
          <p:nvSpPr>
            <p:cNvPr id="6" name="Freeform 6"/>
            <p:cNvSpPr/>
            <p:nvPr/>
          </p:nvSpPr>
          <p:spPr>
            <a:xfrm>
              <a:off x="0" y="0"/>
              <a:ext cx="1764125" cy="461590"/>
            </a:xfrm>
            <a:custGeom>
              <a:avLst/>
              <a:gdLst/>
              <a:ahLst/>
              <a:cxnLst/>
              <a:rect l="l" t="t" r="r" b="b"/>
              <a:pathLst>
                <a:path w="1764125" h="461590">
                  <a:moveTo>
                    <a:pt x="58947" y="0"/>
                  </a:moveTo>
                  <a:lnTo>
                    <a:pt x="1705178" y="0"/>
                  </a:lnTo>
                  <a:cubicBezTo>
                    <a:pt x="1737733" y="0"/>
                    <a:pt x="1764125" y="26392"/>
                    <a:pt x="1764125" y="58947"/>
                  </a:cubicBezTo>
                  <a:lnTo>
                    <a:pt x="1764125" y="402643"/>
                  </a:lnTo>
                  <a:cubicBezTo>
                    <a:pt x="1764125" y="418277"/>
                    <a:pt x="1757915" y="433270"/>
                    <a:pt x="1746860" y="444325"/>
                  </a:cubicBezTo>
                  <a:cubicBezTo>
                    <a:pt x="1735805" y="455380"/>
                    <a:pt x="1720812" y="461590"/>
                    <a:pt x="1705178" y="461590"/>
                  </a:cubicBezTo>
                  <a:lnTo>
                    <a:pt x="58947" y="461590"/>
                  </a:lnTo>
                  <a:cubicBezTo>
                    <a:pt x="26392" y="461590"/>
                    <a:pt x="0" y="435199"/>
                    <a:pt x="0" y="402643"/>
                  </a:cubicBezTo>
                  <a:lnTo>
                    <a:pt x="0" y="58947"/>
                  </a:lnTo>
                  <a:cubicBezTo>
                    <a:pt x="0" y="43313"/>
                    <a:pt x="6210" y="28320"/>
                    <a:pt x="17265" y="17265"/>
                  </a:cubicBezTo>
                  <a:cubicBezTo>
                    <a:pt x="28320" y="6210"/>
                    <a:pt x="43313" y="0"/>
                    <a:pt x="58947" y="0"/>
                  </a:cubicBezTo>
                  <a:close/>
                </a:path>
              </a:pathLst>
            </a:custGeom>
            <a:solidFill>
              <a:srgbClr val="FED307"/>
            </a:solidFill>
            <a:ln w="57150" cap="rnd">
              <a:solidFill>
                <a:srgbClr val="00B3AF"/>
              </a:solidFill>
              <a:prstDash val="solid"/>
              <a:round/>
            </a:ln>
          </p:spPr>
          <p:txBody>
            <a:bodyPr/>
            <a:lstStyle/>
            <a:p>
              <a:endParaRPr lang="en-GB"/>
            </a:p>
          </p:txBody>
        </p:sp>
        <p:sp>
          <p:nvSpPr>
            <p:cNvPr id="7" name="TextBox 7"/>
            <p:cNvSpPr txBox="1"/>
            <p:nvPr/>
          </p:nvSpPr>
          <p:spPr>
            <a:xfrm>
              <a:off x="0" y="-257175"/>
              <a:ext cx="1764125" cy="718765"/>
            </a:xfrm>
            <a:prstGeom prst="rect">
              <a:avLst/>
            </a:prstGeom>
          </p:spPr>
          <p:txBody>
            <a:bodyPr lIns="50800" tIns="50800" rIns="50800" bIns="50800" rtlCol="0" anchor="ctr"/>
            <a:lstStyle/>
            <a:p>
              <a:pPr algn="ctr">
                <a:lnSpc>
                  <a:spcPts val="6799"/>
                </a:lnSpc>
              </a:pPr>
              <a:r>
                <a:rPr lang="en-US" sz="3399" b="1" u="sng" spc="3">
                  <a:solidFill>
                    <a:srgbClr val="292A5A"/>
                  </a:solidFill>
                  <a:latin typeface="Glacial Indifference Bold"/>
                  <a:ea typeface="Glacial Indifference Bold"/>
                  <a:cs typeface="Glacial Indifference Bold"/>
                  <a:sym typeface="Glacial Indifference Bold"/>
                  <a:hlinkClick r:id="rId3" tooltip="https://www.lawsociety.org.uk/topics/property/mortgage-fraud"/>
                </a:rPr>
                <a:t>Mortgage fraud practice note</a:t>
              </a:r>
            </a:p>
          </p:txBody>
        </p:sp>
      </p:grpSp>
      <p:sp>
        <p:nvSpPr>
          <p:cNvPr id="8" name="Freeform 8"/>
          <p:cNvSpPr/>
          <p:nvPr/>
        </p:nvSpPr>
        <p:spPr>
          <a:xfrm>
            <a:off x="11799115" y="2850546"/>
            <a:ext cx="6488885" cy="4323219"/>
          </a:xfrm>
          <a:custGeom>
            <a:avLst/>
            <a:gdLst/>
            <a:ahLst/>
            <a:cxnLst/>
            <a:rect l="l" t="t" r="r" b="b"/>
            <a:pathLst>
              <a:path w="6488885" h="4323219">
                <a:moveTo>
                  <a:pt x="0" y="0"/>
                </a:moveTo>
                <a:lnTo>
                  <a:pt x="6488885" y="0"/>
                </a:lnTo>
                <a:lnTo>
                  <a:pt x="6488885" y="4323219"/>
                </a:lnTo>
                <a:lnTo>
                  <a:pt x="0" y="4323219"/>
                </a:lnTo>
                <a:lnTo>
                  <a:pt x="0" y="0"/>
                </a:lnTo>
                <a:close/>
              </a:path>
            </a:pathLst>
          </a:custGeom>
          <a:blipFill>
            <a:blip r:embed="rId4"/>
            <a:stretch>
              <a:fillRect/>
            </a:stretch>
          </a:blipFill>
        </p:spPr>
        <p:txBody>
          <a:bodyPr/>
          <a:lstStyle/>
          <a:p>
            <a:endParaRPr lang="en-GB"/>
          </a:p>
        </p:txBody>
      </p:sp>
      <p:pic>
        <p:nvPicPr>
          <p:cNvPr id="10" name="Picture 9">
            <a:extLst>
              <a:ext uri="{FF2B5EF4-FFF2-40B4-BE49-F238E27FC236}">
                <a16:creationId xmlns:a16="http://schemas.microsoft.com/office/drawing/2014/main" id="{393E470C-DED1-8FFC-E0E0-ACCA6151D423}"/>
              </a:ext>
            </a:extLst>
          </p:cNvPr>
          <p:cNvPicPr>
            <a:picLocks noChangeAspect="1"/>
          </p:cNvPicPr>
          <p:nvPr/>
        </p:nvPicPr>
        <p:blipFill>
          <a:blip r:embed="rId5"/>
          <a:stretch>
            <a:fillRect/>
          </a:stretch>
        </p:blipFill>
        <p:spPr>
          <a:xfrm>
            <a:off x="304800" y="190500"/>
            <a:ext cx="17983200" cy="7388172"/>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589837" y="2887641"/>
            <a:ext cx="6698163" cy="5827635"/>
          </a:xfrm>
          <a:custGeom>
            <a:avLst/>
            <a:gdLst/>
            <a:ahLst/>
            <a:cxnLst/>
            <a:rect l="l" t="t" r="r" b="b"/>
            <a:pathLst>
              <a:path w="6698163" h="5827635">
                <a:moveTo>
                  <a:pt x="0" y="0"/>
                </a:moveTo>
                <a:lnTo>
                  <a:pt x="6698163" y="0"/>
                </a:lnTo>
                <a:lnTo>
                  <a:pt x="6698163" y="5827636"/>
                </a:lnTo>
                <a:lnTo>
                  <a:pt x="0" y="5827636"/>
                </a:lnTo>
                <a:lnTo>
                  <a:pt x="0" y="0"/>
                </a:lnTo>
                <a:close/>
              </a:path>
            </a:pathLst>
          </a:custGeom>
          <a:blipFill>
            <a:blip r:embed="rId3"/>
            <a:stretch>
              <a:fillRect l="-59340" t="-26151" r="-15739" b="-8172"/>
            </a:stretch>
          </a:blipFill>
        </p:spPr>
        <p:txBody>
          <a:bodyPr/>
          <a:lstStyle/>
          <a:p>
            <a:endParaRPr lang="en-GB"/>
          </a:p>
        </p:txBody>
      </p:sp>
      <p:sp>
        <p:nvSpPr>
          <p:cNvPr id="5" name="TextBox 5"/>
          <p:cNvSpPr txBox="1"/>
          <p:nvPr/>
        </p:nvSpPr>
        <p:spPr>
          <a:xfrm>
            <a:off x="609784" y="1877420"/>
            <a:ext cx="11189331" cy="7743191"/>
          </a:xfrm>
          <a:prstGeom prst="rect">
            <a:avLst/>
          </a:prstGeom>
        </p:spPr>
        <p:txBody>
          <a:bodyPr lIns="0" tIns="0" rIns="0" bIns="0" rtlCol="0" anchor="t">
            <a:spAutoFit/>
          </a:bodyPr>
          <a:lstStyle/>
          <a:p>
            <a:pPr marL="690877" lvl="1" indent="-345439"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Sets out working practices. Lender’s handbook contains similar requirements to Law Society. As well as checking fraud and money laundering. </a:t>
            </a:r>
          </a:p>
          <a:p>
            <a:pPr marL="1381755" lvl="2" indent="-460585" algn="l">
              <a:lnSpc>
                <a:spcPts val="5119"/>
              </a:lnSpc>
              <a:buAutoNum type="alphaLcPeriod"/>
            </a:pPr>
            <a:r>
              <a:rPr lang="en-US" sz="3199">
                <a:solidFill>
                  <a:srgbClr val="292A5A"/>
                </a:solidFill>
                <a:latin typeface="Glacial Indifference"/>
                <a:ea typeface="Glacial Indifference"/>
                <a:cs typeface="Glacial Indifference"/>
                <a:sym typeface="Glacial Indifference"/>
              </a:rPr>
              <a:t>Signatures: </a:t>
            </a:r>
          </a:p>
          <a:p>
            <a:pPr marL="1381755" lvl="2" indent="-460585" algn="l">
              <a:lnSpc>
                <a:spcPts val="5119"/>
              </a:lnSpc>
              <a:buAutoNum type="alphaLcPeriod"/>
            </a:pPr>
            <a:r>
              <a:rPr lang="en-US" sz="3199">
                <a:solidFill>
                  <a:srgbClr val="292A5A"/>
                </a:solidFill>
                <a:latin typeface="Glacial Indifference"/>
                <a:ea typeface="Glacial Indifference"/>
                <a:cs typeface="Glacial Indifference"/>
                <a:sym typeface="Glacial Indifference"/>
              </a:rPr>
              <a:t>Other side’s legal rep: </a:t>
            </a:r>
          </a:p>
          <a:p>
            <a:pPr marL="1381755" lvl="2" indent="-460585" algn="l">
              <a:lnSpc>
                <a:spcPts val="5119"/>
              </a:lnSpc>
              <a:buAutoNum type="alphaLcPeriod"/>
            </a:pPr>
            <a:r>
              <a:rPr lang="en-US" sz="3199">
                <a:solidFill>
                  <a:srgbClr val="292A5A"/>
                </a:solidFill>
                <a:latin typeface="Glacial Indifference"/>
                <a:ea typeface="Glacial Indifference"/>
                <a:cs typeface="Glacial Indifference"/>
                <a:sym typeface="Glacial Indifference"/>
              </a:rPr>
              <a:t>Details of valuation:</a:t>
            </a:r>
          </a:p>
          <a:p>
            <a:pPr marL="1381755" lvl="2" indent="-460585" algn="l">
              <a:lnSpc>
                <a:spcPts val="5119"/>
              </a:lnSpc>
              <a:buAutoNum type="alphaLcPeriod"/>
            </a:pPr>
            <a:r>
              <a:rPr lang="en-US" sz="3199">
                <a:solidFill>
                  <a:srgbClr val="292A5A"/>
                </a:solidFill>
                <a:latin typeface="Glacial Indifference"/>
                <a:ea typeface="Glacial Indifference"/>
                <a:cs typeface="Glacial Indifference"/>
                <a:sym typeface="Glacial Indifference"/>
              </a:rPr>
              <a:t>Length of seller ownership </a:t>
            </a:r>
          </a:p>
          <a:p>
            <a:pPr marL="1381755" lvl="2" indent="-460585" algn="l">
              <a:lnSpc>
                <a:spcPts val="5119"/>
              </a:lnSpc>
              <a:buAutoNum type="alphaLcPeriod"/>
            </a:pPr>
            <a:r>
              <a:rPr lang="en-US" sz="3199">
                <a:solidFill>
                  <a:srgbClr val="292A5A"/>
                </a:solidFill>
                <a:latin typeface="Glacial Indifference"/>
                <a:ea typeface="Glacial Indifference"/>
                <a:cs typeface="Glacial Indifference"/>
                <a:sym typeface="Glacial Indifference"/>
              </a:rPr>
              <a:t>Seller not owner:</a:t>
            </a:r>
          </a:p>
          <a:p>
            <a:pPr marL="1381755" lvl="2" indent="-460585" algn="l">
              <a:lnSpc>
                <a:spcPts val="5119"/>
              </a:lnSpc>
              <a:buAutoNum type="alphaLcPeriod"/>
            </a:pPr>
            <a:r>
              <a:rPr lang="en-US" sz="3199">
                <a:solidFill>
                  <a:srgbClr val="292A5A"/>
                </a:solidFill>
                <a:latin typeface="Glacial Indifference"/>
                <a:ea typeface="Glacial Indifference"/>
                <a:cs typeface="Glacial Indifference"/>
                <a:sym typeface="Glacial Indifference"/>
              </a:rPr>
              <a:t>Not acting for lender if related to borrower</a:t>
            </a:r>
          </a:p>
          <a:p>
            <a:pPr marL="1381755" lvl="2" indent="-460585" algn="l">
              <a:lnSpc>
                <a:spcPts val="5119"/>
              </a:lnSpc>
              <a:buAutoNum type="alphaLcPeriod"/>
            </a:pPr>
            <a:r>
              <a:rPr lang="en-US" sz="3199">
                <a:solidFill>
                  <a:srgbClr val="292A5A"/>
                </a:solidFill>
                <a:latin typeface="Glacial Indifference"/>
                <a:ea typeface="Glacial Indifference"/>
                <a:cs typeface="Glacial Indifference"/>
                <a:sym typeface="Glacial Indifference"/>
              </a:rPr>
              <a:t>How buyer funding purchase</a:t>
            </a:r>
          </a:p>
          <a:p>
            <a:pPr marL="1381755" lvl="2" indent="-460585" algn="l">
              <a:lnSpc>
                <a:spcPts val="5119"/>
              </a:lnSpc>
              <a:buAutoNum type="alphaLcPeriod"/>
            </a:pPr>
            <a:r>
              <a:rPr lang="en-US" sz="3199">
                <a:solidFill>
                  <a:srgbClr val="292A5A"/>
                </a:solidFill>
                <a:latin typeface="Glacial Indifference"/>
                <a:ea typeface="Glacial Indifference"/>
                <a:cs typeface="Glacial Indifference"/>
                <a:sym typeface="Glacial Indifference"/>
              </a:rPr>
              <a:t>Price as instructed/incentives</a:t>
            </a:r>
          </a:p>
          <a:p>
            <a:pPr marL="2072632" lvl="3" indent="-518158"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Financial disclosure form needs to be completed </a:t>
            </a:r>
          </a:p>
        </p:txBody>
      </p:sp>
      <p:sp>
        <p:nvSpPr>
          <p:cNvPr id="6" name="TextBox 6"/>
          <p:cNvSpPr txBox="1"/>
          <p:nvPr/>
        </p:nvSpPr>
        <p:spPr>
          <a:xfrm>
            <a:off x="609784" y="392906"/>
            <a:ext cx="17678216" cy="1473832"/>
          </a:xfrm>
          <a:prstGeom prst="rect">
            <a:avLst/>
          </a:prstGeom>
        </p:spPr>
        <p:txBody>
          <a:bodyPr lIns="0" tIns="0" rIns="0" bIns="0" rtlCol="0" anchor="t">
            <a:spAutoFit/>
          </a:bodyPr>
          <a:lstStyle/>
          <a:p>
            <a:pPr algn="just">
              <a:lnSpc>
                <a:spcPts val="12800"/>
              </a:lnSpc>
            </a:pPr>
            <a:r>
              <a:rPr lang="en-US" sz="6400" b="1" spc="6">
                <a:solidFill>
                  <a:srgbClr val="E65485"/>
                </a:solidFill>
                <a:latin typeface="Glacial Indifference Bold"/>
                <a:ea typeface="Glacial Indifference Bold"/>
                <a:cs typeface="Glacial Indifference Bold"/>
                <a:sym typeface="Glacial Indifference Bold"/>
              </a:rPr>
              <a:t>UK FINANCE MORTGAGE </a:t>
            </a:r>
            <a:r>
              <a:rPr lang="en-US" sz="6400" b="1" spc="6">
                <a:solidFill>
                  <a:srgbClr val="292A5A"/>
                </a:solidFill>
                <a:latin typeface="Glacial Indifference Bold"/>
                <a:ea typeface="Glacial Indifference Bold"/>
                <a:cs typeface="Glacial Indifference Bold"/>
                <a:sym typeface="Glacial Indifference Bold"/>
              </a:rPr>
              <a:t>LENDER’S HANDBOOK</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4" name="TextBox 4"/>
          <p:cNvSpPr txBox="1"/>
          <p:nvPr/>
        </p:nvSpPr>
        <p:spPr>
          <a:xfrm>
            <a:off x="375792" y="1714500"/>
            <a:ext cx="12324894" cy="7614264"/>
          </a:xfrm>
          <a:prstGeom prst="rect">
            <a:avLst/>
          </a:prstGeom>
        </p:spPr>
        <p:txBody>
          <a:bodyPr wrap="square" lIns="0" tIns="0" rIns="0" bIns="0" rtlCol="0" anchor="t">
            <a:spAutoFit/>
          </a:bodyPr>
          <a:lstStyle/>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Practice of passing illegal money (proceeds of crime) through seemingly legitimate business or personal dealings</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Ethical conflict: usually must protect client confidentiality </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Criminal offence to assist with money laundering, so obligatory to notify </a:t>
            </a:r>
            <a:r>
              <a:rPr lang="en-US" sz="2899" b="1" dirty="0">
                <a:solidFill>
                  <a:srgbClr val="292A5A"/>
                </a:solidFill>
                <a:latin typeface="Glacial Indifference Bold"/>
                <a:ea typeface="Glacial Indifference Bold"/>
                <a:cs typeface="Glacial Indifference Bold"/>
                <a:sym typeface="Glacial Indifference Bold"/>
              </a:rPr>
              <a:t>National Crime Agency</a:t>
            </a:r>
            <a:r>
              <a:rPr lang="en-US" sz="2899" dirty="0">
                <a:solidFill>
                  <a:srgbClr val="292A5A"/>
                </a:solidFill>
                <a:latin typeface="Glacial Indifference"/>
                <a:ea typeface="Glacial Indifference"/>
                <a:cs typeface="Glacial Indifference"/>
                <a:sym typeface="Glacial Indifference"/>
              </a:rPr>
              <a:t> if suspected </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POCA 2002 solicitor can be prosecuted for failing to report </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Legal requirements relating to anti-money laundering (AML):</a:t>
            </a:r>
          </a:p>
          <a:p>
            <a:pPr marL="1252218" lvl="2" indent="-417406"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the </a:t>
            </a:r>
            <a:r>
              <a:rPr lang="en-US" sz="2899" b="1" dirty="0">
                <a:solidFill>
                  <a:srgbClr val="292A5A"/>
                </a:solidFill>
                <a:latin typeface="Glacial Indifference Bold"/>
                <a:ea typeface="Glacial Indifference Bold"/>
                <a:cs typeface="Glacial Indifference Bold"/>
                <a:sym typeface="Glacial Indifference Bold"/>
              </a:rPr>
              <a:t>Proceeds of Crime Act 2002</a:t>
            </a:r>
            <a:r>
              <a:rPr lang="en-US" sz="2899" dirty="0">
                <a:solidFill>
                  <a:srgbClr val="292A5A"/>
                </a:solidFill>
                <a:latin typeface="Glacial Indifference"/>
                <a:ea typeface="Glacial Indifference"/>
                <a:cs typeface="Glacial Indifference"/>
                <a:sym typeface="Glacial Indifference"/>
              </a:rPr>
              <a:t>; and</a:t>
            </a:r>
          </a:p>
          <a:p>
            <a:pPr marL="1252218" lvl="2" indent="-417406"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the Money Laundering and Terrorist Financing (Amendment) Regulations 2019 (which amend the Money Laundering, Terrorist Financing and Transfer of Funds (Information on the Payer) Regulations 2017 and implement the EU’s 5th Money Laundering Directive) aka the </a:t>
            </a:r>
            <a:r>
              <a:rPr lang="en-US" sz="2899" b="1" dirty="0">
                <a:solidFill>
                  <a:srgbClr val="292A5A"/>
                </a:solidFill>
                <a:latin typeface="Glacial Indifference Bold"/>
                <a:ea typeface="Glacial Indifference Bold"/>
                <a:cs typeface="Glacial Indifference Bold"/>
                <a:sym typeface="Glacial Indifference Bold"/>
              </a:rPr>
              <a:t>Money Laundering Regulations 2017</a:t>
            </a:r>
            <a:r>
              <a:rPr lang="en-US" sz="2899" dirty="0">
                <a:solidFill>
                  <a:srgbClr val="292A5A"/>
                </a:solidFill>
                <a:latin typeface="Glacial Indifference"/>
                <a:ea typeface="Glacial Indifference"/>
                <a:cs typeface="Glacial Indifference"/>
                <a:sym typeface="Glacial Indifference"/>
              </a:rPr>
              <a:t> (MLR 2017).</a:t>
            </a:r>
          </a:p>
        </p:txBody>
      </p:sp>
      <p:sp>
        <p:nvSpPr>
          <p:cNvPr id="5" name="Freeform 5"/>
          <p:cNvSpPr/>
          <p:nvPr/>
        </p:nvSpPr>
        <p:spPr>
          <a:xfrm>
            <a:off x="12798564" y="444046"/>
            <a:ext cx="5088930" cy="4699454"/>
          </a:xfrm>
          <a:custGeom>
            <a:avLst/>
            <a:gdLst/>
            <a:ahLst/>
            <a:cxnLst/>
            <a:rect l="l" t="t" r="r" b="b"/>
            <a:pathLst>
              <a:path w="6817622" h="5825403">
                <a:moveTo>
                  <a:pt x="0" y="0"/>
                </a:moveTo>
                <a:lnTo>
                  <a:pt x="6817622" y="0"/>
                </a:lnTo>
                <a:lnTo>
                  <a:pt x="6817622" y="5825403"/>
                </a:lnTo>
                <a:lnTo>
                  <a:pt x="0" y="5825403"/>
                </a:lnTo>
                <a:lnTo>
                  <a:pt x="0" y="0"/>
                </a:lnTo>
                <a:close/>
              </a:path>
            </a:pathLst>
          </a:custGeom>
          <a:blipFill>
            <a:blip r:embed="rId3"/>
            <a:stretch>
              <a:fillRect r="-28249"/>
            </a:stretch>
          </a:blipFill>
        </p:spPr>
        <p:txBody>
          <a:bodyPr/>
          <a:lstStyle/>
          <a:p>
            <a:endParaRPr lang="en-GB"/>
          </a:p>
        </p:txBody>
      </p:sp>
      <p:sp>
        <p:nvSpPr>
          <p:cNvPr id="6" name="TextBox 6"/>
          <p:cNvSpPr txBox="1"/>
          <p:nvPr/>
        </p:nvSpPr>
        <p:spPr>
          <a:xfrm>
            <a:off x="609784" y="316706"/>
            <a:ext cx="17678216" cy="1202252"/>
          </a:xfrm>
          <a:prstGeom prst="rect">
            <a:avLst/>
          </a:prstGeom>
        </p:spPr>
        <p:txBody>
          <a:bodyPr lIns="0" tIns="0" rIns="0" bIns="0" rtlCol="0" anchor="t">
            <a:spAutoFit/>
          </a:bodyPr>
          <a:lstStyle/>
          <a:p>
            <a:pPr algn="just">
              <a:lnSpc>
                <a:spcPts val="10000"/>
              </a:lnSpc>
            </a:pPr>
            <a:r>
              <a:rPr lang="en-US" sz="7500" b="1" spc="7" dirty="0">
                <a:solidFill>
                  <a:srgbClr val="E65485"/>
                </a:solidFill>
                <a:latin typeface="Glacial Indifference Bold"/>
                <a:ea typeface="Glacial Indifference Bold"/>
                <a:cs typeface="Glacial Indifference Bold"/>
                <a:sym typeface="Glacial Indifference Bold"/>
              </a:rPr>
              <a:t>MONEY </a:t>
            </a:r>
            <a:r>
              <a:rPr lang="en-US" sz="7500" b="1" spc="7" dirty="0">
                <a:solidFill>
                  <a:srgbClr val="292A5A"/>
                </a:solidFill>
                <a:latin typeface="Glacial Indifference Bold"/>
                <a:ea typeface="Glacial Indifference Bold"/>
                <a:cs typeface="Glacial Indifference Bold"/>
                <a:sym typeface="Glacial Indifference Bold"/>
              </a:rPr>
              <a:t>LAUNDERING</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pic>
        <p:nvPicPr>
          <p:cNvPr id="3" name="Picture 2">
            <a:hlinkClick r:id="rId3" action="ppaction://hlinksldjump"/>
            <a:extLst>
              <a:ext uri="{FF2B5EF4-FFF2-40B4-BE49-F238E27FC236}">
                <a16:creationId xmlns:a16="http://schemas.microsoft.com/office/drawing/2014/main" id="{6CC3ADDF-0A54-D331-BFCF-47F19130676A}"/>
              </a:ext>
            </a:extLst>
          </p:cNvPr>
          <p:cNvPicPr>
            <a:picLocks noChangeAspect="1"/>
          </p:cNvPicPr>
          <p:nvPr/>
        </p:nvPicPr>
        <p:blipFill>
          <a:blip r:embed="rId4"/>
          <a:stretch>
            <a:fillRect/>
          </a:stretch>
        </p:blipFill>
        <p:spPr>
          <a:xfrm>
            <a:off x="1295400" y="266700"/>
            <a:ext cx="16154400" cy="8763000"/>
          </a:xfrm>
          <a:prstGeom prst="rect">
            <a:avLst/>
          </a:prstGeom>
        </p:spPr>
      </p:pic>
      <p:sp>
        <p:nvSpPr>
          <p:cNvPr id="9" name="TextBox 8">
            <a:extLst>
              <a:ext uri="{FF2B5EF4-FFF2-40B4-BE49-F238E27FC236}">
                <a16:creationId xmlns:a16="http://schemas.microsoft.com/office/drawing/2014/main" id="{8CF30C95-A996-2892-59F9-6D9BA1ADCD59}"/>
              </a:ext>
            </a:extLst>
          </p:cNvPr>
          <p:cNvSpPr txBox="1"/>
          <p:nvPr/>
        </p:nvSpPr>
        <p:spPr>
          <a:xfrm>
            <a:off x="6324600" y="9410700"/>
            <a:ext cx="6657528" cy="369332"/>
          </a:xfrm>
          <a:prstGeom prst="rect">
            <a:avLst/>
          </a:prstGeom>
          <a:noFill/>
        </p:spPr>
        <p:txBody>
          <a:bodyPr wrap="none" rtlCol="0">
            <a:spAutoFit/>
          </a:bodyPr>
          <a:lstStyle/>
          <a:p>
            <a:r>
              <a:rPr lang="en-GB" dirty="0">
                <a:highlight>
                  <a:srgbClr val="FFFF00"/>
                </a:highlight>
                <a:hlinkClick r:id="rId5"/>
              </a:rPr>
              <a:t>https://www.sra.org.uk/solicitors/resources/topic/money-laundering</a:t>
            </a:r>
            <a:r>
              <a:rPr lang="en-GB" dirty="0">
                <a:highlight>
                  <a:srgbClr val="FFFF00"/>
                </a:highlight>
              </a:rPr>
              <a:t>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533400" y="1370271"/>
            <a:ext cx="10980053" cy="8021427"/>
          </a:xfrm>
          <a:prstGeom prst="rect">
            <a:avLst/>
          </a:prstGeom>
        </p:spPr>
        <p:txBody>
          <a:bodyPr lIns="0" tIns="0" rIns="0" bIns="0" rtlCol="0" anchor="t">
            <a:spAutoFit/>
          </a:bodyPr>
          <a:lstStyle/>
          <a:p>
            <a:pPr marL="582930" lvl="1" indent="-291465"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Duty of care: negligence or breach of trust</a:t>
            </a:r>
          </a:p>
          <a:p>
            <a:pPr marL="582930" lvl="1" indent="-291465"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Indemnity insurance to cover such errors</a:t>
            </a:r>
          </a:p>
          <a:p>
            <a:pPr marL="582930" lvl="1" indent="-291465"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Negligence claims are undesirable: highest standard of care needed</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appropriate and full attendance notes/records</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risks associated with non-standard procedure, e.g. client asks that local searches skipped - signed written instructions to avoid </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give consent if act for buyer and their lender</a:t>
            </a:r>
          </a:p>
          <a:p>
            <a:pPr marL="1165860" lvl="2" indent="-388620" algn="l">
              <a:lnSpc>
                <a:spcPts val="4455"/>
              </a:lnSpc>
              <a:buFont typeface="Arial"/>
              <a:buChar char="⚬"/>
            </a:pPr>
            <a:endParaRPr lang="en-US" sz="2700" dirty="0">
              <a:solidFill>
                <a:srgbClr val="292A5A"/>
              </a:solidFill>
              <a:latin typeface="Glacial Indifference"/>
              <a:ea typeface="Glacial Indifference"/>
              <a:cs typeface="Glacial Indifference"/>
              <a:sym typeface="Glacial Indifference"/>
            </a:endParaRPr>
          </a:p>
          <a:p>
            <a:pPr marL="582930" lvl="1" indent="-291465"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Cases of undue influence: </a:t>
            </a:r>
            <a:r>
              <a:rPr lang="en-US" sz="2700" b="1" i="1" dirty="0">
                <a:solidFill>
                  <a:srgbClr val="292A5A"/>
                </a:solidFill>
                <a:latin typeface="Glacial Indifference Bold Italics"/>
                <a:ea typeface="Glacial Indifference Bold Italics"/>
                <a:cs typeface="Glacial Indifference Bold Italics"/>
                <a:sym typeface="Glacial Indifference Bold Italics"/>
              </a:rPr>
              <a:t>RBS v </a:t>
            </a:r>
            <a:r>
              <a:rPr lang="en-US" sz="2700" b="1" i="1" dirty="0" err="1">
                <a:solidFill>
                  <a:srgbClr val="292A5A"/>
                </a:solidFill>
                <a:latin typeface="Glacial Indifference Bold Italics"/>
                <a:ea typeface="Glacial Indifference Bold Italics"/>
                <a:cs typeface="Glacial Indifference Bold Italics"/>
                <a:sym typeface="Glacial Indifference Bold Italics"/>
              </a:rPr>
              <a:t>Etridge</a:t>
            </a:r>
            <a:r>
              <a:rPr lang="en-US" sz="2700" b="1" i="1" dirty="0">
                <a:solidFill>
                  <a:srgbClr val="292A5A"/>
                </a:solidFill>
                <a:latin typeface="Glacial Indifference Bold Italics"/>
                <a:ea typeface="Glacial Indifference Bold Italics"/>
                <a:cs typeface="Glacial Indifference Bold Italics"/>
                <a:sym typeface="Glacial Indifference Bold Italics"/>
              </a:rPr>
              <a:t> (No. 2)</a:t>
            </a:r>
            <a:r>
              <a:rPr lang="en-US" sz="2700" b="1" dirty="0">
                <a:solidFill>
                  <a:srgbClr val="292A5A"/>
                </a:solidFill>
                <a:latin typeface="Glacial Indifference Bold"/>
                <a:ea typeface="Glacial Indifference Bold"/>
                <a:cs typeface="Glacial Indifference Bold"/>
                <a:sym typeface="Glacial Indifference Bold"/>
              </a:rPr>
              <a:t> [2002] UKHL 44 </a:t>
            </a:r>
            <a:r>
              <a:rPr lang="en-US" sz="2700" dirty="0">
                <a:solidFill>
                  <a:srgbClr val="292A5A"/>
                </a:solidFill>
                <a:latin typeface="Glacial Indifference"/>
                <a:ea typeface="Glacial Indifference"/>
                <a:cs typeface="Glacial Indifference"/>
                <a:sym typeface="Glacial Indifference"/>
              </a:rPr>
              <a:t>(see mortgages lecture in Land Law)</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Must be alert where spouse wants to mortgage family home for business purposes - entering transaction not in best interest</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also arise in co-ownership: sign mortgage under false pretenses</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presumed or actual undue influence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5" name="Freeform 5"/>
          <p:cNvSpPr/>
          <p:nvPr/>
        </p:nvSpPr>
        <p:spPr>
          <a:xfrm>
            <a:off x="11589837" y="2824195"/>
            <a:ext cx="6698163" cy="5581884"/>
          </a:xfrm>
          <a:custGeom>
            <a:avLst/>
            <a:gdLst/>
            <a:ahLst/>
            <a:cxnLst/>
            <a:rect l="l" t="t" r="r" b="b"/>
            <a:pathLst>
              <a:path w="6698163" h="5581884">
                <a:moveTo>
                  <a:pt x="0" y="0"/>
                </a:moveTo>
                <a:lnTo>
                  <a:pt x="6698163" y="0"/>
                </a:lnTo>
                <a:lnTo>
                  <a:pt x="6698163" y="5581885"/>
                </a:lnTo>
                <a:lnTo>
                  <a:pt x="0" y="5581885"/>
                </a:lnTo>
                <a:lnTo>
                  <a:pt x="0" y="0"/>
                </a:lnTo>
                <a:close/>
              </a:path>
            </a:pathLst>
          </a:custGeom>
          <a:blipFill>
            <a:blip r:embed="rId3"/>
            <a:stretch>
              <a:fillRect l="-13065" r="-12249"/>
            </a:stretch>
          </a:blipFill>
        </p:spPr>
        <p:txBody>
          <a:bodyPr/>
          <a:lstStyle/>
          <a:p>
            <a:endParaRPr lang="en-GB"/>
          </a:p>
        </p:txBody>
      </p:sp>
      <p:sp>
        <p:nvSpPr>
          <p:cNvPr id="6" name="TextBox 6"/>
          <p:cNvSpPr txBox="1"/>
          <p:nvPr/>
        </p:nvSpPr>
        <p:spPr>
          <a:xfrm>
            <a:off x="457200" y="216109"/>
            <a:ext cx="13030016" cy="1154162"/>
          </a:xfrm>
          <a:prstGeom prst="rect">
            <a:avLst/>
          </a:prstGeom>
        </p:spPr>
        <p:txBody>
          <a:bodyPr wrap="square" lIns="0" tIns="0" rIns="0" bIns="0" rtlCol="0" anchor="t">
            <a:spAutoFit/>
          </a:bodyPr>
          <a:lstStyle/>
          <a:p>
            <a:pPr algn="just">
              <a:lnSpc>
                <a:spcPts val="9000"/>
              </a:lnSpc>
            </a:pPr>
            <a:r>
              <a:rPr lang="en-US" sz="7500" b="1" spc="7" dirty="0">
                <a:solidFill>
                  <a:srgbClr val="E65485"/>
                </a:solidFill>
                <a:latin typeface="Glacial Indifference Bold"/>
                <a:ea typeface="Glacial Indifference Bold"/>
                <a:cs typeface="Glacial Indifference Bold"/>
                <a:sym typeface="Glacial Indifference Bold"/>
              </a:rPr>
              <a:t>PROFESSIONAL</a:t>
            </a:r>
            <a:r>
              <a:rPr lang="en-US" sz="7500" b="1" spc="7" dirty="0">
                <a:solidFill>
                  <a:srgbClr val="292A5A"/>
                </a:solidFill>
                <a:latin typeface="Glacial Indifference Bold"/>
                <a:ea typeface="Glacial Indifference Bold"/>
                <a:cs typeface="Glacial Indifference Bold"/>
                <a:sym typeface="Glacial Indifference Bold"/>
              </a:rPr>
              <a:t> NEGLIGENCE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351040" y="968693"/>
            <a:ext cx="8229600" cy="9175589"/>
          </a:xfrm>
          <a:prstGeom prst="rect">
            <a:avLst/>
          </a:prstGeom>
        </p:spPr>
        <p:txBody>
          <a:bodyPr wrap="square" lIns="0" tIns="0" rIns="0" bIns="0" rtlCol="0" anchor="t">
            <a:spAutoFit/>
          </a:bodyPr>
          <a:lstStyle/>
          <a:p>
            <a:pPr marL="582930" lvl="1" indent="-291465"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Different classes of UI </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1) Actual UI</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2A) presumed UI by relationship (e.g. doctor patient)</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2B) claimant has to prove that confidence and trust were placed in the wrongdoer (husband and wife) </a:t>
            </a:r>
          </a:p>
          <a:p>
            <a:pPr marL="582930" lvl="1" indent="-291465" algn="l">
              <a:lnSpc>
                <a:spcPts val="4455"/>
              </a:lnSpc>
              <a:buFont typeface="Arial"/>
              <a:buChar char="•"/>
            </a:pPr>
            <a:r>
              <a:rPr lang="en-US" sz="2700" i="1" dirty="0" err="1">
                <a:solidFill>
                  <a:srgbClr val="292A5A"/>
                </a:solidFill>
                <a:latin typeface="Glacial Indifference Italics"/>
                <a:ea typeface="Glacial Indifference Italics"/>
                <a:cs typeface="Glacial Indifference Italics"/>
                <a:sym typeface="Glacial Indifference Italics"/>
              </a:rPr>
              <a:t>Etridge</a:t>
            </a:r>
            <a:r>
              <a:rPr lang="en-US" sz="2700" dirty="0">
                <a:solidFill>
                  <a:srgbClr val="292A5A"/>
                </a:solidFill>
                <a:latin typeface="Glacial Indifference"/>
                <a:ea typeface="Glacial Indifference"/>
                <a:cs typeface="Glacial Indifference"/>
                <a:sym typeface="Glacial Indifference"/>
              </a:rPr>
              <a:t> - provided authoritative and detailed guidance on the obligations of solicitors and lenders which applies </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wherever a property is jointly owned, and the owners have a non-commercial relationship (e.g. marriage, cohabitees, family, etc.)</a:t>
            </a:r>
          </a:p>
          <a:p>
            <a:pPr marL="582930" lvl="1" indent="-291465"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One owner then obtains a mortgage to finance, for example, their business affairs, from which the other does not directly benefit.</a:t>
            </a:r>
          </a:p>
        </p:txBody>
      </p:sp>
      <p:sp>
        <p:nvSpPr>
          <p:cNvPr id="3" name="TextBox 3"/>
          <p:cNvSpPr txBox="1"/>
          <p:nvPr/>
        </p:nvSpPr>
        <p:spPr>
          <a:xfrm>
            <a:off x="228600" y="190500"/>
            <a:ext cx="8610416" cy="752450"/>
          </a:xfrm>
          <a:prstGeom prst="rect">
            <a:avLst/>
          </a:prstGeom>
        </p:spPr>
        <p:txBody>
          <a:bodyPr wrap="square" lIns="0" tIns="0" rIns="0" bIns="0" rtlCol="0" anchor="t">
            <a:spAutoFit/>
          </a:bodyPr>
          <a:lstStyle/>
          <a:p>
            <a:pPr algn="just">
              <a:lnSpc>
                <a:spcPts val="5500"/>
              </a:lnSpc>
            </a:pPr>
            <a:r>
              <a:rPr lang="en-US" sz="6000" b="1" i="1" spc="6" dirty="0">
                <a:solidFill>
                  <a:srgbClr val="E65485"/>
                </a:solidFill>
                <a:latin typeface="+mj-lt"/>
                <a:ea typeface="Glacial Indifference Bold Italics"/>
                <a:cs typeface="Glacial Indifference Bold Italics"/>
                <a:sym typeface="Glacial Indifference Bold Italics"/>
              </a:rPr>
              <a:t>R</a:t>
            </a:r>
            <a:r>
              <a:rPr lang="en-US" sz="6600" b="1" i="1" spc="6" dirty="0">
                <a:solidFill>
                  <a:srgbClr val="E65485"/>
                </a:solidFill>
                <a:latin typeface="+mj-lt"/>
                <a:ea typeface="Glacial Indifference Bold Italics"/>
                <a:cs typeface="Glacial Indifference Bold Italics"/>
                <a:sym typeface="Glacial Indifference Bold Italics"/>
              </a:rPr>
              <a:t>BS V </a:t>
            </a:r>
            <a:r>
              <a:rPr lang="en-US" sz="6600" b="1" i="1" spc="6" dirty="0">
                <a:solidFill>
                  <a:srgbClr val="292A5A"/>
                </a:solidFill>
                <a:latin typeface="+mj-lt"/>
                <a:ea typeface="Glacial Indifference Bold Italics"/>
                <a:cs typeface="Glacial Indifference Bold Italics"/>
                <a:sym typeface="Glacial Indifference Bold Italics"/>
              </a:rPr>
              <a:t>ETRIDGE (NO</a:t>
            </a:r>
            <a:r>
              <a:rPr lang="en-US" sz="6600" b="1" spc="6" dirty="0">
                <a:solidFill>
                  <a:srgbClr val="292A5A"/>
                </a:solidFill>
                <a:latin typeface="+mj-lt"/>
                <a:ea typeface="Glacial Indifference Bold"/>
                <a:cs typeface="Glacial Indifference Bold"/>
                <a:sym typeface="Glacial Indifference Bold"/>
              </a:rPr>
              <a:t>. 2)</a:t>
            </a:r>
          </a:p>
        </p:txBody>
      </p:sp>
      <p:sp>
        <p:nvSpPr>
          <p:cNvPr id="6" name="TextBox 6"/>
          <p:cNvSpPr txBox="1"/>
          <p:nvPr/>
        </p:nvSpPr>
        <p:spPr>
          <a:xfrm>
            <a:off x="8752508" y="296019"/>
            <a:ext cx="9418103" cy="9694962"/>
          </a:xfrm>
          <a:prstGeom prst="rect">
            <a:avLst/>
          </a:prstGeom>
        </p:spPr>
        <p:txBody>
          <a:bodyPr wrap="square" lIns="0" tIns="0" rIns="0" bIns="0" rtlCol="0" anchor="t">
            <a:spAutoFit/>
          </a:bodyPr>
          <a:lstStyle/>
          <a:p>
            <a:pPr marL="518162" lvl="1" indent="-259081" algn="l">
              <a:lnSpc>
                <a:spcPts val="3960"/>
              </a:lnSpc>
              <a:buAutoNum type="arabicPeriod"/>
            </a:pPr>
            <a:r>
              <a:rPr lang="en-US" sz="2400" dirty="0">
                <a:solidFill>
                  <a:srgbClr val="292A5A"/>
                </a:solidFill>
                <a:latin typeface="Glacial Indifference"/>
                <a:ea typeface="Glacial Indifference"/>
                <a:cs typeface="Glacial Indifference"/>
                <a:sym typeface="Glacial Indifference"/>
              </a:rPr>
              <a:t>Bank should ensure that the surety receives legal advice and  bank receives confirmation that implications of the mortgage have been explained</a:t>
            </a:r>
          </a:p>
          <a:p>
            <a:pPr marL="518162" lvl="1" indent="-259081" algn="l">
              <a:lnSpc>
                <a:spcPts val="3960"/>
              </a:lnSpc>
              <a:buAutoNum type="arabicPeriod"/>
            </a:pPr>
            <a:r>
              <a:rPr lang="en-US" sz="2400" dirty="0">
                <a:solidFill>
                  <a:srgbClr val="292A5A"/>
                </a:solidFill>
                <a:latin typeface="Glacial Indifference"/>
                <a:ea typeface="Glacial Indifference"/>
                <a:cs typeface="Glacial Indifference"/>
                <a:sym typeface="Glacial Indifference"/>
              </a:rPr>
              <a:t>Solicitor should advise of any potential liability at a face-to-face meeting in absence of mortgagor.</a:t>
            </a:r>
          </a:p>
          <a:p>
            <a:pPr marL="518162" lvl="1" indent="-259081" algn="l">
              <a:lnSpc>
                <a:spcPts val="3960"/>
              </a:lnSpc>
              <a:buAutoNum type="arabicPeriod"/>
            </a:pPr>
            <a:r>
              <a:rPr lang="en-US" sz="2400" dirty="0">
                <a:solidFill>
                  <a:srgbClr val="292A5A"/>
                </a:solidFill>
                <a:latin typeface="Glacial Indifference"/>
                <a:ea typeface="Glacial Indifference"/>
                <a:cs typeface="Glacial Indifference"/>
                <a:sym typeface="Glacial Indifference"/>
              </a:rPr>
              <a:t>Solicitor must explain  nature of the documents, their practical consequences and the seriousness of the risks</a:t>
            </a:r>
          </a:p>
          <a:p>
            <a:pPr marL="518162" lvl="1" indent="-259081" algn="l">
              <a:lnSpc>
                <a:spcPts val="3960"/>
              </a:lnSpc>
              <a:buAutoNum type="arabicPeriod"/>
            </a:pPr>
            <a:r>
              <a:rPr lang="en-US" sz="2400" dirty="0">
                <a:solidFill>
                  <a:srgbClr val="292A5A"/>
                </a:solidFill>
                <a:latin typeface="Glacial Indifference"/>
                <a:ea typeface="Glacial Indifference"/>
                <a:cs typeface="Glacial Indifference"/>
                <a:sym typeface="Glacial Indifference"/>
              </a:rPr>
              <a:t>Bank should provide solicitor with the necessary financial information to enable the solicitor to advise.</a:t>
            </a:r>
          </a:p>
          <a:p>
            <a:pPr marL="518162" lvl="1" indent="-259081" algn="l">
              <a:lnSpc>
                <a:spcPts val="3960"/>
              </a:lnSpc>
              <a:buAutoNum type="arabicPeriod"/>
            </a:pPr>
            <a:r>
              <a:rPr lang="en-US" sz="2400" dirty="0">
                <a:solidFill>
                  <a:srgbClr val="292A5A"/>
                </a:solidFill>
                <a:latin typeface="Glacial Indifference"/>
                <a:ea typeface="Glacial Indifference"/>
                <a:cs typeface="Glacial Indifference"/>
                <a:sym typeface="Glacial Indifference"/>
              </a:rPr>
              <a:t>Not for solicitor to veto the transaction, although if it is glaringly obvious the surety is being grievously wronged, the solicitor should decline to act further.</a:t>
            </a:r>
          </a:p>
          <a:p>
            <a:pPr marL="518162" lvl="1" indent="-259081" algn="l">
              <a:lnSpc>
                <a:spcPts val="3960"/>
              </a:lnSpc>
              <a:buAutoNum type="arabicPeriod"/>
            </a:pPr>
            <a:r>
              <a:rPr lang="en-US" sz="2400" dirty="0">
                <a:solidFill>
                  <a:srgbClr val="292A5A"/>
                </a:solidFill>
                <a:latin typeface="Glacial Indifference"/>
                <a:ea typeface="Glacial Indifference"/>
                <a:cs typeface="Glacial Indifference"/>
                <a:sym typeface="Glacial Indifference"/>
              </a:rPr>
              <a:t>Solicitor may also act for the mortgagor or the bank provided that they are satisfied it is in the surety’s best interests and there is no conflict of interest.</a:t>
            </a:r>
          </a:p>
          <a:p>
            <a:pPr marL="518162" lvl="1" indent="-259081" algn="l">
              <a:lnSpc>
                <a:spcPts val="3960"/>
              </a:lnSpc>
              <a:buAutoNum type="arabicPeriod"/>
            </a:pPr>
            <a:r>
              <a:rPr lang="en-US" sz="2400" dirty="0">
                <a:solidFill>
                  <a:srgbClr val="292A5A"/>
                </a:solidFill>
                <a:latin typeface="Glacial Indifference"/>
                <a:ea typeface="Glacial Indifference"/>
                <a:cs typeface="Glacial Indifference"/>
                <a:sym typeface="Glacial Indifference"/>
              </a:rPr>
              <a:t>Normally, bank can rely upon the solicitor’s certificate confirming the discussions, but it will not be protected if it knows, or ought to have known, that the solicitor’s advice was either not given or was inadequate.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428368" y="1485900"/>
            <a:ext cx="12039600" cy="8024633"/>
          </a:xfrm>
          <a:prstGeom prst="rect">
            <a:avLst/>
          </a:prstGeom>
        </p:spPr>
        <p:txBody>
          <a:bodyPr wrap="square" lIns="0" tIns="0" rIns="0" bIns="0" rtlCol="0" anchor="t">
            <a:spAutoFit/>
          </a:bodyPr>
          <a:lstStyle/>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Significant number of risks related to conveyancing practice</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Firms must have relevant policies, controls and procedures </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Also steps which conveyancers can suggest that their clients take to diminish the risk of property fraud: </a:t>
            </a:r>
          </a:p>
          <a:p>
            <a:pPr marL="1209039" lvl="2" indent="-403013" algn="l">
              <a:lnSpc>
                <a:spcPts val="4479"/>
              </a:lnSpc>
              <a:buFont typeface="Arial"/>
              <a:buChar char="⚬"/>
            </a:pPr>
            <a:r>
              <a:rPr lang="en-US" sz="2799" b="1" dirty="0">
                <a:solidFill>
                  <a:srgbClr val="292A5A"/>
                </a:solidFill>
                <a:latin typeface="Glacial Indifference Bold"/>
                <a:ea typeface="Glacial Indifference Bold"/>
                <a:cs typeface="Glacial Indifference Bold"/>
                <a:sym typeface="Glacial Indifference Bold"/>
              </a:rPr>
              <a:t>Property Alert Service:</a:t>
            </a:r>
          </a:p>
          <a:p>
            <a:pPr marL="1813558" lvl="3" indent="-45339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can monitor via HMLR any property thought at risk of fraud: email alerts after requests for searches/applications made</a:t>
            </a:r>
          </a:p>
          <a:p>
            <a:pPr marL="1209039" lvl="2" indent="-403013" algn="l">
              <a:lnSpc>
                <a:spcPts val="4479"/>
              </a:lnSpc>
              <a:buFont typeface="Arial"/>
              <a:buChar char="⚬"/>
            </a:pPr>
            <a:r>
              <a:rPr lang="en-US" sz="2799" b="1" dirty="0">
                <a:solidFill>
                  <a:srgbClr val="292A5A"/>
                </a:solidFill>
                <a:latin typeface="Glacial Indifference Bold"/>
                <a:ea typeface="Glacial Indifference Bold"/>
                <a:cs typeface="Glacial Indifference Bold"/>
                <a:sym typeface="Glacial Indifference Bold"/>
              </a:rPr>
              <a:t>Register a restriction:</a:t>
            </a:r>
          </a:p>
          <a:p>
            <a:pPr marL="1813558" lvl="3" indent="-45339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Can register with HMLR a restriction, preventing sale or mortgage being registered unless a conveyancer certifies that the disposition was made by the registered proprietor by putting a Form LL restriction on the register of title</a:t>
            </a:r>
          </a:p>
          <a:p>
            <a:pPr marL="1813558" lvl="3" indent="-45339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can be registered to title by owner who does not live in property </a:t>
            </a:r>
          </a:p>
          <a:p>
            <a:pPr marL="1360168" lvl="3" algn="l">
              <a:lnSpc>
                <a:spcPts val="4479"/>
              </a:lnSpc>
            </a:pPr>
            <a:endParaRPr lang="en-US" sz="2799" dirty="0">
              <a:solidFill>
                <a:srgbClr val="292A5A"/>
              </a:solidFill>
              <a:latin typeface="Glacial Indifference"/>
              <a:ea typeface="Glacial Indifference"/>
              <a:cs typeface="Glacial Indifference"/>
              <a:sym typeface="Glacial Indifference"/>
            </a:endParaRPr>
          </a:p>
        </p:txBody>
      </p:sp>
      <p:sp>
        <p:nvSpPr>
          <p:cNvPr id="5" name="Freeform 5"/>
          <p:cNvSpPr/>
          <p:nvPr/>
        </p:nvSpPr>
        <p:spPr>
          <a:xfrm>
            <a:off x="12801600" y="298011"/>
            <a:ext cx="5029200" cy="5091224"/>
          </a:xfrm>
          <a:custGeom>
            <a:avLst/>
            <a:gdLst/>
            <a:ahLst/>
            <a:cxnLst/>
            <a:rect l="l" t="t" r="r" b="b"/>
            <a:pathLst>
              <a:path w="6698163" h="6151744">
                <a:moveTo>
                  <a:pt x="0" y="0"/>
                </a:moveTo>
                <a:lnTo>
                  <a:pt x="6698163" y="0"/>
                </a:lnTo>
                <a:lnTo>
                  <a:pt x="6698163" y="6151745"/>
                </a:lnTo>
                <a:lnTo>
                  <a:pt x="0" y="6151745"/>
                </a:lnTo>
                <a:lnTo>
                  <a:pt x="0" y="0"/>
                </a:lnTo>
                <a:close/>
              </a:path>
            </a:pathLst>
          </a:custGeom>
          <a:blipFill>
            <a:blip r:embed="rId3"/>
            <a:stretch>
              <a:fillRect l="-6899" r="-29669"/>
            </a:stretch>
          </a:blipFill>
        </p:spPr>
        <p:txBody>
          <a:bodyPr/>
          <a:lstStyle/>
          <a:p>
            <a:endParaRPr lang="en-GB"/>
          </a:p>
        </p:txBody>
      </p:sp>
      <p:sp>
        <p:nvSpPr>
          <p:cNvPr id="6" name="TextBox 6"/>
          <p:cNvSpPr txBox="1"/>
          <p:nvPr/>
        </p:nvSpPr>
        <p:spPr>
          <a:xfrm>
            <a:off x="609784" y="315516"/>
            <a:ext cx="8991416" cy="987450"/>
          </a:xfrm>
          <a:prstGeom prst="rect">
            <a:avLst/>
          </a:prstGeom>
        </p:spPr>
        <p:txBody>
          <a:bodyPr wrap="square" lIns="0" tIns="0" rIns="0" bIns="0" rtlCol="0" anchor="t">
            <a:spAutoFit/>
          </a:bodyPr>
          <a:lstStyle/>
          <a:p>
            <a:pPr algn="just">
              <a:lnSpc>
                <a:spcPts val="7700"/>
              </a:lnSpc>
            </a:pPr>
            <a:r>
              <a:rPr lang="en-US" sz="7500" b="1" spc="7" dirty="0">
                <a:solidFill>
                  <a:srgbClr val="E65485"/>
                </a:solidFill>
                <a:latin typeface="Glacial Indifference Bold"/>
                <a:ea typeface="Glacial Indifference Bold"/>
                <a:cs typeface="Glacial Indifference Bold"/>
                <a:sym typeface="Glacial Indifference Bold"/>
              </a:rPr>
              <a:t>MITIGATING </a:t>
            </a:r>
            <a:r>
              <a:rPr lang="en-US" sz="7500" b="1" spc="7" dirty="0">
                <a:solidFill>
                  <a:srgbClr val="292A5A"/>
                </a:solidFill>
                <a:latin typeface="Glacial Indifference Bold"/>
                <a:ea typeface="Glacial Indifference Bold"/>
                <a:cs typeface="Glacial Indifference Bold"/>
                <a:sym typeface="Glacial Indifference Bold"/>
              </a:rPr>
              <a:t>RISK</a:t>
            </a:r>
            <a:r>
              <a:rPr lang="en-US" sz="7500" b="1" spc="7" dirty="0">
                <a:solidFill>
                  <a:srgbClr val="E65485"/>
                </a:solidFill>
                <a:latin typeface="Glacial Indifference Bold"/>
                <a:ea typeface="Glacial Indifference Bold"/>
                <a:cs typeface="Glacial Indifference Bold"/>
                <a:sym typeface="Glacial Indifference Bold"/>
              </a:rPr>
              <a: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304800" y="1389535"/>
            <a:ext cx="16992508" cy="2705869"/>
          </a:xfrm>
          <a:prstGeom prst="rect">
            <a:avLst/>
          </a:prstGeom>
        </p:spPr>
        <p:txBody>
          <a:bodyPr wrap="square" lIns="0" tIns="0" rIns="0" bIns="0" rtlCol="0" anchor="t">
            <a:spAutoFit/>
          </a:bodyPr>
          <a:lstStyle/>
          <a:p>
            <a:pPr marL="291465" lvl="1" algn="l">
              <a:lnSpc>
                <a:spcPts val="4320"/>
              </a:lnSpc>
            </a:pPr>
            <a:r>
              <a:rPr lang="en-US" sz="2700" dirty="0">
                <a:solidFill>
                  <a:srgbClr val="292A5A"/>
                </a:solidFill>
                <a:latin typeface="Glacial Indifference"/>
                <a:ea typeface="Glacial Indifference"/>
                <a:cs typeface="Glacial Indifference"/>
                <a:sym typeface="Glacial Indifference"/>
              </a:rPr>
              <a:t>The SRA Glossary defines an undertaking as:</a:t>
            </a:r>
          </a:p>
          <a:p>
            <a:pPr marL="291465" lvl="1" algn="just">
              <a:lnSpc>
                <a:spcPts val="4320"/>
              </a:lnSpc>
            </a:pPr>
            <a:r>
              <a:rPr lang="en-US" sz="2700" dirty="0">
                <a:solidFill>
                  <a:srgbClr val="292A5A"/>
                </a:solidFill>
                <a:latin typeface="Glacial Indifference"/>
                <a:ea typeface="Glacial Indifference"/>
                <a:cs typeface="Glacial Indifference"/>
                <a:sym typeface="Glacial Indifference"/>
              </a:rPr>
              <a:t> “A statement, given orally or in writing, whether or not it includes the word ‘undertake’ or ‘undertaking’, to someone who reasonably places reliance on it, that you or a third party will do something or cause something to be done, or refrain from doing something.”</a:t>
            </a:r>
          </a:p>
          <a:p>
            <a:pPr marL="582930" lvl="1" indent="-291465" algn="l">
              <a:lnSpc>
                <a:spcPts val="4320"/>
              </a:lnSpc>
              <a:buFont typeface="Arial"/>
              <a:buChar char="•"/>
            </a:pPr>
            <a:endParaRPr lang="en-US" sz="2700" dirty="0">
              <a:solidFill>
                <a:srgbClr val="292A5A"/>
              </a:solidFill>
              <a:latin typeface="Glacial Indifference"/>
              <a:ea typeface="Glacial Indifference"/>
              <a:cs typeface="Glacial Indifference"/>
              <a:sym typeface="Glacial Indifference"/>
            </a:endParaRPr>
          </a:p>
        </p:txBody>
      </p:sp>
      <p:sp>
        <p:nvSpPr>
          <p:cNvPr id="3" name="TextBox 3"/>
          <p:cNvSpPr txBox="1"/>
          <p:nvPr/>
        </p:nvSpPr>
        <p:spPr>
          <a:xfrm>
            <a:off x="609784" y="315516"/>
            <a:ext cx="16687524" cy="1025922"/>
          </a:xfrm>
          <a:prstGeom prst="rect">
            <a:avLst/>
          </a:prstGeom>
        </p:spPr>
        <p:txBody>
          <a:bodyPr wrap="square" lIns="0" tIns="0" rIns="0" bIns="0" rtlCol="0" anchor="t">
            <a:spAutoFit/>
          </a:bodyPr>
          <a:lstStyle/>
          <a:p>
            <a:pPr algn="just">
              <a:lnSpc>
                <a:spcPts val="8000"/>
              </a:lnSpc>
            </a:pPr>
            <a:r>
              <a:rPr lang="en-US" sz="7500" b="1" spc="7" dirty="0">
                <a:solidFill>
                  <a:srgbClr val="E65485"/>
                </a:solidFill>
                <a:latin typeface="Glacial Indifference Bold"/>
                <a:ea typeface="Glacial Indifference Bold"/>
                <a:cs typeface="Glacial Indifference Bold"/>
                <a:sym typeface="Glacial Indifference Bold"/>
              </a:rPr>
              <a:t>UNDERTAKINGS – what are they?</a:t>
            </a:r>
          </a:p>
        </p:txBody>
      </p:sp>
      <p:pic>
        <p:nvPicPr>
          <p:cNvPr id="5" name="Picture 4">
            <a:extLst>
              <a:ext uri="{FF2B5EF4-FFF2-40B4-BE49-F238E27FC236}">
                <a16:creationId xmlns:a16="http://schemas.microsoft.com/office/drawing/2014/main" id="{58F884E8-6334-C1D0-328F-880AE2A8312A}"/>
              </a:ext>
            </a:extLst>
          </p:cNvPr>
          <p:cNvPicPr>
            <a:picLocks noChangeAspect="1"/>
          </p:cNvPicPr>
          <p:nvPr/>
        </p:nvPicPr>
        <p:blipFill>
          <a:blip r:embed="rId3"/>
          <a:stretch>
            <a:fillRect/>
          </a:stretch>
        </p:blipFill>
        <p:spPr>
          <a:xfrm>
            <a:off x="1143000" y="3771900"/>
            <a:ext cx="16002000" cy="5943671"/>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3" name="TextBox 3"/>
          <p:cNvSpPr txBox="1"/>
          <p:nvPr/>
        </p:nvSpPr>
        <p:spPr>
          <a:xfrm>
            <a:off x="609784" y="315516"/>
            <a:ext cx="16763816" cy="1128514"/>
          </a:xfrm>
          <a:prstGeom prst="rect">
            <a:avLst/>
          </a:prstGeom>
        </p:spPr>
        <p:txBody>
          <a:bodyPr wrap="square" lIns="0" tIns="0" rIns="0" bIns="0" rtlCol="0" anchor="t">
            <a:spAutoFit/>
          </a:bodyPr>
          <a:lstStyle/>
          <a:p>
            <a:pPr algn="just">
              <a:lnSpc>
                <a:spcPts val="8800"/>
              </a:lnSpc>
            </a:pPr>
            <a:r>
              <a:rPr lang="en-US" sz="7500" b="1" spc="7" dirty="0">
                <a:solidFill>
                  <a:srgbClr val="E65485"/>
                </a:solidFill>
                <a:latin typeface="Glacial Indifference Bold"/>
                <a:ea typeface="Glacial Indifference Bold"/>
                <a:cs typeface="Glacial Indifference Bold"/>
                <a:sym typeface="Glacial Indifference Bold"/>
              </a:rPr>
              <a:t>UNDERTAKINGS – Effect </a:t>
            </a:r>
          </a:p>
        </p:txBody>
      </p:sp>
      <p:pic>
        <p:nvPicPr>
          <p:cNvPr id="5" name="Picture 4">
            <a:extLst>
              <a:ext uri="{FF2B5EF4-FFF2-40B4-BE49-F238E27FC236}">
                <a16:creationId xmlns:a16="http://schemas.microsoft.com/office/drawing/2014/main" id="{8F827052-0BDB-9240-2AE3-CC7015A480B5}"/>
              </a:ext>
            </a:extLst>
          </p:cNvPr>
          <p:cNvPicPr>
            <a:picLocks noChangeAspect="1"/>
          </p:cNvPicPr>
          <p:nvPr/>
        </p:nvPicPr>
        <p:blipFill>
          <a:blip r:embed="rId3"/>
          <a:stretch>
            <a:fillRect/>
          </a:stretch>
        </p:blipFill>
        <p:spPr>
          <a:xfrm>
            <a:off x="1066800" y="1562100"/>
            <a:ext cx="15925800" cy="7696199"/>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3" name="TextBox 3"/>
          <p:cNvSpPr txBox="1"/>
          <p:nvPr/>
        </p:nvSpPr>
        <p:spPr>
          <a:xfrm>
            <a:off x="609784" y="315516"/>
            <a:ext cx="12420416" cy="1064394"/>
          </a:xfrm>
          <a:prstGeom prst="rect">
            <a:avLst/>
          </a:prstGeom>
        </p:spPr>
        <p:txBody>
          <a:bodyPr wrap="square" lIns="0" tIns="0" rIns="0" bIns="0" rtlCol="0" anchor="t">
            <a:spAutoFit/>
          </a:bodyPr>
          <a:lstStyle/>
          <a:p>
            <a:pPr algn="just">
              <a:lnSpc>
                <a:spcPts val="8300"/>
              </a:lnSpc>
            </a:pPr>
            <a:r>
              <a:rPr lang="en-US" sz="7500" b="1" spc="7" dirty="0">
                <a:solidFill>
                  <a:srgbClr val="E65485"/>
                </a:solidFill>
                <a:latin typeface="Glacial Indifference Bold"/>
                <a:ea typeface="Glacial Indifference Bold"/>
                <a:cs typeface="Glacial Indifference Bold"/>
                <a:sym typeface="Glacial Indifference Bold"/>
              </a:rPr>
              <a:t>UNDERTAKINGS </a:t>
            </a:r>
            <a:r>
              <a:rPr lang="en-US" sz="7500" b="1" spc="7" dirty="0">
                <a:solidFill>
                  <a:srgbClr val="292A5A"/>
                </a:solidFill>
                <a:latin typeface="Glacial Indifference Bold"/>
                <a:ea typeface="Glacial Indifference Bold"/>
                <a:cs typeface="Glacial Indifference Bold"/>
                <a:sym typeface="Glacial Indifference Bold"/>
              </a:rPr>
              <a:t>- DRAFTING</a:t>
            </a:r>
          </a:p>
        </p:txBody>
      </p:sp>
      <p:sp>
        <p:nvSpPr>
          <p:cNvPr id="4" name="AutoShape 4"/>
          <p:cNvSpPr/>
          <p:nvPr/>
        </p:nvSpPr>
        <p:spPr>
          <a:xfrm>
            <a:off x="11589837" y="9736180"/>
            <a:ext cx="6698163" cy="550820"/>
          </a:xfrm>
          <a:prstGeom prst="rect">
            <a:avLst/>
          </a:prstGeom>
          <a:solidFill>
            <a:srgbClr val="E65485"/>
          </a:solidFill>
        </p:spPr>
        <p:txBody>
          <a:bodyPr/>
          <a:lstStyle/>
          <a:p>
            <a:endParaRPr lang="en-GB"/>
          </a:p>
        </p:txBody>
      </p:sp>
      <p:pic>
        <p:nvPicPr>
          <p:cNvPr id="6" name="Picture 5">
            <a:extLst>
              <a:ext uri="{FF2B5EF4-FFF2-40B4-BE49-F238E27FC236}">
                <a16:creationId xmlns:a16="http://schemas.microsoft.com/office/drawing/2014/main" id="{47E0EBFA-EA6A-738E-3B0F-E7D5308C2760}"/>
              </a:ext>
            </a:extLst>
          </p:cNvPr>
          <p:cNvPicPr>
            <a:picLocks noChangeAspect="1"/>
          </p:cNvPicPr>
          <p:nvPr/>
        </p:nvPicPr>
        <p:blipFill>
          <a:blip r:embed="rId3"/>
          <a:stretch>
            <a:fillRect/>
          </a:stretch>
        </p:blipFill>
        <p:spPr>
          <a:xfrm>
            <a:off x="609785" y="1379910"/>
            <a:ext cx="17068432" cy="7696200"/>
          </a:xfrm>
          <a:prstGeom prst="rect">
            <a:avLst/>
          </a:prstGeom>
        </p:spPr>
      </p:pic>
      <p:sp>
        <p:nvSpPr>
          <p:cNvPr id="8" name="TextBox 7">
            <a:extLst>
              <a:ext uri="{FF2B5EF4-FFF2-40B4-BE49-F238E27FC236}">
                <a16:creationId xmlns:a16="http://schemas.microsoft.com/office/drawing/2014/main" id="{89454FC4-9B30-6258-4602-2BFABFFE0269}"/>
              </a:ext>
            </a:extLst>
          </p:cNvPr>
          <p:cNvSpPr txBox="1"/>
          <p:nvPr/>
        </p:nvSpPr>
        <p:spPr>
          <a:xfrm>
            <a:off x="5792290" y="8230110"/>
            <a:ext cx="9144000" cy="676980"/>
          </a:xfrm>
          <a:prstGeom prst="rect">
            <a:avLst/>
          </a:prstGeom>
          <a:noFill/>
        </p:spPr>
        <p:txBody>
          <a:bodyPr wrap="square">
            <a:spAutoFit/>
          </a:bodyPr>
          <a:lstStyle/>
          <a:p>
            <a:pPr marL="334644" lvl="1" indent="0" algn="l">
              <a:lnSpc>
                <a:spcPts val="4959"/>
              </a:lnSpc>
              <a:buFont typeface="Arial"/>
              <a:buNone/>
            </a:pPr>
            <a:r>
              <a:rPr lang="en-US" sz="3099" spc="-74" dirty="0">
                <a:solidFill>
                  <a:srgbClr val="292A5A"/>
                </a:solidFill>
                <a:latin typeface="Glacial Indifference"/>
                <a:ea typeface="Glacial Indifference"/>
                <a:cs typeface="Glacial Indifference"/>
                <a:sym typeface="Glacial Indifference"/>
              </a:rPr>
              <a:t>See guidance </a:t>
            </a:r>
            <a:r>
              <a:rPr lang="en-US" sz="3099" u="sng" spc="-74" dirty="0">
                <a:solidFill>
                  <a:srgbClr val="292A5A"/>
                </a:solidFill>
                <a:latin typeface="Glacial Indifference"/>
                <a:ea typeface="Glacial Indifference"/>
                <a:cs typeface="Glacial Indifference"/>
                <a:sym typeface="Glacial Indifference"/>
                <a:hlinkClick r:id="rId4" tooltip="https://www.sra.org.uk/solicitors/guidance/undertakings-behalf-incorporated-practices/"/>
              </a:rPr>
              <a:t> SRA (2022)</a:t>
            </a:r>
            <a:endParaRPr lang="en-US" sz="12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4" name="TextBox 4"/>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a:solidFill>
                  <a:srgbClr val="FED307"/>
                </a:solidFill>
                <a:latin typeface="Glacial Indifference Bold"/>
                <a:ea typeface="Glacial Indifference Bold"/>
                <a:cs typeface="Glacial Indifference Bold"/>
                <a:sym typeface="Glacial Indifference Bold"/>
              </a:rPr>
              <a:t> UNIT 2: </a:t>
            </a:r>
            <a:r>
              <a:rPr lang="en-US" sz="7500" b="1">
                <a:solidFill>
                  <a:srgbClr val="FFFFFF"/>
                </a:solidFill>
                <a:latin typeface="Glacial Indifference Bold"/>
                <a:ea typeface="Glacial Indifference Bold"/>
                <a:cs typeface="Glacial Indifference Bold"/>
                <a:sym typeface="Glacial Indifference Bold"/>
              </a:rPr>
              <a:t>LEARNING OUTCOMES</a:t>
            </a:r>
          </a:p>
        </p:txBody>
      </p:sp>
      <p:sp>
        <p:nvSpPr>
          <p:cNvPr id="5" name="TextBox 5"/>
          <p:cNvSpPr txBox="1"/>
          <p:nvPr/>
        </p:nvSpPr>
        <p:spPr>
          <a:xfrm>
            <a:off x="1028700" y="2184644"/>
            <a:ext cx="15734201" cy="3970657"/>
          </a:xfrm>
          <a:prstGeom prst="rect">
            <a:avLst/>
          </a:prstGeom>
        </p:spPr>
        <p:txBody>
          <a:bodyPr lIns="0" tIns="0" rIns="0" bIns="0" rtlCol="0" anchor="t">
            <a:spAutoFit/>
          </a:bodyPr>
          <a:lstStyle/>
          <a:p>
            <a:pPr marL="690876" lvl="1" indent="-345438" algn="l">
              <a:lnSpc>
                <a:spcPts val="6399"/>
              </a:lnSpc>
              <a:buFont typeface="Arial"/>
              <a:buChar char="•"/>
            </a:pPr>
            <a:r>
              <a:rPr lang="en-US" sz="3199" spc="63">
                <a:solidFill>
                  <a:srgbClr val="FFFFFF"/>
                </a:solidFill>
                <a:latin typeface="Glacial Indifference"/>
                <a:ea typeface="Glacial Indifference"/>
                <a:cs typeface="Glacial Indifference"/>
                <a:sym typeface="Glacial Indifference"/>
              </a:rPr>
              <a:t>Calculate taxation due in conveyancing transactions </a:t>
            </a:r>
          </a:p>
          <a:p>
            <a:pPr marL="690876" lvl="1" indent="-345438" algn="l">
              <a:lnSpc>
                <a:spcPts val="6399"/>
              </a:lnSpc>
              <a:buFont typeface="Arial"/>
              <a:buChar char="•"/>
            </a:pPr>
            <a:r>
              <a:rPr lang="en-US" sz="3199" spc="63">
                <a:solidFill>
                  <a:srgbClr val="FFFFFF"/>
                </a:solidFill>
                <a:latin typeface="Glacial Indifference"/>
                <a:ea typeface="Glacial Indifference"/>
                <a:cs typeface="Glacial Indifference"/>
                <a:sym typeface="Glacial Indifference"/>
              </a:rPr>
              <a:t>Differentiate between taxation practices in England and Wales</a:t>
            </a:r>
          </a:p>
          <a:p>
            <a:pPr marL="690876" lvl="1" indent="-345438" algn="l">
              <a:lnSpc>
                <a:spcPts val="6399"/>
              </a:lnSpc>
              <a:buFont typeface="Arial"/>
              <a:buChar char="•"/>
            </a:pPr>
            <a:r>
              <a:rPr lang="en-US" sz="3199" spc="63">
                <a:solidFill>
                  <a:srgbClr val="FFFFFF"/>
                </a:solidFill>
                <a:latin typeface="Glacial Indifference"/>
                <a:ea typeface="Glacial Indifference"/>
                <a:cs typeface="Glacial Indifference"/>
                <a:sym typeface="Glacial Indifference"/>
              </a:rPr>
              <a:t>Summarise the range of regulatory issues which may arise in context of conveyancing transactions</a:t>
            </a:r>
          </a:p>
          <a:p>
            <a:pPr marL="690876" lvl="1" indent="-345438" algn="l">
              <a:lnSpc>
                <a:spcPts val="6399"/>
              </a:lnSpc>
              <a:buFont typeface="Arial"/>
              <a:buChar char="•"/>
            </a:pPr>
            <a:r>
              <a:rPr lang="en-US" sz="3199" spc="63">
                <a:solidFill>
                  <a:srgbClr val="FFFFFF"/>
                </a:solidFill>
                <a:latin typeface="Glacial Indifference"/>
                <a:ea typeface="Glacial Indifference"/>
                <a:cs typeface="Glacial Indifference"/>
                <a:sym typeface="Glacial Indifference"/>
              </a:rPr>
              <a:t>Identify some key steps practitioners can undertake to mitigate risks </a:t>
            </a:r>
          </a:p>
        </p:txBody>
      </p:sp>
      <p:sp>
        <p:nvSpPr>
          <p:cNvPr id="6" name="TextBox 6"/>
          <p:cNvSpPr txBox="1"/>
          <p:nvPr/>
        </p:nvSpPr>
        <p:spPr>
          <a:xfrm>
            <a:off x="11589837" y="7447002"/>
            <a:ext cx="6698163" cy="2289178"/>
          </a:xfrm>
          <a:prstGeom prst="rect">
            <a:avLst/>
          </a:prstGeom>
        </p:spPr>
        <p:txBody>
          <a:bodyPr lIns="0" tIns="0" rIns="0" bIns="0" rtlCol="0" anchor="t">
            <a:spAutoFit/>
          </a:bodyPr>
          <a:lstStyle/>
          <a:p>
            <a:pPr algn="r">
              <a:lnSpc>
                <a:spcPts val="19999"/>
              </a:lnSpc>
            </a:pPr>
            <a:r>
              <a:rPr lang="en-US" sz="9999" b="1">
                <a:solidFill>
                  <a:srgbClr val="FED307"/>
                </a:solidFill>
                <a:latin typeface="Glacial Indifference Bold"/>
                <a:ea typeface="Glacial Indifference Bold"/>
                <a:cs typeface="Glacial Indifference Bold"/>
                <a:sym typeface="Glacial Indifference Bold"/>
              </a:rPr>
              <a:t>RECAP</a:t>
            </a:r>
          </a:p>
        </p:txBody>
      </p:sp>
      <p:grpSp>
        <p:nvGrpSpPr>
          <p:cNvPr id="7" name="Group 7"/>
          <p:cNvGrpSpPr/>
          <p:nvPr/>
        </p:nvGrpSpPr>
        <p:grpSpPr>
          <a:xfrm>
            <a:off x="1381240" y="6346353"/>
            <a:ext cx="12555653" cy="3198775"/>
            <a:chOff x="0" y="0"/>
            <a:chExt cx="3306839" cy="842476"/>
          </a:xfrm>
        </p:grpSpPr>
        <p:sp>
          <p:nvSpPr>
            <p:cNvPr id="8" name="Freeform 8"/>
            <p:cNvSpPr/>
            <p:nvPr/>
          </p:nvSpPr>
          <p:spPr>
            <a:xfrm>
              <a:off x="0" y="0"/>
              <a:ext cx="3306839" cy="842476"/>
            </a:xfrm>
            <a:custGeom>
              <a:avLst/>
              <a:gdLst/>
              <a:ahLst/>
              <a:cxnLst/>
              <a:rect l="l" t="t" r="r" b="b"/>
              <a:pathLst>
                <a:path w="3306839" h="842476">
                  <a:moveTo>
                    <a:pt x="17265" y="0"/>
                  </a:moveTo>
                  <a:lnTo>
                    <a:pt x="3289574" y="0"/>
                  </a:lnTo>
                  <a:cubicBezTo>
                    <a:pt x="3299109" y="0"/>
                    <a:pt x="3306839" y="7730"/>
                    <a:pt x="3306839" y="17265"/>
                  </a:cubicBezTo>
                  <a:lnTo>
                    <a:pt x="3306839" y="825211"/>
                  </a:lnTo>
                  <a:cubicBezTo>
                    <a:pt x="3306839" y="834746"/>
                    <a:pt x="3299109" y="842476"/>
                    <a:pt x="3289574" y="842476"/>
                  </a:cubicBezTo>
                  <a:lnTo>
                    <a:pt x="17265" y="842476"/>
                  </a:lnTo>
                  <a:cubicBezTo>
                    <a:pt x="7730" y="842476"/>
                    <a:pt x="0" y="834746"/>
                    <a:pt x="0" y="825211"/>
                  </a:cubicBezTo>
                  <a:lnTo>
                    <a:pt x="0" y="17265"/>
                  </a:lnTo>
                  <a:cubicBezTo>
                    <a:pt x="0" y="7730"/>
                    <a:pt x="7730" y="0"/>
                    <a:pt x="17265" y="0"/>
                  </a:cubicBezTo>
                  <a:close/>
                </a:path>
              </a:pathLst>
            </a:custGeom>
            <a:solidFill>
              <a:srgbClr val="00B3AF"/>
            </a:solidFill>
            <a:ln w="142875" cap="rnd">
              <a:solidFill>
                <a:srgbClr val="FED307"/>
              </a:solidFill>
              <a:prstDash val="solid"/>
              <a:round/>
            </a:ln>
          </p:spPr>
          <p:txBody>
            <a:bodyPr/>
            <a:lstStyle/>
            <a:p>
              <a:endParaRPr lang="en-GB"/>
            </a:p>
          </p:txBody>
        </p:sp>
        <p:sp>
          <p:nvSpPr>
            <p:cNvPr id="9" name="TextBox 9"/>
            <p:cNvSpPr txBox="1"/>
            <p:nvPr/>
          </p:nvSpPr>
          <p:spPr>
            <a:xfrm>
              <a:off x="0" y="-95250"/>
              <a:ext cx="3306839" cy="937726"/>
            </a:xfrm>
            <a:prstGeom prst="rect">
              <a:avLst/>
            </a:prstGeom>
          </p:spPr>
          <p:txBody>
            <a:bodyPr lIns="50800" tIns="50800" rIns="50800" bIns="50800" rtlCol="0" anchor="ctr"/>
            <a:lstStyle/>
            <a:p>
              <a:pPr algn="ctr">
                <a:lnSpc>
                  <a:spcPts val="4649"/>
                </a:lnSpc>
              </a:pPr>
              <a:r>
                <a:rPr lang="en-US" sz="3099" b="1" spc="3">
                  <a:solidFill>
                    <a:srgbClr val="FFFFFF"/>
                  </a:solidFill>
                  <a:latin typeface="Glacial Indifference Bold"/>
                  <a:ea typeface="Glacial Indifference Bold"/>
                  <a:cs typeface="Glacial Indifference Bold"/>
                  <a:sym typeface="Glacial Indifference Bold"/>
                </a:rPr>
                <a:t>How confident are you that you can demonstrate these Learning Outcomes in your assessments? </a:t>
              </a:r>
            </a:p>
            <a:p>
              <a:pPr algn="ctr">
                <a:lnSpc>
                  <a:spcPts val="3899"/>
                </a:lnSpc>
              </a:pPr>
              <a:r>
                <a:rPr lang="en-US" sz="2599" spc="2">
                  <a:solidFill>
                    <a:srgbClr val="FFFFFF"/>
                  </a:solidFill>
                  <a:latin typeface="Glacial Indifference"/>
                  <a:ea typeface="Glacial Indifference"/>
                  <a:cs typeface="Glacial Indifference"/>
                  <a:sym typeface="Glacial Indifference"/>
                </a:rPr>
                <a:t>Probably not fully after today alone. As you plan your independent study for this week, focus on these learning outcomes. Plan your reading and notes against these and work on building your confidence in achieving them before we start the next unit.</a:t>
              </a:r>
            </a:p>
          </p:txBody>
        </p:sp>
      </p:gr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4" name="TextBox 4"/>
          <p:cNvSpPr txBox="1"/>
          <p:nvPr/>
        </p:nvSpPr>
        <p:spPr>
          <a:xfrm>
            <a:off x="1028700" y="447675"/>
            <a:ext cx="16230600" cy="1729435"/>
          </a:xfrm>
          <a:prstGeom prst="rect">
            <a:avLst/>
          </a:prstGeom>
        </p:spPr>
        <p:txBody>
          <a:bodyPr lIns="0" tIns="0" rIns="0" bIns="0" rtlCol="0" anchor="t">
            <a:spAutoFit/>
          </a:bodyPr>
          <a:lstStyle/>
          <a:p>
            <a:pPr algn="just">
              <a:lnSpc>
                <a:spcPts val="15081"/>
              </a:lnSpc>
            </a:pPr>
            <a:r>
              <a:rPr lang="en-US" sz="7540" b="1">
                <a:solidFill>
                  <a:srgbClr val="FED307"/>
                </a:solidFill>
                <a:latin typeface="Glacial Indifference Bold"/>
                <a:ea typeface="Glacial Indifference Bold"/>
                <a:cs typeface="Glacial Indifference Bold"/>
                <a:sym typeface="Glacial Indifference Bold"/>
              </a:rPr>
              <a:t>UNIT 2: </a:t>
            </a:r>
            <a:r>
              <a:rPr lang="en-US" sz="7540" b="1">
                <a:solidFill>
                  <a:srgbClr val="FFFFFF"/>
                </a:solidFill>
                <a:latin typeface="Glacial Indifference Bold"/>
                <a:ea typeface="Glacial Indifference Bold"/>
                <a:cs typeface="Glacial Indifference Bold"/>
                <a:sym typeface="Glacial Indifference Bold"/>
              </a:rPr>
              <a:t>READING</a:t>
            </a:r>
          </a:p>
        </p:txBody>
      </p:sp>
      <p:sp>
        <p:nvSpPr>
          <p:cNvPr id="5" name="TextBox 5"/>
          <p:cNvSpPr txBox="1"/>
          <p:nvPr/>
        </p:nvSpPr>
        <p:spPr>
          <a:xfrm>
            <a:off x="1028700" y="2241794"/>
            <a:ext cx="15734201" cy="7480462"/>
          </a:xfrm>
          <a:prstGeom prst="rect">
            <a:avLst/>
          </a:prstGeom>
        </p:spPr>
        <p:txBody>
          <a:bodyPr lIns="0" tIns="0" rIns="0" bIns="0" rtlCol="0" anchor="t">
            <a:spAutoFit/>
          </a:bodyPr>
          <a:lstStyle/>
          <a:p>
            <a:pPr marL="539749" lvl="1" indent="-269875" algn="l">
              <a:lnSpc>
                <a:spcPts val="4999"/>
              </a:lnSpc>
              <a:buFont typeface="Arial"/>
              <a:buChar char="•"/>
            </a:pPr>
            <a:r>
              <a:rPr lang="en-US" sz="2499" spc="49">
                <a:solidFill>
                  <a:srgbClr val="FFFFFF"/>
                </a:solidFill>
                <a:latin typeface="Glacial Indifference"/>
                <a:ea typeface="Glacial Indifference"/>
                <a:cs typeface="Glacial Indifference"/>
                <a:sym typeface="Glacial Indifference"/>
              </a:rPr>
              <a:t>You should draw on the following materials to deepen your understanding of the topics discussed in this unit. </a:t>
            </a:r>
          </a:p>
          <a:p>
            <a:pPr marL="539749" lvl="1" indent="-269875" algn="l">
              <a:lnSpc>
                <a:spcPts val="4999"/>
              </a:lnSpc>
              <a:buFont typeface="Arial"/>
              <a:buChar char="•"/>
            </a:pPr>
            <a:r>
              <a:rPr lang="en-US" sz="2499" spc="49">
                <a:solidFill>
                  <a:srgbClr val="FFFFFF"/>
                </a:solidFill>
                <a:latin typeface="Glacial Indifference"/>
                <a:ea typeface="Glacial Indifference"/>
                <a:cs typeface="Glacial Indifference"/>
                <a:sym typeface="Glacial Indifference"/>
              </a:rPr>
              <a:t>Harris </a:t>
            </a:r>
            <a:r>
              <a:rPr lang="en-US" sz="2499" i="1" spc="49">
                <a:solidFill>
                  <a:srgbClr val="FFFFFF"/>
                </a:solidFill>
                <a:latin typeface="Glacial Indifference Italics"/>
                <a:ea typeface="Glacial Indifference Italics"/>
                <a:cs typeface="Glacial Indifference Italics"/>
                <a:sym typeface="Glacial Indifference Italics"/>
              </a:rPr>
              <a:t>et al.</a:t>
            </a:r>
            <a:r>
              <a:rPr lang="en-US" sz="2499" spc="49">
                <a:solidFill>
                  <a:srgbClr val="FFFFFF"/>
                </a:solidFill>
                <a:latin typeface="Glacial Indifference"/>
                <a:ea typeface="Glacial Indifference"/>
                <a:cs typeface="Glacial Indifference"/>
                <a:sym typeface="Glacial Indifference"/>
              </a:rPr>
              <a:t> (2024) chapters 6, 20</a:t>
            </a:r>
          </a:p>
          <a:p>
            <a:pPr marL="539749" lvl="1" indent="-269875" algn="l">
              <a:lnSpc>
                <a:spcPts val="4999"/>
              </a:lnSpc>
              <a:buFont typeface="Arial"/>
              <a:buChar char="•"/>
            </a:pPr>
            <a:r>
              <a:rPr lang="en-US" sz="2499" spc="49">
                <a:solidFill>
                  <a:srgbClr val="FFFFFF"/>
                </a:solidFill>
                <a:latin typeface="Glacial Indifference"/>
                <a:ea typeface="Glacial Indifference"/>
                <a:cs typeface="Glacial Indifference"/>
                <a:sym typeface="Glacial Indifference"/>
              </a:rPr>
              <a:t>Law society (2019)</a:t>
            </a:r>
            <a:r>
              <a:rPr lang="en-US" sz="2499" i="1" spc="49">
                <a:solidFill>
                  <a:srgbClr val="FFFFFF"/>
                </a:solidFill>
                <a:latin typeface="Glacial Indifference Italics"/>
                <a:ea typeface="Glacial Indifference Italics"/>
                <a:cs typeface="Glacial Indifference Italics"/>
                <a:sym typeface="Glacial Indifference Italics"/>
              </a:rPr>
              <a:t> ‘The Law Society Conveyancing Protocol‘. Available at: </a:t>
            </a:r>
            <a:r>
              <a:rPr lang="en-US" sz="2499" i="1" u="sng" spc="49">
                <a:solidFill>
                  <a:srgbClr val="FFFFFF"/>
                </a:solidFill>
                <a:latin typeface="Glacial Indifference Italics"/>
                <a:ea typeface="Glacial Indifference Italics"/>
                <a:cs typeface="Glacial Indifference Italics"/>
                <a:sym typeface="Glacial Indifference Italics"/>
                <a:hlinkClick r:id="rId2" tooltip="https://www.lawsociety.org.uk/topics/property/conveyancing-protocol"/>
              </a:rPr>
              <a:t>https://www.lawsociety.org.uk/topics/property/conveyancing-protocol</a:t>
            </a:r>
          </a:p>
          <a:p>
            <a:pPr marL="539749" lvl="1" indent="-269875" algn="l">
              <a:lnSpc>
                <a:spcPts val="4999"/>
              </a:lnSpc>
              <a:buFont typeface="Arial"/>
              <a:buChar char="•"/>
            </a:pPr>
            <a:r>
              <a:rPr lang="en-US" sz="2499" spc="49">
                <a:solidFill>
                  <a:srgbClr val="FFFFFF"/>
                </a:solidFill>
                <a:latin typeface="Glacial Indifference"/>
                <a:ea typeface="Glacial Indifference"/>
                <a:cs typeface="Glacial Indifference"/>
                <a:sym typeface="Glacial Indifference"/>
              </a:rPr>
              <a:t>Law Society (2019) ‘Code for completion by post’. Available at: https://www.lawsociety.org.uk/topics/property/code-for-completion-by-post </a:t>
            </a:r>
          </a:p>
          <a:p>
            <a:pPr marL="539749" lvl="1" indent="-269875" algn="l">
              <a:lnSpc>
                <a:spcPts val="4999"/>
              </a:lnSpc>
              <a:buFont typeface="Arial"/>
              <a:buChar char="•"/>
            </a:pPr>
            <a:r>
              <a:rPr lang="en-US" sz="2499" spc="49">
                <a:solidFill>
                  <a:srgbClr val="FFFFFF"/>
                </a:solidFill>
                <a:latin typeface="Glacial Indifference"/>
                <a:ea typeface="Glacial Indifference"/>
                <a:cs typeface="Glacial Indifference"/>
                <a:sym typeface="Glacial Indifference"/>
              </a:rPr>
              <a:t>Law Society (2020) ‘Mortgage fraud’. Available at: https://www.lawsociety.org.uk/topics/property/mortgage-fraud </a:t>
            </a:r>
          </a:p>
          <a:p>
            <a:pPr marL="539749" lvl="1" indent="-269875" algn="l">
              <a:lnSpc>
                <a:spcPts val="4999"/>
              </a:lnSpc>
              <a:buFont typeface="Arial"/>
              <a:buChar char="•"/>
            </a:pPr>
            <a:r>
              <a:rPr lang="en-US" sz="2499" spc="49">
                <a:solidFill>
                  <a:srgbClr val="FFFFFF"/>
                </a:solidFill>
                <a:latin typeface="Glacial Indifference"/>
                <a:ea typeface="Glacial Indifference"/>
                <a:cs typeface="Glacial Indifference"/>
                <a:sym typeface="Glacial Indifference"/>
              </a:rPr>
              <a:t>SRA (undated) ‘Money Laundering’. Available at: https://www.sra.org.uk/solicitors/resources/topic/money-laundering</a:t>
            </a:r>
          </a:p>
          <a:p>
            <a:pPr marL="539749" lvl="1" indent="-269875" algn="l">
              <a:lnSpc>
                <a:spcPts val="4999"/>
              </a:lnSpc>
              <a:buFont typeface="Arial"/>
              <a:buChar char="•"/>
            </a:pPr>
            <a:r>
              <a:rPr lang="en-US" sz="2499" spc="49">
                <a:solidFill>
                  <a:srgbClr val="FFFFFF"/>
                </a:solidFill>
                <a:latin typeface="Glacial Indifference"/>
                <a:ea typeface="Glacial Indifference"/>
                <a:cs typeface="Glacial Indifference"/>
                <a:sym typeface="Glacial Indifference"/>
              </a:rPr>
              <a:t>Read further about VAT on property - overview on lexis plus practical guidance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743</TotalTime>
  <Words>5040</Words>
  <Application>Microsoft Office PowerPoint</Application>
  <PresentationFormat>Custom</PresentationFormat>
  <Paragraphs>482</Paragraphs>
  <Slides>39</Slides>
  <Notes>35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Glacial Indifference Bold</vt:lpstr>
      <vt:lpstr>Arial</vt:lpstr>
      <vt:lpstr>Calibri</vt:lpstr>
      <vt:lpstr>Glacial Indifference Bold Italics</vt:lpstr>
      <vt:lpstr>Glacial Indifference</vt:lpstr>
      <vt:lpstr>Glacial Indifference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Conveyancing 2 - Regulatory matters, taxation and finance</dc:title>
  <dc:creator>Cerys Davies</dc:creator>
  <cp:lastModifiedBy>Kireene David</cp:lastModifiedBy>
  <cp:revision>2</cp:revision>
  <dcterms:created xsi:type="dcterms:W3CDTF">2006-08-16T00:00:00Z</dcterms:created>
  <dcterms:modified xsi:type="dcterms:W3CDTF">2026-09-17T14:50:32Z</dcterms:modified>
  <dc:identifier>DAGd55Ul9hA</dc:identifier>
</cp:coreProperties>
</file>