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6" r:id="rId8"/>
    <p:sldId id="267" r:id="rId9"/>
    <p:sldId id="260" r:id="rId10"/>
    <p:sldId id="268" r:id="rId11"/>
    <p:sldId id="261" r:id="rId12"/>
    <p:sldId id="269" r:id="rId13"/>
    <p:sldId id="262" r:id="rId14"/>
    <p:sldId id="263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expenditure</a:t>
            </a:r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 smtClean="0"/>
              <a:t>ASSET</a:t>
            </a:r>
            <a:endParaRPr lang="en-GB" sz="4000" b="1" dirty="0" smtClean="0"/>
          </a:p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 smtClean="0"/>
              <a:t>LIABILITY</a:t>
            </a:r>
          </a:p>
          <a:p>
            <a:pPr>
              <a:buNone/>
            </a:pPr>
            <a:r>
              <a:rPr lang="en-GB" sz="4000" dirty="0" smtClean="0"/>
              <a:t>	A </a:t>
            </a:r>
            <a:r>
              <a:rPr lang="en-GB" sz="4000" dirty="0" smtClean="0"/>
              <a:t>liability is something owed by the business</a:t>
            </a:r>
          </a:p>
          <a:p>
            <a:pPr>
              <a:buNone/>
            </a:pPr>
            <a:r>
              <a:rPr lang="en-GB" sz="4000" dirty="0" smtClean="0"/>
              <a:t>i.e</a:t>
            </a:r>
            <a:r>
              <a:rPr lang="en-GB" sz="4000" dirty="0" smtClean="0"/>
              <a:t>. an obligation to pay money at </a:t>
            </a:r>
            <a:r>
              <a:rPr lang="en-GB" sz="4000" dirty="0" smtClean="0"/>
              <a:t>	some </a:t>
            </a:r>
            <a:r>
              <a:rPr lang="en-GB" sz="4000" dirty="0" smtClean="0"/>
              <a:t>future date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(1 )  FIXED ASSETS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dirty="0" smtClean="0"/>
              <a:t>	i.e.  not for resale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e.g.	Motor vehicles</a:t>
            </a:r>
          </a:p>
          <a:p>
            <a:pPr>
              <a:buNone/>
            </a:pPr>
            <a:r>
              <a:rPr lang="en-GB" dirty="0" smtClean="0"/>
              <a:t>			Land and buildings</a:t>
            </a:r>
          </a:p>
          <a:p>
            <a:pPr>
              <a:buNone/>
            </a:pPr>
            <a:r>
              <a:rPr lang="en-GB" dirty="0" smtClean="0"/>
              <a:t>			Plant and machinery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(2)  </a:t>
            </a:r>
            <a:r>
              <a:rPr lang="en-GB" sz="6400" b="1" dirty="0" smtClean="0"/>
              <a:t>CURRENT ASSETS</a:t>
            </a:r>
          </a:p>
          <a:p>
            <a:pPr lvl="1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These are short term assets 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There are 5 categories of current asset:</a:t>
            </a:r>
          </a:p>
          <a:p>
            <a:pPr lvl="2"/>
            <a:endParaRPr lang="en-GB" sz="6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STOCKS</a:t>
            </a:r>
          </a:p>
          <a:p>
            <a:pPr marL="1581912" lvl="3" indent="-457200">
              <a:buNone/>
            </a:pPr>
            <a:r>
              <a:rPr lang="en-GB" sz="6400" dirty="0" smtClean="0"/>
              <a:t>	Unsold goods at the year end</a:t>
            </a:r>
          </a:p>
          <a:p>
            <a:pPr marL="1581912" lvl="3" indent="-457200">
              <a:buNone/>
            </a:pPr>
            <a:endParaRPr lang="en-GB" sz="6400" dirty="0" smtClean="0"/>
          </a:p>
          <a:p>
            <a:pPr marL="1362456" lvl="2" indent="-457200">
              <a:buAutoNum type="alphaLcParenBoth"/>
            </a:pPr>
            <a:r>
              <a:rPr lang="en-GB" sz="6400" b="1" dirty="0" smtClean="0"/>
              <a:t>DEBTORS</a:t>
            </a:r>
          </a:p>
          <a:p>
            <a:pPr marL="1581912" lvl="3" indent="-457200">
              <a:buNone/>
            </a:pPr>
            <a:r>
              <a:rPr lang="en-GB" sz="6400" dirty="0" smtClean="0"/>
              <a:t>	Amounts owed to the business by customers</a:t>
            </a:r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362456" lvl="2" indent="-457200">
              <a:buNone/>
            </a:pPr>
            <a:r>
              <a:rPr lang="en-GB" sz="6400" b="1" dirty="0" smtClean="0"/>
              <a:t>(c)  PREPAYMENTS</a:t>
            </a:r>
            <a:endParaRPr lang="en-GB" sz="6400" b="1" dirty="0" smtClean="0"/>
          </a:p>
          <a:p>
            <a:pPr marL="1581912" lvl="3" indent="-457200">
              <a:buNone/>
            </a:pPr>
            <a:r>
              <a:rPr lang="en-GB" sz="6400" dirty="0" smtClean="0"/>
              <a:t>	Expenses paid in advance</a:t>
            </a:r>
          </a:p>
          <a:p>
            <a:pPr marL="1362456" lvl="2" indent="-457200">
              <a:buNone/>
            </a:pPr>
            <a:endParaRPr lang="en-GB" sz="6400" dirty="0" smtClean="0"/>
          </a:p>
          <a:p>
            <a:pPr marL="1362456" lvl="2" indent="-457200">
              <a:buNone/>
            </a:pPr>
            <a:r>
              <a:rPr lang="en-GB" sz="6400" b="1" dirty="0" smtClean="0"/>
              <a:t>(d)  CASH </a:t>
            </a:r>
            <a:r>
              <a:rPr lang="en-GB" sz="6400" b="1" dirty="0" smtClean="0"/>
              <a:t>AT BANK</a:t>
            </a:r>
          </a:p>
          <a:p>
            <a:pPr marL="1362456" lvl="2" indent="-457200">
              <a:buNone/>
            </a:pPr>
            <a:endParaRPr lang="en-GB" sz="6400" dirty="0" smtClean="0"/>
          </a:p>
          <a:p>
            <a:pPr marL="1362456" lvl="2" indent="-457200">
              <a:buNone/>
            </a:pPr>
            <a:r>
              <a:rPr lang="en-GB" sz="6400" b="1" dirty="0" smtClean="0"/>
              <a:t>(e)  CASH </a:t>
            </a:r>
            <a:r>
              <a:rPr lang="en-GB" sz="6400" b="1" dirty="0" smtClean="0"/>
              <a:t>IN HAND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lphaLcParenBoth"/>
            </a:pPr>
            <a:r>
              <a:rPr lang="en-GB" sz="4000" dirty="0" smtClean="0"/>
              <a:t>Trade Creditors</a:t>
            </a:r>
          </a:p>
          <a:p>
            <a:pPr marL="651510" indent="-514350">
              <a:buNone/>
            </a:pPr>
            <a:r>
              <a:rPr lang="en-GB" sz="4000" dirty="0" smtClean="0"/>
              <a:t>		Amounts owed by the business to suppliers 	of goods / raw materials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(b</a:t>
            </a:r>
            <a:r>
              <a:rPr lang="en-GB" sz="4000" dirty="0" smtClean="0"/>
              <a:t>)  Accruals</a:t>
            </a:r>
          </a:p>
          <a:p>
            <a:pPr lvl="2">
              <a:buNone/>
            </a:pPr>
            <a:r>
              <a:rPr lang="en-GB" sz="4000" dirty="0" smtClean="0"/>
              <a:t>	</a:t>
            </a:r>
          </a:p>
          <a:p>
            <a:pPr lvl="2">
              <a:buNone/>
            </a:pPr>
            <a:r>
              <a:rPr lang="en-GB" sz="4000" dirty="0" smtClean="0"/>
              <a:t>	Expenses paid in </a:t>
            </a:r>
            <a:r>
              <a:rPr lang="en-GB" sz="4000" dirty="0" smtClean="0"/>
              <a:t>arrears</a:t>
            </a:r>
          </a:p>
          <a:p>
            <a:pPr lvl="2">
              <a:buNone/>
            </a:pPr>
            <a:r>
              <a:rPr lang="en-GB" sz="4000" dirty="0" smtClean="0"/>
              <a:t> </a:t>
            </a:r>
            <a:r>
              <a:rPr lang="en-GB" sz="4000" dirty="0" smtClean="0"/>
              <a:t> e.g.  Telephone, gas, electric</a:t>
            </a:r>
            <a:endParaRPr lang="en-GB" sz="40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>
              <a:buNone/>
            </a:pPr>
            <a:r>
              <a:rPr lang="en-GB" sz="4000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In the preparation of accounts the business and its owner are classes as separate </a:t>
            </a:r>
            <a:r>
              <a:rPr lang="en-GB" sz="4000" dirty="0" smtClean="0"/>
              <a:t>entities</a:t>
            </a:r>
            <a:endParaRPr lang="en-GB" sz="4000" dirty="0" smtClean="0"/>
          </a:p>
          <a:p>
            <a:endParaRPr lang="en-GB" sz="4000" dirty="0" smtClean="0"/>
          </a:p>
          <a:p>
            <a:r>
              <a:rPr lang="en-GB" sz="4000" dirty="0" smtClean="0"/>
              <a:t>We are preparing the accounts of the business, so transactions with the owner need to be highlighted</a:t>
            </a:r>
            <a:endParaRPr lang="en-GB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CAPITAL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amount owed by the business to the owner</a:t>
            </a:r>
          </a:p>
          <a:p>
            <a:pPr>
              <a:buNone/>
            </a:pPr>
            <a:r>
              <a:rPr lang="en-GB" sz="4000" dirty="0" smtClean="0"/>
              <a:t>	i.e.  the amount invested in the business by the owner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DRAWINGS</a:t>
            </a:r>
          </a:p>
          <a:p>
            <a:pPr>
              <a:buNone/>
            </a:pPr>
            <a:r>
              <a:rPr lang="en-GB" sz="4000" dirty="0" smtClean="0"/>
              <a:t>	The withdrawal of cash / goods from the business by the owner for his own personal use are classed as drawings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</TotalTime>
  <Words>116</Words>
  <Application>Microsoft Office PowerPoint</Application>
  <PresentationFormat>On-screen Show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INTRODUCTION TO ACCOUNTING TERMINOLGY</vt:lpstr>
      <vt:lpstr>COMMON ACCOUNTING TERMS</vt:lpstr>
      <vt:lpstr>Slide 3</vt:lpstr>
      <vt:lpstr>Slide 4</vt:lpstr>
      <vt:lpstr>SUBDIVISION OF ASSETS</vt:lpstr>
      <vt:lpstr>Slide 6</vt:lpstr>
      <vt:lpstr>Slide 7</vt:lpstr>
      <vt:lpstr>Slide 8</vt:lpstr>
      <vt:lpstr>SUB DIVISION OF LIABILITIES</vt:lpstr>
      <vt:lpstr>Slide 10</vt:lpstr>
      <vt:lpstr>Slide 11</vt:lpstr>
      <vt:lpstr>Slide 12</vt:lpstr>
      <vt:lpstr>THE CONCEPT OF CAPITAL</vt:lpstr>
      <vt:lpstr>Slide 14</vt:lpstr>
      <vt:lpstr>Slide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Administrator</cp:lastModifiedBy>
  <cp:revision>9</cp:revision>
  <dcterms:created xsi:type="dcterms:W3CDTF">2012-06-08T10:12:51Z</dcterms:created>
  <dcterms:modified xsi:type="dcterms:W3CDTF">2014-09-24T10:36:53Z</dcterms:modified>
</cp:coreProperties>
</file>