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56" r:id="rId2"/>
    <p:sldId id="257" r:id="rId3"/>
    <p:sldId id="259" r:id="rId4"/>
    <p:sldId id="263" r:id="rId5"/>
    <p:sldId id="266" r:id="rId6"/>
    <p:sldId id="267" r:id="rId7"/>
    <p:sldId id="268" r:id="rId8"/>
    <p:sldId id="260" r:id="rId9"/>
    <p:sldId id="269" r:id="rId10"/>
    <p:sldId id="270" r:id="rId11"/>
    <p:sldId id="271" r:id="rId12"/>
    <p:sldId id="272" r:id="rId13"/>
    <p:sldId id="273" r:id="rId14"/>
    <p:sldId id="265" r:id="rId15"/>
    <p:sldId id="274" r:id="rId16"/>
  </p:sldIdLst>
  <p:sldSz cx="18288000" cy="10287000"/>
  <p:notesSz cx="6858000" cy="9144000"/>
  <p:embeddedFontLst>
    <p:embeddedFont>
      <p:font typeface="Alta" panose="02000503000000000000"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autoAdjust="0"/>
    <p:restoredTop sz="86072" autoAdjust="0"/>
  </p:normalViewPr>
  <p:slideViewPr>
    <p:cSldViewPr>
      <p:cViewPr varScale="1">
        <p:scale>
          <a:sx n="53" d="100"/>
          <a:sy n="53" d="100"/>
        </p:scale>
        <p:origin x="1704" y="4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0B0FA-0749-4EE6-9DEC-3CC5BDF076D8}" type="doc">
      <dgm:prSet loTypeId="urn:microsoft.com/office/officeart/2005/8/layout/process4" loCatId="list" qsTypeId="urn:microsoft.com/office/officeart/2005/8/quickstyle/simple1" qsCatId="simple" csTypeId="urn:microsoft.com/office/officeart/2005/8/colors/accent2_2" csCatId="accent2" phldr="1"/>
      <dgm:spPr/>
      <dgm:t>
        <a:bodyPr/>
        <a:lstStyle/>
        <a:p>
          <a:endParaRPr lang="en-GB"/>
        </a:p>
      </dgm:t>
    </dgm:pt>
    <dgm:pt modelId="{48D0FA1A-31B8-4595-B8D9-BAE3E6087E8B}">
      <dgm:prSet custT="1"/>
      <dgm:spPr/>
      <dgm:t>
        <a:bodyPr/>
        <a:lstStyle/>
        <a:p>
          <a:r>
            <a:rPr lang="en-US" sz="2400" i="0" dirty="0">
              <a:latin typeface="Times New Roman" panose="02020603050405020304" pitchFamily="18" charset="0"/>
              <a:cs typeface="Times New Roman" panose="02020603050405020304" pitchFamily="18" charset="0"/>
            </a:rPr>
            <a:t>Taste of Cresco is a 3-day international summit celebrating Welsh cuisine and culture.</a:t>
          </a:r>
          <a:endParaRPr lang="en-GB" sz="2400" i="0" dirty="0">
            <a:latin typeface="Times New Roman" panose="02020603050405020304" pitchFamily="18" charset="0"/>
            <a:cs typeface="Times New Roman" panose="02020603050405020304" pitchFamily="18" charset="0"/>
          </a:endParaRPr>
        </a:p>
      </dgm:t>
    </dgm:pt>
    <dgm:pt modelId="{5469AC90-546D-4339-9ED3-EE8BB00FED45}" type="parTrans" cxnId="{8B34FBCB-3CC3-4EDC-BD13-5434ED99C80F}">
      <dgm:prSet/>
      <dgm:spPr/>
      <dgm:t>
        <a:bodyPr/>
        <a:lstStyle/>
        <a:p>
          <a:endParaRPr lang="en-GB" sz="2400">
            <a:latin typeface="Times New Roman" panose="02020603050405020304" pitchFamily="18" charset="0"/>
            <a:cs typeface="Times New Roman" panose="02020603050405020304" pitchFamily="18" charset="0"/>
          </a:endParaRPr>
        </a:p>
      </dgm:t>
    </dgm:pt>
    <dgm:pt modelId="{888E63C9-0C48-4552-B21C-793A7DBD1830}" type="sibTrans" cxnId="{8B34FBCB-3CC3-4EDC-BD13-5434ED99C80F}">
      <dgm:prSet/>
      <dgm:spPr/>
      <dgm:t>
        <a:bodyPr/>
        <a:lstStyle/>
        <a:p>
          <a:endParaRPr lang="en-GB" sz="2400">
            <a:latin typeface="Times New Roman" panose="02020603050405020304" pitchFamily="18" charset="0"/>
            <a:cs typeface="Times New Roman" panose="02020603050405020304" pitchFamily="18" charset="0"/>
          </a:endParaRPr>
        </a:p>
      </dgm:t>
    </dgm:pt>
    <dgm:pt modelId="{B4451E52-9C7C-4CAE-B862-04B94AF46400}">
      <dgm:prSet custT="1"/>
      <dgm:spPr/>
      <dgm:t>
        <a:bodyPr/>
        <a:lstStyle/>
        <a:p>
          <a:r>
            <a:rPr lang="en-US" sz="2400" dirty="0">
              <a:latin typeface="Times New Roman" panose="02020603050405020304" pitchFamily="18" charset="0"/>
              <a:cs typeface="Times New Roman" panose="02020603050405020304" pitchFamily="18" charset="0"/>
            </a:rPr>
            <a:t>Features include live cooking demos, panel discussions, AR-enhanced cultural experiences, and a networking gala.</a:t>
          </a:r>
          <a:endParaRPr lang="en-GB" sz="2400" dirty="0">
            <a:latin typeface="Times New Roman" panose="02020603050405020304" pitchFamily="18" charset="0"/>
            <a:cs typeface="Times New Roman" panose="02020603050405020304" pitchFamily="18" charset="0"/>
          </a:endParaRPr>
        </a:p>
      </dgm:t>
    </dgm:pt>
    <dgm:pt modelId="{E4309D6E-5E21-42B9-9553-BA230C5300D2}" type="parTrans" cxnId="{046FDB7A-2BAC-480C-8E5F-4BFE3ADAE870}">
      <dgm:prSet/>
      <dgm:spPr/>
      <dgm:t>
        <a:bodyPr/>
        <a:lstStyle/>
        <a:p>
          <a:endParaRPr lang="en-GB" sz="2400">
            <a:latin typeface="Times New Roman" panose="02020603050405020304" pitchFamily="18" charset="0"/>
            <a:cs typeface="Times New Roman" panose="02020603050405020304" pitchFamily="18" charset="0"/>
          </a:endParaRPr>
        </a:p>
      </dgm:t>
    </dgm:pt>
    <dgm:pt modelId="{41FF36CE-9451-494E-8FB0-755B0869EFF6}" type="sibTrans" cxnId="{046FDB7A-2BAC-480C-8E5F-4BFE3ADAE870}">
      <dgm:prSet/>
      <dgm:spPr/>
      <dgm:t>
        <a:bodyPr/>
        <a:lstStyle/>
        <a:p>
          <a:endParaRPr lang="en-GB" sz="2400">
            <a:latin typeface="Times New Roman" panose="02020603050405020304" pitchFamily="18" charset="0"/>
            <a:cs typeface="Times New Roman" panose="02020603050405020304" pitchFamily="18" charset="0"/>
          </a:endParaRPr>
        </a:p>
      </dgm:t>
    </dgm:pt>
    <dgm:pt modelId="{FB8F8663-BB78-450E-ACC8-73A3387D263F}">
      <dgm:prSet custT="1"/>
      <dgm:spPr/>
      <dgm:t>
        <a:bodyPr/>
        <a:lstStyle/>
        <a:p>
          <a:r>
            <a:rPr lang="en-US" sz="2400" dirty="0">
              <a:latin typeface="Times New Roman" panose="02020603050405020304" pitchFamily="18" charset="0"/>
              <a:cs typeface="Times New Roman" panose="02020603050405020304" pitchFamily="18" charset="0"/>
            </a:rPr>
            <a:t>The event promotes Welsh produce, culinary fusion, and sustainable food practices.</a:t>
          </a:r>
          <a:endParaRPr lang="en-GB" sz="2400" dirty="0">
            <a:latin typeface="Times New Roman" panose="02020603050405020304" pitchFamily="18" charset="0"/>
            <a:cs typeface="Times New Roman" panose="02020603050405020304" pitchFamily="18" charset="0"/>
          </a:endParaRPr>
        </a:p>
      </dgm:t>
    </dgm:pt>
    <dgm:pt modelId="{FA99B883-AE54-4EB0-8559-32A3B8EEA416}" type="parTrans" cxnId="{B1A2668F-15B4-43A2-ACC8-C7E8A01F0977}">
      <dgm:prSet/>
      <dgm:spPr/>
      <dgm:t>
        <a:bodyPr/>
        <a:lstStyle/>
        <a:p>
          <a:endParaRPr lang="en-GB" sz="2400">
            <a:latin typeface="Times New Roman" panose="02020603050405020304" pitchFamily="18" charset="0"/>
            <a:cs typeface="Times New Roman" panose="02020603050405020304" pitchFamily="18" charset="0"/>
          </a:endParaRPr>
        </a:p>
      </dgm:t>
    </dgm:pt>
    <dgm:pt modelId="{523B598A-6651-45DF-9A24-490B9A388117}" type="sibTrans" cxnId="{B1A2668F-15B4-43A2-ACC8-C7E8A01F0977}">
      <dgm:prSet/>
      <dgm:spPr/>
      <dgm:t>
        <a:bodyPr/>
        <a:lstStyle/>
        <a:p>
          <a:endParaRPr lang="en-GB" sz="2400">
            <a:latin typeface="Times New Roman" panose="02020603050405020304" pitchFamily="18" charset="0"/>
            <a:cs typeface="Times New Roman" panose="02020603050405020304" pitchFamily="18" charset="0"/>
          </a:endParaRPr>
        </a:p>
      </dgm:t>
    </dgm:pt>
    <dgm:pt modelId="{1047A133-673D-438D-BF81-2DEE2A6BE13D}">
      <dgm:prSet custT="1"/>
      <dgm:spPr/>
      <dgm:t>
        <a:bodyPr/>
        <a:lstStyle/>
        <a:p>
          <a:r>
            <a:rPr lang="en-US" sz="2400" dirty="0">
              <a:latin typeface="Times New Roman" panose="02020603050405020304" pitchFamily="18" charset="0"/>
              <a:cs typeface="Times New Roman" panose="02020603050405020304" pitchFamily="18" charset="0"/>
            </a:rPr>
            <a:t>It is designed to foster global culinary exchange and position Wales as a premier cultural destination.</a:t>
          </a:r>
          <a:endParaRPr lang="en-GB" sz="2400" dirty="0">
            <a:latin typeface="Times New Roman" panose="02020603050405020304" pitchFamily="18" charset="0"/>
            <a:cs typeface="Times New Roman" panose="02020603050405020304" pitchFamily="18" charset="0"/>
          </a:endParaRPr>
        </a:p>
      </dgm:t>
    </dgm:pt>
    <dgm:pt modelId="{1C071E26-8EEA-4D63-B535-E86FDB7EADF6}" type="parTrans" cxnId="{E77905B4-6356-4E40-ACBD-2FF0C047DCDD}">
      <dgm:prSet/>
      <dgm:spPr/>
      <dgm:t>
        <a:bodyPr/>
        <a:lstStyle/>
        <a:p>
          <a:endParaRPr lang="en-GB" sz="2400">
            <a:latin typeface="Times New Roman" panose="02020603050405020304" pitchFamily="18" charset="0"/>
            <a:cs typeface="Times New Roman" panose="02020603050405020304" pitchFamily="18" charset="0"/>
          </a:endParaRPr>
        </a:p>
      </dgm:t>
    </dgm:pt>
    <dgm:pt modelId="{BD8E88DA-4BE3-4B87-92E7-1E7A5B6CB05D}" type="sibTrans" cxnId="{E77905B4-6356-4E40-ACBD-2FF0C047DCDD}">
      <dgm:prSet/>
      <dgm:spPr/>
      <dgm:t>
        <a:bodyPr/>
        <a:lstStyle/>
        <a:p>
          <a:endParaRPr lang="en-GB" sz="2400">
            <a:latin typeface="Times New Roman" panose="02020603050405020304" pitchFamily="18" charset="0"/>
            <a:cs typeface="Times New Roman" panose="02020603050405020304" pitchFamily="18" charset="0"/>
          </a:endParaRPr>
        </a:p>
      </dgm:t>
    </dgm:pt>
    <dgm:pt modelId="{C01418F1-F839-4F15-97CA-B5E536268B4E}" type="pres">
      <dgm:prSet presAssocID="{F140B0FA-0749-4EE6-9DEC-3CC5BDF076D8}" presName="Name0" presStyleCnt="0">
        <dgm:presLayoutVars>
          <dgm:dir/>
          <dgm:animLvl val="lvl"/>
          <dgm:resizeHandles val="exact"/>
        </dgm:presLayoutVars>
      </dgm:prSet>
      <dgm:spPr/>
    </dgm:pt>
    <dgm:pt modelId="{59D798DD-1A8C-49D5-BE38-79D6A73BC856}" type="pres">
      <dgm:prSet presAssocID="{1047A133-673D-438D-BF81-2DEE2A6BE13D}" presName="boxAndChildren" presStyleCnt="0"/>
      <dgm:spPr/>
    </dgm:pt>
    <dgm:pt modelId="{51CF3D24-B337-4C69-AEE3-216E32410E18}" type="pres">
      <dgm:prSet presAssocID="{1047A133-673D-438D-BF81-2DEE2A6BE13D}" presName="parentTextBox" presStyleLbl="node1" presStyleIdx="0" presStyleCnt="4"/>
      <dgm:spPr/>
    </dgm:pt>
    <dgm:pt modelId="{4B1CCC62-013A-4196-827C-FD700B99E234}" type="pres">
      <dgm:prSet presAssocID="{523B598A-6651-45DF-9A24-490B9A388117}" presName="sp" presStyleCnt="0"/>
      <dgm:spPr/>
    </dgm:pt>
    <dgm:pt modelId="{6597E8CC-3FD2-42EC-BC02-D97F8A5D4DD7}" type="pres">
      <dgm:prSet presAssocID="{FB8F8663-BB78-450E-ACC8-73A3387D263F}" presName="arrowAndChildren" presStyleCnt="0"/>
      <dgm:spPr/>
    </dgm:pt>
    <dgm:pt modelId="{04ED11CD-B2C7-45BA-B8E8-252B1656AB0F}" type="pres">
      <dgm:prSet presAssocID="{FB8F8663-BB78-450E-ACC8-73A3387D263F}" presName="parentTextArrow" presStyleLbl="node1" presStyleIdx="1" presStyleCnt="4"/>
      <dgm:spPr/>
    </dgm:pt>
    <dgm:pt modelId="{BB500D31-1E7B-48EF-8CB2-2853C01724E4}" type="pres">
      <dgm:prSet presAssocID="{41FF36CE-9451-494E-8FB0-755B0869EFF6}" presName="sp" presStyleCnt="0"/>
      <dgm:spPr/>
    </dgm:pt>
    <dgm:pt modelId="{3995CAF7-D3C9-40BC-9CA6-C753FD7F2ED9}" type="pres">
      <dgm:prSet presAssocID="{B4451E52-9C7C-4CAE-B862-04B94AF46400}" presName="arrowAndChildren" presStyleCnt="0"/>
      <dgm:spPr/>
    </dgm:pt>
    <dgm:pt modelId="{E0AAE01B-B339-4853-A263-912419F5FC90}" type="pres">
      <dgm:prSet presAssocID="{B4451E52-9C7C-4CAE-B862-04B94AF46400}" presName="parentTextArrow" presStyleLbl="node1" presStyleIdx="2" presStyleCnt="4"/>
      <dgm:spPr/>
    </dgm:pt>
    <dgm:pt modelId="{FBED94B8-EF57-4D13-AB63-D8C41A9A53CD}" type="pres">
      <dgm:prSet presAssocID="{888E63C9-0C48-4552-B21C-793A7DBD1830}" presName="sp" presStyleCnt="0"/>
      <dgm:spPr/>
    </dgm:pt>
    <dgm:pt modelId="{2E3975DD-66EE-4F28-8C6D-0CEF2BC7994D}" type="pres">
      <dgm:prSet presAssocID="{48D0FA1A-31B8-4595-B8D9-BAE3E6087E8B}" presName="arrowAndChildren" presStyleCnt="0"/>
      <dgm:spPr/>
    </dgm:pt>
    <dgm:pt modelId="{1A1967DD-DC17-44AC-B3E3-72D3F577F420}" type="pres">
      <dgm:prSet presAssocID="{48D0FA1A-31B8-4595-B8D9-BAE3E6087E8B}" presName="parentTextArrow" presStyleLbl="node1" presStyleIdx="3" presStyleCnt="4"/>
      <dgm:spPr/>
    </dgm:pt>
  </dgm:ptLst>
  <dgm:cxnLst>
    <dgm:cxn modelId="{4B633C1B-ECD1-4875-B15B-854B006F83C1}" type="presOf" srcId="{F140B0FA-0749-4EE6-9DEC-3CC5BDF076D8}" destId="{C01418F1-F839-4F15-97CA-B5E536268B4E}" srcOrd="0" destOrd="0" presId="urn:microsoft.com/office/officeart/2005/8/layout/process4"/>
    <dgm:cxn modelId="{8DCDD431-2D34-4A2D-94C4-E57852CE7E59}" type="presOf" srcId="{B4451E52-9C7C-4CAE-B862-04B94AF46400}" destId="{E0AAE01B-B339-4853-A263-912419F5FC90}" srcOrd="0" destOrd="0" presId="urn:microsoft.com/office/officeart/2005/8/layout/process4"/>
    <dgm:cxn modelId="{0AF7E673-FD58-4A2A-845A-673E2FD978A8}" type="presOf" srcId="{1047A133-673D-438D-BF81-2DEE2A6BE13D}" destId="{51CF3D24-B337-4C69-AEE3-216E32410E18}" srcOrd="0" destOrd="0" presId="urn:microsoft.com/office/officeart/2005/8/layout/process4"/>
    <dgm:cxn modelId="{046FDB7A-2BAC-480C-8E5F-4BFE3ADAE870}" srcId="{F140B0FA-0749-4EE6-9DEC-3CC5BDF076D8}" destId="{B4451E52-9C7C-4CAE-B862-04B94AF46400}" srcOrd="1" destOrd="0" parTransId="{E4309D6E-5E21-42B9-9553-BA230C5300D2}" sibTransId="{41FF36CE-9451-494E-8FB0-755B0869EFF6}"/>
    <dgm:cxn modelId="{B1A2668F-15B4-43A2-ACC8-C7E8A01F0977}" srcId="{F140B0FA-0749-4EE6-9DEC-3CC5BDF076D8}" destId="{FB8F8663-BB78-450E-ACC8-73A3387D263F}" srcOrd="2" destOrd="0" parTransId="{FA99B883-AE54-4EB0-8559-32A3B8EEA416}" sibTransId="{523B598A-6651-45DF-9A24-490B9A388117}"/>
    <dgm:cxn modelId="{F204049D-331F-4C10-9774-DD74DCEB1BDE}" type="presOf" srcId="{FB8F8663-BB78-450E-ACC8-73A3387D263F}" destId="{04ED11CD-B2C7-45BA-B8E8-252B1656AB0F}" srcOrd="0" destOrd="0" presId="urn:microsoft.com/office/officeart/2005/8/layout/process4"/>
    <dgm:cxn modelId="{E77905B4-6356-4E40-ACBD-2FF0C047DCDD}" srcId="{F140B0FA-0749-4EE6-9DEC-3CC5BDF076D8}" destId="{1047A133-673D-438D-BF81-2DEE2A6BE13D}" srcOrd="3" destOrd="0" parTransId="{1C071E26-8EEA-4D63-B535-E86FDB7EADF6}" sibTransId="{BD8E88DA-4BE3-4B87-92E7-1E7A5B6CB05D}"/>
    <dgm:cxn modelId="{8B34FBCB-3CC3-4EDC-BD13-5434ED99C80F}" srcId="{F140B0FA-0749-4EE6-9DEC-3CC5BDF076D8}" destId="{48D0FA1A-31B8-4595-B8D9-BAE3E6087E8B}" srcOrd="0" destOrd="0" parTransId="{5469AC90-546D-4339-9ED3-EE8BB00FED45}" sibTransId="{888E63C9-0C48-4552-B21C-793A7DBD1830}"/>
    <dgm:cxn modelId="{714A8EF8-7222-43E9-AD8D-D9CD8585775E}" type="presOf" srcId="{48D0FA1A-31B8-4595-B8D9-BAE3E6087E8B}" destId="{1A1967DD-DC17-44AC-B3E3-72D3F577F420}" srcOrd="0" destOrd="0" presId="urn:microsoft.com/office/officeart/2005/8/layout/process4"/>
    <dgm:cxn modelId="{6A2D1042-D34E-46F5-AFD7-920DE7CDE21F}" type="presParOf" srcId="{C01418F1-F839-4F15-97CA-B5E536268B4E}" destId="{59D798DD-1A8C-49D5-BE38-79D6A73BC856}" srcOrd="0" destOrd="0" presId="urn:microsoft.com/office/officeart/2005/8/layout/process4"/>
    <dgm:cxn modelId="{BAC0C580-800C-4511-A568-F965ADECB126}" type="presParOf" srcId="{59D798DD-1A8C-49D5-BE38-79D6A73BC856}" destId="{51CF3D24-B337-4C69-AEE3-216E32410E18}" srcOrd="0" destOrd="0" presId="urn:microsoft.com/office/officeart/2005/8/layout/process4"/>
    <dgm:cxn modelId="{0BB0F394-E236-4D24-AA41-FC30393B6FB6}" type="presParOf" srcId="{C01418F1-F839-4F15-97CA-B5E536268B4E}" destId="{4B1CCC62-013A-4196-827C-FD700B99E234}" srcOrd="1" destOrd="0" presId="urn:microsoft.com/office/officeart/2005/8/layout/process4"/>
    <dgm:cxn modelId="{05604BDE-D551-4CAE-887B-301C89DAAA19}" type="presParOf" srcId="{C01418F1-F839-4F15-97CA-B5E536268B4E}" destId="{6597E8CC-3FD2-42EC-BC02-D97F8A5D4DD7}" srcOrd="2" destOrd="0" presId="urn:microsoft.com/office/officeart/2005/8/layout/process4"/>
    <dgm:cxn modelId="{FDC88B90-B9DA-4A06-985F-602210EE8297}" type="presParOf" srcId="{6597E8CC-3FD2-42EC-BC02-D97F8A5D4DD7}" destId="{04ED11CD-B2C7-45BA-B8E8-252B1656AB0F}" srcOrd="0" destOrd="0" presId="urn:microsoft.com/office/officeart/2005/8/layout/process4"/>
    <dgm:cxn modelId="{97FAAA8B-32C8-4978-9AFC-E1A78D3D176F}" type="presParOf" srcId="{C01418F1-F839-4F15-97CA-B5E536268B4E}" destId="{BB500D31-1E7B-48EF-8CB2-2853C01724E4}" srcOrd="3" destOrd="0" presId="urn:microsoft.com/office/officeart/2005/8/layout/process4"/>
    <dgm:cxn modelId="{5F49FCF8-0095-4D7D-8709-463B981F10BF}" type="presParOf" srcId="{C01418F1-F839-4F15-97CA-B5E536268B4E}" destId="{3995CAF7-D3C9-40BC-9CA6-C753FD7F2ED9}" srcOrd="4" destOrd="0" presId="urn:microsoft.com/office/officeart/2005/8/layout/process4"/>
    <dgm:cxn modelId="{8346E3C1-4C15-4093-9589-FD1DB2D613D6}" type="presParOf" srcId="{3995CAF7-D3C9-40BC-9CA6-C753FD7F2ED9}" destId="{E0AAE01B-B339-4853-A263-912419F5FC90}" srcOrd="0" destOrd="0" presId="urn:microsoft.com/office/officeart/2005/8/layout/process4"/>
    <dgm:cxn modelId="{A510FDA3-988A-4ACB-A8E8-675025393889}" type="presParOf" srcId="{C01418F1-F839-4F15-97CA-B5E536268B4E}" destId="{FBED94B8-EF57-4D13-AB63-D8C41A9A53CD}" srcOrd="5" destOrd="0" presId="urn:microsoft.com/office/officeart/2005/8/layout/process4"/>
    <dgm:cxn modelId="{0672F136-EBFA-4908-8A23-9EDE15D87B54}" type="presParOf" srcId="{C01418F1-F839-4F15-97CA-B5E536268B4E}" destId="{2E3975DD-66EE-4F28-8C6D-0CEF2BC7994D}" srcOrd="6" destOrd="0" presId="urn:microsoft.com/office/officeart/2005/8/layout/process4"/>
    <dgm:cxn modelId="{DD0ED441-6121-442F-A0AF-1E7F7D68D361}" type="presParOf" srcId="{2E3975DD-66EE-4F28-8C6D-0CEF2BC7994D}" destId="{1A1967DD-DC17-44AC-B3E3-72D3F577F42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7E265-9E51-4F97-B1E3-F88C95CE812C}" type="doc">
      <dgm:prSet loTypeId="urn:microsoft.com/office/officeart/2005/8/layout/list1" loCatId="list" qsTypeId="urn:microsoft.com/office/officeart/2005/8/quickstyle/3d3" qsCatId="3D" csTypeId="urn:microsoft.com/office/officeart/2005/8/colors/accent1_5" csCatId="accent1" phldr="1"/>
      <dgm:spPr/>
      <dgm:t>
        <a:bodyPr/>
        <a:lstStyle/>
        <a:p>
          <a:endParaRPr lang="en-GB"/>
        </a:p>
      </dgm:t>
    </dgm:pt>
    <dgm:pt modelId="{B4686E86-9E2D-4B33-8FEC-D1F75C2FAD07}">
      <dgm:prSet custT="1"/>
      <dgm:spPr/>
      <dgm:t>
        <a:bodyPr/>
        <a:lstStyle/>
        <a:p>
          <a:pPr algn="just"/>
          <a:r>
            <a:rPr lang="en-GB" sz="2400" dirty="0">
              <a:solidFill>
                <a:schemeClr val="bg1"/>
              </a:solidFill>
              <a:latin typeface="Times New Roman" panose="02020603050405020304" pitchFamily="18" charset="0"/>
              <a:cs typeface="Times New Roman" panose="02020603050405020304" pitchFamily="18" charset="0"/>
            </a:rPr>
            <a:t>Location: </a:t>
          </a:r>
          <a:r>
            <a:rPr lang="en-GB" sz="2400" b="1" dirty="0">
              <a:solidFill>
                <a:schemeClr val="bg1"/>
              </a:solidFill>
              <a:latin typeface="Times New Roman" panose="02020603050405020304" pitchFamily="18" charset="0"/>
              <a:cs typeface="Times New Roman" panose="02020603050405020304" pitchFamily="18" charset="0"/>
            </a:rPr>
            <a:t>Bodnant Welsh Food Centre,  </a:t>
          </a:r>
          <a:r>
            <a:rPr lang="en-US" sz="2400" dirty="0">
              <a:solidFill>
                <a:schemeClr val="bg1"/>
              </a:solidFill>
              <a:latin typeface="Times New Roman" panose="02020603050405020304" pitchFamily="18" charset="0"/>
              <a:cs typeface="Times New Roman" panose="02020603050405020304" pitchFamily="18" charset="0"/>
            </a:rPr>
            <a:t>Conwy Valley — a culinary hub surrounded by scenic landscapes.</a:t>
          </a:r>
          <a:endParaRPr lang="en-GB" sz="2400" dirty="0">
            <a:solidFill>
              <a:schemeClr val="bg1"/>
            </a:solidFill>
            <a:latin typeface="Times New Roman" panose="02020603050405020304" pitchFamily="18" charset="0"/>
            <a:cs typeface="Times New Roman" panose="02020603050405020304" pitchFamily="18" charset="0"/>
          </a:endParaRPr>
        </a:p>
      </dgm:t>
    </dgm:pt>
    <dgm:pt modelId="{A207DB62-DEAC-4E51-BFAA-07AABEC0CDB4}" type="sibTrans" cxnId="{67E60760-F195-4AC7-BC1B-C551577CA0F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9C192192-DAD4-44D7-BFB0-FDF522E1ADF5}" type="parTrans" cxnId="{67E60760-F195-4AC7-BC1B-C551577CA0F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301A98D8-EF38-4295-8643-80F52EBBA3E9}">
      <dgm:prSet custT="1"/>
      <dgm:spPr/>
      <dgm:t>
        <a:bodyPr/>
        <a:lstStyle/>
        <a:p>
          <a:pPr algn="just"/>
          <a:r>
            <a:rPr lang="en-US" sz="2400" b="0" dirty="0">
              <a:solidFill>
                <a:schemeClr val="bg1"/>
              </a:solidFill>
              <a:latin typeface="Times New Roman" panose="02020603050405020304" pitchFamily="18" charset="0"/>
              <a:cs typeface="Times New Roman" panose="02020603050405020304" pitchFamily="18" charset="0"/>
            </a:rPr>
            <a:t>It offers purpose-built facilities for demonstrations, conferences, and outdoor events (</a:t>
          </a:r>
          <a:r>
            <a:rPr lang="en-GB" sz="2400" dirty="0">
              <a:latin typeface="Times New Roman" panose="02020603050405020304" pitchFamily="18" charset="0"/>
              <a:cs typeface="Times New Roman" panose="02020603050405020304" pitchFamily="18" charset="0"/>
            </a:rPr>
            <a:t>Mora et al., 2021</a:t>
          </a:r>
          <a:r>
            <a:rPr lang="en-US" sz="2400" b="0" dirty="0">
              <a:solidFill>
                <a:schemeClr val="bg1"/>
              </a:solidFill>
              <a:latin typeface="Times New Roman" panose="02020603050405020304" pitchFamily="18" charset="0"/>
              <a:cs typeface="Times New Roman" panose="02020603050405020304" pitchFamily="18" charset="0"/>
            </a:rPr>
            <a:t>).</a:t>
          </a:r>
          <a:endParaRPr lang="en-GB" sz="2400" b="0" dirty="0">
            <a:solidFill>
              <a:schemeClr val="bg1"/>
            </a:solidFill>
            <a:latin typeface="Times New Roman" panose="02020603050405020304" pitchFamily="18" charset="0"/>
            <a:cs typeface="Times New Roman" panose="02020603050405020304" pitchFamily="18" charset="0"/>
          </a:endParaRPr>
        </a:p>
      </dgm:t>
    </dgm:pt>
    <dgm:pt modelId="{633613CB-FAF4-4E21-982F-12D5C857BC08}" type="parTrans" cxnId="{9E730A4C-D036-4061-AD73-FCE2E4C5DF4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98CAEC96-FEE2-4D5C-8116-34985975E507}" type="sibTrans" cxnId="{9E730A4C-D036-4061-AD73-FCE2E4C5DF4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E2494990-44B0-43AF-AE71-B40E51B1D54E}">
      <dgm:prSet custT="1"/>
      <dgm:spPr/>
      <dgm:t>
        <a:bodyPr/>
        <a:lstStyle/>
        <a:p>
          <a:pPr algn="just"/>
          <a:r>
            <a:rPr lang="en-US" sz="2400">
              <a:solidFill>
                <a:schemeClr val="bg1"/>
              </a:solidFill>
              <a:latin typeface="Times New Roman" panose="02020603050405020304" pitchFamily="18" charset="0"/>
              <a:cs typeface="Times New Roman" panose="02020603050405020304" pitchFamily="18" charset="0"/>
            </a:rPr>
            <a:t>Accessible via Manchester and Liverpool airports, ideal for international delegates.</a:t>
          </a:r>
          <a:endParaRPr lang="en-GB" sz="2400">
            <a:solidFill>
              <a:schemeClr val="bg1"/>
            </a:solidFill>
            <a:latin typeface="Times New Roman" panose="02020603050405020304" pitchFamily="18" charset="0"/>
            <a:cs typeface="Times New Roman" panose="02020603050405020304" pitchFamily="18" charset="0"/>
          </a:endParaRPr>
        </a:p>
      </dgm:t>
    </dgm:pt>
    <dgm:pt modelId="{C76BB398-66EF-4D2E-96CC-F86398AFCFC7}" type="parTrans" cxnId="{8953EDBF-3383-439C-B109-07045B7613C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55A9A7C1-1CCB-42FF-9C44-D6D7708B144D}" type="sibTrans" cxnId="{8953EDBF-3383-439C-B109-07045B7613C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56147970-C1E2-4E3A-9CF4-AAB8BFCB9622}">
      <dgm:prSet custT="1"/>
      <dgm:spPr/>
      <dgm:t>
        <a:bodyPr/>
        <a:lstStyle/>
        <a:p>
          <a:pPr algn="just"/>
          <a:r>
            <a:rPr lang="en-US" sz="2400">
              <a:solidFill>
                <a:schemeClr val="bg1"/>
              </a:solidFill>
              <a:latin typeface="Times New Roman" panose="02020603050405020304" pitchFamily="18" charset="0"/>
              <a:cs typeface="Times New Roman" panose="02020603050405020304" pitchFamily="18" charset="0"/>
            </a:rPr>
            <a:t>Scheduled for early July 2025, aligning with peak tourism season for maximum exposure.</a:t>
          </a:r>
          <a:endParaRPr lang="en-GB" sz="2400">
            <a:solidFill>
              <a:schemeClr val="bg1"/>
            </a:solidFill>
            <a:latin typeface="Times New Roman" panose="02020603050405020304" pitchFamily="18" charset="0"/>
            <a:cs typeface="Times New Roman" panose="02020603050405020304" pitchFamily="18" charset="0"/>
          </a:endParaRPr>
        </a:p>
      </dgm:t>
    </dgm:pt>
    <dgm:pt modelId="{B66C3C81-2031-43ED-BB8D-85750A10822D}" type="parTrans" cxnId="{D14EDABD-24A6-40B2-881E-40B3F711F70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D049C9DC-A44D-49EC-98A4-E79D4D6F1C9B}" type="sibTrans" cxnId="{D14EDABD-24A6-40B2-881E-40B3F711F70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0ACC0CD5-8E91-4E5F-AFAD-F1D57E486ED1}" type="pres">
      <dgm:prSet presAssocID="{6007E265-9E51-4F97-B1E3-F88C95CE812C}" presName="linear" presStyleCnt="0">
        <dgm:presLayoutVars>
          <dgm:dir/>
          <dgm:animLvl val="lvl"/>
          <dgm:resizeHandles val="exact"/>
        </dgm:presLayoutVars>
      </dgm:prSet>
      <dgm:spPr/>
    </dgm:pt>
    <dgm:pt modelId="{9B1BBF46-74DB-42F1-BB67-5D7CCAD0A251}" type="pres">
      <dgm:prSet presAssocID="{B4686E86-9E2D-4B33-8FEC-D1F75C2FAD07}" presName="parentLin" presStyleCnt="0"/>
      <dgm:spPr/>
    </dgm:pt>
    <dgm:pt modelId="{C5F5207F-C543-448C-A46F-C920A62CD4EF}" type="pres">
      <dgm:prSet presAssocID="{B4686E86-9E2D-4B33-8FEC-D1F75C2FAD07}" presName="parentLeftMargin" presStyleLbl="node1" presStyleIdx="0" presStyleCnt="4"/>
      <dgm:spPr/>
    </dgm:pt>
    <dgm:pt modelId="{8D1293CD-F766-46C4-930F-2C806BE54CD7}" type="pres">
      <dgm:prSet presAssocID="{B4686E86-9E2D-4B33-8FEC-D1F75C2FAD07}" presName="parentText" presStyleLbl="node1" presStyleIdx="0" presStyleCnt="4">
        <dgm:presLayoutVars>
          <dgm:chMax val="0"/>
          <dgm:bulletEnabled val="1"/>
        </dgm:presLayoutVars>
      </dgm:prSet>
      <dgm:spPr/>
    </dgm:pt>
    <dgm:pt modelId="{7172B1DB-B3B2-4827-A8B8-E719B7E5EF31}" type="pres">
      <dgm:prSet presAssocID="{B4686E86-9E2D-4B33-8FEC-D1F75C2FAD07}" presName="negativeSpace" presStyleCnt="0"/>
      <dgm:spPr/>
    </dgm:pt>
    <dgm:pt modelId="{2F9EF761-E11C-4528-9843-0276AA42A435}" type="pres">
      <dgm:prSet presAssocID="{B4686E86-9E2D-4B33-8FEC-D1F75C2FAD07}" presName="childText" presStyleLbl="conFgAcc1" presStyleIdx="0" presStyleCnt="4">
        <dgm:presLayoutVars>
          <dgm:bulletEnabled val="1"/>
        </dgm:presLayoutVars>
      </dgm:prSet>
      <dgm:spPr/>
    </dgm:pt>
    <dgm:pt modelId="{294C6948-6048-416C-9291-EA0FCEF2FF77}" type="pres">
      <dgm:prSet presAssocID="{A207DB62-DEAC-4E51-BFAA-07AABEC0CDB4}" presName="spaceBetweenRectangles" presStyleCnt="0"/>
      <dgm:spPr/>
    </dgm:pt>
    <dgm:pt modelId="{027C1310-A65C-493F-81E5-7B6B9FD87080}" type="pres">
      <dgm:prSet presAssocID="{301A98D8-EF38-4295-8643-80F52EBBA3E9}" presName="parentLin" presStyleCnt="0"/>
      <dgm:spPr/>
    </dgm:pt>
    <dgm:pt modelId="{05B3BA9E-3F23-4933-9794-B0A87B5A82C9}" type="pres">
      <dgm:prSet presAssocID="{301A98D8-EF38-4295-8643-80F52EBBA3E9}" presName="parentLeftMargin" presStyleLbl="node1" presStyleIdx="0" presStyleCnt="4"/>
      <dgm:spPr/>
    </dgm:pt>
    <dgm:pt modelId="{7134467C-3348-4A0F-805A-6D999FAEC978}" type="pres">
      <dgm:prSet presAssocID="{301A98D8-EF38-4295-8643-80F52EBBA3E9}" presName="parentText" presStyleLbl="node1" presStyleIdx="1" presStyleCnt="4">
        <dgm:presLayoutVars>
          <dgm:chMax val="0"/>
          <dgm:bulletEnabled val="1"/>
        </dgm:presLayoutVars>
      </dgm:prSet>
      <dgm:spPr/>
    </dgm:pt>
    <dgm:pt modelId="{467557E8-B49A-4FFD-9A08-8B0095E1B073}" type="pres">
      <dgm:prSet presAssocID="{301A98D8-EF38-4295-8643-80F52EBBA3E9}" presName="negativeSpace" presStyleCnt="0"/>
      <dgm:spPr/>
    </dgm:pt>
    <dgm:pt modelId="{140E9682-E424-4CD5-BE88-D40641BCB0E7}" type="pres">
      <dgm:prSet presAssocID="{301A98D8-EF38-4295-8643-80F52EBBA3E9}" presName="childText" presStyleLbl="conFgAcc1" presStyleIdx="1" presStyleCnt="4">
        <dgm:presLayoutVars>
          <dgm:bulletEnabled val="1"/>
        </dgm:presLayoutVars>
      </dgm:prSet>
      <dgm:spPr/>
    </dgm:pt>
    <dgm:pt modelId="{53756A8E-B8E5-4021-BBB9-D76F9D75E4D8}" type="pres">
      <dgm:prSet presAssocID="{98CAEC96-FEE2-4D5C-8116-34985975E507}" presName="spaceBetweenRectangles" presStyleCnt="0"/>
      <dgm:spPr/>
    </dgm:pt>
    <dgm:pt modelId="{F4155456-41CA-4B4C-B658-D4CC977D1458}" type="pres">
      <dgm:prSet presAssocID="{E2494990-44B0-43AF-AE71-B40E51B1D54E}" presName="parentLin" presStyleCnt="0"/>
      <dgm:spPr/>
    </dgm:pt>
    <dgm:pt modelId="{184F230F-5C6F-4DBB-BE54-154F88E5EFBD}" type="pres">
      <dgm:prSet presAssocID="{E2494990-44B0-43AF-AE71-B40E51B1D54E}" presName="parentLeftMargin" presStyleLbl="node1" presStyleIdx="1" presStyleCnt="4"/>
      <dgm:spPr/>
    </dgm:pt>
    <dgm:pt modelId="{03E82BAC-E3BF-4410-9FB8-D9AC32BE95C3}" type="pres">
      <dgm:prSet presAssocID="{E2494990-44B0-43AF-AE71-B40E51B1D54E}" presName="parentText" presStyleLbl="node1" presStyleIdx="2" presStyleCnt="4">
        <dgm:presLayoutVars>
          <dgm:chMax val="0"/>
          <dgm:bulletEnabled val="1"/>
        </dgm:presLayoutVars>
      </dgm:prSet>
      <dgm:spPr/>
    </dgm:pt>
    <dgm:pt modelId="{0607A09C-066E-46C5-BC93-0831FADE7E13}" type="pres">
      <dgm:prSet presAssocID="{E2494990-44B0-43AF-AE71-B40E51B1D54E}" presName="negativeSpace" presStyleCnt="0"/>
      <dgm:spPr/>
    </dgm:pt>
    <dgm:pt modelId="{20BBAC2D-684F-4006-BDB1-528A0B379378}" type="pres">
      <dgm:prSet presAssocID="{E2494990-44B0-43AF-AE71-B40E51B1D54E}" presName="childText" presStyleLbl="conFgAcc1" presStyleIdx="2" presStyleCnt="4">
        <dgm:presLayoutVars>
          <dgm:bulletEnabled val="1"/>
        </dgm:presLayoutVars>
      </dgm:prSet>
      <dgm:spPr/>
    </dgm:pt>
    <dgm:pt modelId="{5589ECF2-1E79-4C9F-9CC2-0F39ED2AF227}" type="pres">
      <dgm:prSet presAssocID="{55A9A7C1-1CCB-42FF-9C44-D6D7708B144D}" presName="spaceBetweenRectangles" presStyleCnt="0"/>
      <dgm:spPr/>
    </dgm:pt>
    <dgm:pt modelId="{E59EC110-676A-406D-812E-84E70DFF2641}" type="pres">
      <dgm:prSet presAssocID="{56147970-C1E2-4E3A-9CF4-AAB8BFCB9622}" presName="parentLin" presStyleCnt="0"/>
      <dgm:spPr/>
    </dgm:pt>
    <dgm:pt modelId="{5E1E59B9-75A9-498A-830A-C5C1B51C0847}" type="pres">
      <dgm:prSet presAssocID="{56147970-C1E2-4E3A-9CF4-AAB8BFCB9622}" presName="parentLeftMargin" presStyleLbl="node1" presStyleIdx="2" presStyleCnt="4"/>
      <dgm:spPr/>
    </dgm:pt>
    <dgm:pt modelId="{EDDDF396-3948-4F86-95E2-CB82C66061CB}" type="pres">
      <dgm:prSet presAssocID="{56147970-C1E2-4E3A-9CF4-AAB8BFCB9622}" presName="parentText" presStyleLbl="node1" presStyleIdx="3" presStyleCnt="4">
        <dgm:presLayoutVars>
          <dgm:chMax val="0"/>
          <dgm:bulletEnabled val="1"/>
        </dgm:presLayoutVars>
      </dgm:prSet>
      <dgm:spPr/>
    </dgm:pt>
    <dgm:pt modelId="{56A481ED-F5BB-44B8-8875-4578F5BBCBB8}" type="pres">
      <dgm:prSet presAssocID="{56147970-C1E2-4E3A-9CF4-AAB8BFCB9622}" presName="negativeSpace" presStyleCnt="0"/>
      <dgm:spPr/>
    </dgm:pt>
    <dgm:pt modelId="{847D4F12-C60F-4870-BF6E-19F164675B8A}" type="pres">
      <dgm:prSet presAssocID="{56147970-C1E2-4E3A-9CF4-AAB8BFCB9622}" presName="childText" presStyleLbl="conFgAcc1" presStyleIdx="3" presStyleCnt="4">
        <dgm:presLayoutVars>
          <dgm:bulletEnabled val="1"/>
        </dgm:presLayoutVars>
      </dgm:prSet>
      <dgm:spPr/>
    </dgm:pt>
  </dgm:ptLst>
  <dgm:cxnLst>
    <dgm:cxn modelId="{F8988506-47AF-49D0-9B7F-4B11F8EC7370}" type="presOf" srcId="{B4686E86-9E2D-4B33-8FEC-D1F75C2FAD07}" destId="{C5F5207F-C543-448C-A46F-C920A62CD4EF}" srcOrd="0" destOrd="0" presId="urn:microsoft.com/office/officeart/2005/8/layout/list1"/>
    <dgm:cxn modelId="{9E730A4C-D036-4061-AD73-FCE2E4C5DF42}" srcId="{6007E265-9E51-4F97-B1E3-F88C95CE812C}" destId="{301A98D8-EF38-4295-8643-80F52EBBA3E9}" srcOrd="1" destOrd="0" parTransId="{633613CB-FAF4-4E21-982F-12D5C857BC08}" sibTransId="{98CAEC96-FEE2-4D5C-8116-34985975E507}"/>
    <dgm:cxn modelId="{F2FDEE4E-1861-4770-9421-2EB72DD2DAB4}" type="presOf" srcId="{B4686E86-9E2D-4B33-8FEC-D1F75C2FAD07}" destId="{8D1293CD-F766-46C4-930F-2C806BE54CD7}" srcOrd="1" destOrd="0" presId="urn:microsoft.com/office/officeart/2005/8/layout/list1"/>
    <dgm:cxn modelId="{73E47E58-2F9D-4C04-9718-830776CA6E8A}" type="presOf" srcId="{56147970-C1E2-4E3A-9CF4-AAB8BFCB9622}" destId="{EDDDF396-3948-4F86-95E2-CB82C66061CB}" srcOrd="1" destOrd="0" presId="urn:microsoft.com/office/officeart/2005/8/layout/list1"/>
    <dgm:cxn modelId="{67E60760-F195-4AC7-BC1B-C551577CA0F3}" srcId="{6007E265-9E51-4F97-B1E3-F88C95CE812C}" destId="{B4686E86-9E2D-4B33-8FEC-D1F75C2FAD07}" srcOrd="0" destOrd="0" parTransId="{9C192192-DAD4-44D7-BFB0-FDF522E1ADF5}" sibTransId="{A207DB62-DEAC-4E51-BFAA-07AABEC0CDB4}"/>
    <dgm:cxn modelId="{55DFCA72-01B6-48AD-8185-D263CBBECE2D}" type="presOf" srcId="{56147970-C1E2-4E3A-9CF4-AAB8BFCB9622}" destId="{5E1E59B9-75A9-498A-830A-C5C1B51C0847}" srcOrd="0" destOrd="0" presId="urn:microsoft.com/office/officeart/2005/8/layout/list1"/>
    <dgm:cxn modelId="{D14EDABD-24A6-40B2-881E-40B3F711F703}" srcId="{6007E265-9E51-4F97-B1E3-F88C95CE812C}" destId="{56147970-C1E2-4E3A-9CF4-AAB8BFCB9622}" srcOrd="3" destOrd="0" parTransId="{B66C3C81-2031-43ED-BB8D-85750A10822D}" sibTransId="{D049C9DC-A44D-49EC-98A4-E79D4D6F1C9B}"/>
    <dgm:cxn modelId="{8953EDBF-3383-439C-B109-07045B7613C2}" srcId="{6007E265-9E51-4F97-B1E3-F88C95CE812C}" destId="{E2494990-44B0-43AF-AE71-B40E51B1D54E}" srcOrd="2" destOrd="0" parTransId="{C76BB398-66EF-4D2E-96CC-F86398AFCFC7}" sibTransId="{55A9A7C1-1CCB-42FF-9C44-D6D7708B144D}"/>
    <dgm:cxn modelId="{41E2C6C7-C92A-4791-ADEB-3A1FF6C520FF}" type="presOf" srcId="{E2494990-44B0-43AF-AE71-B40E51B1D54E}" destId="{184F230F-5C6F-4DBB-BE54-154F88E5EFBD}" srcOrd="0" destOrd="0" presId="urn:microsoft.com/office/officeart/2005/8/layout/list1"/>
    <dgm:cxn modelId="{C84FC1CA-981B-4868-BC7A-8A96083D556C}" type="presOf" srcId="{E2494990-44B0-43AF-AE71-B40E51B1D54E}" destId="{03E82BAC-E3BF-4410-9FB8-D9AC32BE95C3}" srcOrd="1" destOrd="0" presId="urn:microsoft.com/office/officeart/2005/8/layout/list1"/>
    <dgm:cxn modelId="{8BB3A3D9-71AF-4B07-B0B3-30E4C8C9E5E6}" type="presOf" srcId="{301A98D8-EF38-4295-8643-80F52EBBA3E9}" destId="{7134467C-3348-4A0F-805A-6D999FAEC978}" srcOrd="1" destOrd="0" presId="urn:microsoft.com/office/officeart/2005/8/layout/list1"/>
    <dgm:cxn modelId="{D61859E5-A130-47E2-B669-36E288D4BB03}" type="presOf" srcId="{301A98D8-EF38-4295-8643-80F52EBBA3E9}" destId="{05B3BA9E-3F23-4933-9794-B0A87B5A82C9}" srcOrd="0" destOrd="0" presId="urn:microsoft.com/office/officeart/2005/8/layout/list1"/>
    <dgm:cxn modelId="{D9E26BE6-BD4D-49C1-9638-1F589E611887}" type="presOf" srcId="{6007E265-9E51-4F97-B1E3-F88C95CE812C}" destId="{0ACC0CD5-8E91-4E5F-AFAD-F1D57E486ED1}" srcOrd="0" destOrd="0" presId="urn:microsoft.com/office/officeart/2005/8/layout/list1"/>
    <dgm:cxn modelId="{C9AB6240-E09C-4FBE-8BAF-0B51931F5F84}" type="presParOf" srcId="{0ACC0CD5-8E91-4E5F-AFAD-F1D57E486ED1}" destId="{9B1BBF46-74DB-42F1-BB67-5D7CCAD0A251}" srcOrd="0" destOrd="0" presId="urn:microsoft.com/office/officeart/2005/8/layout/list1"/>
    <dgm:cxn modelId="{9C2F3925-EA03-4046-9F21-C26985F96124}" type="presParOf" srcId="{9B1BBF46-74DB-42F1-BB67-5D7CCAD0A251}" destId="{C5F5207F-C543-448C-A46F-C920A62CD4EF}" srcOrd="0" destOrd="0" presId="urn:microsoft.com/office/officeart/2005/8/layout/list1"/>
    <dgm:cxn modelId="{045D6516-6A88-4C7B-B52B-1FC7EF3F7087}" type="presParOf" srcId="{9B1BBF46-74DB-42F1-BB67-5D7CCAD0A251}" destId="{8D1293CD-F766-46C4-930F-2C806BE54CD7}" srcOrd="1" destOrd="0" presId="urn:microsoft.com/office/officeart/2005/8/layout/list1"/>
    <dgm:cxn modelId="{5D396C04-D47F-4EA9-B819-1C813806A16C}" type="presParOf" srcId="{0ACC0CD5-8E91-4E5F-AFAD-F1D57E486ED1}" destId="{7172B1DB-B3B2-4827-A8B8-E719B7E5EF31}" srcOrd="1" destOrd="0" presId="urn:microsoft.com/office/officeart/2005/8/layout/list1"/>
    <dgm:cxn modelId="{087A043F-28EB-4F1D-9742-6C3F5E5996AA}" type="presParOf" srcId="{0ACC0CD5-8E91-4E5F-AFAD-F1D57E486ED1}" destId="{2F9EF761-E11C-4528-9843-0276AA42A435}" srcOrd="2" destOrd="0" presId="urn:microsoft.com/office/officeart/2005/8/layout/list1"/>
    <dgm:cxn modelId="{D8772F08-256A-4DFD-8551-20B9AFC13253}" type="presParOf" srcId="{0ACC0CD5-8E91-4E5F-AFAD-F1D57E486ED1}" destId="{294C6948-6048-416C-9291-EA0FCEF2FF77}" srcOrd="3" destOrd="0" presId="urn:microsoft.com/office/officeart/2005/8/layout/list1"/>
    <dgm:cxn modelId="{C46A9869-B286-4DE2-9C4B-1E63FDA4FDEF}" type="presParOf" srcId="{0ACC0CD5-8E91-4E5F-AFAD-F1D57E486ED1}" destId="{027C1310-A65C-493F-81E5-7B6B9FD87080}" srcOrd="4" destOrd="0" presId="urn:microsoft.com/office/officeart/2005/8/layout/list1"/>
    <dgm:cxn modelId="{F544EC3B-A079-4425-B7AC-FE70A570DF5C}" type="presParOf" srcId="{027C1310-A65C-493F-81E5-7B6B9FD87080}" destId="{05B3BA9E-3F23-4933-9794-B0A87B5A82C9}" srcOrd="0" destOrd="0" presId="urn:microsoft.com/office/officeart/2005/8/layout/list1"/>
    <dgm:cxn modelId="{8AE1B4D5-1411-4D4A-9BF8-3CA9E1D5C956}" type="presParOf" srcId="{027C1310-A65C-493F-81E5-7B6B9FD87080}" destId="{7134467C-3348-4A0F-805A-6D999FAEC978}" srcOrd="1" destOrd="0" presId="urn:microsoft.com/office/officeart/2005/8/layout/list1"/>
    <dgm:cxn modelId="{57990725-B160-412D-8587-874CE0C044AC}" type="presParOf" srcId="{0ACC0CD5-8E91-4E5F-AFAD-F1D57E486ED1}" destId="{467557E8-B49A-4FFD-9A08-8B0095E1B073}" srcOrd="5" destOrd="0" presId="urn:microsoft.com/office/officeart/2005/8/layout/list1"/>
    <dgm:cxn modelId="{3FAC2E33-8189-4961-B238-FB62FDE052CA}" type="presParOf" srcId="{0ACC0CD5-8E91-4E5F-AFAD-F1D57E486ED1}" destId="{140E9682-E424-4CD5-BE88-D40641BCB0E7}" srcOrd="6" destOrd="0" presId="urn:microsoft.com/office/officeart/2005/8/layout/list1"/>
    <dgm:cxn modelId="{B6F44C11-AB75-4DEA-9D46-3175CDBE847E}" type="presParOf" srcId="{0ACC0CD5-8E91-4E5F-AFAD-F1D57E486ED1}" destId="{53756A8E-B8E5-4021-BBB9-D76F9D75E4D8}" srcOrd="7" destOrd="0" presId="urn:microsoft.com/office/officeart/2005/8/layout/list1"/>
    <dgm:cxn modelId="{53DA0473-0453-4B9B-88E7-164386F0613D}" type="presParOf" srcId="{0ACC0CD5-8E91-4E5F-AFAD-F1D57E486ED1}" destId="{F4155456-41CA-4B4C-B658-D4CC977D1458}" srcOrd="8" destOrd="0" presId="urn:microsoft.com/office/officeart/2005/8/layout/list1"/>
    <dgm:cxn modelId="{9BA4C10B-28FE-4E33-BDBD-EA4BA3FFB2A1}" type="presParOf" srcId="{F4155456-41CA-4B4C-B658-D4CC977D1458}" destId="{184F230F-5C6F-4DBB-BE54-154F88E5EFBD}" srcOrd="0" destOrd="0" presId="urn:microsoft.com/office/officeart/2005/8/layout/list1"/>
    <dgm:cxn modelId="{2BF91F36-CC13-4F6D-BED3-4B4565309E9C}" type="presParOf" srcId="{F4155456-41CA-4B4C-B658-D4CC977D1458}" destId="{03E82BAC-E3BF-4410-9FB8-D9AC32BE95C3}" srcOrd="1" destOrd="0" presId="urn:microsoft.com/office/officeart/2005/8/layout/list1"/>
    <dgm:cxn modelId="{6EE22833-6948-46BC-A889-1168F6A54D3A}" type="presParOf" srcId="{0ACC0CD5-8E91-4E5F-AFAD-F1D57E486ED1}" destId="{0607A09C-066E-46C5-BC93-0831FADE7E13}" srcOrd="9" destOrd="0" presId="urn:microsoft.com/office/officeart/2005/8/layout/list1"/>
    <dgm:cxn modelId="{C3C9D85D-4D0F-4ED9-B106-18ED75353229}" type="presParOf" srcId="{0ACC0CD5-8E91-4E5F-AFAD-F1D57E486ED1}" destId="{20BBAC2D-684F-4006-BDB1-528A0B379378}" srcOrd="10" destOrd="0" presId="urn:microsoft.com/office/officeart/2005/8/layout/list1"/>
    <dgm:cxn modelId="{AC69D588-6A97-47BC-8AE8-57D629FE856F}" type="presParOf" srcId="{0ACC0CD5-8E91-4E5F-AFAD-F1D57E486ED1}" destId="{5589ECF2-1E79-4C9F-9CC2-0F39ED2AF227}" srcOrd="11" destOrd="0" presId="urn:microsoft.com/office/officeart/2005/8/layout/list1"/>
    <dgm:cxn modelId="{23D1FEC3-A2AE-4193-9269-C76ABEB7E1D1}" type="presParOf" srcId="{0ACC0CD5-8E91-4E5F-AFAD-F1D57E486ED1}" destId="{E59EC110-676A-406D-812E-84E70DFF2641}" srcOrd="12" destOrd="0" presId="urn:microsoft.com/office/officeart/2005/8/layout/list1"/>
    <dgm:cxn modelId="{3268BA50-9DA6-4D2C-B26D-36EE8643E389}" type="presParOf" srcId="{E59EC110-676A-406D-812E-84E70DFF2641}" destId="{5E1E59B9-75A9-498A-830A-C5C1B51C0847}" srcOrd="0" destOrd="0" presId="urn:microsoft.com/office/officeart/2005/8/layout/list1"/>
    <dgm:cxn modelId="{A2A0F329-F1B0-42F3-AFEA-2B5B03DD1EFC}" type="presParOf" srcId="{E59EC110-676A-406D-812E-84E70DFF2641}" destId="{EDDDF396-3948-4F86-95E2-CB82C66061CB}" srcOrd="1" destOrd="0" presId="urn:microsoft.com/office/officeart/2005/8/layout/list1"/>
    <dgm:cxn modelId="{B19C4564-53B2-41CA-AC71-79E25DA989CB}" type="presParOf" srcId="{0ACC0CD5-8E91-4E5F-AFAD-F1D57E486ED1}" destId="{56A481ED-F5BB-44B8-8875-4578F5BBCBB8}" srcOrd="13" destOrd="0" presId="urn:microsoft.com/office/officeart/2005/8/layout/list1"/>
    <dgm:cxn modelId="{9651DF8D-27A5-42E2-8437-94C14614762D}" type="presParOf" srcId="{0ACC0CD5-8E91-4E5F-AFAD-F1D57E486ED1}" destId="{847D4F12-C60F-4870-BF6E-19F164675B8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7C8DB5-EE97-46DC-BB0C-78435F966191}" type="doc">
      <dgm:prSet loTypeId="urn:microsoft.com/office/officeart/2005/8/layout/venn3" loCatId="relationship" qsTypeId="urn:microsoft.com/office/officeart/2005/8/quickstyle/simple1" qsCatId="simple" csTypeId="urn:microsoft.com/office/officeart/2005/8/colors/colorful2" csCatId="colorful" phldr="1"/>
      <dgm:spPr/>
    </dgm:pt>
    <dgm:pt modelId="{B51FE237-15FB-49F9-B931-BDD8BB8D39C6}">
      <dgm:prSet custT="1"/>
      <dgm:spPr/>
      <dgm:t>
        <a:bodyPr/>
        <a:lstStyle/>
        <a:p>
          <a:r>
            <a:rPr lang="en-GB" sz="3200" b="1" dirty="0">
              <a:latin typeface="Times New Roman" panose="02020603050405020304" pitchFamily="18" charset="0"/>
              <a:cs typeface="Times New Roman" panose="02020603050405020304" pitchFamily="18" charset="0"/>
            </a:rPr>
            <a:t>Chefs and Culinary Leaders</a:t>
          </a:r>
        </a:p>
      </dgm:t>
    </dgm:pt>
    <dgm:pt modelId="{5549811F-6878-4411-88FF-26DFAECEBA62}" type="parTrans" cxnId="{CDFD6AF2-F593-4E72-9E4E-E4FD1B13AA07}">
      <dgm:prSet/>
      <dgm:spPr/>
      <dgm:t>
        <a:bodyPr/>
        <a:lstStyle/>
        <a:p>
          <a:endParaRPr lang="en-GB" sz="3200" b="1"/>
        </a:p>
      </dgm:t>
    </dgm:pt>
    <dgm:pt modelId="{7CC6350F-4F9D-4403-88D6-0EC3094A5FAD}" type="sibTrans" cxnId="{CDFD6AF2-F593-4E72-9E4E-E4FD1B13AA07}">
      <dgm:prSet/>
      <dgm:spPr/>
      <dgm:t>
        <a:bodyPr/>
        <a:lstStyle/>
        <a:p>
          <a:endParaRPr lang="en-GB" sz="3200" b="1"/>
        </a:p>
      </dgm:t>
    </dgm:pt>
    <dgm:pt modelId="{E2F23326-5C83-4D5D-BC89-CE3C1BEF415D}">
      <dgm:prSet custT="1"/>
      <dgm:spPr/>
      <dgm:t>
        <a:bodyPr/>
        <a:lstStyle/>
        <a:p>
          <a:r>
            <a:rPr lang="en-GB" sz="3200" b="1" dirty="0">
              <a:latin typeface="Times New Roman" panose="02020603050405020304" pitchFamily="18" charset="0"/>
              <a:cs typeface="Times New Roman" panose="02020603050405020304" pitchFamily="18" charset="0"/>
            </a:rPr>
            <a:t>Hospitality Professionals</a:t>
          </a:r>
        </a:p>
      </dgm:t>
    </dgm:pt>
    <dgm:pt modelId="{4876E56D-1650-44CF-9798-C138F578BB6F}" type="parTrans" cxnId="{0D9F1536-A0B9-4865-8EA7-023005F2D990}">
      <dgm:prSet/>
      <dgm:spPr/>
      <dgm:t>
        <a:bodyPr/>
        <a:lstStyle/>
        <a:p>
          <a:endParaRPr lang="en-GB" sz="3200" b="1"/>
        </a:p>
      </dgm:t>
    </dgm:pt>
    <dgm:pt modelId="{4F2AC10F-5D69-461C-BE16-7A733F13CA03}" type="sibTrans" cxnId="{0D9F1536-A0B9-4865-8EA7-023005F2D990}">
      <dgm:prSet/>
      <dgm:spPr/>
      <dgm:t>
        <a:bodyPr/>
        <a:lstStyle/>
        <a:p>
          <a:endParaRPr lang="en-GB" sz="3200" b="1"/>
        </a:p>
      </dgm:t>
    </dgm:pt>
    <dgm:pt modelId="{90702F2F-D611-4993-9831-37E2D7447477}">
      <dgm:prSet custT="1"/>
      <dgm:spPr/>
      <dgm:t>
        <a:bodyPr/>
        <a:lstStyle/>
        <a:p>
          <a:r>
            <a:rPr lang="en-GB" sz="3200" b="1" dirty="0">
              <a:latin typeface="Times New Roman" panose="02020603050405020304" pitchFamily="18" charset="0"/>
              <a:cs typeface="Times New Roman" panose="02020603050405020304" pitchFamily="18" charset="0"/>
            </a:rPr>
            <a:t>Cultural Ambassadors </a:t>
          </a:r>
        </a:p>
      </dgm:t>
    </dgm:pt>
    <dgm:pt modelId="{88643C99-6D70-4916-BFD9-597317EC04EF}" type="parTrans" cxnId="{FE9DE577-FA28-48E7-A0F6-6698230219F8}">
      <dgm:prSet/>
      <dgm:spPr/>
      <dgm:t>
        <a:bodyPr/>
        <a:lstStyle/>
        <a:p>
          <a:endParaRPr lang="en-GB" sz="3200" b="1"/>
        </a:p>
      </dgm:t>
    </dgm:pt>
    <dgm:pt modelId="{40DFE640-3156-40FF-AE33-3285689F3B10}" type="sibTrans" cxnId="{FE9DE577-FA28-48E7-A0F6-6698230219F8}">
      <dgm:prSet/>
      <dgm:spPr/>
      <dgm:t>
        <a:bodyPr/>
        <a:lstStyle/>
        <a:p>
          <a:endParaRPr lang="en-GB" sz="3200" b="1"/>
        </a:p>
      </dgm:t>
    </dgm:pt>
    <dgm:pt modelId="{D2DEA578-66AF-4CB4-8B5B-CEE4ABEA4479}">
      <dgm:prSet custT="1"/>
      <dgm:spPr/>
      <dgm:t>
        <a:bodyPr/>
        <a:lstStyle/>
        <a:p>
          <a:r>
            <a:rPr lang="en-GB" sz="3200" b="1" dirty="0">
              <a:latin typeface="Times New Roman" panose="02020603050405020304" pitchFamily="18" charset="0"/>
              <a:cs typeface="Times New Roman" panose="02020603050405020304" pitchFamily="18" charset="0"/>
            </a:rPr>
            <a:t> Food Historians</a:t>
          </a:r>
        </a:p>
      </dgm:t>
    </dgm:pt>
    <dgm:pt modelId="{865B2BD9-B863-4216-B1B5-87CD32140D9E}" type="parTrans" cxnId="{107B99BF-916E-480F-8ACA-E0EFE3B5CBEA}">
      <dgm:prSet/>
      <dgm:spPr/>
      <dgm:t>
        <a:bodyPr/>
        <a:lstStyle/>
        <a:p>
          <a:endParaRPr lang="en-GB" sz="3200" b="1"/>
        </a:p>
      </dgm:t>
    </dgm:pt>
    <dgm:pt modelId="{A3C4585D-0ECB-4212-B9ED-BEA0E72288C4}" type="sibTrans" cxnId="{107B99BF-916E-480F-8ACA-E0EFE3B5CBEA}">
      <dgm:prSet/>
      <dgm:spPr/>
      <dgm:t>
        <a:bodyPr/>
        <a:lstStyle/>
        <a:p>
          <a:endParaRPr lang="en-GB" sz="3200" b="1"/>
        </a:p>
      </dgm:t>
    </dgm:pt>
    <dgm:pt modelId="{8CC5E00A-EE4E-44D3-8E54-E22E5E71D0E4}">
      <dgm:prSet custT="1"/>
      <dgm:spPr/>
      <dgm:t>
        <a:bodyPr/>
        <a:lstStyle/>
        <a:p>
          <a:r>
            <a:rPr lang="en-GB" sz="3200" b="1" dirty="0">
              <a:latin typeface="Times New Roman" panose="02020603050405020304" pitchFamily="18" charset="0"/>
              <a:cs typeface="Times New Roman" panose="02020603050405020304" pitchFamily="18" charset="0"/>
            </a:rPr>
            <a:t>Global Tourists</a:t>
          </a:r>
        </a:p>
      </dgm:t>
    </dgm:pt>
    <dgm:pt modelId="{DD992F90-EB13-4074-AD4F-79FE23998184}" type="parTrans" cxnId="{56CD04EB-75AD-4B3E-9A49-B2D946B1B54D}">
      <dgm:prSet/>
      <dgm:spPr/>
      <dgm:t>
        <a:bodyPr/>
        <a:lstStyle/>
        <a:p>
          <a:endParaRPr lang="en-GB" sz="3200" b="1"/>
        </a:p>
      </dgm:t>
    </dgm:pt>
    <dgm:pt modelId="{D268B667-22B1-4039-8B4F-2F1E97C1E76E}" type="sibTrans" cxnId="{56CD04EB-75AD-4B3E-9A49-B2D946B1B54D}">
      <dgm:prSet/>
      <dgm:spPr/>
      <dgm:t>
        <a:bodyPr/>
        <a:lstStyle/>
        <a:p>
          <a:endParaRPr lang="en-GB" sz="3200" b="1"/>
        </a:p>
      </dgm:t>
    </dgm:pt>
    <dgm:pt modelId="{C06279FE-D417-40D5-A16A-E6176D005DA5}" type="pres">
      <dgm:prSet presAssocID="{BC7C8DB5-EE97-46DC-BB0C-78435F966191}" presName="Name0" presStyleCnt="0">
        <dgm:presLayoutVars>
          <dgm:dir/>
          <dgm:resizeHandles val="exact"/>
        </dgm:presLayoutVars>
      </dgm:prSet>
      <dgm:spPr/>
    </dgm:pt>
    <dgm:pt modelId="{01DD8F8D-FEB4-43BC-8A5A-7C78DF79ECB6}" type="pres">
      <dgm:prSet presAssocID="{B51FE237-15FB-49F9-B931-BDD8BB8D39C6}" presName="Name5" presStyleLbl="vennNode1" presStyleIdx="0" presStyleCnt="5">
        <dgm:presLayoutVars>
          <dgm:bulletEnabled val="1"/>
        </dgm:presLayoutVars>
      </dgm:prSet>
      <dgm:spPr/>
    </dgm:pt>
    <dgm:pt modelId="{C4E45445-0C7E-46D7-B01C-449E437334E8}" type="pres">
      <dgm:prSet presAssocID="{7CC6350F-4F9D-4403-88D6-0EC3094A5FAD}" presName="space" presStyleCnt="0"/>
      <dgm:spPr/>
    </dgm:pt>
    <dgm:pt modelId="{A306AFC5-39CD-4A1E-B057-6E57BF8675EA}" type="pres">
      <dgm:prSet presAssocID="{E2F23326-5C83-4D5D-BC89-CE3C1BEF415D}" presName="Name5" presStyleLbl="vennNode1" presStyleIdx="1" presStyleCnt="5">
        <dgm:presLayoutVars>
          <dgm:bulletEnabled val="1"/>
        </dgm:presLayoutVars>
      </dgm:prSet>
      <dgm:spPr/>
    </dgm:pt>
    <dgm:pt modelId="{8C34763F-8701-4FEB-8F14-B31B0FA32487}" type="pres">
      <dgm:prSet presAssocID="{4F2AC10F-5D69-461C-BE16-7A733F13CA03}" presName="space" presStyleCnt="0"/>
      <dgm:spPr/>
    </dgm:pt>
    <dgm:pt modelId="{679344BD-8367-47E1-83B8-5D4C6A37C094}" type="pres">
      <dgm:prSet presAssocID="{90702F2F-D611-4993-9831-37E2D7447477}" presName="Name5" presStyleLbl="vennNode1" presStyleIdx="2" presStyleCnt="5">
        <dgm:presLayoutVars>
          <dgm:bulletEnabled val="1"/>
        </dgm:presLayoutVars>
      </dgm:prSet>
      <dgm:spPr/>
    </dgm:pt>
    <dgm:pt modelId="{A4E14B1F-97BC-435B-B261-BACB49FA39AE}" type="pres">
      <dgm:prSet presAssocID="{40DFE640-3156-40FF-AE33-3285689F3B10}" presName="space" presStyleCnt="0"/>
      <dgm:spPr/>
    </dgm:pt>
    <dgm:pt modelId="{DC4637B6-EEA8-49AA-8769-0713F890896C}" type="pres">
      <dgm:prSet presAssocID="{D2DEA578-66AF-4CB4-8B5B-CEE4ABEA4479}" presName="Name5" presStyleLbl="vennNode1" presStyleIdx="3" presStyleCnt="5">
        <dgm:presLayoutVars>
          <dgm:bulletEnabled val="1"/>
        </dgm:presLayoutVars>
      </dgm:prSet>
      <dgm:spPr/>
    </dgm:pt>
    <dgm:pt modelId="{EE5CB057-F171-400B-B2D2-7007CF7FFBC9}" type="pres">
      <dgm:prSet presAssocID="{A3C4585D-0ECB-4212-B9ED-BEA0E72288C4}" presName="space" presStyleCnt="0"/>
      <dgm:spPr/>
    </dgm:pt>
    <dgm:pt modelId="{CD11C52C-C226-4025-9049-B0975CF1255B}" type="pres">
      <dgm:prSet presAssocID="{8CC5E00A-EE4E-44D3-8E54-E22E5E71D0E4}" presName="Name5" presStyleLbl="vennNode1" presStyleIdx="4" presStyleCnt="5">
        <dgm:presLayoutVars>
          <dgm:bulletEnabled val="1"/>
        </dgm:presLayoutVars>
      </dgm:prSet>
      <dgm:spPr/>
    </dgm:pt>
  </dgm:ptLst>
  <dgm:cxnLst>
    <dgm:cxn modelId="{0D9F1536-A0B9-4865-8EA7-023005F2D990}" srcId="{BC7C8DB5-EE97-46DC-BB0C-78435F966191}" destId="{E2F23326-5C83-4D5D-BC89-CE3C1BEF415D}" srcOrd="1" destOrd="0" parTransId="{4876E56D-1650-44CF-9798-C138F578BB6F}" sibTransId="{4F2AC10F-5D69-461C-BE16-7A733F13CA03}"/>
    <dgm:cxn modelId="{5979974E-EBF4-48C2-896A-F22760BA3AAC}" type="presOf" srcId="{D2DEA578-66AF-4CB4-8B5B-CEE4ABEA4479}" destId="{DC4637B6-EEA8-49AA-8769-0713F890896C}" srcOrd="0" destOrd="0" presId="urn:microsoft.com/office/officeart/2005/8/layout/venn3"/>
    <dgm:cxn modelId="{9DA67277-582D-41B8-AF16-6E01805F7061}" type="presOf" srcId="{E2F23326-5C83-4D5D-BC89-CE3C1BEF415D}" destId="{A306AFC5-39CD-4A1E-B057-6E57BF8675EA}" srcOrd="0" destOrd="0" presId="urn:microsoft.com/office/officeart/2005/8/layout/venn3"/>
    <dgm:cxn modelId="{FE9DE577-FA28-48E7-A0F6-6698230219F8}" srcId="{BC7C8DB5-EE97-46DC-BB0C-78435F966191}" destId="{90702F2F-D611-4993-9831-37E2D7447477}" srcOrd="2" destOrd="0" parTransId="{88643C99-6D70-4916-BFD9-597317EC04EF}" sibTransId="{40DFE640-3156-40FF-AE33-3285689F3B10}"/>
    <dgm:cxn modelId="{F4A20896-FDA4-455A-94A5-167077F34A4B}" type="presOf" srcId="{BC7C8DB5-EE97-46DC-BB0C-78435F966191}" destId="{C06279FE-D417-40D5-A16A-E6176D005DA5}" srcOrd="0" destOrd="0" presId="urn:microsoft.com/office/officeart/2005/8/layout/venn3"/>
    <dgm:cxn modelId="{46388BB4-7466-4999-8EF1-EF99415A90A2}" type="presOf" srcId="{8CC5E00A-EE4E-44D3-8E54-E22E5E71D0E4}" destId="{CD11C52C-C226-4025-9049-B0975CF1255B}" srcOrd="0" destOrd="0" presId="urn:microsoft.com/office/officeart/2005/8/layout/venn3"/>
    <dgm:cxn modelId="{107B99BF-916E-480F-8ACA-E0EFE3B5CBEA}" srcId="{BC7C8DB5-EE97-46DC-BB0C-78435F966191}" destId="{D2DEA578-66AF-4CB4-8B5B-CEE4ABEA4479}" srcOrd="3" destOrd="0" parTransId="{865B2BD9-B863-4216-B1B5-87CD32140D9E}" sibTransId="{A3C4585D-0ECB-4212-B9ED-BEA0E72288C4}"/>
    <dgm:cxn modelId="{0C167EC1-778D-4F8F-8705-74302911AF84}" type="presOf" srcId="{90702F2F-D611-4993-9831-37E2D7447477}" destId="{679344BD-8367-47E1-83B8-5D4C6A37C094}" srcOrd="0" destOrd="0" presId="urn:microsoft.com/office/officeart/2005/8/layout/venn3"/>
    <dgm:cxn modelId="{D793E8C4-1599-4349-B813-02659E02210D}" type="presOf" srcId="{B51FE237-15FB-49F9-B931-BDD8BB8D39C6}" destId="{01DD8F8D-FEB4-43BC-8A5A-7C78DF79ECB6}" srcOrd="0" destOrd="0" presId="urn:microsoft.com/office/officeart/2005/8/layout/venn3"/>
    <dgm:cxn modelId="{56CD04EB-75AD-4B3E-9A49-B2D946B1B54D}" srcId="{BC7C8DB5-EE97-46DC-BB0C-78435F966191}" destId="{8CC5E00A-EE4E-44D3-8E54-E22E5E71D0E4}" srcOrd="4" destOrd="0" parTransId="{DD992F90-EB13-4074-AD4F-79FE23998184}" sibTransId="{D268B667-22B1-4039-8B4F-2F1E97C1E76E}"/>
    <dgm:cxn modelId="{CDFD6AF2-F593-4E72-9E4E-E4FD1B13AA07}" srcId="{BC7C8DB5-EE97-46DC-BB0C-78435F966191}" destId="{B51FE237-15FB-49F9-B931-BDD8BB8D39C6}" srcOrd="0" destOrd="0" parTransId="{5549811F-6878-4411-88FF-26DFAECEBA62}" sibTransId="{7CC6350F-4F9D-4403-88D6-0EC3094A5FAD}"/>
    <dgm:cxn modelId="{50263F54-3629-4D4D-8658-573C6E863ED5}" type="presParOf" srcId="{C06279FE-D417-40D5-A16A-E6176D005DA5}" destId="{01DD8F8D-FEB4-43BC-8A5A-7C78DF79ECB6}" srcOrd="0" destOrd="0" presId="urn:microsoft.com/office/officeart/2005/8/layout/venn3"/>
    <dgm:cxn modelId="{04AC8445-449B-4D4A-9BA2-73CE7695A32D}" type="presParOf" srcId="{C06279FE-D417-40D5-A16A-E6176D005DA5}" destId="{C4E45445-0C7E-46D7-B01C-449E437334E8}" srcOrd="1" destOrd="0" presId="urn:microsoft.com/office/officeart/2005/8/layout/venn3"/>
    <dgm:cxn modelId="{B82F4D4F-66F2-48B5-80D3-3A760B3F0770}" type="presParOf" srcId="{C06279FE-D417-40D5-A16A-E6176D005DA5}" destId="{A306AFC5-39CD-4A1E-B057-6E57BF8675EA}" srcOrd="2" destOrd="0" presId="urn:microsoft.com/office/officeart/2005/8/layout/venn3"/>
    <dgm:cxn modelId="{B915FC9B-60DF-4EB5-942B-116C35CDAA9E}" type="presParOf" srcId="{C06279FE-D417-40D5-A16A-E6176D005DA5}" destId="{8C34763F-8701-4FEB-8F14-B31B0FA32487}" srcOrd="3" destOrd="0" presId="urn:microsoft.com/office/officeart/2005/8/layout/venn3"/>
    <dgm:cxn modelId="{7BF79106-AE22-4BDE-9E3C-81F8AE8B24A0}" type="presParOf" srcId="{C06279FE-D417-40D5-A16A-E6176D005DA5}" destId="{679344BD-8367-47E1-83B8-5D4C6A37C094}" srcOrd="4" destOrd="0" presId="urn:microsoft.com/office/officeart/2005/8/layout/venn3"/>
    <dgm:cxn modelId="{EC2DA83C-1F7E-4808-A060-2FE955E5B7A0}" type="presParOf" srcId="{C06279FE-D417-40D5-A16A-E6176D005DA5}" destId="{A4E14B1F-97BC-435B-B261-BACB49FA39AE}" srcOrd="5" destOrd="0" presId="urn:microsoft.com/office/officeart/2005/8/layout/venn3"/>
    <dgm:cxn modelId="{D389A88B-8F20-4BD0-BBEB-96D3DF35B36B}" type="presParOf" srcId="{C06279FE-D417-40D5-A16A-E6176D005DA5}" destId="{DC4637B6-EEA8-49AA-8769-0713F890896C}" srcOrd="6" destOrd="0" presId="urn:microsoft.com/office/officeart/2005/8/layout/venn3"/>
    <dgm:cxn modelId="{BF16ACA8-44D3-41F7-A50C-765EDB11669A}" type="presParOf" srcId="{C06279FE-D417-40D5-A16A-E6176D005DA5}" destId="{EE5CB057-F171-400B-B2D2-7007CF7FFBC9}" srcOrd="7" destOrd="0" presId="urn:microsoft.com/office/officeart/2005/8/layout/venn3"/>
    <dgm:cxn modelId="{395C3B7D-F420-4E42-9A34-685553A2DC5A}" type="presParOf" srcId="{C06279FE-D417-40D5-A16A-E6176D005DA5}" destId="{CD11C52C-C226-4025-9049-B0975CF1255B}" srcOrd="8" destOrd="0" presId="urn:microsoft.com/office/officeart/2005/8/layout/ven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accent2_4" csCatId="accent2" phldr="1"/>
      <dgm:spPr/>
      <dgm:t>
        <a:bodyPr/>
        <a:lstStyle/>
        <a:p>
          <a:endParaRPr lang="en-GB"/>
        </a:p>
      </dgm:t>
    </dgm:pt>
    <dgm:pt modelId="{AB7B8C60-386F-43BD-8977-350FAFF77FA5}">
      <dgm:prSet custT="1"/>
      <dgm:spPr>
        <a:solidFill>
          <a:schemeClr val="accent2">
            <a:lumMod val="60000"/>
            <a:lumOff val="40000"/>
          </a:schemeClr>
        </a:solidFill>
      </dgm:spPr>
      <dgm:t>
        <a:bodyPr/>
        <a:lstStyle/>
        <a:p>
          <a:pPr algn="just"/>
          <a:endParaRPr lang="en-US" sz="2400" dirty="0">
            <a:solidFill>
              <a:schemeClr val="tx1"/>
            </a:solidFill>
            <a:latin typeface="Times New Roman" panose="02020603050405020304" pitchFamily="18" charset="0"/>
            <a:cs typeface="Times New Roman" panose="02020603050405020304" pitchFamily="18" charset="0"/>
          </a:endParaRPr>
        </a:p>
        <a:p>
          <a:pPr algn="just"/>
          <a:r>
            <a:rPr lang="en-US" sz="2400" b="1" dirty="0">
              <a:solidFill>
                <a:schemeClr val="tx1"/>
              </a:solidFill>
              <a:latin typeface="Times New Roman" panose="02020603050405020304" pitchFamily="18" charset="0"/>
              <a:cs typeface="Times New Roman" panose="02020603050405020304" pitchFamily="18" charset="0"/>
            </a:rPr>
            <a:t>Culinary Diplomacy</a:t>
          </a:r>
          <a:r>
            <a:rPr lang="en-US" sz="2400" dirty="0">
              <a:solidFill>
                <a:schemeClr val="tx1"/>
              </a:solidFill>
              <a:latin typeface="Times New Roman" panose="02020603050405020304" pitchFamily="18" charset="0"/>
              <a:cs typeface="Times New Roman" panose="02020603050405020304" pitchFamily="18" charset="0"/>
            </a:rPr>
            <a:t>: Increasing global interest in food as a means of fostering cultural exchange and diplomacy (</a:t>
          </a:r>
          <a:r>
            <a:rPr lang="en-GB" sz="2400" dirty="0">
              <a:solidFill>
                <a:schemeClr val="tx1"/>
              </a:solidFill>
              <a:effectLst/>
              <a:latin typeface="Times New Roman" panose="02020603050405020304" pitchFamily="18" charset="0"/>
              <a:ea typeface="+mn-ea"/>
              <a:cs typeface="Times New Roman" panose="02020603050405020304" pitchFamily="18" charset="0"/>
            </a:rPr>
            <a:t>Mohamed et al., 2025</a:t>
          </a:r>
          <a:r>
            <a:rPr lang="en-US" sz="2400" dirty="0">
              <a:solidFill>
                <a:schemeClr val="tx1"/>
              </a:solidFill>
              <a:latin typeface="Times New Roman" panose="02020603050405020304" pitchFamily="18" charset="0"/>
              <a:cs typeface="Times New Roman" panose="02020603050405020304" pitchFamily="18" charset="0"/>
            </a:rPr>
            <a:t>).
</a:t>
          </a:r>
          <a:endParaRPr lang="en-GB" sz="2400" dirty="0">
            <a:solidFill>
              <a:schemeClr val="tx1"/>
            </a:solidFill>
            <a:latin typeface="Times New Roman" panose="02020603050405020304" pitchFamily="18" charset="0"/>
            <a:cs typeface="Times New Roman" panose="02020603050405020304" pitchFamily="18" charset="0"/>
          </a:endParaRPr>
        </a:p>
      </dgm:t>
    </dgm:pt>
    <dgm:pt modelId="{91BF3571-0495-40BC-BAFD-4D986AB0EBF4}" type="parTrans" cxnId="{31725F63-E953-4834-AF69-F97028CE6314}">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4DA74FB-E7A7-4230-9EEE-07CDA43B6277}" type="sibTrans" cxnId="{31725F63-E953-4834-AF69-F97028CE6314}">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DFCCC6B4-EF7D-41D1-A1C5-131621ED1BBD}">
      <dgm:prSet custT="1"/>
      <dgm:spPr/>
      <dgm:t>
        <a:bodyPr/>
        <a:lstStyle/>
        <a:p>
          <a:pPr algn="just"/>
          <a:r>
            <a:rPr lang="en-US" sz="2400" b="1" dirty="0">
              <a:solidFill>
                <a:schemeClr val="tx1"/>
              </a:solidFill>
              <a:latin typeface="Times New Roman" panose="02020603050405020304" pitchFamily="18" charset="0"/>
              <a:cs typeface="Times New Roman" panose="02020603050405020304" pitchFamily="18" charset="0"/>
            </a:rPr>
            <a:t>Sustainable Tourism</a:t>
          </a:r>
          <a:r>
            <a:rPr lang="en-US" sz="2400" dirty="0">
              <a:solidFill>
                <a:schemeClr val="tx1"/>
              </a:solidFill>
              <a:latin typeface="Times New Roman" panose="02020603050405020304" pitchFamily="18" charset="0"/>
              <a:cs typeface="Times New Roman" panose="02020603050405020304" pitchFamily="18" charset="0"/>
            </a:rPr>
            <a:t>: Rising demand for eco-friendly travel experiences focused on local, sustainable food sourcing (</a:t>
          </a:r>
          <a:r>
            <a:rPr lang="en-GB" sz="2400" dirty="0">
              <a:solidFill>
                <a:schemeClr val="tx1"/>
              </a:solidFill>
              <a:latin typeface="Times New Roman" panose="02020603050405020304" pitchFamily="18" charset="0"/>
              <a:cs typeface="Times New Roman" panose="02020603050405020304" pitchFamily="18" charset="0"/>
            </a:rPr>
            <a:t>Lendway et al., 2022</a:t>
          </a:r>
          <a:r>
            <a:rPr lang="en-US" sz="2400" dirty="0">
              <a:solidFill>
                <a:schemeClr val="tx1"/>
              </a:solidFill>
              <a:latin typeface="Times New Roman" panose="02020603050405020304" pitchFamily="18" charset="0"/>
              <a:cs typeface="Times New Roman" panose="02020603050405020304" pitchFamily="18" charset="0"/>
            </a:rPr>
            <a:t>).</a:t>
          </a:r>
          <a:endParaRPr lang="en-GB" sz="2400" dirty="0">
            <a:solidFill>
              <a:schemeClr val="tx1"/>
            </a:solidFill>
            <a:latin typeface="Times New Roman" panose="02020603050405020304" pitchFamily="18" charset="0"/>
            <a:cs typeface="Times New Roman" panose="02020603050405020304" pitchFamily="18" charset="0"/>
          </a:endParaRPr>
        </a:p>
      </dgm:t>
    </dgm:pt>
    <dgm:pt modelId="{727EA684-C990-421D-B2AE-82709C8A6C82}" type="parTrans" cxnId="{2F2B67CB-B3E2-4ED7-B35C-D049B6E6447A}">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6975019A-0D70-4F2B-892A-FE81E09F68C2}" type="sibTrans" cxnId="{2F2B67CB-B3E2-4ED7-B35C-D049B6E6447A}">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15BB7150-A5A0-41BC-BF4D-C6C820528BCC}">
      <dgm:prSet custT="1"/>
      <dgm:spPr/>
      <dgm:t>
        <a:bodyPr/>
        <a:lstStyle/>
        <a:p>
          <a:pPr algn="just"/>
          <a:r>
            <a:rPr lang="en-US" sz="2400" b="1" dirty="0">
              <a:solidFill>
                <a:schemeClr val="tx1"/>
              </a:solidFill>
              <a:latin typeface="Times New Roman" panose="02020603050405020304" pitchFamily="18" charset="0"/>
              <a:cs typeface="Times New Roman" panose="02020603050405020304" pitchFamily="18" charset="0"/>
            </a:rPr>
            <a:t>Experiential Travel</a:t>
          </a:r>
          <a:r>
            <a:rPr lang="en-US" sz="2400" dirty="0">
              <a:solidFill>
                <a:schemeClr val="tx1"/>
              </a:solidFill>
              <a:latin typeface="Times New Roman" panose="02020603050405020304" pitchFamily="18" charset="0"/>
              <a:cs typeface="Times New Roman" panose="02020603050405020304" pitchFamily="18" charset="0"/>
            </a:rPr>
            <a:t>: Tourists seek immersive, sensory-rich experiences, including food and culture-focused events.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27423E8C-25B0-4D03-80E4-445A998A382B}" type="parTrans" cxnId="{07E8DDCE-FA92-4079-972B-DCCD650B430F}">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BA6D7C00-6C9F-46B3-8502-400A21149034}" type="sibTrans" cxnId="{07E8DDCE-FA92-4079-972B-DCCD650B430F}">
      <dgm:prSet custT="1"/>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1D87280F-6D97-41CC-8736-F7BDA84D4924}">
      <dgm:prSet custT="1"/>
      <dgm:spPr/>
      <dgm:t>
        <a:bodyPr/>
        <a:lstStyle/>
        <a:p>
          <a:pPr algn="just"/>
          <a:r>
            <a:rPr lang="en-US" sz="2400" b="1" dirty="0">
              <a:solidFill>
                <a:schemeClr val="tx1"/>
              </a:solidFill>
              <a:latin typeface="Times New Roman" panose="02020603050405020304" pitchFamily="18" charset="0"/>
              <a:cs typeface="Times New Roman" panose="02020603050405020304" pitchFamily="18" charset="0"/>
            </a:rPr>
            <a:t>Technology Integration</a:t>
          </a:r>
          <a:r>
            <a:rPr lang="en-US" sz="2400" dirty="0">
              <a:solidFill>
                <a:schemeClr val="tx1"/>
              </a:solidFill>
              <a:latin typeface="Times New Roman" panose="02020603050405020304" pitchFamily="18" charset="0"/>
              <a:cs typeface="Times New Roman" panose="02020603050405020304" pitchFamily="18" charset="0"/>
            </a:rPr>
            <a:t>: Use of AR and digital platforms to enhance attendee engagement and create innovative event experiences (</a:t>
          </a:r>
          <a:r>
            <a:rPr lang="en-GB" sz="2400" dirty="0">
              <a:solidFill>
                <a:schemeClr val="tx1"/>
              </a:solidFill>
              <a:latin typeface="Times New Roman" panose="02020603050405020304" pitchFamily="18" charset="0"/>
              <a:cs typeface="Times New Roman" panose="02020603050405020304" pitchFamily="18" charset="0"/>
            </a:rPr>
            <a:t>Driscoll, 2023</a:t>
          </a:r>
          <a:r>
            <a:rPr lang="en-US" sz="2400" dirty="0">
              <a:solidFill>
                <a:schemeClr val="tx1"/>
              </a:solidFill>
              <a:latin typeface="Times New Roman" panose="02020603050405020304" pitchFamily="18" charset="0"/>
              <a:cs typeface="Times New Roman" panose="02020603050405020304" pitchFamily="18" charset="0"/>
            </a:rPr>
            <a:t>).</a:t>
          </a:r>
          <a:endParaRPr lang="en-GB" sz="2400" dirty="0">
            <a:solidFill>
              <a:schemeClr val="tx1"/>
            </a:solidFill>
            <a:latin typeface="Times New Roman" panose="02020603050405020304" pitchFamily="18" charset="0"/>
            <a:cs typeface="Times New Roman" panose="02020603050405020304" pitchFamily="18" charset="0"/>
          </a:endParaRPr>
        </a:p>
      </dgm:t>
    </dgm:pt>
    <dgm:pt modelId="{69C95D1F-6357-4F3F-8CFD-C30EFB49E7D6}" type="parTrans" cxnId="{03937C13-3033-478A-989C-B1CBF65F2362}">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22596F2A-B013-4851-BD5C-F1B84619F569}" type="sibTrans" cxnId="{03937C13-3033-478A-989C-B1CBF65F2362}">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D4E52174-DD74-4F2A-9E30-DED7EE7701EE}" type="pres">
      <dgm:prSet presAssocID="{8617C6BD-8BE5-491B-897D-CD2122ACC3FF}" presName="FourNodes_1" presStyleLbl="node1" presStyleIdx="0" presStyleCnt="4">
        <dgm:presLayoutVars>
          <dgm:bulletEnabled val="1"/>
        </dgm:presLayoutVars>
      </dgm:prSet>
      <dgm:spPr/>
    </dgm:pt>
    <dgm:pt modelId="{E4100A86-FDA2-41F1-9823-73FC899860A0}" type="pres">
      <dgm:prSet presAssocID="{8617C6BD-8BE5-491B-897D-CD2122ACC3FF}" presName="FourNodes_2" presStyleLbl="node1" presStyleIdx="1" presStyleCnt="4">
        <dgm:presLayoutVars>
          <dgm:bulletEnabled val="1"/>
        </dgm:presLayoutVars>
      </dgm:prSet>
      <dgm:spPr/>
    </dgm:pt>
    <dgm:pt modelId="{61CB07B0-D80B-4470-8DD9-13786B7EEE50}" type="pres">
      <dgm:prSet presAssocID="{8617C6BD-8BE5-491B-897D-CD2122ACC3FF}" presName="FourNodes_3" presStyleLbl="node1" presStyleIdx="2" presStyleCnt="4">
        <dgm:presLayoutVars>
          <dgm:bulletEnabled val="1"/>
        </dgm:presLayoutVars>
      </dgm:prSet>
      <dgm:spPr/>
    </dgm:pt>
    <dgm:pt modelId="{E6EA38BE-7ECC-4EBF-A79E-0ABEC9860B66}" type="pres">
      <dgm:prSet presAssocID="{8617C6BD-8BE5-491B-897D-CD2122ACC3FF}" presName="FourNodes_4" presStyleLbl="node1" presStyleIdx="3" presStyleCnt="4">
        <dgm:presLayoutVars>
          <dgm:bulletEnabled val="1"/>
        </dgm:presLayoutVars>
      </dgm:prSet>
      <dgm:spPr/>
    </dgm:pt>
    <dgm:pt modelId="{BB3FA007-3F0C-476E-BCDE-84A962A961BE}" type="pres">
      <dgm:prSet presAssocID="{8617C6BD-8BE5-491B-897D-CD2122ACC3FF}" presName="FourConn_1-2" presStyleLbl="fgAccFollowNode1" presStyleIdx="0" presStyleCnt="3">
        <dgm:presLayoutVars>
          <dgm:bulletEnabled val="1"/>
        </dgm:presLayoutVars>
      </dgm:prSet>
      <dgm:spPr/>
    </dgm:pt>
    <dgm:pt modelId="{AD02925E-5B5F-484F-92EF-22BFF3F4C5B5}" type="pres">
      <dgm:prSet presAssocID="{8617C6BD-8BE5-491B-897D-CD2122ACC3FF}" presName="FourConn_2-3" presStyleLbl="fgAccFollowNode1" presStyleIdx="1" presStyleCnt="3">
        <dgm:presLayoutVars>
          <dgm:bulletEnabled val="1"/>
        </dgm:presLayoutVars>
      </dgm:prSet>
      <dgm:spPr/>
    </dgm:pt>
    <dgm:pt modelId="{6236D884-02A2-4004-8DC2-23DD07FA74BE}" type="pres">
      <dgm:prSet presAssocID="{8617C6BD-8BE5-491B-897D-CD2122ACC3FF}" presName="FourConn_3-4" presStyleLbl="fgAccFollowNode1" presStyleIdx="2" presStyleCnt="3">
        <dgm:presLayoutVars>
          <dgm:bulletEnabled val="1"/>
        </dgm:presLayoutVars>
      </dgm:prSet>
      <dgm:spPr/>
    </dgm:pt>
    <dgm:pt modelId="{7EDFEF2E-A551-4DCE-B5F8-BCDE9E2FE5A6}" type="pres">
      <dgm:prSet presAssocID="{8617C6BD-8BE5-491B-897D-CD2122ACC3FF}" presName="FourNodes_1_text" presStyleLbl="node1" presStyleIdx="3" presStyleCnt="4">
        <dgm:presLayoutVars>
          <dgm:bulletEnabled val="1"/>
        </dgm:presLayoutVars>
      </dgm:prSet>
      <dgm:spPr/>
    </dgm:pt>
    <dgm:pt modelId="{907E1E13-AA72-44F7-BC7B-B48C78CEE4CE}" type="pres">
      <dgm:prSet presAssocID="{8617C6BD-8BE5-491B-897D-CD2122ACC3FF}" presName="FourNodes_2_text" presStyleLbl="node1" presStyleIdx="3" presStyleCnt="4">
        <dgm:presLayoutVars>
          <dgm:bulletEnabled val="1"/>
        </dgm:presLayoutVars>
      </dgm:prSet>
      <dgm:spPr/>
    </dgm:pt>
    <dgm:pt modelId="{EC8EAF8A-810B-4B76-A2C3-00F74CA191D9}" type="pres">
      <dgm:prSet presAssocID="{8617C6BD-8BE5-491B-897D-CD2122ACC3FF}" presName="FourNodes_3_text" presStyleLbl="node1" presStyleIdx="3" presStyleCnt="4">
        <dgm:presLayoutVars>
          <dgm:bulletEnabled val="1"/>
        </dgm:presLayoutVars>
      </dgm:prSet>
      <dgm:spPr/>
    </dgm:pt>
    <dgm:pt modelId="{8F2E6A1B-239A-4713-994D-EDE646305C4F}" type="pres">
      <dgm:prSet presAssocID="{8617C6BD-8BE5-491B-897D-CD2122ACC3FF}" presName="FourNodes_4_text" presStyleLbl="node1" presStyleIdx="3" presStyleCnt="4">
        <dgm:presLayoutVars>
          <dgm:bulletEnabled val="1"/>
        </dgm:presLayoutVars>
      </dgm:prSet>
      <dgm:spPr/>
    </dgm:pt>
  </dgm:ptLst>
  <dgm:cxnLst>
    <dgm:cxn modelId="{03937C13-3033-478A-989C-B1CBF65F2362}" srcId="{8617C6BD-8BE5-491B-897D-CD2122ACC3FF}" destId="{1D87280F-6D97-41CC-8736-F7BDA84D4924}" srcOrd="3" destOrd="0" parTransId="{69C95D1F-6357-4F3F-8CFD-C30EFB49E7D6}" sibTransId="{22596F2A-B013-4851-BD5C-F1B84619F569}"/>
    <dgm:cxn modelId="{11EA6023-F58D-4795-ADFF-AC4452E14554}" type="presOf" srcId="{1D87280F-6D97-41CC-8736-F7BDA84D4924}" destId="{E6EA38BE-7ECC-4EBF-A79E-0ABEC9860B66}" srcOrd="0" destOrd="0" presId="urn:microsoft.com/office/officeart/2005/8/layout/vProcess5"/>
    <dgm:cxn modelId="{BF93A423-F7D2-490C-A7F3-93DCBEAE849F}" type="presOf" srcId="{15BB7150-A5A0-41BC-BF4D-C6C820528BCC}" destId="{61CB07B0-D80B-4470-8DD9-13786B7EEE50}" srcOrd="0" destOrd="0" presId="urn:microsoft.com/office/officeart/2005/8/layout/vProcess5"/>
    <dgm:cxn modelId="{1C3BEC2C-7271-4D2D-BC1D-EDA6B91A3443}" type="presOf" srcId="{1D87280F-6D97-41CC-8736-F7BDA84D4924}" destId="{8F2E6A1B-239A-4713-994D-EDE646305C4F}" srcOrd="1" destOrd="0" presId="urn:microsoft.com/office/officeart/2005/8/layout/vProcess5"/>
    <dgm:cxn modelId="{71AA3E4D-4182-402D-89A4-6927C26C4CE7}" type="presOf" srcId="{DFCCC6B4-EF7D-41D1-A1C5-131621ED1BBD}" destId="{907E1E13-AA72-44F7-BC7B-B48C78CEE4CE}" srcOrd="1" destOrd="0" presId="urn:microsoft.com/office/officeart/2005/8/layout/vProcess5"/>
    <dgm:cxn modelId="{2654785D-51BC-4D1C-8BD3-95AA7BBD0740}" type="presOf" srcId="{AB7B8C60-386F-43BD-8977-350FAFF77FA5}" destId="{D4E52174-DD74-4F2A-9E30-DED7EE7701EE}" srcOrd="0" destOrd="0" presId="urn:microsoft.com/office/officeart/2005/8/layout/vProcess5"/>
    <dgm:cxn modelId="{31725F63-E953-4834-AF69-F97028CE6314}" srcId="{8617C6BD-8BE5-491B-897D-CD2122ACC3FF}" destId="{AB7B8C60-386F-43BD-8977-350FAFF77FA5}" srcOrd="0" destOrd="0" parTransId="{91BF3571-0495-40BC-BAFD-4D986AB0EBF4}" sibTransId="{34DA74FB-E7A7-4230-9EEE-07CDA43B6277}"/>
    <dgm:cxn modelId="{F5DFC373-A0C6-40BF-B2B9-A027901AD12F}" type="presOf" srcId="{DFCCC6B4-EF7D-41D1-A1C5-131621ED1BBD}" destId="{E4100A86-FDA2-41F1-9823-73FC899860A0}" srcOrd="0" destOrd="0" presId="urn:microsoft.com/office/officeart/2005/8/layout/vProcess5"/>
    <dgm:cxn modelId="{49CD588A-B687-47F5-93D5-F7064D8DF158}" type="presOf" srcId="{6975019A-0D70-4F2B-892A-FE81E09F68C2}" destId="{AD02925E-5B5F-484F-92EF-22BFF3F4C5B5}" srcOrd="0" destOrd="0" presId="urn:microsoft.com/office/officeart/2005/8/layout/vProcess5"/>
    <dgm:cxn modelId="{E6DB7E8A-63AE-4EF4-B438-BCDEA00BB99A}" type="presOf" srcId="{8617C6BD-8BE5-491B-897D-CD2122ACC3FF}" destId="{DE989912-EC17-42B4-BE7D-EE1E58D25FAC}" srcOrd="0" destOrd="0" presId="urn:microsoft.com/office/officeart/2005/8/layout/vProcess5"/>
    <dgm:cxn modelId="{BFCD8D98-D93B-48A8-98D5-FB580810A8E5}" type="presOf" srcId="{15BB7150-A5A0-41BC-BF4D-C6C820528BCC}" destId="{EC8EAF8A-810B-4B76-A2C3-00F74CA191D9}" srcOrd="1" destOrd="0" presId="urn:microsoft.com/office/officeart/2005/8/layout/vProcess5"/>
    <dgm:cxn modelId="{459250B0-767B-410A-91C5-4E50FF311480}" type="presOf" srcId="{AB7B8C60-386F-43BD-8977-350FAFF77FA5}" destId="{7EDFEF2E-A551-4DCE-B5F8-BCDE9E2FE5A6}" srcOrd="1" destOrd="0" presId="urn:microsoft.com/office/officeart/2005/8/layout/vProcess5"/>
    <dgm:cxn modelId="{2F2B67CB-B3E2-4ED7-B35C-D049B6E6447A}" srcId="{8617C6BD-8BE5-491B-897D-CD2122ACC3FF}" destId="{DFCCC6B4-EF7D-41D1-A1C5-131621ED1BBD}" srcOrd="1" destOrd="0" parTransId="{727EA684-C990-421D-B2AE-82709C8A6C82}" sibTransId="{6975019A-0D70-4F2B-892A-FE81E09F68C2}"/>
    <dgm:cxn modelId="{07E8DDCE-FA92-4079-972B-DCCD650B430F}" srcId="{8617C6BD-8BE5-491B-897D-CD2122ACC3FF}" destId="{15BB7150-A5A0-41BC-BF4D-C6C820528BCC}" srcOrd="2" destOrd="0" parTransId="{27423E8C-25B0-4D03-80E4-445A998A382B}" sibTransId="{BA6D7C00-6C9F-46B3-8502-400A21149034}"/>
    <dgm:cxn modelId="{F7FC43D7-E0F4-4B18-9CE0-F582D980D95C}" type="presOf" srcId="{34DA74FB-E7A7-4230-9EEE-07CDA43B6277}" destId="{BB3FA007-3F0C-476E-BCDE-84A962A961BE}" srcOrd="0" destOrd="0" presId="urn:microsoft.com/office/officeart/2005/8/layout/vProcess5"/>
    <dgm:cxn modelId="{B464DBE2-30BB-4924-807B-7C1308C5E752}" type="presOf" srcId="{BA6D7C00-6C9F-46B3-8502-400A21149034}" destId="{6236D884-02A2-4004-8DC2-23DD07FA74BE}" srcOrd="0" destOrd="0" presId="urn:microsoft.com/office/officeart/2005/8/layout/vProcess5"/>
    <dgm:cxn modelId="{DD5C40C1-2FAB-4853-8C24-96DB52ACA054}" type="presParOf" srcId="{DE989912-EC17-42B4-BE7D-EE1E58D25FAC}" destId="{EB9F9022-6EC8-4886-A574-3F65317FB58B}" srcOrd="0" destOrd="0" presId="urn:microsoft.com/office/officeart/2005/8/layout/vProcess5"/>
    <dgm:cxn modelId="{E6434DFE-4CFF-48AD-BB98-850127FD85B0}" type="presParOf" srcId="{DE989912-EC17-42B4-BE7D-EE1E58D25FAC}" destId="{D4E52174-DD74-4F2A-9E30-DED7EE7701EE}" srcOrd="1" destOrd="0" presId="urn:microsoft.com/office/officeart/2005/8/layout/vProcess5"/>
    <dgm:cxn modelId="{C503AC7D-E386-4E0D-893F-A6087CEBC45D}" type="presParOf" srcId="{DE989912-EC17-42B4-BE7D-EE1E58D25FAC}" destId="{E4100A86-FDA2-41F1-9823-73FC899860A0}" srcOrd="2" destOrd="0" presId="urn:microsoft.com/office/officeart/2005/8/layout/vProcess5"/>
    <dgm:cxn modelId="{7A08EB12-D848-4895-B3D3-5A2E4823C638}" type="presParOf" srcId="{DE989912-EC17-42B4-BE7D-EE1E58D25FAC}" destId="{61CB07B0-D80B-4470-8DD9-13786B7EEE50}" srcOrd="3" destOrd="0" presId="urn:microsoft.com/office/officeart/2005/8/layout/vProcess5"/>
    <dgm:cxn modelId="{027D5E82-A836-4E38-92CF-5E4209819124}" type="presParOf" srcId="{DE989912-EC17-42B4-BE7D-EE1E58D25FAC}" destId="{E6EA38BE-7ECC-4EBF-A79E-0ABEC9860B66}" srcOrd="4" destOrd="0" presId="urn:microsoft.com/office/officeart/2005/8/layout/vProcess5"/>
    <dgm:cxn modelId="{BDC64F16-F947-4007-8496-1F2C03F8856D}" type="presParOf" srcId="{DE989912-EC17-42B4-BE7D-EE1E58D25FAC}" destId="{BB3FA007-3F0C-476E-BCDE-84A962A961BE}" srcOrd="5" destOrd="0" presId="urn:microsoft.com/office/officeart/2005/8/layout/vProcess5"/>
    <dgm:cxn modelId="{CAED134C-8BCA-4C88-A6CA-D39FAEB20462}" type="presParOf" srcId="{DE989912-EC17-42B4-BE7D-EE1E58D25FAC}" destId="{AD02925E-5B5F-484F-92EF-22BFF3F4C5B5}" srcOrd="6" destOrd="0" presId="urn:microsoft.com/office/officeart/2005/8/layout/vProcess5"/>
    <dgm:cxn modelId="{82EAEAA6-8DBD-48D3-BF1C-5670E24D6BFD}" type="presParOf" srcId="{DE989912-EC17-42B4-BE7D-EE1E58D25FAC}" destId="{6236D884-02A2-4004-8DC2-23DD07FA74BE}" srcOrd="7" destOrd="0" presId="urn:microsoft.com/office/officeart/2005/8/layout/vProcess5"/>
    <dgm:cxn modelId="{7637A6AF-DA59-4224-902E-AD03D3C871ED}" type="presParOf" srcId="{DE989912-EC17-42B4-BE7D-EE1E58D25FAC}" destId="{7EDFEF2E-A551-4DCE-B5F8-BCDE9E2FE5A6}" srcOrd="8" destOrd="0" presId="urn:microsoft.com/office/officeart/2005/8/layout/vProcess5"/>
    <dgm:cxn modelId="{5477EDDB-A1AE-423D-A345-3B5C30D9F874}" type="presParOf" srcId="{DE989912-EC17-42B4-BE7D-EE1E58D25FAC}" destId="{907E1E13-AA72-44F7-BC7B-B48C78CEE4CE}" srcOrd="9" destOrd="0" presId="urn:microsoft.com/office/officeart/2005/8/layout/vProcess5"/>
    <dgm:cxn modelId="{5EF5BD67-F172-466A-BDBB-03F231E4C783}" type="presParOf" srcId="{DE989912-EC17-42B4-BE7D-EE1E58D25FAC}" destId="{EC8EAF8A-810B-4B76-A2C3-00F74CA191D9}" srcOrd="10" destOrd="0" presId="urn:microsoft.com/office/officeart/2005/8/layout/vProcess5"/>
    <dgm:cxn modelId="{5B04B08D-2D79-441E-9570-D1FC0CA7F888}" type="presParOf" srcId="{DE989912-EC17-42B4-BE7D-EE1E58D25FAC}" destId="{8F2E6A1B-239A-4713-994D-EDE646305C4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accent2_2" csCatId="accent2" phldr="1"/>
      <dgm:spPr/>
      <dgm:t>
        <a:bodyPr/>
        <a:lstStyle/>
        <a:p>
          <a:endParaRPr lang="en-GB"/>
        </a:p>
      </dgm:t>
    </dgm:pt>
    <dgm:pt modelId="{4C659930-78B6-49A0-8938-B150001B611B}">
      <dgm:prSet custT="1"/>
      <dgm:spPr/>
      <dgm:t>
        <a:bodyPr/>
        <a:lstStyle/>
        <a:p>
          <a:r>
            <a:rPr lang="en-US" sz="2400" b="0" dirty="0">
              <a:latin typeface="Times New Roman" panose="02020603050405020304" pitchFamily="18" charset="0"/>
              <a:cs typeface="Times New Roman" panose="02020603050405020304" pitchFamily="18" charset="0"/>
            </a:rPr>
            <a:t>Bodnant Welsh Food Centre confirmed for July 3–5, 2025, aligning with peak summer tourism.</a:t>
          </a:r>
          <a:endParaRPr lang="en-GB" sz="2400" b="0" dirty="0">
            <a:latin typeface="Times New Roman" panose="02020603050405020304" pitchFamily="18" charset="0"/>
            <a:cs typeface="Times New Roman" panose="02020603050405020304" pitchFamily="18" charset="0"/>
          </a:endParaRPr>
        </a:p>
      </dgm:t>
    </dgm:pt>
    <dgm:pt modelId="{6A4DA895-BB85-4797-A767-2AC31D86E975}" type="parTrans" cxnId="{1A45BE64-14AD-414B-8C75-8DFBCAA105AD}">
      <dgm:prSet/>
      <dgm:spPr/>
      <dgm:t>
        <a:bodyPr/>
        <a:lstStyle/>
        <a:p>
          <a:endParaRPr lang="en-GB"/>
        </a:p>
      </dgm:t>
    </dgm:pt>
    <dgm:pt modelId="{0DBB2642-EBE9-40B4-AACD-409BE3950774}" type="sibTrans" cxnId="{1A45BE64-14AD-414B-8C75-8DFBCAA105AD}">
      <dgm:prSet/>
      <dgm:spPr/>
      <dgm:t>
        <a:bodyPr/>
        <a:lstStyle/>
        <a:p>
          <a:endParaRPr lang="en-GB"/>
        </a:p>
      </dgm:t>
    </dgm:pt>
    <dgm:pt modelId="{C2465B87-C37D-4694-A3D8-AC83208DC360}">
      <dgm:prSet custT="1"/>
      <dgm:spPr/>
      <dgm:t>
        <a:bodyPr/>
        <a:lstStyle/>
        <a:p>
          <a:r>
            <a:rPr lang="en-US" sz="2400" b="0" dirty="0">
              <a:latin typeface="Times New Roman" panose="02020603050405020304" pitchFamily="18" charset="0"/>
              <a:cs typeface="Times New Roman" panose="02020603050405020304" pitchFamily="18" charset="0"/>
            </a:rPr>
            <a:t>Well-equipped for cooking demos, conferences, and outdoor cultural events, supporting all program elements (</a:t>
          </a:r>
          <a:r>
            <a:rPr lang="en-GB" sz="2400" dirty="0">
              <a:solidFill>
                <a:schemeClr val="bg1"/>
              </a:solidFill>
              <a:effectLst/>
              <a:latin typeface="Times New Roman" panose="02020603050405020304" pitchFamily="18" charset="0"/>
              <a:ea typeface="+mn-ea"/>
              <a:cs typeface="Times New Roman" panose="02020603050405020304" pitchFamily="18" charset="0"/>
            </a:rPr>
            <a:t>Chen et al., 2024</a:t>
          </a:r>
          <a:r>
            <a:rPr lang="en-US" sz="2400" b="0" dirty="0">
              <a:solidFill>
                <a:schemeClr val="bg1"/>
              </a:solidFill>
              <a:latin typeface="Times New Roman" panose="02020603050405020304" pitchFamily="18" charset="0"/>
              <a:cs typeface="Times New Roman" panose="02020603050405020304" pitchFamily="18" charset="0"/>
            </a:rPr>
            <a:t>).</a:t>
          </a:r>
          <a:endParaRPr lang="en-GB" sz="2400" b="0" dirty="0">
            <a:solidFill>
              <a:schemeClr val="bg1"/>
            </a:solidFill>
            <a:latin typeface="Times New Roman" panose="02020603050405020304" pitchFamily="18" charset="0"/>
            <a:cs typeface="Times New Roman" panose="02020603050405020304" pitchFamily="18" charset="0"/>
          </a:endParaRPr>
        </a:p>
      </dgm:t>
    </dgm:pt>
    <dgm:pt modelId="{F6550465-D41A-4D74-91FF-55F06E097B41}" type="parTrans" cxnId="{923656E9-AB80-4DEA-9D35-B6A3D10AA614}">
      <dgm:prSet/>
      <dgm:spPr/>
      <dgm:t>
        <a:bodyPr/>
        <a:lstStyle/>
        <a:p>
          <a:endParaRPr lang="en-GB"/>
        </a:p>
      </dgm:t>
    </dgm:pt>
    <dgm:pt modelId="{1F0A838A-886B-4B5F-9DFE-8C634FF348A0}" type="sibTrans" cxnId="{923656E9-AB80-4DEA-9D35-B6A3D10AA614}">
      <dgm:prSet/>
      <dgm:spPr/>
      <dgm:t>
        <a:bodyPr/>
        <a:lstStyle/>
        <a:p>
          <a:endParaRPr lang="en-GB"/>
        </a:p>
      </dgm:t>
    </dgm:pt>
    <dgm:pt modelId="{0AC64A08-59E5-4F83-B970-0BB4398675D9}">
      <dgm:prSet custT="1"/>
      <dgm:spPr/>
      <dgm:t>
        <a:bodyPr/>
        <a:lstStyle/>
        <a:p>
          <a:r>
            <a:rPr lang="en-US" sz="2400" b="0" dirty="0">
              <a:latin typeface="Times New Roman" panose="02020603050405020304" pitchFamily="18" charset="0"/>
              <a:cs typeface="Times New Roman" panose="02020603050405020304" pitchFamily="18" charset="0"/>
            </a:rPr>
            <a:t>Located in scenic Conwy Valley, enhancing the sensory and immersive experience.</a:t>
          </a:r>
          <a:endParaRPr lang="en-GB" sz="2400" b="0" dirty="0">
            <a:latin typeface="Times New Roman" panose="02020603050405020304" pitchFamily="18" charset="0"/>
            <a:cs typeface="Times New Roman" panose="02020603050405020304" pitchFamily="18" charset="0"/>
          </a:endParaRPr>
        </a:p>
      </dgm:t>
    </dgm:pt>
    <dgm:pt modelId="{93178A85-D408-4E94-99ED-EEE305A77832}" type="parTrans" cxnId="{540C7CE7-8B57-43FC-8DFE-CC8A5666812F}">
      <dgm:prSet/>
      <dgm:spPr/>
      <dgm:t>
        <a:bodyPr/>
        <a:lstStyle/>
        <a:p>
          <a:endParaRPr lang="en-GB"/>
        </a:p>
      </dgm:t>
    </dgm:pt>
    <dgm:pt modelId="{56CA55EC-D3DA-47F3-A4FE-557D0351C5FE}" type="sibTrans" cxnId="{540C7CE7-8B57-43FC-8DFE-CC8A5666812F}">
      <dgm:prSet/>
      <dgm:spPr/>
      <dgm:t>
        <a:bodyPr/>
        <a:lstStyle/>
        <a:p>
          <a:endParaRPr lang="en-GB"/>
        </a:p>
      </dgm:t>
    </dgm:pt>
    <dgm:pt modelId="{DCBE5915-7E31-47E6-8EBE-DC04110812E8}">
      <dgm:prSet custT="1"/>
      <dgm:spPr/>
      <dgm:t>
        <a:bodyPr/>
        <a:lstStyle/>
        <a:p>
          <a:r>
            <a:rPr lang="en-US" sz="2400" dirty="0">
              <a:latin typeface="Times New Roman" panose="02020603050405020304" pitchFamily="18" charset="0"/>
              <a:cs typeface="Times New Roman" panose="02020603050405020304" pitchFamily="18" charset="0"/>
            </a:rPr>
            <a:t>Easily accessible from Manchester and Liverpool airports, ideal for international delegates.</a:t>
          </a:r>
          <a:endParaRPr lang="en-GB" sz="2400" dirty="0">
            <a:latin typeface="Times New Roman" panose="02020603050405020304" pitchFamily="18" charset="0"/>
            <a:cs typeface="Times New Roman" panose="02020603050405020304" pitchFamily="18" charset="0"/>
          </a:endParaRPr>
        </a:p>
      </dgm:t>
    </dgm:pt>
    <dgm:pt modelId="{AE3F389F-DD13-4A55-94C8-EC55FA8C3AE3}" type="parTrans" cxnId="{D0C59A58-1900-4713-B116-D902982BD5F2}">
      <dgm:prSet/>
      <dgm:spPr/>
      <dgm:t>
        <a:bodyPr/>
        <a:lstStyle/>
        <a:p>
          <a:endParaRPr lang="en-GB"/>
        </a:p>
      </dgm:t>
    </dgm:pt>
    <dgm:pt modelId="{5F96647B-7B66-45BE-A269-FA3BAED3AF16}" type="sibTrans" cxnId="{D0C59A58-1900-4713-B116-D902982BD5F2}">
      <dgm:prSet/>
      <dgm:spPr/>
      <dgm:t>
        <a:bodyPr/>
        <a:lstStyle/>
        <a:p>
          <a:endParaRPr lang="en-GB"/>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9B18C241-5652-437A-AFFE-E6872C316928}" type="pres">
      <dgm:prSet presAssocID="{4C659930-78B6-49A0-8938-B150001B611B}" presName="text_1" presStyleLbl="node1" presStyleIdx="0" presStyleCnt="4">
        <dgm:presLayoutVars>
          <dgm:bulletEnabled val="1"/>
        </dgm:presLayoutVars>
      </dgm:prSet>
      <dgm:spPr/>
    </dgm:pt>
    <dgm:pt modelId="{DAE8EA3B-E54B-4355-A53F-19E022994513}" type="pres">
      <dgm:prSet presAssocID="{4C659930-78B6-49A0-8938-B150001B611B}" presName="accent_1" presStyleCnt="0"/>
      <dgm:spPr/>
    </dgm:pt>
    <dgm:pt modelId="{B89DBDB5-219A-4D0A-9F1A-AAA3C3B07276}" type="pres">
      <dgm:prSet presAssocID="{4C659930-78B6-49A0-8938-B150001B611B}" presName="accentRepeatNode" presStyleLbl="solidFgAcc1" presStyleIdx="0" presStyleCnt="4"/>
      <dgm:spPr/>
    </dgm:pt>
    <dgm:pt modelId="{76934D9E-3FB4-4959-B826-195BE8E1F61E}" type="pres">
      <dgm:prSet presAssocID="{C2465B87-C37D-4694-A3D8-AC83208DC360}" presName="text_2" presStyleLbl="node1" presStyleIdx="1" presStyleCnt="4">
        <dgm:presLayoutVars>
          <dgm:bulletEnabled val="1"/>
        </dgm:presLayoutVars>
      </dgm:prSet>
      <dgm:spPr/>
    </dgm:pt>
    <dgm:pt modelId="{5385F476-EC13-42A4-ACC0-782039D4D198}" type="pres">
      <dgm:prSet presAssocID="{C2465B87-C37D-4694-A3D8-AC83208DC360}" presName="accent_2" presStyleCnt="0"/>
      <dgm:spPr/>
    </dgm:pt>
    <dgm:pt modelId="{899ED4EF-C078-4B83-BF13-820AD9622744}" type="pres">
      <dgm:prSet presAssocID="{C2465B87-C37D-4694-A3D8-AC83208DC360}" presName="accentRepeatNode" presStyleLbl="solidFgAcc1" presStyleIdx="1" presStyleCnt="4"/>
      <dgm:spPr/>
    </dgm:pt>
    <dgm:pt modelId="{764CD3C8-0B9E-488F-AF73-B9DB0AFE91CE}" type="pres">
      <dgm:prSet presAssocID="{0AC64A08-59E5-4F83-B970-0BB4398675D9}" presName="text_3" presStyleLbl="node1" presStyleIdx="2" presStyleCnt="4">
        <dgm:presLayoutVars>
          <dgm:bulletEnabled val="1"/>
        </dgm:presLayoutVars>
      </dgm:prSet>
      <dgm:spPr/>
    </dgm:pt>
    <dgm:pt modelId="{4F56969F-FE67-47E6-8F8C-02A95E6C41C3}" type="pres">
      <dgm:prSet presAssocID="{0AC64A08-59E5-4F83-B970-0BB4398675D9}" presName="accent_3" presStyleCnt="0"/>
      <dgm:spPr/>
    </dgm:pt>
    <dgm:pt modelId="{86FCE6CA-2944-4ED9-80B7-8078D364A833}" type="pres">
      <dgm:prSet presAssocID="{0AC64A08-59E5-4F83-B970-0BB4398675D9}" presName="accentRepeatNode" presStyleLbl="solidFgAcc1" presStyleIdx="2" presStyleCnt="4"/>
      <dgm:spPr/>
    </dgm:pt>
    <dgm:pt modelId="{0FC5770D-1E6E-4FC6-98C3-AF8245DA8FE6}" type="pres">
      <dgm:prSet presAssocID="{DCBE5915-7E31-47E6-8EBE-DC04110812E8}" presName="text_4" presStyleLbl="node1" presStyleIdx="3" presStyleCnt="4">
        <dgm:presLayoutVars>
          <dgm:bulletEnabled val="1"/>
        </dgm:presLayoutVars>
      </dgm:prSet>
      <dgm:spPr/>
    </dgm:pt>
    <dgm:pt modelId="{47FF384D-42D5-4B0A-A012-95E347986D14}" type="pres">
      <dgm:prSet presAssocID="{DCBE5915-7E31-47E6-8EBE-DC04110812E8}" presName="accent_4" presStyleCnt="0"/>
      <dgm:spPr/>
    </dgm:pt>
    <dgm:pt modelId="{5DA0DD73-5FF4-4BE2-B3D7-F1794B25C288}" type="pres">
      <dgm:prSet presAssocID="{DCBE5915-7E31-47E6-8EBE-DC04110812E8}" presName="accentRepeatNode" presStyleLbl="solidFgAcc1" presStyleIdx="3" presStyleCnt="4"/>
      <dgm:spPr/>
    </dgm:pt>
  </dgm:ptLst>
  <dgm:cxnLst>
    <dgm:cxn modelId="{5EFA4506-1173-4961-AA99-1553279CE7AB}" type="presOf" srcId="{AB17BE6D-26DF-44FE-8008-E4B1C0F239F5}" destId="{CA70856C-0B4B-44CB-978B-29EEF6A03833}" srcOrd="0" destOrd="0" presId="urn:microsoft.com/office/officeart/2008/layout/VerticalCurvedList"/>
    <dgm:cxn modelId="{14A96E24-15A3-4B4A-93D4-53635B0163E5}" type="presOf" srcId="{0AC64A08-59E5-4F83-B970-0BB4398675D9}" destId="{764CD3C8-0B9E-488F-AF73-B9DB0AFE91CE}" srcOrd="0" destOrd="0" presId="urn:microsoft.com/office/officeart/2008/layout/VerticalCurvedList"/>
    <dgm:cxn modelId="{5C12F138-065B-413B-9EB1-DF1E6BFA28B6}" type="presOf" srcId="{4C659930-78B6-49A0-8938-B150001B611B}" destId="{9B18C241-5652-437A-AFFE-E6872C316928}" srcOrd="0" destOrd="0" presId="urn:microsoft.com/office/officeart/2008/layout/VerticalCurvedList"/>
    <dgm:cxn modelId="{D0C59A58-1900-4713-B116-D902982BD5F2}" srcId="{AB17BE6D-26DF-44FE-8008-E4B1C0F239F5}" destId="{DCBE5915-7E31-47E6-8EBE-DC04110812E8}" srcOrd="3" destOrd="0" parTransId="{AE3F389F-DD13-4A55-94C8-EC55FA8C3AE3}" sibTransId="{5F96647B-7B66-45BE-A269-FA3BAED3AF16}"/>
    <dgm:cxn modelId="{1A45BE64-14AD-414B-8C75-8DFBCAA105AD}" srcId="{AB17BE6D-26DF-44FE-8008-E4B1C0F239F5}" destId="{4C659930-78B6-49A0-8938-B150001B611B}" srcOrd="0" destOrd="0" parTransId="{6A4DA895-BB85-4797-A767-2AC31D86E975}" sibTransId="{0DBB2642-EBE9-40B4-AACD-409BE3950774}"/>
    <dgm:cxn modelId="{A84619A8-9298-43CD-AEB9-0EBF91DB5E35}" type="presOf" srcId="{0DBB2642-EBE9-40B4-AACD-409BE3950774}" destId="{B1560FD0-FCBD-499B-8A7B-52F18049F7BD}" srcOrd="0" destOrd="0" presId="urn:microsoft.com/office/officeart/2008/layout/VerticalCurvedList"/>
    <dgm:cxn modelId="{B06AC2BE-9C7E-49B4-BE68-AF3CAC9E6875}" type="presOf" srcId="{DCBE5915-7E31-47E6-8EBE-DC04110812E8}" destId="{0FC5770D-1E6E-4FC6-98C3-AF8245DA8FE6}" srcOrd="0" destOrd="0" presId="urn:microsoft.com/office/officeart/2008/layout/VerticalCurvedList"/>
    <dgm:cxn modelId="{1D45B7D7-8196-44B8-956B-1C4B05A46DA7}" type="presOf" srcId="{C2465B87-C37D-4694-A3D8-AC83208DC360}" destId="{76934D9E-3FB4-4959-B826-195BE8E1F61E}" srcOrd="0" destOrd="0" presId="urn:microsoft.com/office/officeart/2008/layout/VerticalCurvedList"/>
    <dgm:cxn modelId="{540C7CE7-8B57-43FC-8DFE-CC8A5666812F}" srcId="{AB17BE6D-26DF-44FE-8008-E4B1C0F239F5}" destId="{0AC64A08-59E5-4F83-B970-0BB4398675D9}" srcOrd="2" destOrd="0" parTransId="{93178A85-D408-4E94-99ED-EEE305A77832}" sibTransId="{56CA55EC-D3DA-47F3-A4FE-557D0351C5FE}"/>
    <dgm:cxn modelId="{923656E9-AB80-4DEA-9D35-B6A3D10AA614}" srcId="{AB17BE6D-26DF-44FE-8008-E4B1C0F239F5}" destId="{C2465B87-C37D-4694-A3D8-AC83208DC360}" srcOrd="1" destOrd="0" parTransId="{F6550465-D41A-4D74-91FF-55F06E097B41}" sibTransId="{1F0A838A-886B-4B5F-9DFE-8C634FF348A0}"/>
    <dgm:cxn modelId="{FC2AD268-A866-484E-B1BC-1EA90568F458}" type="presParOf" srcId="{CA70856C-0B4B-44CB-978B-29EEF6A03833}" destId="{C77E112E-AC6B-46AA-8FFE-03397F6AA135}" srcOrd="0" destOrd="0" presId="urn:microsoft.com/office/officeart/2008/layout/VerticalCurvedList"/>
    <dgm:cxn modelId="{5ACFD335-1017-44CD-A7CE-76C99DE6179D}" type="presParOf" srcId="{C77E112E-AC6B-46AA-8FFE-03397F6AA135}" destId="{D46C933B-F166-4A53-A607-ACE30C3F002E}" srcOrd="0" destOrd="0" presId="urn:microsoft.com/office/officeart/2008/layout/VerticalCurvedList"/>
    <dgm:cxn modelId="{4C6B0A49-B5B1-4532-882D-EB0AB27774DA}" type="presParOf" srcId="{D46C933B-F166-4A53-A607-ACE30C3F002E}" destId="{C2753E1D-1199-4F93-9D2D-1A98E3BC476A}" srcOrd="0" destOrd="0" presId="urn:microsoft.com/office/officeart/2008/layout/VerticalCurvedList"/>
    <dgm:cxn modelId="{C6874AA9-18D2-4917-9D19-EAB96A038EBB}" type="presParOf" srcId="{D46C933B-F166-4A53-A607-ACE30C3F002E}" destId="{B1560FD0-FCBD-499B-8A7B-52F18049F7BD}" srcOrd="1" destOrd="0" presId="urn:microsoft.com/office/officeart/2008/layout/VerticalCurvedList"/>
    <dgm:cxn modelId="{B08628BE-02FB-4D4B-9D07-74AC700D4880}" type="presParOf" srcId="{D46C933B-F166-4A53-A607-ACE30C3F002E}" destId="{0B7EB961-78BF-470E-B846-D6CD9FDBD0EC}" srcOrd="2" destOrd="0" presId="urn:microsoft.com/office/officeart/2008/layout/VerticalCurvedList"/>
    <dgm:cxn modelId="{56F292A8-6B46-4DB6-A401-389CD062F914}" type="presParOf" srcId="{D46C933B-F166-4A53-A607-ACE30C3F002E}" destId="{3A2BFE5E-32DE-4A5E-B994-9A3A8BD809BB}" srcOrd="3" destOrd="0" presId="urn:microsoft.com/office/officeart/2008/layout/VerticalCurvedList"/>
    <dgm:cxn modelId="{1F6A73DD-5996-412E-8837-054FD2CEDE8C}" type="presParOf" srcId="{C77E112E-AC6B-46AA-8FFE-03397F6AA135}" destId="{9B18C241-5652-437A-AFFE-E6872C316928}" srcOrd="1" destOrd="0" presId="urn:microsoft.com/office/officeart/2008/layout/VerticalCurvedList"/>
    <dgm:cxn modelId="{8E92201D-5B71-4EFF-8D80-C8FA089E855C}" type="presParOf" srcId="{C77E112E-AC6B-46AA-8FFE-03397F6AA135}" destId="{DAE8EA3B-E54B-4355-A53F-19E022994513}" srcOrd="2" destOrd="0" presId="urn:microsoft.com/office/officeart/2008/layout/VerticalCurvedList"/>
    <dgm:cxn modelId="{20202078-2505-47B1-9D93-4D053215E878}" type="presParOf" srcId="{DAE8EA3B-E54B-4355-A53F-19E022994513}" destId="{B89DBDB5-219A-4D0A-9F1A-AAA3C3B07276}" srcOrd="0" destOrd="0" presId="urn:microsoft.com/office/officeart/2008/layout/VerticalCurvedList"/>
    <dgm:cxn modelId="{F41F6BF2-0F33-480B-9785-9EEAE317C372}" type="presParOf" srcId="{C77E112E-AC6B-46AA-8FFE-03397F6AA135}" destId="{76934D9E-3FB4-4959-B826-195BE8E1F61E}" srcOrd="3" destOrd="0" presId="urn:microsoft.com/office/officeart/2008/layout/VerticalCurvedList"/>
    <dgm:cxn modelId="{6B8AF542-9D5E-4E12-BD3F-EA67D1841039}" type="presParOf" srcId="{C77E112E-AC6B-46AA-8FFE-03397F6AA135}" destId="{5385F476-EC13-42A4-ACC0-782039D4D198}" srcOrd="4" destOrd="0" presId="urn:microsoft.com/office/officeart/2008/layout/VerticalCurvedList"/>
    <dgm:cxn modelId="{233AE695-4D05-47F2-9440-695636E7AABC}" type="presParOf" srcId="{5385F476-EC13-42A4-ACC0-782039D4D198}" destId="{899ED4EF-C078-4B83-BF13-820AD9622744}" srcOrd="0" destOrd="0" presId="urn:microsoft.com/office/officeart/2008/layout/VerticalCurvedList"/>
    <dgm:cxn modelId="{B9AB6010-15DA-4C0F-96CA-9B488046716D}" type="presParOf" srcId="{C77E112E-AC6B-46AA-8FFE-03397F6AA135}" destId="{764CD3C8-0B9E-488F-AF73-B9DB0AFE91CE}" srcOrd="5" destOrd="0" presId="urn:microsoft.com/office/officeart/2008/layout/VerticalCurvedList"/>
    <dgm:cxn modelId="{14D3947B-45F1-4F5D-9FF2-A4A02F28B3B9}" type="presParOf" srcId="{C77E112E-AC6B-46AA-8FFE-03397F6AA135}" destId="{4F56969F-FE67-47E6-8F8C-02A95E6C41C3}" srcOrd="6" destOrd="0" presId="urn:microsoft.com/office/officeart/2008/layout/VerticalCurvedList"/>
    <dgm:cxn modelId="{033CAACF-3A60-42D2-B5EF-EA728F94BD01}" type="presParOf" srcId="{4F56969F-FE67-47E6-8F8C-02A95E6C41C3}" destId="{86FCE6CA-2944-4ED9-80B7-8078D364A833}" srcOrd="0" destOrd="0" presId="urn:microsoft.com/office/officeart/2008/layout/VerticalCurvedList"/>
    <dgm:cxn modelId="{8929D465-D7E9-457B-9E92-8C05F5753ED1}" type="presParOf" srcId="{C77E112E-AC6B-46AA-8FFE-03397F6AA135}" destId="{0FC5770D-1E6E-4FC6-98C3-AF8245DA8FE6}" srcOrd="7" destOrd="0" presId="urn:microsoft.com/office/officeart/2008/layout/VerticalCurvedList"/>
    <dgm:cxn modelId="{069FC648-40F7-4857-8D98-AA23EF2323B5}" type="presParOf" srcId="{C77E112E-AC6B-46AA-8FFE-03397F6AA135}" destId="{47FF384D-42D5-4B0A-A012-95E347986D14}" srcOrd="8" destOrd="0" presId="urn:microsoft.com/office/officeart/2008/layout/VerticalCurvedList"/>
    <dgm:cxn modelId="{B187A3BD-5183-466F-ACF0-CC290D3F68D5}" type="presParOf" srcId="{47FF384D-42D5-4B0A-A012-95E347986D14}" destId="{5DA0DD73-5FF4-4BE2-B3D7-F1794B25C28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812877-C056-4069-B8B1-37DCE5F11946}" type="doc">
      <dgm:prSet loTypeId="urn:microsoft.com/office/officeart/2005/8/layout/pyramid2" loCatId="list" qsTypeId="urn:microsoft.com/office/officeart/2005/8/quickstyle/simple1" qsCatId="simple" csTypeId="urn:microsoft.com/office/officeart/2005/8/colors/colorful5" csCatId="colorful" phldr="1"/>
      <dgm:spPr/>
    </dgm:pt>
    <dgm:pt modelId="{078F2B86-F9C7-41E9-8755-DE1C1198B0A6}">
      <dgm:prSet custT="1"/>
      <dgm:spPr/>
      <dgm:t>
        <a:bodyPr/>
        <a:lstStyle/>
        <a:p>
          <a:r>
            <a:rPr lang="en-US" sz="2400" dirty="0">
              <a:latin typeface="Times New Roman" panose="02020603050405020304" pitchFamily="18" charset="0"/>
              <a:cs typeface="Times New Roman" panose="02020603050405020304" pitchFamily="18" charset="0"/>
            </a:rPr>
            <a:t>Coordinate travel and accommodation for international chefs and delegates.</a:t>
          </a:r>
          <a:endParaRPr lang="en-GB" sz="2400" dirty="0">
            <a:latin typeface="Times New Roman" panose="02020603050405020304" pitchFamily="18" charset="0"/>
            <a:cs typeface="Times New Roman" panose="02020603050405020304" pitchFamily="18" charset="0"/>
          </a:endParaRPr>
        </a:p>
      </dgm:t>
    </dgm:pt>
    <dgm:pt modelId="{113797B9-39E8-4A98-A7D8-783D6FE83F86}" type="parTrans" cxnId="{2B267533-2F00-46EB-B671-2647C47C88F1}">
      <dgm:prSet/>
      <dgm:spPr/>
      <dgm:t>
        <a:bodyPr/>
        <a:lstStyle/>
        <a:p>
          <a:endParaRPr lang="en-GB"/>
        </a:p>
      </dgm:t>
    </dgm:pt>
    <dgm:pt modelId="{F703C201-EF15-4650-BCA6-C7C48634C5E1}" type="sibTrans" cxnId="{2B267533-2F00-46EB-B671-2647C47C88F1}">
      <dgm:prSet/>
      <dgm:spPr/>
      <dgm:t>
        <a:bodyPr/>
        <a:lstStyle/>
        <a:p>
          <a:endParaRPr lang="en-GB"/>
        </a:p>
      </dgm:t>
    </dgm:pt>
    <dgm:pt modelId="{ADE661AA-5F21-400C-AD30-1AC6EFF2FC60}">
      <dgm:prSet custT="1"/>
      <dgm:spPr/>
      <dgm:t>
        <a:bodyPr/>
        <a:lstStyle/>
        <a:p>
          <a:r>
            <a:rPr lang="en-US" sz="2400" dirty="0">
              <a:latin typeface="Times New Roman" panose="02020603050405020304" pitchFamily="18" charset="0"/>
              <a:cs typeface="Times New Roman" panose="02020603050405020304" pitchFamily="18" charset="0"/>
            </a:rPr>
            <a:t>Set up cooking stations, demo kitchens, and exhibition booths (</a:t>
          </a:r>
          <a:r>
            <a:rPr lang="en-GB" sz="2400" dirty="0">
              <a:solidFill>
                <a:schemeClr val="tx1"/>
              </a:solidFill>
              <a:effectLst/>
              <a:latin typeface="Times New Roman" panose="02020603050405020304" pitchFamily="18" charset="0"/>
              <a:ea typeface="+mn-ea"/>
              <a:cs typeface="Times New Roman" panose="02020603050405020304" pitchFamily="18" charset="0"/>
            </a:rPr>
            <a:t>Filipiak-Florkiewicz et al., 2022</a:t>
          </a:r>
          <a:r>
            <a:rPr lang="en-US" sz="240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dgm:t>
    </dgm:pt>
    <dgm:pt modelId="{91736BE7-EB32-468A-A233-0956CB9E21F0}" type="parTrans" cxnId="{E24CA8C8-62B6-477D-B9F3-F7FC4D847CA4}">
      <dgm:prSet/>
      <dgm:spPr/>
      <dgm:t>
        <a:bodyPr/>
        <a:lstStyle/>
        <a:p>
          <a:endParaRPr lang="en-GB"/>
        </a:p>
      </dgm:t>
    </dgm:pt>
    <dgm:pt modelId="{B1742A29-B16C-427C-A04F-5D269E5901FC}" type="sibTrans" cxnId="{E24CA8C8-62B6-477D-B9F3-F7FC4D847CA4}">
      <dgm:prSet/>
      <dgm:spPr/>
      <dgm:t>
        <a:bodyPr/>
        <a:lstStyle/>
        <a:p>
          <a:endParaRPr lang="en-GB"/>
        </a:p>
      </dgm:t>
    </dgm:pt>
    <dgm:pt modelId="{B6FF3B69-31D5-4BAC-A9D4-81538293B838}">
      <dgm:prSet custT="1"/>
      <dgm:spPr/>
      <dgm:t>
        <a:bodyPr/>
        <a:lstStyle/>
        <a:p>
          <a:r>
            <a:rPr lang="en-US" sz="2400" dirty="0">
              <a:latin typeface="Times New Roman" panose="02020603050405020304" pitchFamily="18" charset="0"/>
              <a:cs typeface="Times New Roman" panose="02020603050405020304" pitchFamily="18" charset="0"/>
            </a:rPr>
            <a:t>Install and maintain AR technology for enhanced visitor experience (</a:t>
          </a:r>
          <a:r>
            <a:rPr lang="en-GB" sz="2400" dirty="0">
              <a:latin typeface="Times New Roman" panose="02020603050405020304" pitchFamily="18" charset="0"/>
              <a:cs typeface="Times New Roman" panose="02020603050405020304" pitchFamily="18" charset="0"/>
            </a:rPr>
            <a:t>Haven-Tang et al., 2022</a:t>
          </a:r>
          <a:r>
            <a:rPr lang="en-US" sz="240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dgm:t>
    </dgm:pt>
    <dgm:pt modelId="{45A4F9E5-1657-41CF-9849-48093793C048}" type="parTrans" cxnId="{7F3E8258-FB54-4A78-92C5-DC7109A98203}">
      <dgm:prSet/>
      <dgm:spPr/>
      <dgm:t>
        <a:bodyPr/>
        <a:lstStyle/>
        <a:p>
          <a:endParaRPr lang="en-GB"/>
        </a:p>
      </dgm:t>
    </dgm:pt>
    <dgm:pt modelId="{8A927478-22AE-4CDD-A508-27DE46A207A6}" type="sibTrans" cxnId="{7F3E8258-FB54-4A78-92C5-DC7109A98203}">
      <dgm:prSet/>
      <dgm:spPr/>
      <dgm:t>
        <a:bodyPr/>
        <a:lstStyle/>
        <a:p>
          <a:endParaRPr lang="en-GB"/>
        </a:p>
      </dgm:t>
    </dgm:pt>
    <dgm:pt modelId="{84786AB1-0D58-45D4-A4FC-95A2A1DEEFD8}">
      <dgm:prSet custT="1"/>
      <dgm:spPr/>
      <dgm:t>
        <a:bodyPr/>
        <a:lstStyle/>
        <a:p>
          <a:r>
            <a:rPr lang="en-US" sz="2400" dirty="0">
              <a:latin typeface="Times New Roman" panose="02020603050405020304" pitchFamily="18" charset="0"/>
              <a:cs typeface="Times New Roman" panose="02020603050405020304" pitchFamily="18" charset="0"/>
            </a:rPr>
            <a:t>Ensure food hygiene and safety compliance across all event areas.</a:t>
          </a:r>
          <a:endParaRPr lang="en-GB" sz="2400" dirty="0">
            <a:latin typeface="Times New Roman" panose="02020603050405020304" pitchFamily="18" charset="0"/>
            <a:cs typeface="Times New Roman" panose="02020603050405020304" pitchFamily="18" charset="0"/>
          </a:endParaRPr>
        </a:p>
      </dgm:t>
    </dgm:pt>
    <dgm:pt modelId="{DC7CBCEB-5DDD-42B6-8FC6-367D159F5A96}" type="parTrans" cxnId="{69D64673-426B-40FC-8C41-F48C20FEB196}">
      <dgm:prSet/>
      <dgm:spPr/>
      <dgm:t>
        <a:bodyPr/>
        <a:lstStyle/>
        <a:p>
          <a:endParaRPr lang="en-GB"/>
        </a:p>
      </dgm:t>
    </dgm:pt>
    <dgm:pt modelId="{D19B72A5-84D9-410D-8D16-E880321D5FBA}" type="sibTrans" cxnId="{69D64673-426B-40FC-8C41-F48C20FEB196}">
      <dgm:prSet/>
      <dgm:spPr/>
      <dgm:t>
        <a:bodyPr/>
        <a:lstStyle/>
        <a:p>
          <a:endParaRPr lang="en-GB"/>
        </a:p>
      </dgm:t>
    </dgm:pt>
    <dgm:pt modelId="{38AB4394-F5B8-4D65-A64C-7D9A571BBF05}" type="pres">
      <dgm:prSet presAssocID="{B9812877-C056-4069-B8B1-37DCE5F11946}" presName="compositeShape" presStyleCnt="0">
        <dgm:presLayoutVars>
          <dgm:dir/>
          <dgm:resizeHandles/>
        </dgm:presLayoutVars>
      </dgm:prSet>
      <dgm:spPr/>
    </dgm:pt>
    <dgm:pt modelId="{84BA1707-533D-4D82-9226-3EBDC7490BF3}" type="pres">
      <dgm:prSet presAssocID="{B9812877-C056-4069-B8B1-37DCE5F11946}" presName="pyramid" presStyleLbl="node1" presStyleIdx="0" presStyleCnt="1" custLinFactNeighborX="-3020"/>
      <dgm:spPr/>
    </dgm:pt>
    <dgm:pt modelId="{E83FD002-2CC7-4034-8ACF-BA3365F23040}" type="pres">
      <dgm:prSet presAssocID="{B9812877-C056-4069-B8B1-37DCE5F11946}" presName="theList" presStyleCnt="0"/>
      <dgm:spPr/>
    </dgm:pt>
    <dgm:pt modelId="{16A908B5-E097-4F2A-809D-A23542E0111B}" type="pres">
      <dgm:prSet presAssocID="{078F2B86-F9C7-41E9-8755-DE1C1198B0A6}" presName="aNode" presStyleLbl="fgAcc1" presStyleIdx="0" presStyleCnt="4" custScaleX="113114">
        <dgm:presLayoutVars>
          <dgm:bulletEnabled val="1"/>
        </dgm:presLayoutVars>
      </dgm:prSet>
      <dgm:spPr/>
    </dgm:pt>
    <dgm:pt modelId="{EFCC6A15-F8D0-470A-85B7-1EFCC79089BC}" type="pres">
      <dgm:prSet presAssocID="{078F2B86-F9C7-41E9-8755-DE1C1198B0A6}" presName="aSpace" presStyleCnt="0"/>
      <dgm:spPr/>
    </dgm:pt>
    <dgm:pt modelId="{D6F77BBC-28A1-4D47-B5AB-AD18B52C66EE}" type="pres">
      <dgm:prSet presAssocID="{ADE661AA-5F21-400C-AD30-1AC6EFF2FC60}" presName="aNode" presStyleLbl="fgAcc1" presStyleIdx="1" presStyleCnt="4" custScaleX="109573">
        <dgm:presLayoutVars>
          <dgm:bulletEnabled val="1"/>
        </dgm:presLayoutVars>
      </dgm:prSet>
      <dgm:spPr/>
    </dgm:pt>
    <dgm:pt modelId="{D2398AE9-9E22-4ABC-B044-E783C63BB1E0}" type="pres">
      <dgm:prSet presAssocID="{ADE661AA-5F21-400C-AD30-1AC6EFF2FC60}" presName="aSpace" presStyleCnt="0"/>
      <dgm:spPr/>
    </dgm:pt>
    <dgm:pt modelId="{AC028ACE-8C71-4830-A64F-364EC4524B77}" type="pres">
      <dgm:prSet presAssocID="{B6FF3B69-31D5-4BAC-A9D4-81538293B838}" presName="aNode" presStyleLbl="fgAcc1" presStyleIdx="2" presStyleCnt="4" custScaleX="109573">
        <dgm:presLayoutVars>
          <dgm:bulletEnabled val="1"/>
        </dgm:presLayoutVars>
      </dgm:prSet>
      <dgm:spPr/>
    </dgm:pt>
    <dgm:pt modelId="{FAF6818E-F233-4DD6-AE14-895621E98F1C}" type="pres">
      <dgm:prSet presAssocID="{B6FF3B69-31D5-4BAC-A9D4-81538293B838}" presName="aSpace" presStyleCnt="0"/>
      <dgm:spPr/>
    </dgm:pt>
    <dgm:pt modelId="{DAFD8615-EA73-41E2-BFA4-7FBF83490738}" type="pres">
      <dgm:prSet presAssocID="{84786AB1-0D58-45D4-A4FC-95A2A1DEEFD8}" presName="aNode" presStyleLbl="fgAcc1" presStyleIdx="3" presStyleCnt="4" custScaleX="109049" custLinFactNeighborX="-1770" custLinFactNeighborY="-15269">
        <dgm:presLayoutVars>
          <dgm:bulletEnabled val="1"/>
        </dgm:presLayoutVars>
      </dgm:prSet>
      <dgm:spPr/>
    </dgm:pt>
    <dgm:pt modelId="{F6B74E4A-BB44-4D54-93CC-84E586006858}" type="pres">
      <dgm:prSet presAssocID="{84786AB1-0D58-45D4-A4FC-95A2A1DEEFD8}" presName="aSpace" presStyleCnt="0"/>
      <dgm:spPr/>
    </dgm:pt>
  </dgm:ptLst>
  <dgm:cxnLst>
    <dgm:cxn modelId="{61FF8506-6642-4A40-939C-A35F10A3737C}" type="presOf" srcId="{84786AB1-0D58-45D4-A4FC-95A2A1DEEFD8}" destId="{DAFD8615-EA73-41E2-BFA4-7FBF83490738}" srcOrd="0" destOrd="0" presId="urn:microsoft.com/office/officeart/2005/8/layout/pyramid2"/>
    <dgm:cxn modelId="{58423C1B-D623-42BB-A945-3D568C62B3B6}" type="presOf" srcId="{B9812877-C056-4069-B8B1-37DCE5F11946}" destId="{38AB4394-F5B8-4D65-A64C-7D9A571BBF05}" srcOrd="0" destOrd="0" presId="urn:microsoft.com/office/officeart/2005/8/layout/pyramid2"/>
    <dgm:cxn modelId="{2B267533-2F00-46EB-B671-2647C47C88F1}" srcId="{B9812877-C056-4069-B8B1-37DCE5F11946}" destId="{078F2B86-F9C7-41E9-8755-DE1C1198B0A6}" srcOrd="0" destOrd="0" parTransId="{113797B9-39E8-4A98-A7D8-783D6FE83F86}" sibTransId="{F703C201-EF15-4650-BCA6-C7C48634C5E1}"/>
    <dgm:cxn modelId="{7F3E8258-FB54-4A78-92C5-DC7109A98203}" srcId="{B9812877-C056-4069-B8B1-37DCE5F11946}" destId="{B6FF3B69-31D5-4BAC-A9D4-81538293B838}" srcOrd="2" destOrd="0" parTransId="{45A4F9E5-1657-41CF-9849-48093793C048}" sibTransId="{8A927478-22AE-4CDD-A508-27DE46A207A6}"/>
    <dgm:cxn modelId="{3F8CE562-F8FF-4DC4-A74A-CD23FBB81AB7}" type="presOf" srcId="{B6FF3B69-31D5-4BAC-A9D4-81538293B838}" destId="{AC028ACE-8C71-4830-A64F-364EC4524B77}" srcOrd="0" destOrd="0" presId="urn:microsoft.com/office/officeart/2005/8/layout/pyramid2"/>
    <dgm:cxn modelId="{69D64673-426B-40FC-8C41-F48C20FEB196}" srcId="{B9812877-C056-4069-B8B1-37DCE5F11946}" destId="{84786AB1-0D58-45D4-A4FC-95A2A1DEEFD8}" srcOrd="3" destOrd="0" parTransId="{DC7CBCEB-5DDD-42B6-8FC6-367D159F5A96}" sibTransId="{D19B72A5-84D9-410D-8D16-E880321D5FBA}"/>
    <dgm:cxn modelId="{BD4A018C-7F9C-47E1-AFA9-DFD9F92BC365}" type="presOf" srcId="{ADE661AA-5F21-400C-AD30-1AC6EFF2FC60}" destId="{D6F77BBC-28A1-4D47-B5AB-AD18B52C66EE}" srcOrd="0" destOrd="0" presId="urn:microsoft.com/office/officeart/2005/8/layout/pyramid2"/>
    <dgm:cxn modelId="{CE41E190-2E1A-4C70-9724-94EE628BCF53}" type="presOf" srcId="{078F2B86-F9C7-41E9-8755-DE1C1198B0A6}" destId="{16A908B5-E097-4F2A-809D-A23542E0111B}" srcOrd="0" destOrd="0" presId="urn:microsoft.com/office/officeart/2005/8/layout/pyramid2"/>
    <dgm:cxn modelId="{E24CA8C8-62B6-477D-B9F3-F7FC4D847CA4}" srcId="{B9812877-C056-4069-B8B1-37DCE5F11946}" destId="{ADE661AA-5F21-400C-AD30-1AC6EFF2FC60}" srcOrd="1" destOrd="0" parTransId="{91736BE7-EB32-468A-A233-0956CB9E21F0}" sibTransId="{B1742A29-B16C-427C-A04F-5D269E5901FC}"/>
    <dgm:cxn modelId="{1B87062D-A902-45D7-82EA-CC51FAC27487}" type="presParOf" srcId="{38AB4394-F5B8-4D65-A64C-7D9A571BBF05}" destId="{84BA1707-533D-4D82-9226-3EBDC7490BF3}" srcOrd="0" destOrd="0" presId="urn:microsoft.com/office/officeart/2005/8/layout/pyramid2"/>
    <dgm:cxn modelId="{1419AA47-A686-42C4-A51F-829070BD5587}" type="presParOf" srcId="{38AB4394-F5B8-4D65-A64C-7D9A571BBF05}" destId="{E83FD002-2CC7-4034-8ACF-BA3365F23040}" srcOrd="1" destOrd="0" presId="urn:microsoft.com/office/officeart/2005/8/layout/pyramid2"/>
    <dgm:cxn modelId="{9AAD8229-14DC-43A5-9851-F8BA65E43AA3}" type="presParOf" srcId="{E83FD002-2CC7-4034-8ACF-BA3365F23040}" destId="{16A908B5-E097-4F2A-809D-A23542E0111B}" srcOrd="0" destOrd="0" presId="urn:microsoft.com/office/officeart/2005/8/layout/pyramid2"/>
    <dgm:cxn modelId="{28035E1F-73D0-4909-A240-1D989D3E9A61}" type="presParOf" srcId="{E83FD002-2CC7-4034-8ACF-BA3365F23040}" destId="{EFCC6A15-F8D0-470A-85B7-1EFCC79089BC}" srcOrd="1" destOrd="0" presId="urn:microsoft.com/office/officeart/2005/8/layout/pyramid2"/>
    <dgm:cxn modelId="{A3017947-62F6-429E-886F-E51E6DA5004E}" type="presParOf" srcId="{E83FD002-2CC7-4034-8ACF-BA3365F23040}" destId="{D6F77BBC-28A1-4D47-B5AB-AD18B52C66EE}" srcOrd="2" destOrd="0" presId="urn:microsoft.com/office/officeart/2005/8/layout/pyramid2"/>
    <dgm:cxn modelId="{964B06FF-376C-44AB-9F81-B25B8DF754ED}" type="presParOf" srcId="{E83FD002-2CC7-4034-8ACF-BA3365F23040}" destId="{D2398AE9-9E22-4ABC-B044-E783C63BB1E0}" srcOrd="3" destOrd="0" presId="urn:microsoft.com/office/officeart/2005/8/layout/pyramid2"/>
    <dgm:cxn modelId="{18897DA8-0DB9-4F14-8AB1-82687B33FB5F}" type="presParOf" srcId="{E83FD002-2CC7-4034-8ACF-BA3365F23040}" destId="{AC028ACE-8C71-4830-A64F-364EC4524B77}" srcOrd="4" destOrd="0" presId="urn:microsoft.com/office/officeart/2005/8/layout/pyramid2"/>
    <dgm:cxn modelId="{C66392AF-7F3D-40E9-9C30-F282A0995CE6}" type="presParOf" srcId="{E83FD002-2CC7-4034-8ACF-BA3365F23040}" destId="{FAF6818E-F233-4DD6-AE14-895621E98F1C}" srcOrd="5" destOrd="0" presId="urn:microsoft.com/office/officeart/2005/8/layout/pyramid2"/>
    <dgm:cxn modelId="{0819E107-AD47-4DD7-81EC-AA60E63E513E}" type="presParOf" srcId="{E83FD002-2CC7-4034-8ACF-BA3365F23040}" destId="{DAFD8615-EA73-41E2-BFA4-7FBF83490738}" srcOrd="6" destOrd="0" presId="urn:microsoft.com/office/officeart/2005/8/layout/pyramid2"/>
    <dgm:cxn modelId="{E91CCB22-0FC4-40A1-995E-B3CA226E6799}" type="presParOf" srcId="{E83FD002-2CC7-4034-8ACF-BA3365F23040}" destId="{F6B74E4A-BB44-4D54-93CC-84E586006858}"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F3D24-B337-4C69-AEE3-216E32410E18}">
      <dsp:nvSpPr>
        <dsp:cNvPr id="0" name=""/>
        <dsp:cNvSpPr/>
      </dsp:nvSpPr>
      <dsp:spPr>
        <a:xfrm>
          <a:off x="0" y="6009494"/>
          <a:ext cx="9906000" cy="131473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It is designed to foster global culinary exchange and position Wales as a premier cultural destination.</a:t>
          </a:r>
          <a:endParaRPr lang="en-GB" sz="2400" kern="1200" dirty="0">
            <a:latin typeface="Times New Roman" panose="02020603050405020304" pitchFamily="18" charset="0"/>
            <a:cs typeface="Times New Roman" panose="02020603050405020304" pitchFamily="18" charset="0"/>
          </a:endParaRPr>
        </a:p>
      </dsp:txBody>
      <dsp:txXfrm>
        <a:off x="0" y="6009494"/>
        <a:ext cx="9906000" cy="1314730"/>
      </dsp:txXfrm>
    </dsp:sp>
    <dsp:sp modelId="{04ED11CD-B2C7-45BA-B8E8-252B1656AB0F}">
      <dsp:nvSpPr>
        <dsp:cNvPr id="0" name=""/>
        <dsp:cNvSpPr/>
      </dsp:nvSpPr>
      <dsp:spPr>
        <a:xfrm rot="10800000">
          <a:off x="0" y="4007160"/>
          <a:ext cx="9906000" cy="2022055"/>
        </a:xfrm>
        <a:prstGeom prst="upArrowCallou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event promotes Welsh produce, culinary fusion, and sustainable food practices.</a:t>
          </a:r>
          <a:endParaRPr lang="en-GB" sz="2400" kern="1200" dirty="0">
            <a:latin typeface="Times New Roman" panose="02020603050405020304" pitchFamily="18" charset="0"/>
            <a:cs typeface="Times New Roman" panose="02020603050405020304" pitchFamily="18" charset="0"/>
          </a:endParaRPr>
        </a:p>
      </dsp:txBody>
      <dsp:txXfrm rot="10800000">
        <a:off x="0" y="4007160"/>
        <a:ext cx="9906000" cy="1313871"/>
      </dsp:txXfrm>
    </dsp:sp>
    <dsp:sp modelId="{E0AAE01B-B339-4853-A263-912419F5FC90}">
      <dsp:nvSpPr>
        <dsp:cNvPr id="0" name=""/>
        <dsp:cNvSpPr/>
      </dsp:nvSpPr>
      <dsp:spPr>
        <a:xfrm rot="10800000">
          <a:off x="0" y="2004825"/>
          <a:ext cx="9906000" cy="2022055"/>
        </a:xfrm>
        <a:prstGeom prst="upArrowCallou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Features include live cooking demos, panel discussions, AR-enhanced cultural experiences, and a networking gala.</a:t>
          </a:r>
          <a:endParaRPr lang="en-GB" sz="2400" kern="1200" dirty="0">
            <a:latin typeface="Times New Roman" panose="02020603050405020304" pitchFamily="18" charset="0"/>
            <a:cs typeface="Times New Roman" panose="02020603050405020304" pitchFamily="18" charset="0"/>
          </a:endParaRPr>
        </a:p>
      </dsp:txBody>
      <dsp:txXfrm rot="10800000">
        <a:off x="0" y="2004825"/>
        <a:ext cx="9906000" cy="1313871"/>
      </dsp:txXfrm>
    </dsp:sp>
    <dsp:sp modelId="{1A1967DD-DC17-44AC-B3E3-72D3F577F420}">
      <dsp:nvSpPr>
        <dsp:cNvPr id="0" name=""/>
        <dsp:cNvSpPr/>
      </dsp:nvSpPr>
      <dsp:spPr>
        <a:xfrm rot="10800000">
          <a:off x="0" y="2490"/>
          <a:ext cx="9906000" cy="2022055"/>
        </a:xfrm>
        <a:prstGeom prst="upArrowCallou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i="0" kern="1200" dirty="0">
              <a:latin typeface="Times New Roman" panose="02020603050405020304" pitchFamily="18" charset="0"/>
              <a:cs typeface="Times New Roman" panose="02020603050405020304" pitchFamily="18" charset="0"/>
            </a:rPr>
            <a:t>Taste of Cresco is a 3-day international summit celebrating Welsh cuisine and culture.</a:t>
          </a:r>
          <a:endParaRPr lang="en-GB" sz="2400" i="0" kern="1200" dirty="0">
            <a:latin typeface="Times New Roman" panose="02020603050405020304" pitchFamily="18" charset="0"/>
            <a:cs typeface="Times New Roman" panose="02020603050405020304" pitchFamily="18" charset="0"/>
          </a:endParaRPr>
        </a:p>
      </dsp:txBody>
      <dsp:txXfrm rot="10800000">
        <a:off x="0" y="2490"/>
        <a:ext cx="9906000" cy="13138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EF761-E11C-4528-9843-0276AA42A435}">
      <dsp:nvSpPr>
        <dsp:cNvPr id="0" name=""/>
        <dsp:cNvSpPr/>
      </dsp:nvSpPr>
      <dsp:spPr>
        <a:xfrm>
          <a:off x="0" y="694980"/>
          <a:ext cx="9408261"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D1293CD-F766-46C4-930F-2C806BE54CD7}">
      <dsp:nvSpPr>
        <dsp:cNvPr id="0" name=""/>
        <dsp:cNvSpPr/>
      </dsp:nvSpPr>
      <dsp:spPr>
        <a:xfrm>
          <a:off x="470413" y="75060"/>
          <a:ext cx="6585782" cy="1239840"/>
        </a:xfrm>
        <a:prstGeom prst="roundRect">
          <a:avLst/>
        </a:prstGeom>
        <a:solidFill>
          <a:schemeClr val="accent1">
            <a:alpha val="9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8927" tIns="0" rIns="248927" bIns="0"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bg1"/>
              </a:solidFill>
              <a:latin typeface="Times New Roman" panose="02020603050405020304" pitchFamily="18" charset="0"/>
              <a:cs typeface="Times New Roman" panose="02020603050405020304" pitchFamily="18" charset="0"/>
            </a:rPr>
            <a:t>Location: </a:t>
          </a:r>
          <a:r>
            <a:rPr lang="en-GB" sz="2400" b="1" kern="1200" dirty="0">
              <a:solidFill>
                <a:schemeClr val="bg1"/>
              </a:solidFill>
              <a:latin typeface="Times New Roman" panose="02020603050405020304" pitchFamily="18" charset="0"/>
              <a:cs typeface="Times New Roman" panose="02020603050405020304" pitchFamily="18" charset="0"/>
            </a:rPr>
            <a:t>Bodnant Welsh Food Centre,  </a:t>
          </a:r>
          <a:r>
            <a:rPr lang="en-US" sz="2400" kern="1200" dirty="0">
              <a:solidFill>
                <a:schemeClr val="bg1"/>
              </a:solidFill>
              <a:latin typeface="Times New Roman" panose="02020603050405020304" pitchFamily="18" charset="0"/>
              <a:cs typeface="Times New Roman" panose="02020603050405020304" pitchFamily="18" charset="0"/>
            </a:rPr>
            <a:t>Conwy Valley — a culinary hub surrounded by scenic landscapes.</a:t>
          </a:r>
          <a:endParaRPr lang="en-GB" sz="2400" kern="1200" dirty="0">
            <a:solidFill>
              <a:schemeClr val="bg1"/>
            </a:solidFill>
            <a:latin typeface="Times New Roman" panose="02020603050405020304" pitchFamily="18" charset="0"/>
            <a:cs typeface="Times New Roman" panose="02020603050405020304" pitchFamily="18" charset="0"/>
          </a:endParaRPr>
        </a:p>
      </dsp:txBody>
      <dsp:txXfrm>
        <a:off x="530937" y="135584"/>
        <a:ext cx="6464734" cy="1118792"/>
      </dsp:txXfrm>
    </dsp:sp>
    <dsp:sp modelId="{140E9682-E424-4CD5-BE88-D40641BCB0E7}">
      <dsp:nvSpPr>
        <dsp:cNvPr id="0" name=""/>
        <dsp:cNvSpPr/>
      </dsp:nvSpPr>
      <dsp:spPr>
        <a:xfrm>
          <a:off x="0" y="2600099"/>
          <a:ext cx="9408261"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134467C-3348-4A0F-805A-6D999FAEC978}">
      <dsp:nvSpPr>
        <dsp:cNvPr id="0" name=""/>
        <dsp:cNvSpPr/>
      </dsp:nvSpPr>
      <dsp:spPr>
        <a:xfrm>
          <a:off x="470413" y="1980180"/>
          <a:ext cx="6585782" cy="1239840"/>
        </a:xfrm>
        <a:prstGeom prst="roundRect">
          <a:avLst/>
        </a:prstGeom>
        <a:solidFill>
          <a:schemeClr val="accent1">
            <a:alpha val="90000"/>
            <a:hueOff val="0"/>
            <a:satOff val="0"/>
            <a:lumOff val="0"/>
            <a:alphaOff val="-13333"/>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8927" tIns="0" rIns="248927" bIns="0" numCol="1" spcCol="1270" anchor="ctr" anchorCtr="0">
          <a:noAutofit/>
        </a:bodyPr>
        <a:lstStyle/>
        <a:p>
          <a:pPr marL="0" lvl="0" indent="0" algn="just" defTabSz="1066800">
            <a:lnSpc>
              <a:spcPct val="90000"/>
            </a:lnSpc>
            <a:spcBef>
              <a:spcPct val="0"/>
            </a:spcBef>
            <a:spcAft>
              <a:spcPct val="35000"/>
            </a:spcAft>
            <a:buNone/>
          </a:pPr>
          <a:r>
            <a:rPr lang="en-US" sz="2400" b="0" kern="1200" dirty="0">
              <a:solidFill>
                <a:schemeClr val="bg1"/>
              </a:solidFill>
              <a:latin typeface="Times New Roman" panose="02020603050405020304" pitchFamily="18" charset="0"/>
              <a:cs typeface="Times New Roman" panose="02020603050405020304" pitchFamily="18" charset="0"/>
            </a:rPr>
            <a:t>It offers purpose-built facilities for demonstrations, conferences, and outdoor events (</a:t>
          </a:r>
          <a:r>
            <a:rPr lang="en-GB" sz="2400" kern="1200" dirty="0">
              <a:latin typeface="Times New Roman" panose="02020603050405020304" pitchFamily="18" charset="0"/>
              <a:cs typeface="Times New Roman" panose="02020603050405020304" pitchFamily="18" charset="0"/>
            </a:rPr>
            <a:t>Mora et al., 2021</a:t>
          </a:r>
          <a:r>
            <a:rPr lang="en-US" sz="2400" b="0" kern="1200" dirty="0">
              <a:solidFill>
                <a:schemeClr val="bg1"/>
              </a:solidFill>
              <a:latin typeface="Times New Roman" panose="02020603050405020304" pitchFamily="18" charset="0"/>
              <a:cs typeface="Times New Roman" panose="02020603050405020304" pitchFamily="18" charset="0"/>
            </a:rPr>
            <a:t>).</a:t>
          </a:r>
          <a:endParaRPr lang="en-GB" sz="2400" b="0" kern="1200" dirty="0">
            <a:solidFill>
              <a:schemeClr val="bg1"/>
            </a:solidFill>
            <a:latin typeface="Times New Roman" panose="02020603050405020304" pitchFamily="18" charset="0"/>
            <a:cs typeface="Times New Roman" panose="02020603050405020304" pitchFamily="18" charset="0"/>
          </a:endParaRPr>
        </a:p>
      </dsp:txBody>
      <dsp:txXfrm>
        <a:off x="530937" y="2040704"/>
        <a:ext cx="6464734" cy="1118792"/>
      </dsp:txXfrm>
    </dsp:sp>
    <dsp:sp modelId="{20BBAC2D-684F-4006-BDB1-528A0B379378}">
      <dsp:nvSpPr>
        <dsp:cNvPr id="0" name=""/>
        <dsp:cNvSpPr/>
      </dsp:nvSpPr>
      <dsp:spPr>
        <a:xfrm>
          <a:off x="0" y="4505219"/>
          <a:ext cx="9408261"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03E82BAC-E3BF-4410-9FB8-D9AC32BE95C3}">
      <dsp:nvSpPr>
        <dsp:cNvPr id="0" name=""/>
        <dsp:cNvSpPr/>
      </dsp:nvSpPr>
      <dsp:spPr>
        <a:xfrm>
          <a:off x="470413" y="3885300"/>
          <a:ext cx="6585782" cy="1239840"/>
        </a:xfrm>
        <a:prstGeom prst="roundRect">
          <a:avLst/>
        </a:prstGeom>
        <a:solidFill>
          <a:schemeClr val="accent1">
            <a:alpha val="90000"/>
            <a:hueOff val="0"/>
            <a:satOff val="0"/>
            <a:lumOff val="0"/>
            <a:alphaOff val="-26667"/>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8927" tIns="0" rIns="248927" bIns="0" numCol="1" spcCol="1270" anchor="ctr" anchorCtr="0">
          <a:noAutofit/>
        </a:bodyPr>
        <a:lstStyle/>
        <a:p>
          <a:pPr marL="0" lvl="0" indent="0" algn="just" defTabSz="1066800">
            <a:lnSpc>
              <a:spcPct val="90000"/>
            </a:lnSpc>
            <a:spcBef>
              <a:spcPct val="0"/>
            </a:spcBef>
            <a:spcAft>
              <a:spcPct val="35000"/>
            </a:spcAft>
            <a:buNone/>
          </a:pPr>
          <a:r>
            <a:rPr lang="en-US" sz="2400" kern="1200">
              <a:solidFill>
                <a:schemeClr val="bg1"/>
              </a:solidFill>
              <a:latin typeface="Times New Roman" panose="02020603050405020304" pitchFamily="18" charset="0"/>
              <a:cs typeface="Times New Roman" panose="02020603050405020304" pitchFamily="18" charset="0"/>
            </a:rPr>
            <a:t>Accessible via Manchester and Liverpool airports, ideal for international delegates.</a:t>
          </a:r>
          <a:endParaRPr lang="en-GB" sz="2400" kern="1200">
            <a:solidFill>
              <a:schemeClr val="bg1"/>
            </a:solidFill>
            <a:latin typeface="Times New Roman" panose="02020603050405020304" pitchFamily="18" charset="0"/>
            <a:cs typeface="Times New Roman" panose="02020603050405020304" pitchFamily="18" charset="0"/>
          </a:endParaRPr>
        </a:p>
      </dsp:txBody>
      <dsp:txXfrm>
        <a:off x="530937" y="3945824"/>
        <a:ext cx="6464734" cy="1118792"/>
      </dsp:txXfrm>
    </dsp:sp>
    <dsp:sp modelId="{847D4F12-C60F-4870-BF6E-19F164675B8A}">
      <dsp:nvSpPr>
        <dsp:cNvPr id="0" name=""/>
        <dsp:cNvSpPr/>
      </dsp:nvSpPr>
      <dsp:spPr>
        <a:xfrm>
          <a:off x="0" y="6410340"/>
          <a:ext cx="9408261"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EDDDF396-3948-4F86-95E2-CB82C66061CB}">
      <dsp:nvSpPr>
        <dsp:cNvPr id="0" name=""/>
        <dsp:cNvSpPr/>
      </dsp:nvSpPr>
      <dsp:spPr>
        <a:xfrm>
          <a:off x="470413" y="5790420"/>
          <a:ext cx="6585782" cy="1239840"/>
        </a:xfrm>
        <a:prstGeom prst="roundRect">
          <a:avLst/>
        </a:prstGeom>
        <a:solidFill>
          <a:schemeClr val="accent1">
            <a:alpha val="90000"/>
            <a:hueOff val="0"/>
            <a:satOff val="0"/>
            <a:lumOff val="0"/>
            <a:alphaOff val="-4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8927" tIns="0" rIns="248927" bIns="0" numCol="1" spcCol="1270" anchor="ctr" anchorCtr="0">
          <a:noAutofit/>
        </a:bodyPr>
        <a:lstStyle/>
        <a:p>
          <a:pPr marL="0" lvl="0" indent="0" algn="just" defTabSz="1066800">
            <a:lnSpc>
              <a:spcPct val="90000"/>
            </a:lnSpc>
            <a:spcBef>
              <a:spcPct val="0"/>
            </a:spcBef>
            <a:spcAft>
              <a:spcPct val="35000"/>
            </a:spcAft>
            <a:buNone/>
          </a:pPr>
          <a:r>
            <a:rPr lang="en-US" sz="2400" kern="1200">
              <a:solidFill>
                <a:schemeClr val="bg1"/>
              </a:solidFill>
              <a:latin typeface="Times New Roman" panose="02020603050405020304" pitchFamily="18" charset="0"/>
              <a:cs typeface="Times New Roman" panose="02020603050405020304" pitchFamily="18" charset="0"/>
            </a:rPr>
            <a:t>Scheduled for early July 2025, aligning with peak tourism season for maximum exposure.</a:t>
          </a:r>
          <a:endParaRPr lang="en-GB" sz="2400" kern="1200">
            <a:solidFill>
              <a:schemeClr val="bg1"/>
            </a:solidFill>
            <a:latin typeface="Times New Roman" panose="02020603050405020304" pitchFamily="18" charset="0"/>
            <a:cs typeface="Times New Roman" panose="02020603050405020304" pitchFamily="18" charset="0"/>
          </a:endParaRPr>
        </a:p>
      </dsp:txBody>
      <dsp:txXfrm>
        <a:off x="530937" y="5850944"/>
        <a:ext cx="6464734" cy="1118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D8F8D-FEB4-43BC-8A5A-7C78DF79ECB6}">
      <dsp:nvSpPr>
        <dsp:cNvPr id="0" name=""/>
        <dsp:cNvSpPr/>
      </dsp:nvSpPr>
      <dsp:spPr>
        <a:xfrm>
          <a:off x="2037" y="51928"/>
          <a:ext cx="3972315" cy="3972315"/>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8610" tIns="40640" rIns="21861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Chefs and Culinary Leaders</a:t>
          </a:r>
        </a:p>
      </dsp:txBody>
      <dsp:txXfrm>
        <a:off x="583769" y="633660"/>
        <a:ext cx="2808851" cy="2808851"/>
      </dsp:txXfrm>
    </dsp:sp>
    <dsp:sp modelId="{A306AFC5-39CD-4A1E-B057-6E57BF8675EA}">
      <dsp:nvSpPr>
        <dsp:cNvPr id="0" name=""/>
        <dsp:cNvSpPr/>
      </dsp:nvSpPr>
      <dsp:spPr>
        <a:xfrm>
          <a:off x="3179889" y="51928"/>
          <a:ext cx="3972315" cy="3972315"/>
        </a:xfrm>
        <a:prstGeom prst="ellipse">
          <a:avLst/>
        </a:prstGeom>
        <a:solidFill>
          <a:schemeClr val="accent2">
            <a:alpha val="50000"/>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8610" tIns="40640" rIns="21861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Hospitality Professionals</a:t>
          </a:r>
        </a:p>
      </dsp:txBody>
      <dsp:txXfrm>
        <a:off x="3761621" y="633660"/>
        <a:ext cx="2808851" cy="2808851"/>
      </dsp:txXfrm>
    </dsp:sp>
    <dsp:sp modelId="{679344BD-8367-47E1-83B8-5D4C6A37C094}">
      <dsp:nvSpPr>
        <dsp:cNvPr id="0" name=""/>
        <dsp:cNvSpPr/>
      </dsp:nvSpPr>
      <dsp:spPr>
        <a:xfrm>
          <a:off x="6357741" y="51928"/>
          <a:ext cx="3972315" cy="3972315"/>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8610" tIns="40640" rIns="21861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Cultural Ambassadors </a:t>
          </a:r>
        </a:p>
      </dsp:txBody>
      <dsp:txXfrm>
        <a:off x="6939473" y="633660"/>
        <a:ext cx="2808851" cy="2808851"/>
      </dsp:txXfrm>
    </dsp:sp>
    <dsp:sp modelId="{DC4637B6-EEA8-49AA-8769-0713F890896C}">
      <dsp:nvSpPr>
        <dsp:cNvPr id="0" name=""/>
        <dsp:cNvSpPr/>
      </dsp:nvSpPr>
      <dsp:spPr>
        <a:xfrm>
          <a:off x="9535594" y="51928"/>
          <a:ext cx="3972315" cy="3972315"/>
        </a:xfrm>
        <a:prstGeom prst="ellipse">
          <a:avLst/>
        </a:prstGeom>
        <a:solidFill>
          <a:schemeClr val="accent2">
            <a:alpha val="50000"/>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8610" tIns="40640" rIns="21861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 Food Historians</a:t>
          </a:r>
        </a:p>
      </dsp:txBody>
      <dsp:txXfrm>
        <a:off x="10117326" y="633660"/>
        <a:ext cx="2808851" cy="2808851"/>
      </dsp:txXfrm>
    </dsp:sp>
    <dsp:sp modelId="{CD11C52C-C226-4025-9049-B0975CF1255B}">
      <dsp:nvSpPr>
        <dsp:cNvPr id="0" name=""/>
        <dsp:cNvSpPr/>
      </dsp:nvSpPr>
      <dsp:spPr>
        <a:xfrm>
          <a:off x="12713446" y="51928"/>
          <a:ext cx="3972315" cy="3972315"/>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8610" tIns="40640" rIns="21861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Global Tourists</a:t>
          </a:r>
        </a:p>
      </dsp:txBody>
      <dsp:txXfrm>
        <a:off x="13295178" y="633660"/>
        <a:ext cx="2808851" cy="28088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52174-DD74-4F2A-9E30-DED7EE7701EE}">
      <dsp:nvSpPr>
        <dsp:cNvPr id="0" name=""/>
        <dsp:cNvSpPr/>
      </dsp:nvSpPr>
      <dsp:spPr>
        <a:xfrm>
          <a:off x="0" y="0"/>
          <a:ext cx="8290560" cy="1608469"/>
        </a:xfrm>
        <a:prstGeom prst="roundRect">
          <a:avLst>
            <a:gd name="adj" fmla="val 10000"/>
          </a:avLst>
        </a:prstGeom>
        <a:solidFill>
          <a:schemeClr val="accent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endParaRPr lang="en-US" sz="2400" kern="1200" dirty="0">
            <a:solidFill>
              <a:schemeClr val="tx1"/>
            </a:solidFill>
            <a:latin typeface="Times New Roman" panose="02020603050405020304" pitchFamily="18" charset="0"/>
            <a:cs typeface="Times New Roman" panose="02020603050405020304" pitchFamily="18" charset="0"/>
          </a:endParaRPr>
        </a:p>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Culinary Diplomacy</a:t>
          </a:r>
          <a:r>
            <a:rPr lang="en-US" sz="2400" kern="1200" dirty="0">
              <a:solidFill>
                <a:schemeClr val="tx1"/>
              </a:solidFill>
              <a:latin typeface="Times New Roman" panose="02020603050405020304" pitchFamily="18" charset="0"/>
              <a:cs typeface="Times New Roman" panose="02020603050405020304" pitchFamily="18" charset="0"/>
            </a:rPr>
            <a:t>: Increasing global interest in food as a means of fostering cultural exchange and diplomacy (</a:t>
          </a:r>
          <a:r>
            <a:rPr lang="en-GB" sz="2400" kern="1200" dirty="0">
              <a:solidFill>
                <a:schemeClr val="tx1"/>
              </a:solidFill>
              <a:effectLst/>
              <a:latin typeface="Times New Roman" panose="02020603050405020304" pitchFamily="18" charset="0"/>
              <a:ea typeface="+mn-ea"/>
              <a:cs typeface="Times New Roman" panose="02020603050405020304" pitchFamily="18" charset="0"/>
            </a:rPr>
            <a:t>Mohamed et al., 2025</a:t>
          </a:r>
          <a:r>
            <a:rPr lang="en-US" sz="2400" kern="1200" dirty="0">
              <a:solidFill>
                <a:schemeClr val="tx1"/>
              </a:solidFill>
              <a:latin typeface="Times New Roman" panose="02020603050405020304" pitchFamily="18" charset="0"/>
              <a:cs typeface="Times New Roman" panose="02020603050405020304" pitchFamily="18" charset="0"/>
            </a:rPr>
            <a:t>).
</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47110" y="47110"/>
        <a:ext cx="6418980" cy="1514249"/>
      </dsp:txXfrm>
    </dsp:sp>
    <dsp:sp modelId="{E4100A86-FDA2-41F1-9823-73FC899860A0}">
      <dsp:nvSpPr>
        <dsp:cNvPr id="0" name=""/>
        <dsp:cNvSpPr/>
      </dsp:nvSpPr>
      <dsp:spPr>
        <a:xfrm>
          <a:off x="694334" y="1900918"/>
          <a:ext cx="8290560" cy="1608469"/>
        </a:xfrm>
        <a:prstGeom prst="roundRect">
          <a:avLst>
            <a:gd name="adj" fmla="val 10000"/>
          </a:avLst>
        </a:prstGeom>
        <a:solidFill>
          <a:schemeClr val="accent2">
            <a:shade val="50000"/>
            <a:hueOff val="-20742"/>
            <a:satOff val="-4204"/>
            <a:lumOff val="231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Sustainable Tourism</a:t>
          </a:r>
          <a:r>
            <a:rPr lang="en-US" sz="2400" kern="1200" dirty="0">
              <a:solidFill>
                <a:schemeClr val="tx1"/>
              </a:solidFill>
              <a:latin typeface="Times New Roman" panose="02020603050405020304" pitchFamily="18" charset="0"/>
              <a:cs typeface="Times New Roman" panose="02020603050405020304" pitchFamily="18" charset="0"/>
            </a:rPr>
            <a:t>: Rising demand for eco-friendly travel experiences focused on local, sustainable food sourcing (</a:t>
          </a:r>
          <a:r>
            <a:rPr lang="en-GB" sz="2400" kern="1200" dirty="0">
              <a:solidFill>
                <a:schemeClr val="tx1"/>
              </a:solidFill>
              <a:latin typeface="Times New Roman" panose="02020603050405020304" pitchFamily="18" charset="0"/>
              <a:cs typeface="Times New Roman" panose="02020603050405020304" pitchFamily="18" charset="0"/>
            </a:rPr>
            <a:t>Lendway et al., 2022</a:t>
          </a:r>
          <a:r>
            <a:rPr lang="en-US" sz="2400" kern="1200" dirty="0">
              <a:solidFill>
                <a:schemeClr val="tx1"/>
              </a:solidFill>
              <a:latin typeface="Times New Roman" panose="02020603050405020304" pitchFamily="18" charset="0"/>
              <a:cs typeface="Times New Roman" panose="02020603050405020304" pitchFamily="18" charset="0"/>
            </a:rPr>
            <a:t>).</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741444" y="1948028"/>
        <a:ext cx="6456500" cy="1514249"/>
      </dsp:txXfrm>
    </dsp:sp>
    <dsp:sp modelId="{61CB07B0-D80B-4470-8DD9-13786B7EEE50}">
      <dsp:nvSpPr>
        <dsp:cNvPr id="0" name=""/>
        <dsp:cNvSpPr/>
      </dsp:nvSpPr>
      <dsp:spPr>
        <a:xfrm>
          <a:off x="1378305" y="3801837"/>
          <a:ext cx="8290560" cy="1608469"/>
        </a:xfrm>
        <a:prstGeom prst="roundRect">
          <a:avLst>
            <a:gd name="adj" fmla="val 10000"/>
          </a:avLst>
        </a:prstGeom>
        <a:solidFill>
          <a:schemeClr val="accent2">
            <a:shade val="50000"/>
            <a:hueOff val="-41484"/>
            <a:satOff val="-8409"/>
            <a:lumOff val="462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Experiential Travel</a:t>
          </a:r>
          <a:r>
            <a:rPr lang="en-US" sz="2400" kern="1200" dirty="0">
              <a:solidFill>
                <a:schemeClr val="tx1"/>
              </a:solidFill>
              <a:latin typeface="Times New Roman" panose="02020603050405020304" pitchFamily="18" charset="0"/>
              <a:cs typeface="Times New Roman" panose="02020603050405020304" pitchFamily="18" charset="0"/>
            </a:rPr>
            <a:t>: Tourists seek immersive, sensory-rich experiences, including food and culture-focused events.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1425415" y="3848947"/>
        <a:ext cx="6466863" cy="1514249"/>
      </dsp:txXfrm>
    </dsp:sp>
    <dsp:sp modelId="{E6EA38BE-7ECC-4EBF-A79E-0ABEC9860B66}">
      <dsp:nvSpPr>
        <dsp:cNvPr id="0" name=""/>
        <dsp:cNvSpPr/>
      </dsp:nvSpPr>
      <dsp:spPr>
        <a:xfrm>
          <a:off x="2072639" y="5702756"/>
          <a:ext cx="8290560" cy="1608469"/>
        </a:xfrm>
        <a:prstGeom prst="roundRect">
          <a:avLst>
            <a:gd name="adj" fmla="val 10000"/>
          </a:avLst>
        </a:prstGeom>
        <a:solidFill>
          <a:schemeClr val="accent2">
            <a:shade val="50000"/>
            <a:hueOff val="-20742"/>
            <a:satOff val="-4204"/>
            <a:lumOff val="231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b="1" kern="1200" dirty="0">
              <a:solidFill>
                <a:schemeClr val="tx1"/>
              </a:solidFill>
              <a:latin typeface="Times New Roman" panose="02020603050405020304" pitchFamily="18" charset="0"/>
              <a:cs typeface="Times New Roman" panose="02020603050405020304" pitchFamily="18" charset="0"/>
            </a:rPr>
            <a:t>Technology Integration</a:t>
          </a:r>
          <a:r>
            <a:rPr lang="en-US" sz="2400" kern="1200" dirty="0">
              <a:solidFill>
                <a:schemeClr val="tx1"/>
              </a:solidFill>
              <a:latin typeface="Times New Roman" panose="02020603050405020304" pitchFamily="18" charset="0"/>
              <a:cs typeface="Times New Roman" panose="02020603050405020304" pitchFamily="18" charset="0"/>
            </a:rPr>
            <a:t>: Use of AR and digital platforms to enhance attendee engagement and create innovative event experiences (</a:t>
          </a:r>
          <a:r>
            <a:rPr lang="en-GB" sz="2400" kern="1200" dirty="0">
              <a:solidFill>
                <a:schemeClr val="tx1"/>
              </a:solidFill>
              <a:latin typeface="Times New Roman" panose="02020603050405020304" pitchFamily="18" charset="0"/>
              <a:cs typeface="Times New Roman" panose="02020603050405020304" pitchFamily="18" charset="0"/>
            </a:rPr>
            <a:t>Driscoll, 2023</a:t>
          </a:r>
          <a:r>
            <a:rPr lang="en-US" sz="2400" kern="1200" dirty="0">
              <a:solidFill>
                <a:schemeClr val="tx1"/>
              </a:solidFill>
              <a:latin typeface="Times New Roman" panose="02020603050405020304" pitchFamily="18" charset="0"/>
              <a:cs typeface="Times New Roman" panose="02020603050405020304" pitchFamily="18" charset="0"/>
            </a:rPr>
            <a:t>).</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2119749" y="5749866"/>
        <a:ext cx="6456500" cy="1514249"/>
      </dsp:txXfrm>
    </dsp:sp>
    <dsp:sp modelId="{BB3FA007-3F0C-476E-BCDE-84A962A961BE}">
      <dsp:nvSpPr>
        <dsp:cNvPr id="0" name=""/>
        <dsp:cNvSpPr/>
      </dsp:nvSpPr>
      <dsp:spPr>
        <a:xfrm>
          <a:off x="7245054" y="1231941"/>
          <a:ext cx="1045505" cy="1045505"/>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7480293" y="1231941"/>
        <a:ext cx="575027" cy="786743"/>
      </dsp:txXfrm>
    </dsp:sp>
    <dsp:sp modelId="{AD02925E-5B5F-484F-92EF-22BFF3F4C5B5}">
      <dsp:nvSpPr>
        <dsp:cNvPr id="0" name=""/>
        <dsp:cNvSpPr/>
      </dsp:nvSpPr>
      <dsp:spPr>
        <a:xfrm>
          <a:off x="7939389" y="3132860"/>
          <a:ext cx="1045505" cy="1045505"/>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8174628" y="3132860"/>
        <a:ext cx="575027" cy="786743"/>
      </dsp:txXfrm>
    </dsp:sp>
    <dsp:sp modelId="{6236D884-02A2-4004-8DC2-23DD07FA74BE}">
      <dsp:nvSpPr>
        <dsp:cNvPr id="0" name=""/>
        <dsp:cNvSpPr/>
      </dsp:nvSpPr>
      <dsp:spPr>
        <a:xfrm>
          <a:off x="8623360" y="5033779"/>
          <a:ext cx="1045505" cy="1045505"/>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8858599" y="5033779"/>
        <a:ext cx="575027" cy="7867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9155705" y="-1397856"/>
          <a:ext cx="10891393" cy="10891393"/>
        </a:xfrm>
        <a:prstGeom prst="blockArc">
          <a:avLst>
            <a:gd name="adj1" fmla="val 18900000"/>
            <a:gd name="adj2" fmla="val 2700000"/>
            <a:gd name="adj3" fmla="val 198"/>
          </a:avLst>
        </a:pr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18C241-5652-437A-AFFE-E6872C316928}">
      <dsp:nvSpPr>
        <dsp:cNvPr id="0" name=""/>
        <dsp:cNvSpPr/>
      </dsp:nvSpPr>
      <dsp:spPr>
        <a:xfrm>
          <a:off x="907669" y="622395"/>
          <a:ext cx="8498467" cy="124543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8856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Bodnant Welsh Food Centre confirmed for July 3–5, 2025, aligning with peak summer tourism.</a:t>
          </a:r>
          <a:endParaRPr lang="en-GB" sz="2400" b="0" kern="1200" dirty="0">
            <a:latin typeface="Times New Roman" panose="02020603050405020304" pitchFamily="18" charset="0"/>
            <a:cs typeface="Times New Roman" panose="02020603050405020304" pitchFamily="18" charset="0"/>
          </a:endParaRPr>
        </a:p>
      </dsp:txBody>
      <dsp:txXfrm>
        <a:off x="907669" y="622395"/>
        <a:ext cx="8498467" cy="1245439"/>
      </dsp:txXfrm>
    </dsp:sp>
    <dsp:sp modelId="{B89DBDB5-219A-4D0A-9F1A-AAA3C3B07276}">
      <dsp:nvSpPr>
        <dsp:cNvPr id="0" name=""/>
        <dsp:cNvSpPr/>
      </dsp:nvSpPr>
      <dsp:spPr>
        <a:xfrm>
          <a:off x="129269" y="466715"/>
          <a:ext cx="1556799" cy="1556799"/>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76934D9E-3FB4-4959-B826-195BE8E1F61E}">
      <dsp:nvSpPr>
        <dsp:cNvPr id="0" name=""/>
        <dsp:cNvSpPr/>
      </dsp:nvSpPr>
      <dsp:spPr>
        <a:xfrm>
          <a:off x="1621708" y="2490878"/>
          <a:ext cx="7784428" cy="124543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8856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Well-equipped for cooking demos, conferences, and outdoor cultural events, supporting all program elements (</a:t>
          </a:r>
          <a:r>
            <a:rPr lang="en-GB" sz="2400" kern="1200" dirty="0">
              <a:solidFill>
                <a:schemeClr val="bg1"/>
              </a:solidFill>
              <a:effectLst/>
              <a:latin typeface="Times New Roman" panose="02020603050405020304" pitchFamily="18" charset="0"/>
              <a:ea typeface="+mn-ea"/>
              <a:cs typeface="Times New Roman" panose="02020603050405020304" pitchFamily="18" charset="0"/>
            </a:rPr>
            <a:t>Chen et al., 2024</a:t>
          </a:r>
          <a:r>
            <a:rPr lang="en-US" sz="2400" b="0" kern="1200" dirty="0">
              <a:solidFill>
                <a:schemeClr val="bg1"/>
              </a:solidFill>
              <a:latin typeface="Times New Roman" panose="02020603050405020304" pitchFamily="18" charset="0"/>
              <a:cs typeface="Times New Roman" panose="02020603050405020304" pitchFamily="18" charset="0"/>
            </a:rPr>
            <a:t>).</a:t>
          </a:r>
          <a:endParaRPr lang="en-GB" sz="2400" b="0" kern="1200" dirty="0">
            <a:solidFill>
              <a:schemeClr val="bg1"/>
            </a:solidFill>
            <a:latin typeface="Times New Roman" panose="02020603050405020304" pitchFamily="18" charset="0"/>
            <a:cs typeface="Times New Roman" panose="02020603050405020304" pitchFamily="18" charset="0"/>
          </a:endParaRPr>
        </a:p>
      </dsp:txBody>
      <dsp:txXfrm>
        <a:off x="1621708" y="2490878"/>
        <a:ext cx="7784428" cy="1245439"/>
      </dsp:txXfrm>
    </dsp:sp>
    <dsp:sp modelId="{899ED4EF-C078-4B83-BF13-820AD9622744}">
      <dsp:nvSpPr>
        <dsp:cNvPr id="0" name=""/>
        <dsp:cNvSpPr/>
      </dsp:nvSpPr>
      <dsp:spPr>
        <a:xfrm>
          <a:off x="843308" y="2335198"/>
          <a:ext cx="1556799" cy="1556799"/>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764CD3C8-0B9E-488F-AF73-B9DB0AFE91CE}">
      <dsp:nvSpPr>
        <dsp:cNvPr id="0" name=""/>
        <dsp:cNvSpPr/>
      </dsp:nvSpPr>
      <dsp:spPr>
        <a:xfrm>
          <a:off x="1621708" y="4359361"/>
          <a:ext cx="7784428" cy="124543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8856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Located in scenic Conwy Valley, enhancing the sensory and immersive experience.</a:t>
          </a:r>
          <a:endParaRPr lang="en-GB" sz="2400" b="0" kern="1200" dirty="0">
            <a:latin typeface="Times New Roman" panose="02020603050405020304" pitchFamily="18" charset="0"/>
            <a:cs typeface="Times New Roman" panose="02020603050405020304" pitchFamily="18" charset="0"/>
          </a:endParaRPr>
        </a:p>
      </dsp:txBody>
      <dsp:txXfrm>
        <a:off x="1621708" y="4359361"/>
        <a:ext cx="7784428" cy="1245439"/>
      </dsp:txXfrm>
    </dsp:sp>
    <dsp:sp modelId="{86FCE6CA-2944-4ED9-80B7-8078D364A833}">
      <dsp:nvSpPr>
        <dsp:cNvPr id="0" name=""/>
        <dsp:cNvSpPr/>
      </dsp:nvSpPr>
      <dsp:spPr>
        <a:xfrm>
          <a:off x="843308" y="4203681"/>
          <a:ext cx="1556799" cy="1556799"/>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0FC5770D-1E6E-4FC6-98C3-AF8245DA8FE6}">
      <dsp:nvSpPr>
        <dsp:cNvPr id="0" name=""/>
        <dsp:cNvSpPr/>
      </dsp:nvSpPr>
      <dsp:spPr>
        <a:xfrm>
          <a:off x="907669" y="6227844"/>
          <a:ext cx="8498467" cy="1245439"/>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8856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Easily accessible from Manchester and Liverpool airports, ideal for international delegates.</a:t>
          </a:r>
          <a:endParaRPr lang="en-GB" sz="2400" kern="1200" dirty="0">
            <a:latin typeface="Times New Roman" panose="02020603050405020304" pitchFamily="18" charset="0"/>
            <a:cs typeface="Times New Roman" panose="02020603050405020304" pitchFamily="18" charset="0"/>
          </a:endParaRPr>
        </a:p>
      </dsp:txBody>
      <dsp:txXfrm>
        <a:off x="907669" y="6227844"/>
        <a:ext cx="8498467" cy="1245439"/>
      </dsp:txXfrm>
    </dsp:sp>
    <dsp:sp modelId="{5DA0DD73-5FF4-4BE2-B3D7-F1794B25C288}">
      <dsp:nvSpPr>
        <dsp:cNvPr id="0" name=""/>
        <dsp:cNvSpPr/>
      </dsp:nvSpPr>
      <dsp:spPr>
        <a:xfrm>
          <a:off x="129269" y="6072164"/>
          <a:ext cx="1556799" cy="1556799"/>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1707-533D-4D82-9226-3EBDC7490BF3}">
      <dsp:nvSpPr>
        <dsp:cNvPr id="0" name=""/>
        <dsp:cNvSpPr/>
      </dsp:nvSpPr>
      <dsp:spPr>
        <a:xfrm>
          <a:off x="158601" y="0"/>
          <a:ext cx="7774172" cy="7774172"/>
        </a:xfrm>
        <a:prstGeom prst="triangl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A908B5-E097-4F2A-809D-A23542E0111B}">
      <dsp:nvSpPr>
        <dsp:cNvPr id="0" name=""/>
        <dsp:cNvSpPr/>
      </dsp:nvSpPr>
      <dsp:spPr>
        <a:xfrm>
          <a:off x="3949128" y="778176"/>
          <a:ext cx="5715889" cy="1381737"/>
        </a:xfrm>
        <a:prstGeom prst="round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Coordinate travel and accommodation for international chefs and delegates.</a:t>
          </a:r>
          <a:endParaRPr lang="en-GB" sz="2400" kern="1200" dirty="0">
            <a:latin typeface="Times New Roman" panose="02020603050405020304" pitchFamily="18" charset="0"/>
            <a:cs typeface="Times New Roman" panose="02020603050405020304" pitchFamily="18" charset="0"/>
          </a:endParaRPr>
        </a:p>
      </dsp:txBody>
      <dsp:txXfrm>
        <a:off x="4016579" y="845627"/>
        <a:ext cx="5580987" cy="1246835"/>
      </dsp:txXfrm>
    </dsp:sp>
    <dsp:sp modelId="{D6F77BBC-28A1-4D47-B5AB-AD18B52C66EE}">
      <dsp:nvSpPr>
        <dsp:cNvPr id="0" name=""/>
        <dsp:cNvSpPr/>
      </dsp:nvSpPr>
      <dsp:spPr>
        <a:xfrm>
          <a:off x="4038595" y="2332631"/>
          <a:ext cx="5536955" cy="1381737"/>
        </a:xfrm>
        <a:prstGeom prst="round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Set up cooking stations, demo kitchens, and exhibition booths (</a:t>
          </a:r>
          <a:r>
            <a:rPr lang="en-GB" sz="2400" kern="1200" dirty="0">
              <a:solidFill>
                <a:schemeClr val="tx1"/>
              </a:solidFill>
              <a:effectLst/>
              <a:latin typeface="Times New Roman" panose="02020603050405020304" pitchFamily="18" charset="0"/>
              <a:ea typeface="+mn-ea"/>
              <a:cs typeface="Times New Roman" panose="02020603050405020304" pitchFamily="18" charset="0"/>
            </a:rPr>
            <a:t>Filipiak-Florkiewicz et al., 2022</a:t>
          </a:r>
          <a:r>
            <a:rPr lang="en-US" sz="2400" kern="1200" dirty="0">
              <a:latin typeface="Times New Roman" panose="02020603050405020304" pitchFamily="18" charset="0"/>
              <a:cs typeface="Times New Roman" panose="02020603050405020304" pitchFamily="18" charset="0"/>
            </a:rPr>
            <a:t>).</a:t>
          </a:r>
          <a:endParaRPr lang="en-GB" sz="2400" kern="1200" dirty="0">
            <a:latin typeface="Times New Roman" panose="02020603050405020304" pitchFamily="18" charset="0"/>
            <a:cs typeface="Times New Roman" panose="02020603050405020304" pitchFamily="18" charset="0"/>
          </a:endParaRPr>
        </a:p>
      </dsp:txBody>
      <dsp:txXfrm>
        <a:off x="4106046" y="2400082"/>
        <a:ext cx="5402053" cy="1246835"/>
      </dsp:txXfrm>
    </dsp:sp>
    <dsp:sp modelId="{AC028ACE-8C71-4830-A64F-364EC4524B77}">
      <dsp:nvSpPr>
        <dsp:cNvPr id="0" name=""/>
        <dsp:cNvSpPr/>
      </dsp:nvSpPr>
      <dsp:spPr>
        <a:xfrm>
          <a:off x="4038595" y="3887086"/>
          <a:ext cx="5536955" cy="1381737"/>
        </a:xfrm>
        <a:prstGeom prst="round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Install and maintain AR technology for enhanced visitor experience (</a:t>
          </a:r>
          <a:r>
            <a:rPr lang="en-GB" sz="2400" kern="1200" dirty="0">
              <a:latin typeface="Times New Roman" panose="02020603050405020304" pitchFamily="18" charset="0"/>
              <a:cs typeface="Times New Roman" panose="02020603050405020304" pitchFamily="18" charset="0"/>
            </a:rPr>
            <a:t>Haven-Tang et al., 2022</a:t>
          </a:r>
          <a:r>
            <a:rPr lang="en-US" sz="2400" kern="1200" dirty="0">
              <a:latin typeface="Times New Roman" panose="02020603050405020304" pitchFamily="18" charset="0"/>
              <a:cs typeface="Times New Roman" panose="02020603050405020304" pitchFamily="18" charset="0"/>
            </a:rPr>
            <a:t>).</a:t>
          </a:r>
          <a:endParaRPr lang="en-GB" sz="2400" kern="1200" dirty="0">
            <a:latin typeface="Times New Roman" panose="02020603050405020304" pitchFamily="18" charset="0"/>
            <a:cs typeface="Times New Roman" panose="02020603050405020304" pitchFamily="18" charset="0"/>
          </a:endParaRPr>
        </a:p>
      </dsp:txBody>
      <dsp:txXfrm>
        <a:off x="4106046" y="3954537"/>
        <a:ext cx="5402053" cy="1246835"/>
      </dsp:txXfrm>
    </dsp:sp>
    <dsp:sp modelId="{DAFD8615-EA73-41E2-BFA4-7FBF83490738}">
      <dsp:nvSpPr>
        <dsp:cNvPr id="0" name=""/>
        <dsp:cNvSpPr/>
      </dsp:nvSpPr>
      <dsp:spPr>
        <a:xfrm>
          <a:off x="3962393" y="5415168"/>
          <a:ext cx="5510476" cy="1381737"/>
        </a:xfrm>
        <a:prstGeom prst="round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Ensure food hygiene and safety compliance across all event areas.</a:t>
          </a:r>
          <a:endParaRPr lang="en-GB" sz="2400" kern="1200" dirty="0">
            <a:latin typeface="Times New Roman" panose="02020603050405020304" pitchFamily="18" charset="0"/>
            <a:cs typeface="Times New Roman" panose="02020603050405020304" pitchFamily="18" charset="0"/>
          </a:endParaRPr>
        </a:p>
      </dsp:txBody>
      <dsp:txXfrm>
        <a:off x="4029844" y="5482619"/>
        <a:ext cx="5375574" cy="124683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E00C3-3FC8-4CF2-830C-CF71EE069161}" type="datetimeFigureOut">
              <a:rPr lang="en-GB" smtClean="0"/>
              <a:t>21/05/2025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C2B517-0E9F-44A8-8BCF-CCCF826C35E3}" type="slidenum">
              <a:rPr lang="en-GB" smtClean="0"/>
              <a:t>‹#›</a:t>
            </a:fld>
            <a:endParaRPr lang="en-GB"/>
          </a:p>
        </p:txBody>
      </p:sp>
    </p:spTree>
    <p:extLst>
      <p:ext uri="{BB962C8B-B14F-4D97-AF65-F5344CB8AC3E}">
        <p14:creationId xmlns:p14="http://schemas.microsoft.com/office/powerpoint/2010/main" val="3158971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1</a:t>
            </a:fld>
            <a:endParaRPr lang="en-GB"/>
          </a:p>
        </p:txBody>
      </p:sp>
    </p:spTree>
    <p:extLst>
      <p:ext uri="{BB962C8B-B14F-4D97-AF65-F5344CB8AC3E}">
        <p14:creationId xmlns:p14="http://schemas.microsoft.com/office/powerpoint/2010/main" val="2588294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event is named as Taste of Croeso that is planned as a 3-day international summit. The event seems celebrating Welsh cuisine and related culture with the use of live cooking demonstrations and featuring various options to the traditional Welsh ingredients and use of the recipes. The event gathers all the international chefs while presenting Welsh dishes and consideration of the international fusion twists with their cooking skills. The event has a larger panel for the discussions on the latest trends in the hospitality, sustainable resourcing facilities, and food tourism management. There are some cultural immersion activities like use of the live music, poetry, and also art installations as describing the theme of Senses of Wales for the enhancement in the experience (Stone et al., 2022). There is also the networking gala with locally sourced menus and use of the AR-enhanced system of Welsh landscapes. The pop-up exhibitions is also arranged by the local artisans, tourism service providers, and some famous food innovators.</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2</a:t>
            </a:fld>
            <a:endParaRPr lang="en-GB"/>
          </a:p>
        </p:txBody>
      </p:sp>
    </p:spTree>
    <p:extLst>
      <p:ext uri="{BB962C8B-B14F-4D97-AF65-F5344CB8AC3E}">
        <p14:creationId xmlns:p14="http://schemas.microsoft.com/office/powerpoint/2010/main" val="2844127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event of the summit is located at the Bodnant Welsh Food Centre in the region of the Conwy Valley, North Wales. The venue is considered famous for the presentation of the culinary focus and manage all related surrounded experience based on the natural beauty and definite system of the historic estates. The event is located as providing accessible features from Manchester and Liverpool airports. It seems in providing deliberate facilities for all the cooking demonstrations, related conferences, and some outdoor events (Mora et al., 2021). The timing for the event is in July that is known as the peak summer travel and ideal for presenting the Wales’ landscapes with deliberate cooking skills of the professionals. The selected time helps tourists to explore more about the Welsh’s tourism.</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3</a:t>
            </a:fld>
            <a:endParaRPr lang="en-GB"/>
          </a:p>
        </p:txBody>
      </p:sp>
    </p:spTree>
    <p:extLst>
      <p:ext uri="{BB962C8B-B14F-4D97-AF65-F5344CB8AC3E}">
        <p14:creationId xmlns:p14="http://schemas.microsoft.com/office/powerpoint/2010/main" val="1480160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event of Taste of Croeso that is going to present in North Wales that targets professional chefs, leaders of the hospitality industry, food historians, great cultural ambassadors, tourism guides, and also international delegates from different countries to showcase their interested in the culinary arts and diplomacy, sustainable features of the tourism, and Welsh culture. The appeal towards MICE (Meetings, Incentives, Conferences, and Exhibitions) is also helpful for planning and seeking innovative measures and sensory-rich features for the promotion of the Wales as one of the welcoming destinations in food industry (Mohamed et al., 2025).</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4</a:t>
            </a:fld>
            <a:endParaRPr lang="en-GB"/>
          </a:p>
        </p:txBody>
      </p:sp>
    </p:spTree>
    <p:extLst>
      <p:ext uri="{BB962C8B-B14F-4D97-AF65-F5344CB8AC3E}">
        <p14:creationId xmlns:p14="http://schemas.microsoft.com/office/powerpoint/2010/main" val="278010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different competitors’ events that are offering similar event and services to the people such as:</a:t>
            </a:r>
          </a:p>
          <a:p>
            <a:r>
              <a:rPr lang="en-GB" sz="1200" kern="1200" dirty="0">
                <a:solidFill>
                  <a:schemeClr val="tx1"/>
                </a:solidFill>
                <a:effectLst/>
                <a:latin typeface="+mn-lt"/>
                <a:ea typeface="+mn-ea"/>
                <a:cs typeface="+mn-cs"/>
              </a:rPr>
              <a:t>Wales’ National Food Festival</a:t>
            </a:r>
          </a:p>
          <a:p>
            <a:r>
              <a:rPr lang="en-GB" sz="1200" kern="1200" dirty="0">
                <a:solidFill>
                  <a:schemeClr val="tx1"/>
                </a:solidFill>
                <a:effectLst/>
                <a:latin typeface="+mn-lt"/>
                <a:ea typeface="+mn-ea"/>
                <a:cs typeface="+mn-cs"/>
              </a:rPr>
              <a:t>It is located at Wales. . The event is free-to-attend festival for presenting the traditional dishes and beverages with shows that are featuring singers and dancers from different parts of the world (</a:t>
            </a:r>
            <a:r>
              <a:rPr lang="en-GB" sz="1200" kern="1200" dirty="0" err="1">
                <a:solidFill>
                  <a:schemeClr val="tx1"/>
                </a:solidFill>
                <a:effectLst/>
                <a:latin typeface="+mn-lt"/>
                <a:ea typeface="+mn-ea"/>
                <a:cs typeface="+mn-cs"/>
              </a:rPr>
              <a:t>Masmoudi</a:t>
            </a:r>
            <a:r>
              <a:rPr lang="en-GB" sz="1200" kern="1200" dirty="0">
                <a:solidFill>
                  <a:schemeClr val="tx1"/>
                </a:solidFill>
                <a:effectLst/>
                <a:latin typeface="+mn-lt"/>
                <a:ea typeface="+mn-ea"/>
                <a:cs typeface="+mn-cs"/>
              </a:rPr>
              <a:t>, 2025). The events focuses on comparing the Welsh cuisine and culture and providing broader, international experience, encompassing from different cultures.</a:t>
            </a:r>
          </a:p>
          <a:p>
            <a:r>
              <a:rPr lang="en-GB" sz="1200" kern="1200" dirty="0">
                <a:solidFill>
                  <a:schemeClr val="tx1"/>
                </a:solidFill>
                <a:effectLst/>
                <a:latin typeface="+mn-lt"/>
                <a:ea typeface="+mn-ea"/>
                <a:cs typeface="+mn-cs"/>
              </a:rPr>
              <a:t>BBC Good Food Show</a:t>
            </a:r>
          </a:p>
          <a:p>
            <a:r>
              <a:rPr lang="en-GB" sz="1200" kern="1200" dirty="0">
                <a:solidFill>
                  <a:schemeClr val="tx1"/>
                </a:solidFill>
                <a:effectLst/>
                <a:latin typeface="+mn-lt"/>
                <a:ea typeface="+mn-ea"/>
                <a:cs typeface="+mn-cs"/>
              </a:rPr>
              <a:t>The event was located at UK. It provides a world-class culinary experience for featuring 100 food and related drink kiosks, live entertainment system, show cooking, and also workshops (</a:t>
            </a:r>
            <a:r>
              <a:rPr lang="en-GB" sz="1200" kern="1200" dirty="0" err="1">
                <a:solidFill>
                  <a:schemeClr val="tx1"/>
                </a:solidFill>
                <a:effectLst/>
                <a:latin typeface="+mn-lt"/>
                <a:ea typeface="+mn-ea"/>
                <a:cs typeface="+mn-cs"/>
              </a:rPr>
              <a:t>Fathy</a:t>
            </a:r>
            <a:r>
              <a:rPr lang="en-GB" sz="1200" kern="1200" dirty="0">
                <a:solidFill>
                  <a:schemeClr val="tx1"/>
                </a:solidFill>
                <a:effectLst/>
                <a:latin typeface="+mn-lt"/>
                <a:ea typeface="+mn-ea"/>
                <a:cs typeface="+mn-cs"/>
              </a:rPr>
              <a:t> et al., 2024). It is the large-scale international event that is not providing the specific regional cuisine such as Welsh food. It focuses on the cultural experience describing the Welsh heritage and production.</a:t>
            </a:r>
          </a:p>
          <a:p>
            <a:r>
              <a:rPr lang="en-GB" sz="1200" kern="1200" dirty="0">
                <a:solidFill>
                  <a:schemeClr val="tx1"/>
                </a:solidFill>
                <a:effectLst/>
                <a:latin typeface="+mn-lt"/>
                <a:ea typeface="+mn-ea"/>
                <a:cs typeface="+mn-cs"/>
              </a:rPr>
              <a:t>Edinburgh International Festival</a:t>
            </a:r>
          </a:p>
          <a:p>
            <a:r>
              <a:rPr lang="en-GB" sz="1200" kern="1200" dirty="0">
                <a:solidFill>
                  <a:schemeClr val="tx1"/>
                </a:solidFill>
                <a:effectLst/>
                <a:latin typeface="+mn-lt"/>
                <a:ea typeface="+mn-ea"/>
                <a:cs typeface="+mn-cs"/>
              </a:rPr>
              <a:t>The event is located in the United Kingdom. The festival offers various live cooking demonstrations, related master classes, tasting sessions, and some talks from definite figures in the food industry. The festival is specific on describing the Welsh cuisine and using the integration of cultural diplomacy with the use of the AR technology (Driscoll, 2023).</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5</a:t>
            </a:fld>
            <a:endParaRPr lang="en-GB"/>
          </a:p>
        </p:txBody>
      </p:sp>
    </p:spTree>
    <p:extLst>
      <p:ext uri="{BB962C8B-B14F-4D97-AF65-F5344CB8AC3E}">
        <p14:creationId xmlns:p14="http://schemas.microsoft.com/office/powerpoint/2010/main" val="2853377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an increase in measuring the international interest in the consideration of the authentic, sustainable, and locally sourced for learning and understanding the food experiences. There is a culinary diplomacy with definite cultural exchange with the use of the food are consideration of the emerging trends. It seems fostering the international connections (Lendway et al., 2022). Therefore, the demand for the measures taken for the sustainable tourism and managing the experiential travel aligns well seems in the description of the event’s focus on the Welsh production, traditional use of the recipes, and cultural immersion resources. It seems in meeting the current hospitality and trends in the tourism market internationally.</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6</a:t>
            </a:fld>
            <a:endParaRPr lang="en-GB"/>
          </a:p>
        </p:txBody>
      </p:sp>
    </p:spTree>
    <p:extLst>
      <p:ext uri="{BB962C8B-B14F-4D97-AF65-F5344CB8AC3E}">
        <p14:creationId xmlns:p14="http://schemas.microsoft.com/office/powerpoint/2010/main" val="3742732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It is associated with the provision of the supportive system from the Welsh government and implication of the policies for the promotion of the sustainable tourism and local production in food and culinary experiences (Leahy, 2022).</a:t>
            </a:r>
          </a:p>
          <a:p>
            <a:r>
              <a:rPr lang="en-GB" sz="1200" kern="1200" dirty="0">
                <a:solidFill>
                  <a:schemeClr val="tx1"/>
                </a:solidFill>
                <a:effectLst/>
                <a:latin typeface="+mn-lt"/>
                <a:ea typeface="+mn-ea"/>
                <a:cs typeface="+mn-cs"/>
              </a:rPr>
              <a:t>Economic: It seems in boosting the local economy with the use of tourism development and hospitality sectors. There are some greater and significant funding applied from the cultural aspects and tourism measures (Lai et al., 2021).</a:t>
            </a:r>
          </a:p>
          <a:p>
            <a:r>
              <a:rPr lang="en-GB" sz="1200" kern="1200" dirty="0">
                <a:solidFill>
                  <a:schemeClr val="tx1"/>
                </a:solidFill>
                <a:effectLst/>
                <a:latin typeface="+mn-lt"/>
                <a:ea typeface="+mn-ea"/>
                <a:cs typeface="+mn-cs"/>
              </a:rPr>
              <a:t>Social: There is an increases in the consumer interest with describing the cultural experiences and food heritage system.</a:t>
            </a:r>
          </a:p>
          <a:p>
            <a:r>
              <a:rPr lang="en-GB" sz="1200" kern="1200" dirty="0">
                <a:solidFill>
                  <a:schemeClr val="tx1"/>
                </a:solidFill>
                <a:effectLst/>
                <a:latin typeface="+mn-lt"/>
                <a:ea typeface="+mn-ea"/>
                <a:cs typeface="+mn-cs"/>
              </a:rPr>
              <a:t>Technological: There is a use of an AR and digital platforms for the enhancement in the overall engagement and related accessibility (Chen et al., 2024).</a:t>
            </a:r>
          </a:p>
          <a:p>
            <a:r>
              <a:rPr lang="en-GB" sz="1200" kern="1200" dirty="0">
                <a:solidFill>
                  <a:schemeClr val="tx1"/>
                </a:solidFill>
                <a:effectLst/>
                <a:latin typeface="+mn-lt"/>
                <a:ea typeface="+mn-ea"/>
                <a:cs typeface="+mn-cs"/>
              </a:rPr>
              <a:t>Environmental: The factor emphasises on the provision of the sustainable sourcing and make accurate alignment with the definite measures of the environmental priorities (Lawson Welsh, 2022).</a:t>
            </a:r>
          </a:p>
          <a:p>
            <a:r>
              <a:rPr lang="en-GB" sz="1200" kern="1200" dirty="0">
                <a:solidFill>
                  <a:schemeClr val="tx1"/>
                </a:solidFill>
                <a:effectLst/>
                <a:latin typeface="+mn-lt"/>
                <a:ea typeface="+mn-ea"/>
                <a:cs typeface="+mn-cs"/>
              </a:rPr>
              <a:t>Legal: There are some definite compliance management with food safety, use of the event regulations, and implication of the EU protections for the success of the Welsh produce such as use of Welsh lamb PGI. </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7</a:t>
            </a:fld>
            <a:endParaRPr lang="en-GB"/>
          </a:p>
        </p:txBody>
      </p:sp>
    </p:spTree>
    <p:extLst>
      <p:ext uri="{BB962C8B-B14F-4D97-AF65-F5344CB8AC3E}">
        <p14:creationId xmlns:p14="http://schemas.microsoft.com/office/powerpoint/2010/main" val="4240234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Strengths: The event focuses efficiently on the Welsh cuisine and measurement of the culture; strategic use of the location; stronger management of the government alignment, and immersive experiences of the participants (Haven-Tang et al., 2022).</a:t>
            </a:r>
          </a:p>
          <a:p>
            <a:r>
              <a:rPr lang="en-GB" sz="1200" kern="1200" dirty="0">
                <a:solidFill>
                  <a:schemeClr val="tx1"/>
                </a:solidFill>
                <a:effectLst/>
                <a:latin typeface="+mn-lt"/>
                <a:ea typeface="+mn-ea"/>
                <a:cs typeface="+mn-cs"/>
              </a:rPr>
              <a:t>Weaknesses: The niche appeal is limited to determine the broader audience and there are some logistical complexity associated with the international participation.</a:t>
            </a:r>
          </a:p>
          <a:p>
            <a:r>
              <a:rPr lang="en-GB" sz="1200" kern="1200" dirty="0">
                <a:solidFill>
                  <a:schemeClr val="tx1"/>
                </a:solidFill>
                <a:effectLst/>
                <a:latin typeface="+mn-lt"/>
                <a:ea typeface="+mn-ea"/>
                <a:cs typeface="+mn-cs"/>
              </a:rPr>
              <a:t>Opportunities: There is an increasing aspect of the culinary tourism market. There is also a potential for the expansion in the MICE tourism with the partnerships of the chefs and cultural ambassadors from all over the world. </a:t>
            </a:r>
          </a:p>
          <a:p>
            <a:r>
              <a:rPr lang="en-GB" sz="1200" kern="1200" dirty="0">
                <a:solidFill>
                  <a:schemeClr val="tx1"/>
                </a:solidFill>
                <a:effectLst/>
                <a:latin typeface="+mn-lt"/>
                <a:ea typeface="+mn-ea"/>
                <a:cs typeface="+mn-cs"/>
              </a:rPr>
              <a:t>Threats: The intense competition emerged from different food festivals. There is also some economic downturn that impact on overall travel system and measuring weather dependency for the completion of the outdoor events (Asher et al., 2025).</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8</a:t>
            </a:fld>
            <a:endParaRPr lang="en-GB"/>
          </a:p>
        </p:txBody>
      </p:sp>
    </p:spTree>
    <p:extLst>
      <p:ext uri="{BB962C8B-B14F-4D97-AF65-F5344CB8AC3E}">
        <p14:creationId xmlns:p14="http://schemas.microsoft.com/office/powerpoint/2010/main" val="3533342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event is located in the desired venue that is easily accessible for all the participants and people coming to attend from all over the world. The location of Bodnant Welsh Food Centre is available for the selected dates of July 3-5, 2025, with the provision of all related and concerned facilities for the cooking demos, food conferences, and related outdoor cultural events that makes the event ideal for the selected venue and success of the summit.</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9</a:t>
            </a:fld>
            <a:endParaRPr lang="en-GB"/>
          </a:p>
        </p:txBody>
      </p:sp>
    </p:spTree>
    <p:extLst>
      <p:ext uri="{BB962C8B-B14F-4D97-AF65-F5344CB8AC3E}">
        <p14:creationId xmlns:p14="http://schemas.microsoft.com/office/powerpoint/2010/main" val="3297170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different types of skills required for the successful operation management of the event such as, provision of the greater experienced in the event management where the team is also familiar with the implication of the policies and strategies of the international culinary events. There must be skilled chefs and professional culinary people for the demonstration of the food. The people are specialised in the Welsh and fusion cuisine. The cultural coordinators are also allocated for the immersive experiences (Graves, 2022). There are also some technical staff for the maintenance of the AR and digital setup. The professional people from the hospitality and logistics industry are helpful for the provision of the smoother operations.</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10</a:t>
            </a:fld>
            <a:endParaRPr lang="en-GB"/>
          </a:p>
        </p:txBody>
      </p:sp>
    </p:spTree>
    <p:extLst>
      <p:ext uri="{BB962C8B-B14F-4D97-AF65-F5344CB8AC3E}">
        <p14:creationId xmlns:p14="http://schemas.microsoft.com/office/powerpoint/2010/main" val="4126482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successful implementation of the logistics and operational management, it is essential for the event to maintain effective coordination of the international travel and accommodation for the delegations and chefs. There is effective setup for measuring the cooking stations, demonstration of the kitchens, and management of the exhibition spaces (Filipiak-Florkiewicz et al., 2022). The use of AR technology installation is applied with the maintenance (</a:t>
            </a:r>
            <a:r>
              <a:rPr lang="en-GB" sz="1200" dirty="0">
                <a:latin typeface="Times New Roman" panose="02020603050405020304" pitchFamily="18" charset="0"/>
                <a:cs typeface="Times New Roman" panose="02020603050405020304" pitchFamily="18" charset="0"/>
              </a:rPr>
              <a:t>Haven-Tang et al., 2022</a:t>
            </a:r>
            <a:r>
              <a:rPr lang="en-GB" sz="1200" kern="1200" dirty="0">
                <a:solidFill>
                  <a:schemeClr val="tx1"/>
                </a:solidFill>
                <a:effectLst/>
                <a:latin typeface="+mn-lt"/>
                <a:ea typeface="+mn-ea"/>
                <a:cs typeface="+mn-cs"/>
              </a:rPr>
              <a:t>). There is effective catering of the local sourced system of the ingredients. The marketing and communications management helps in the international outreach. There must be health, safety, and food hygiene measures for the compliance divisions. </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11</a:t>
            </a:fld>
            <a:endParaRPr lang="en-GB"/>
          </a:p>
        </p:txBody>
      </p:sp>
    </p:spTree>
    <p:extLst>
      <p:ext uri="{BB962C8B-B14F-4D97-AF65-F5344CB8AC3E}">
        <p14:creationId xmlns:p14="http://schemas.microsoft.com/office/powerpoint/2010/main" val="1603033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finance of the event are estimated with measuring overall rent of the venue, staffing, marketing fees and charges. It is also based on using AR technology setup with catering and use of ingredient. It is also estimated on travelling and accommodation prices with sponsorships and exhibitor’s charges. Therefore, the overall estimation is defined as £200,000 whereas; the predictive revenue will be almost £250,000. </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12</a:t>
            </a:fld>
            <a:endParaRPr lang="en-GB"/>
          </a:p>
        </p:txBody>
      </p:sp>
    </p:spTree>
    <p:extLst>
      <p:ext uri="{BB962C8B-B14F-4D97-AF65-F5344CB8AC3E}">
        <p14:creationId xmlns:p14="http://schemas.microsoft.com/office/powerpoint/2010/main" val="3235705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describing the funding sources, the measures are taken to describe governmental grants, sponsorships, sales of the tickets, and fees of the exhibitors whereas; the overall estimation will be almost £250,000 for covering all costs of the event and contingencies respectively. </a:t>
            </a:r>
          </a:p>
          <a:p>
            <a:endParaRPr lang="en-GB" dirty="0"/>
          </a:p>
        </p:txBody>
      </p:sp>
      <p:sp>
        <p:nvSpPr>
          <p:cNvPr id="4" name="Slide Number Placeholder 3"/>
          <p:cNvSpPr>
            <a:spLocks noGrp="1"/>
          </p:cNvSpPr>
          <p:nvPr>
            <p:ph type="sldNum" sz="quarter" idx="10"/>
          </p:nvPr>
        </p:nvSpPr>
        <p:spPr/>
        <p:txBody>
          <a:bodyPr/>
          <a:lstStyle/>
          <a:p>
            <a:fld id="{1EC2B517-0E9F-44A8-8BCF-CCCF826C35E3}" type="slidenum">
              <a:rPr lang="en-GB" smtClean="0"/>
              <a:t>13</a:t>
            </a:fld>
            <a:endParaRPr lang="en-GB"/>
          </a:p>
        </p:txBody>
      </p:sp>
    </p:spTree>
    <p:extLst>
      <p:ext uri="{BB962C8B-B14F-4D97-AF65-F5344CB8AC3E}">
        <p14:creationId xmlns:p14="http://schemas.microsoft.com/office/powerpoint/2010/main" val="3984720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jpe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6253" y="-1804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PK"/>
          </a:p>
        </p:txBody>
      </p:sp>
      <p:grpSp>
        <p:nvGrpSpPr>
          <p:cNvPr id="3" name="Group 3"/>
          <p:cNvGrpSpPr/>
          <p:nvPr/>
        </p:nvGrpSpPr>
        <p:grpSpPr>
          <a:xfrm>
            <a:off x="3889164" y="-493848"/>
            <a:ext cx="11046036" cy="11274697"/>
            <a:chOff x="0" y="0"/>
            <a:chExt cx="2767979" cy="2969467"/>
          </a:xfrm>
        </p:grpSpPr>
        <p:sp>
          <p:nvSpPr>
            <p:cNvPr id="4" name="Freeform 4"/>
            <p:cNvSpPr/>
            <p:nvPr/>
          </p:nvSpPr>
          <p:spPr>
            <a:xfrm>
              <a:off x="0" y="0"/>
              <a:ext cx="2767979" cy="2969467"/>
            </a:xfrm>
            <a:custGeom>
              <a:avLst/>
              <a:gdLst/>
              <a:ahLst/>
              <a:cxnLst/>
              <a:rect l="l" t="t" r="r" b="b"/>
              <a:pathLst>
                <a:path w="2767979" h="2969467">
                  <a:moveTo>
                    <a:pt x="0" y="0"/>
                  </a:moveTo>
                  <a:lnTo>
                    <a:pt x="2767979" y="0"/>
                  </a:lnTo>
                  <a:lnTo>
                    <a:pt x="2767979" y="2969467"/>
                  </a:lnTo>
                  <a:lnTo>
                    <a:pt x="0" y="2969467"/>
                  </a:lnTo>
                  <a:close/>
                </a:path>
              </a:pathLst>
            </a:custGeom>
            <a:solidFill>
              <a:srgbClr val="212C28">
                <a:alpha val="76863"/>
              </a:srgbClr>
            </a:solidFill>
          </p:spPr>
          <p:txBody>
            <a:bodyPr/>
            <a:lstStyle/>
            <a:p>
              <a:endParaRPr lang="en-PK"/>
            </a:p>
          </p:txBody>
        </p:sp>
        <p:sp>
          <p:nvSpPr>
            <p:cNvPr id="5" name="TextBox 5"/>
            <p:cNvSpPr txBox="1"/>
            <p:nvPr/>
          </p:nvSpPr>
          <p:spPr>
            <a:xfrm>
              <a:off x="0" y="-76200"/>
              <a:ext cx="2767979" cy="3045667"/>
            </a:xfrm>
            <a:prstGeom prst="rect">
              <a:avLst/>
            </a:prstGeom>
          </p:spPr>
          <p:txBody>
            <a:bodyPr lIns="50800" tIns="50800" rIns="50800" bIns="50800" rtlCol="0" anchor="ctr"/>
            <a:lstStyle/>
            <a:p>
              <a:pPr algn="ctr">
                <a:lnSpc>
                  <a:spcPts val="3500"/>
                </a:lnSpc>
              </a:pPr>
              <a:endParaRPr/>
            </a:p>
          </p:txBody>
        </p:sp>
      </p:grpSp>
      <p:sp>
        <p:nvSpPr>
          <p:cNvPr id="7" name="TextBox 7"/>
          <p:cNvSpPr txBox="1"/>
          <p:nvPr/>
        </p:nvSpPr>
        <p:spPr>
          <a:xfrm>
            <a:off x="4339349" y="1798778"/>
            <a:ext cx="9609300" cy="4004622"/>
          </a:xfrm>
          <a:prstGeom prst="rect">
            <a:avLst/>
          </a:prstGeom>
        </p:spPr>
        <p:txBody>
          <a:bodyPr lIns="0" tIns="0" rIns="0" bIns="0" rtlCol="0" anchor="t">
            <a:spAutoFit/>
          </a:bodyPr>
          <a:lstStyle/>
          <a:p>
            <a:pPr algn="ctr">
              <a:lnSpc>
                <a:spcPct val="150000"/>
              </a:lnSpc>
            </a:pPr>
            <a:r>
              <a:rPr lang="en-US" sz="5400" b="1" dirty="0">
                <a:solidFill>
                  <a:schemeClr val="bg1"/>
                </a:solidFill>
              </a:rPr>
              <a:t> </a:t>
            </a:r>
            <a:r>
              <a:rPr lang="en-US" sz="6000" b="1" dirty="0">
                <a:solidFill>
                  <a:schemeClr val="bg1"/>
                </a:solidFill>
              </a:rPr>
              <a:t>“Taste of Croeso: A Global Culinary and Culture Exchange Summit”</a:t>
            </a:r>
            <a:endParaRPr lang="en-US" sz="6000" b="1" dirty="0">
              <a:solidFill>
                <a:schemeClr val="bg1"/>
              </a:solidFill>
              <a:latin typeface="Alta"/>
              <a:ea typeface="Alta"/>
              <a:cs typeface="Alta"/>
              <a:sym typeface="Alta"/>
            </a:endParaRPr>
          </a:p>
        </p:txBody>
      </p:sp>
      <p:sp>
        <p:nvSpPr>
          <p:cNvPr id="8" name="TextBox 8"/>
          <p:cNvSpPr txBox="1"/>
          <p:nvPr/>
        </p:nvSpPr>
        <p:spPr>
          <a:xfrm>
            <a:off x="4876800" y="5945078"/>
            <a:ext cx="9757651" cy="1641475"/>
          </a:xfrm>
          <a:prstGeom prst="rect">
            <a:avLst/>
          </a:prstGeom>
        </p:spPr>
        <p:txBody>
          <a:bodyPr wrap="square" lIns="0" tIns="0" rIns="0" bIns="0" rtlCol="0" anchor="t">
            <a:spAutoFit/>
          </a:bodyPr>
          <a:lstStyle/>
          <a:p>
            <a:pPr algn="just">
              <a:lnSpc>
                <a:spcPts val="6354"/>
              </a:lnSpc>
            </a:pPr>
            <a:r>
              <a:rPr lang="en-US" sz="2400" b="1" dirty="0">
                <a:solidFill>
                  <a:srgbClr val="FFFFFF"/>
                </a:solidFill>
                <a:ea typeface="Alta"/>
                <a:cs typeface="Alta"/>
                <a:sym typeface="Alta"/>
              </a:rPr>
              <a:t>Location: </a:t>
            </a:r>
            <a:r>
              <a:rPr lang="en-US" sz="2400" b="1" dirty="0">
                <a:solidFill>
                  <a:schemeClr val="bg1"/>
                </a:solidFill>
              </a:rPr>
              <a:t>Bodnant Welsh Food Centre, Conwy Valley – North Wales</a:t>
            </a:r>
          </a:p>
          <a:p>
            <a:pPr algn="ctr">
              <a:lnSpc>
                <a:spcPts val="6354"/>
              </a:lnSpc>
            </a:pPr>
            <a:r>
              <a:rPr lang="en-GB" sz="2800" b="1" dirty="0">
                <a:solidFill>
                  <a:schemeClr val="bg1"/>
                </a:solidFill>
              </a:rPr>
              <a:t>July 3–5, 2025</a:t>
            </a:r>
            <a:endParaRPr lang="en-US" sz="2800" b="1" dirty="0">
              <a:solidFill>
                <a:schemeClr val="bg1"/>
              </a:solidFill>
              <a:ea typeface="Alta"/>
              <a:cs typeface="Alta"/>
              <a:sym typeface="Alta"/>
            </a:endParaRPr>
          </a:p>
        </p:txBody>
      </p:sp>
      <p:sp>
        <p:nvSpPr>
          <p:cNvPr id="10" name="Freeform 10"/>
          <p:cNvSpPr/>
          <p:nvPr/>
        </p:nvSpPr>
        <p:spPr>
          <a:xfrm>
            <a:off x="7634751" y="8780828"/>
            <a:ext cx="3018498" cy="477472"/>
          </a:xfrm>
          <a:custGeom>
            <a:avLst/>
            <a:gdLst/>
            <a:ahLst/>
            <a:cxnLst/>
            <a:rect l="l" t="t" r="r" b="b"/>
            <a:pathLst>
              <a:path w="3018498" h="477472">
                <a:moveTo>
                  <a:pt x="0" y="0"/>
                </a:moveTo>
                <a:lnTo>
                  <a:pt x="3018498" y="0"/>
                </a:lnTo>
                <a:lnTo>
                  <a:pt x="3018498" y="477472"/>
                </a:lnTo>
                <a:lnTo>
                  <a:pt x="0" y="4774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flipV="1">
            <a:off x="7634751" y="1025290"/>
            <a:ext cx="3018498" cy="477472"/>
          </a:xfrm>
          <a:custGeom>
            <a:avLst/>
            <a:gdLst/>
            <a:ahLst/>
            <a:cxnLst/>
            <a:rect l="l" t="t" r="r" b="b"/>
            <a:pathLst>
              <a:path w="3018498" h="477472">
                <a:moveTo>
                  <a:pt x="0" y="477471"/>
                </a:moveTo>
                <a:lnTo>
                  <a:pt x="3018498" y="477471"/>
                </a:lnTo>
                <a:lnTo>
                  <a:pt x="3018498" y="0"/>
                </a:lnTo>
                <a:lnTo>
                  <a:pt x="0" y="0"/>
                </a:lnTo>
                <a:lnTo>
                  <a:pt x="0" y="47747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K"/>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pSp>
        <p:nvGrpSpPr>
          <p:cNvPr id="6" name="Group 6"/>
          <p:cNvGrpSpPr/>
          <p:nvPr/>
        </p:nvGrpSpPr>
        <p:grpSpPr>
          <a:xfrm>
            <a:off x="7239000" y="1943100"/>
            <a:ext cx="10689630" cy="7894666"/>
            <a:chOff x="0" y="0"/>
            <a:chExt cx="2984379" cy="1463112"/>
          </a:xfrm>
        </p:grpSpPr>
        <p:sp>
          <p:nvSpPr>
            <p:cNvPr id="7" name="Freeform 7"/>
            <p:cNvSpPr/>
            <p:nvPr/>
          </p:nvSpPr>
          <p:spPr>
            <a:xfrm>
              <a:off x="0" y="0"/>
              <a:ext cx="2984379" cy="1463112"/>
            </a:xfrm>
            <a:custGeom>
              <a:avLst/>
              <a:gdLst/>
              <a:ahLst/>
              <a:cxnLst/>
              <a:rect l="l" t="t" r="r" b="b"/>
              <a:pathLst>
                <a:path w="2984379" h="1463112">
                  <a:moveTo>
                    <a:pt x="0" y="0"/>
                  </a:moveTo>
                  <a:lnTo>
                    <a:pt x="2984379" y="0"/>
                  </a:lnTo>
                  <a:lnTo>
                    <a:pt x="2984379" y="1463112"/>
                  </a:lnTo>
                  <a:lnTo>
                    <a:pt x="0" y="1463112"/>
                  </a:lnTo>
                  <a:close/>
                </a:path>
              </a:pathLst>
            </a:custGeom>
            <a:solidFill>
              <a:srgbClr val="C29C3D"/>
            </a:solidFill>
          </p:spPr>
          <p:txBody>
            <a:bodyPr/>
            <a:lstStyle/>
            <a:p>
              <a:endParaRPr lang="en-PK"/>
            </a:p>
          </p:txBody>
        </p:sp>
        <p:sp>
          <p:nvSpPr>
            <p:cNvPr id="8" name="TextBox 8"/>
            <p:cNvSpPr txBox="1"/>
            <p:nvPr/>
          </p:nvSpPr>
          <p:spPr>
            <a:xfrm>
              <a:off x="0" y="-76200"/>
              <a:ext cx="2984379" cy="1539312"/>
            </a:xfrm>
            <a:prstGeom prst="rect">
              <a:avLst/>
            </a:prstGeom>
          </p:spPr>
          <p:txBody>
            <a:bodyPr lIns="50800" tIns="50800" rIns="50800" bIns="50800" rtlCol="0" anchor="ctr"/>
            <a:lstStyle/>
            <a:p>
              <a:pPr algn="ctr">
                <a:lnSpc>
                  <a:spcPts val="3500"/>
                </a:lnSpc>
              </a:pPr>
              <a:endParaRPr/>
            </a:p>
          </p:txBody>
        </p:sp>
      </p:grpSp>
      <p:sp>
        <p:nvSpPr>
          <p:cNvPr id="11" name="TextBox 11"/>
          <p:cNvSpPr txBox="1"/>
          <p:nvPr/>
        </p:nvSpPr>
        <p:spPr>
          <a:xfrm>
            <a:off x="3886200" y="419100"/>
            <a:ext cx="9448800" cy="1013098"/>
          </a:xfrm>
          <a:prstGeom prst="rect">
            <a:avLst/>
          </a:prstGeom>
        </p:spPr>
        <p:txBody>
          <a:bodyPr wrap="square" lIns="0" tIns="0" rIns="0" bIns="0" rtlCol="0" anchor="t">
            <a:spAutoFit/>
          </a:bodyPr>
          <a:lstStyle/>
          <a:p>
            <a:pPr algn="ctr">
              <a:lnSpc>
                <a:spcPts val="7920"/>
              </a:lnSpc>
            </a:pPr>
            <a:r>
              <a:rPr lang="en-GB" sz="6600" b="1" dirty="0"/>
              <a:t>Introduction to the Event</a:t>
            </a:r>
            <a:endParaRPr lang="en-US" sz="6600" b="1" dirty="0">
              <a:latin typeface="Alta"/>
              <a:ea typeface="Alta"/>
              <a:cs typeface="Alta"/>
              <a:sym typeface="Alta"/>
            </a:endParaRPr>
          </a:p>
        </p:txBody>
      </p:sp>
      <p:graphicFrame>
        <p:nvGraphicFramePr>
          <p:cNvPr id="14" name="Diagram 13"/>
          <p:cNvGraphicFramePr/>
          <p:nvPr>
            <p:extLst>
              <p:ext uri="{D42A27DB-BD31-4B8C-83A1-F6EECF244321}">
                <p14:modId xmlns:p14="http://schemas.microsoft.com/office/powerpoint/2010/main" val="698651402"/>
              </p:ext>
            </p:extLst>
          </p:nvPr>
        </p:nvGraphicFramePr>
        <p:xfrm>
          <a:off x="7696200" y="2171701"/>
          <a:ext cx="9906000" cy="7326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66775" y="2400300"/>
            <a:ext cx="6038850" cy="5734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pSp>
        <p:nvGrpSpPr>
          <p:cNvPr id="3" name="Group 3"/>
          <p:cNvGrpSpPr/>
          <p:nvPr/>
        </p:nvGrpSpPr>
        <p:grpSpPr>
          <a:xfrm>
            <a:off x="7924800" y="1562100"/>
            <a:ext cx="9982200" cy="8610600"/>
            <a:chOff x="0" y="0"/>
            <a:chExt cx="2120842" cy="1908572"/>
          </a:xfrm>
        </p:grpSpPr>
        <p:sp>
          <p:nvSpPr>
            <p:cNvPr id="4" name="Freeform 4"/>
            <p:cNvSpPr/>
            <p:nvPr/>
          </p:nvSpPr>
          <p:spPr>
            <a:xfrm>
              <a:off x="0" y="0"/>
              <a:ext cx="2120842" cy="1908572"/>
            </a:xfrm>
            <a:custGeom>
              <a:avLst/>
              <a:gdLst/>
              <a:ahLst/>
              <a:cxnLst/>
              <a:rect l="l" t="t" r="r" b="b"/>
              <a:pathLst>
                <a:path w="2120842" h="1908572">
                  <a:moveTo>
                    <a:pt x="0" y="0"/>
                  </a:moveTo>
                  <a:lnTo>
                    <a:pt x="2120842" y="0"/>
                  </a:lnTo>
                  <a:lnTo>
                    <a:pt x="2120842" y="1908572"/>
                  </a:lnTo>
                  <a:lnTo>
                    <a:pt x="0" y="1908572"/>
                  </a:lnTo>
                  <a:close/>
                </a:path>
              </a:pathLst>
            </a:custGeom>
            <a:solidFill>
              <a:srgbClr val="212C28">
                <a:alpha val="60000"/>
              </a:srgbClr>
            </a:solidFill>
          </p:spPr>
          <p:txBody>
            <a:bodyPr/>
            <a:lstStyle/>
            <a:p>
              <a:endParaRPr lang="en-PK"/>
            </a:p>
          </p:txBody>
        </p:sp>
        <p:sp>
          <p:nvSpPr>
            <p:cNvPr id="5" name="TextBox 5"/>
            <p:cNvSpPr txBox="1"/>
            <p:nvPr/>
          </p:nvSpPr>
          <p:spPr>
            <a:xfrm>
              <a:off x="0" y="-76200"/>
              <a:ext cx="2120842" cy="1984772"/>
            </a:xfrm>
            <a:prstGeom prst="rect">
              <a:avLst/>
            </a:prstGeom>
          </p:spPr>
          <p:txBody>
            <a:bodyPr lIns="50800" tIns="50800" rIns="50800" bIns="50800" rtlCol="0" anchor="ctr"/>
            <a:lstStyle/>
            <a:p>
              <a:pPr algn="ctr">
                <a:lnSpc>
                  <a:spcPts val="3500"/>
                </a:lnSpc>
              </a:pPr>
              <a:endParaRPr>
                <a:latin typeface="Times New Roman" panose="02020603050405020304" pitchFamily="18" charset="0"/>
                <a:cs typeface="Times New Roman" panose="02020603050405020304" pitchFamily="18" charset="0"/>
              </a:endParaRPr>
            </a:p>
          </p:txBody>
        </p:sp>
      </p:grpSp>
      <p:sp>
        <p:nvSpPr>
          <p:cNvPr id="17" name="TextBox 16"/>
          <p:cNvSpPr txBox="1"/>
          <p:nvPr/>
        </p:nvSpPr>
        <p:spPr>
          <a:xfrm>
            <a:off x="3657600" y="252199"/>
            <a:ext cx="11658600" cy="1015663"/>
          </a:xfrm>
          <a:prstGeom prst="rect">
            <a:avLst/>
          </a:prstGeom>
          <a:noFill/>
        </p:spPr>
        <p:txBody>
          <a:bodyPr wrap="square" rtlCol="0">
            <a:spAutoFit/>
          </a:bodyPr>
          <a:lstStyle/>
          <a:p>
            <a:pPr algn="ctr"/>
            <a:r>
              <a:rPr lang="en-US" sz="6000" b="1" dirty="0"/>
              <a:t>Location and Context of the Event</a:t>
            </a:r>
            <a:endParaRPr lang="en-GB" sz="6000" b="1" dirty="0"/>
          </a:p>
        </p:txBody>
      </p:sp>
      <p:graphicFrame>
        <p:nvGraphicFramePr>
          <p:cNvPr id="18" name="Diagram 17"/>
          <p:cNvGraphicFramePr/>
          <p:nvPr>
            <p:extLst>
              <p:ext uri="{D42A27DB-BD31-4B8C-83A1-F6EECF244321}">
                <p14:modId xmlns:p14="http://schemas.microsoft.com/office/powerpoint/2010/main" val="3629537283"/>
              </p:ext>
            </p:extLst>
          </p:nvPr>
        </p:nvGraphicFramePr>
        <p:xfrm>
          <a:off x="8211769" y="2095500"/>
          <a:ext cx="9408261" cy="754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914400" y="2491798"/>
            <a:ext cx="6391275" cy="63912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grpSp>
        <p:nvGrpSpPr>
          <p:cNvPr id="2" name="Group 2"/>
          <p:cNvGrpSpPr/>
          <p:nvPr/>
        </p:nvGrpSpPr>
        <p:grpSpPr>
          <a:xfrm>
            <a:off x="-4267200" y="2231106"/>
            <a:ext cx="20326006" cy="7942978"/>
            <a:chOff x="0" y="-76200"/>
            <a:chExt cx="5525866" cy="1810736"/>
          </a:xfrm>
        </p:grpSpPr>
        <p:sp>
          <p:nvSpPr>
            <p:cNvPr id="3" name="Freeform 3"/>
            <p:cNvSpPr/>
            <p:nvPr/>
          </p:nvSpPr>
          <p:spPr>
            <a:xfrm>
              <a:off x="2393418" y="714214"/>
              <a:ext cx="3132448" cy="1020322"/>
            </a:xfrm>
            <a:custGeom>
              <a:avLst/>
              <a:gdLst/>
              <a:ahLst/>
              <a:cxnLst/>
              <a:rect l="l" t="t" r="r" b="b"/>
              <a:pathLst>
                <a:path w="5318707" h="1734536">
                  <a:moveTo>
                    <a:pt x="0" y="0"/>
                  </a:moveTo>
                  <a:lnTo>
                    <a:pt x="5318707" y="0"/>
                  </a:lnTo>
                  <a:lnTo>
                    <a:pt x="5318707" y="1734536"/>
                  </a:lnTo>
                  <a:lnTo>
                    <a:pt x="0" y="1734536"/>
                  </a:lnTo>
                  <a:close/>
                </a:path>
              </a:pathLst>
            </a:custGeom>
            <a:solidFill>
              <a:srgbClr val="0F0E0E"/>
            </a:solidFill>
          </p:spPr>
          <p:txBody>
            <a:bodyPr/>
            <a:lstStyle/>
            <a:p>
              <a:endParaRPr lang="en-PK"/>
            </a:p>
          </p:txBody>
        </p:sp>
        <p:sp>
          <p:nvSpPr>
            <p:cNvPr id="4" name="TextBox 4"/>
            <p:cNvSpPr txBox="1"/>
            <p:nvPr/>
          </p:nvSpPr>
          <p:spPr>
            <a:xfrm>
              <a:off x="0" y="-76200"/>
              <a:ext cx="5318707" cy="1810736"/>
            </a:xfrm>
            <a:prstGeom prst="rect">
              <a:avLst/>
            </a:prstGeom>
          </p:spPr>
          <p:txBody>
            <a:bodyPr lIns="50800" tIns="50800" rIns="50800" bIns="50800" rtlCol="0" anchor="ctr"/>
            <a:lstStyle/>
            <a:p>
              <a:pPr algn="ctr">
                <a:lnSpc>
                  <a:spcPts val="3500"/>
                </a:lnSpc>
              </a:pPr>
              <a:endParaRPr/>
            </a:p>
          </p:txBody>
        </p:sp>
      </p:grpSp>
      <p:grpSp>
        <p:nvGrpSpPr>
          <p:cNvPr id="5" name="Group 5"/>
          <p:cNvGrpSpPr/>
          <p:nvPr/>
        </p:nvGrpSpPr>
        <p:grpSpPr>
          <a:xfrm>
            <a:off x="4952577" y="5994496"/>
            <a:ext cx="6781800" cy="4038599"/>
            <a:chOff x="0" y="0"/>
            <a:chExt cx="1129402" cy="622360"/>
          </a:xfrm>
        </p:grpSpPr>
        <p:sp>
          <p:nvSpPr>
            <p:cNvPr id="6" name="Freeform 6"/>
            <p:cNvSpPr/>
            <p:nvPr/>
          </p:nvSpPr>
          <p:spPr>
            <a:xfrm>
              <a:off x="0" y="0"/>
              <a:ext cx="1129402" cy="622360"/>
            </a:xfrm>
            <a:custGeom>
              <a:avLst/>
              <a:gdLst/>
              <a:ahLst/>
              <a:cxnLst/>
              <a:rect l="l" t="t" r="r" b="b"/>
              <a:pathLst>
                <a:path w="1129402" h="622360">
                  <a:moveTo>
                    <a:pt x="0" y="0"/>
                  </a:moveTo>
                  <a:lnTo>
                    <a:pt x="1129402" y="0"/>
                  </a:lnTo>
                  <a:lnTo>
                    <a:pt x="1129402" y="622360"/>
                  </a:lnTo>
                  <a:lnTo>
                    <a:pt x="0" y="622360"/>
                  </a:lnTo>
                  <a:close/>
                </a:path>
              </a:pathLst>
            </a:custGeom>
            <a:blipFill>
              <a:blip r:embed="rId3"/>
              <a:stretch>
                <a:fillRect t="-10452" b="-10452"/>
              </a:stretch>
            </a:blipFill>
          </p:spPr>
          <p:txBody>
            <a:bodyPr/>
            <a:lstStyle/>
            <a:p>
              <a:endParaRPr lang="en-PK"/>
            </a:p>
          </p:txBody>
        </p:sp>
      </p:grpSp>
      <p:grpSp>
        <p:nvGrpSpPr>
          <p:cNvPr id="7" name="Group 7"/>
          <p:cNvGrpSpPr/>
          <p:nvPr/>
        </p:nvGrpSpPr>
        <p:grpSpPr>
          <a:xfrm>
            <a:off x="12054757" y="5853509"/>
            <a:ext cx="3582245" cy="4320575"/>
            <a:chOff x="0" y="0"/>
            <a:chExt cx="444667" cy="622360"/>
          </a:xfrm>
        </p:grpSpPr>
        <p:sp>
          <p:nvSpPr>
            <p:cNvPr id="8" name="Freeform 8"/>
            <p:cNvSpPr/>
            <p:nvPr/>
          </p:nvSpPr>
          <p:spPr>
            <a:xfrm>
              <a:off x="0" y="0"/>
              <a:ext cx="444667" cy="622360"/>
            </a:xfrm>
            <a:custGeom>
              <a:avLst/>
              <a:gdLst/>
              <a:ahLst/>
              <a:cxnLst/>
              <a:rect l="l" t="t" r="r" b="b"/>
              <a:pathLst>
                <a:path w="444667" h="622360">
                  <a:moveTo>
                    <a:pt x="0" y="0"/>
                  </a:moveTo>
                  <a:lnTo>
                    <a:pt x="444667" y="0"/>
                  </a:lnTo>
                  <a:lnTo>
                    <a:pt x="444667" y="622360"/>
                  </a:lnTo>
                  <a:lnTo>
                    <a:pt x="0" y="622360"/>
                  </a:lnTo>
                  <a:close/>
                </a:path>
              </a:pathLst>
            </a:custGeom>
            <a:blipFill>
              <a:blip r:embed="rId4"/>
              <a:stretch>
                <a:fillRect t="-3619" b="-3619"/>
              </a:stretch>
            </a:blipFill>
          </p:spPr>
          <p:txBody>
            <a:bodyPr/>
            <a:lstStyle/>
            <a:p>
              <a:endParaRPr lang="en-PK"/>
            </a:p>
          </p:txBody>
        </p:sp>
      </p:grpSp>
      <p:sp>
        <p:nvSpPr>
          <p:cNvPr id="11" name="TextBox 11"/>
          <p:cNvSpPr txBox="1"/>
          <p:nvPr/>
        </p:nvSpPr>
        <p:spPr>
          <a:xfrm>
            <a:off x="5413376" y="356426"/>
            <a:ext cx="7461247" cy="962956"/>
          </a:xfrm>
          <a:prstGeom prst="rect">
            <a:avLst/>
          </a:prstGeom>
        </p:spPr>
        <p:txBody>
          <a:bodyPr lIns="0" tIns="0" rIns="0" bIns="0" rtlCol="0" anchor="t">
            <a:spAutoFit/>
          </a:bodyPr>
          <a:lstStyle/>
          <a:p>
            <a:pPr algn="ctr">
              <a:lnSpc>
                <a:spcPts val="7920"/>
              </a:lnSpc>
            </a:pPr>
            <a:r>
              <a:rPr lang="en-US" sz="6000" b="1" dirty="0">
                <a:solidFill>
                  <a:srgbClr val="212C28"/>
                </a:solidFill>
                <a:ea typeface="Alta"/>
                <a:cs typeface="Alta"/>
                <a:sym typeface="Alta"/>
              </a:rPr>
              <a:t>Target Audience</a:t>
            </a:r>
          </a:p>
        </p:txBody>
      </p:sp>
      <p:graphicFrame>
        <p:nvGraphicFramePr>
          <p:cNvPr id="18" name="Diagram 17"/>
          <p:cNvGraphicFramePr/>
          <p:nvPr>
            <p:extLst>
              <p:ext uri="{D42A27DB-BD31-4B8C-83A1-F6EECF244321}">
                <p14:modId xmlns:p14="http://schemas.microsoft.com/office/powerpoint/2010/main" val="3706910263"/>
              </p:ext>
            </p:extLst>
          </p:nvPr>
        </p:nvGraphicFramePr>
        <p:xfrm>
          <a:off x="990600" y="1590468"/>
          <a:ext cx="16687799" cy="4076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1"/>
          <p:cNvSpPr txBox="1"/>
          <p:nvPr/>
        </p:nvSpPr>
        <p:spPr>
          <a:xfrm>
            <a:off x="5413376" y="356426"/>
            <a:ext cx="7461247" cy="962956"/>
          </a:xfrm>
          <a:prstGeom prst="rect">
            <a:avLst/>
          </a:prstGeom>
        </p:spPr>
        <p:txBody>
          <a:bodyPr lIns="0" tIns="0" rIns="0" bIns="0" rtlCol="0" anchor="t">
            <a:spAutoFit/>
          </a:bodyPr>
          <a:lstStyle/>
          <a:p>
            <a:pPr algn="ctr">
              <a:lnSpc>
                <a:spcPts val="7920"/>
              </a:lnSpc>
            </a:pPr>
            <a:r>
              <a:rPr lang="en-US" sz="6000" b="1" dirty="0">
                <a:solidFill>
                  <a:srgbClr val="212C28"/>
                </a:solidFill>
                <a:ea typeface="Alta"/>
                <a:cs typeface="Alta"/>
                <a:sym typeface="Alta"/>
              </a:rPr>
              <a:t>Competitor Analysis</a:t>
            </a:r>
          </a:p>
        </p:txBody>
      </p:sp>
      <p:graphicFrame>
        <p:nvGraphicFramePr>
          <p:cNvPr id="3" name="Table 2"/>
          <p:cNvGraphicFramePr>
            <a:graphicFrameLocks noGrp="1"/>
          </p:cNvGraphicFramePr>
          <p:nvPr>
            <p:extLst>
              <p:ext uri="{D42A27DB-BD31-4B8C-83A1-F6EECF244321}">
                <p14:modId xmlns:p14="http://schemas.microsoft.com/office/powerpoint/2010/main" val="8964468"/>
              </p:ext>
            </p:extLst>
          </p:nvPr>
        </p:nvGraphicFramePr>
        <p:xfrm>
          <a:off x="1066800" y="1714500"/>
          <a:ext cx="16611600" cy="8001000"/>
        </p:xfrm>
        <a:graphic>
          <a:graphicData uri="http://schemas.openxmlformats.org/drawingml/2006/table">
            <a:tbl>
              <a:tblPr>
                <a:tableStyleId>{21E4AEA4-8DFA-4A89-87EB-49C32662AFE0}</a:tableStyleId>
              </a:tblPr>
              <a:tblGrid>
                <a:gridCol w="3352800">
                  <a:extLst>
                    <a:ext uri="{9D8B030D-6E8A-4147-A177-3AD203B41FA5}">
                      <a16:colId xmlns:a16="http://schemas.microsoft.com/office/drawing/2014/main" val="20000"/>
                    </a:ext>
                  </a:extLst>
                </a:gridCol>
                <a:gridCol w="6705600">
                  <a:extLst>
                    <a:ext uri="{9D8B030D-6E8A-4147-A177-3AD203B41FA5}">
                      <a16:colId xmlns:a16="http://schemas.microsoft.com/office/drawing/2014/main" val="20001"/>
                    </a:ext>
                  </a:extLst>
                </a:gridCol>
                <a:gridCol w="6553200">
                  <a:extLst>
                    <a:ext uri="{9D8B030D-6E8A-4147-A177-3AD203B41FA5}">
                      <a16:colId xmlns:a16="http://schemas.microsoft.com/office/drawing/2014/main" val="20002"/>
                    </a:ext>
                  </a:extLst>
                </a:gridCol>
              </a:tblGrid>
              <a:tr h="666749">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Competitor</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Description</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Key Differences/Advantages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240" marR="9240" marT="9240" marB="0" anchor="ctr"/>
                </a:tc>
                <a:extLst>
                  <a:ext uri="{0D108BD9-81ED-4DB2-BD59-A6C34878D82A}">
                    <a16:rowId xmlns:a16="http://schemas.microsoft.com/office/drawing/2014/main" val="10000"/>
                  </a:ext>
                </a:extLst>
              </a:tr>
              <a:tr h="200025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Wales’ National Food Festival</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A large-scale food and drink festival promoting Welsh cuisine with regional chefs and food stalls.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Focuses on food alone; less emphasis on cultural exchange, sustainability, or global fusion (</a:t>
                      </a:r>
                      <a:r>
                        <a:rPr lang="en-GB" sz="2400" kern="1200" dirty="0" err="1">
                          <a:solidFill>
                            <a:schemeClr val="tx1"/>
                          </a:solidFill>
                          <a:effectLst/>
                          <a:latin typeface="Times New Roman" panose="02020603050405020304" pitchFamily="18" charset="0"/>
                          <a:ea typeface="+mn-ea"/>
                          <a:cs typeface="Times New Roman" panose="02020603050405020304" pitchFamily="18" charset="0"/>
                        </a:rPr>
                        <a:t>Masmoudi</a:t>
                      </a:r>
                      <a:r>
                        <a:rPr lang="en-GB" sz="2400" kern="1200" dirty="0">
                          <a:solidFill>
                            <a:schemeClr val="tx1"/>
                          </a:solidFill>
                          <a:effectLst/>
                          <a:latin typeface="Times New Roman" panose="02020603050405020304" pitchFamily="18" charset="0"/>
                          <a:ea typeface="+mn-ea"/>
                          <a:cs typeface="Times New Roman" panose="02020603050405020304" pitchFamily="18" charset="0"/>
                        </a:rPr>
                        <a:t>, 2025</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extLst>
                  <a:ext uri="{0D108BD9-81ED-4DB2-BD59-A6C34878D82A}">
                    <a16:rowId xmlns:a16="http://schemas.microsoft.com/office/drawing/2014/main" val="10001"/>
                  </a:ext>
                </a:extLst>
              </a:tr>
              <a:tr h="1333501">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BBC Good Food Show</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Popular UK-wide event featuring celebrity chefs, cooking demos, and food suppliers.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Broader UK focus, lacking a unique Welsh identity or a focus on cultural diplomacy.</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extLst>
                  <a:ext uri="{0D108BD9-81ED-4DB2-BD59-A6C34878D82A}">
                    <a16:rowId xmlns:a16="http://schemas.microsoft.com/office/drawing/2014/main" val="10002"/>
                  </a:ext>
                </a:extLst>
              </a:tr>
              <a:tr h="200025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Taste of London</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International culinary event showcasing global cuisine with top chefs and dining experiences.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Features a wider range of international cuisines, not centered on Welsh food or cultural immersion (</a:t>
                      </a:r>
                      <a:r>
                        <a:rPr lang="en-GB" sz="2400" dirty="0">
                          <a:latin typeface="Times New Roman" panose="02020603050405020304" pitchFamily="18" charset="0"/>
                          <a:cs typeface="Times New Roman" panose="02020603050405020304" pitchFamily="18" charset="0"/>
                        </a:rPr>
                        <a:t>Asher et al., 2025</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extLst>
                  <a:ext uri="{0D108BD9-81ED-4DB2-BD59-A6C34878D82A}">
                    <a16:rowId xmlns:a16="http://schemas.microsoft.com/office/drawing/2014/main" val="10003"/>
                  </a:ext>
                </a:extLst>
              </a:tr>
              <a:tr h="200025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Edinburgh International Festival</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A renowned cultural festival with food, art, and cultural exhibitions.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Strong focus on arts and culture; lacks a dedicated culinary exchange focused on Welsh heritage and sustainable tourism (</a:t>
                      </a:r>
                      <a:r>
                        <a:rPr lang="en-GB" sz="2400" kern="1200" dirty="0">
                          <a:solidFill>
                            <a:schemeClr val="tx1"/>
                          </a:solidFill>
                          <a:effectLst/>
                          <a:latin typeface="Times New Roman" panose="02020603050405020304" pitchFamily="18" charset="0"/>
                          <a:ea typeface="+mn-ea"/>
                          <a:cs typeface="Times New Roman" panose="02020603050405020304" pitchFamily="18" charset="0"/>
                        </a:rPr>
                        <a:t>Driscoll, 2023</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240" marR="9240" marT="9240" marB="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02220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11" name="TextBox 11"/>
          <p:cNvSpPr txBox="1"/>
          <p:nvPr/>
        </p:nvSpPr>
        <p:spPr>
          <a:xfrm>
            <a:off x="5413376" y="356426"/>
            <a:ext cx="7461247" cy="923330"/>
          </a:xfrm>
          <a:prstGeom prst="rect">
            <a:avLst/>
          </a:prstGeom>
        </p:spPr>
        <p:txBody>
          <a:bodyPr lIns="0" tIns="0" rIns="0" bIns="0" rtlCol="0" anchor="t">
            <a:spAutoFit/>
          </a:bodyPr>
          <a:lstStyle/>
          <a:p>
            <a:pPr algn="ctr"/>
            <a:r>
              <a:rPr lang="en-GB" sz="6000" b="1" dirty="0"/>
              <a:t>Trend Analysis</a:t>
            </a:r>
            <a:endParaRPr lang="en-GB" sz="6000" dirty="0"/>
          </a:p>
        </p:txBody>
      </p:sp>
      <p:grpSp>
        <p:nvGrpSpPr>
          <p:cNvPr id="12" name="Group 8"/>
          <p:cNvGrpSpPr/>
          <p:nvPr/>
        </p:nvGrpSpPr>
        <p:grpSpPr>
          <a:xfrm>
            <a:off x="304800" y="1181239"/>
            <a:ext cx="11252337" cy="8686660"/>
            <a:chOff x="0" y="-85725"/>
            <a:chExt cx="2871611" cy="1221840"/>
          </a:xfrm>
        </p:grpSpPr>
        <p:sp>
          <p:nvSpPr>
            <p:cNvPr id="13" name="Freeform 9"/>
            <p:cNvSpPr/>
            <p:nvPr/>
          </p:nvSpPr>
          <p:spPr>
            <a:xfrm>
              <a:off x="0" y="0"/>
              <a:ext cx="2819719" cy="1136115"/>
            </a:xfrm>
            <a:custGeom>
              <a:avLst/>
              <a:gdLst/>
              <a:ahLst/>
              <a:cxnLst/>
              <a:rect l="l" t="t" r="r" b="b"/>
              <a:pathLst>
                <a:path w="2871611" h="1114120">
                  <a:moveTo>
                    <a:pt x="50414" y="0"/>
                  </a:moveTo>
                  <a:lnTo>
                    <a:pt x="2821197" y="0"/>
                  </a:lnTo>
                  <a:cubicBezTo>
                    <a:pt x="2849040" y="0"/>
                    <a:pt x="2871611" y="22571"/>
                    <a:pt x="2871611" y="50414"/>
                  </a:cubicBezTo>
                  <a:lnTo>
                    <a:pt x="2871611" y="1063706"/>
                  </a:lnTo>
                  <a:cubicBezTo>
                    <a:pt x="2871611" y="1077076"/>
                    <a:pt x="2866300" y="1089899"/>
                    <a:pt x="2856845" y="1099354"/>
                  </a:cubicBezTo>
                  <a:cubicBezTo>
                    <a:pt x="2847391" y="1108809"/>
                    <a:pt x="2834568" y="1114120"/>
                    <a:pt x="2821197" y="1114120"/>
                  </a:cubicBezTo>
                  <a:lnTo>
                    <a:pt x="50414" y="1114120"/>
                  </a:lnTo>
                  <a:cubicBezTo>
                    <a:pt x="22571" y="1114120"/>
                    <a:pt x="0" y="1091549"/>
                    <a:pt x="0" y="1063706"/>
                  </a:cubicBezTo>
                  <a:lnTo>
                    <a:pt x="0" y="50414"/>
                  </a:lnTo>
                  <a:cubicBezTo>
                    <a:pt x="0" y="22571"/>
                    <a:pt x="22571" y="0"/>
                    <a:pt x="50414" y="0"/>
                  </a:cubicBezTo>
                  <a:close/>
                </a:path>
              </a:pathLst>
            </a:custGeom>
          </p:spPr>
          <p:style>
            <a:lnRef idx="1">
              <a:schemeClr val="accent6"/>
            </a:lnRef>
            <a:fillRef idx="2">
              <a:schemeClr val="accent6"/>
            </a:fillRef>
            <a:effectRef idx="1">
              <a:schemeClr val="accent6"/>
            </a:effectRef>
            <a:fontRef idx="minor">
              <a:schemeClr val="dk1"/>
            </a:fontRef>
          </p:style>
          <p:txBody>
            <a:bodyPr/>
            <a:lstStyle/>
            <a:p>
              <a:endParaRPr lang="en-PK"/>
            </a:p>
          </p:txBody>
        </p:sp>
        <p:sp>
          <p:nvSpPr>
            <p:cNvPr id="14" name="TextBox 10"/>
            <p:cNvSpPr txBox="1"/>
            <p:nvPr/>
          </p:nvSpPr>
          <p:spPr>
            <a:xfrm>
              <a:off x="0" y="-85725"/>
              <a:ext cx="2871611" cy="1199845"/>
            </a:xfrm>
            <a:prstGeom prst="rect">
              <a:avLst/>
            </a:prstGeom>
          </p:spPr>
          <p:txBody>
            <a:bodyPr lIns="50800" tIns="50800" rIns="50800" bIns="50800" rtlCol="0" anchor="ctr"/>
            <a:lstStyle/>
            <a:p>
              <a:pPr algn="ctr">
                <a:lnSpc>
                  <a:spcPts val="2645"/>
                </a:lnSpc>
              </a:pPr>
              <a:endParaRPr/>
            </a:p>
          </p:txBody>
        </p:sp>
      </p:grpSp>
      <p:graphicFrame>
        <p:nvGraphicFramePr>
          <p:cNvPr id="15" name="Diagram 14"/>
          <p:cNvGraphicFramePr/>
          <p:nvPr>
            <p:extLst>
              <p:ext uri="{D42A27DB-BD31-4B8C-83A1-F6EECF244321}">
                <p14:modId xmlns:p14="http://schemas.microsoft.com/office/powerpoint/2010/main" val="4134391885"/>
              </p:ext>
            </p:extLst>
          </p:nvPr>
        </p:nvGraphicFramePr>
        <p:xfrm>
          <a:off x="609600" y="2104569"/>
          <a:ext cx="10363200" cy="73112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12039600" y="2400300"/>
            <a:ext cx="5924550" cy="5905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69569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1"/>
          <p:cNvSpPr txBox="1"/>
          <p:nvPr/>
        </p:nvSpPr>
        <p:spPr>
          <a:xfrm>
            <a:off x="5413376" y="356426"/>
            <a:ext cx="7461247" cy="962956"/>
          </a:xfrm>
          <a:prstGeom prst="rect">
            <a:avLst/>
          </a:prstGeom>
        </p:spPr>
        <p:txBody>
          <a:bodyPr lIns="0" tIns="0" rIns="0" bIns="0" rtlCol="0" anchor="t">
            <a:spAutoFit/>
          </a:bodyPr>
          <a:lstStyle/>
          <a:p>
            <a:pPr algn="ctr">
              <a:lnSpc>
                <a:spcPts val="7920"/>
              </a:lnSpc>
            </a:pPr>
            <a:r>
              <a:rPr lang="en-GB" sz="6000" b="1" dirty="0"/>
              <a:t>PESTLE Analysis</a:t>
            </a:r>
            <a:endParaRPr lang="en-US" sz="6000" b="1" dirty="0">
              <a:solidFill>
                <a:srgbClr val="212C28"/>
              </a:solidFill>
              <a:ea typeface="Alta"/>
              <a:cs typeface="Alta"/>
              <a:sym typeface="Alta"/>
            </a:endParaRPr>
          </a:p>
        </p:txBody>
      </p:sp>
      <p:graphicFrame>
        <p:nvGraphicFramePr>
          <p:cNvPr id="7" name="Table 6"/>
          <p:cNvGraphicFramePr>
            <a:graphicFrameLocks noGrp="1"/>
          </p:cNvGraphicFramePr>
          <p:nvPr>
            <p:extLst>
              <p:ext uri="{D42A27DB-BD31-4B8C-83A1-F6EECF244321}">
                <p14:modId xmlns:p14="http://schemas.microsoft.com/office/powerpoint/2010/main" val="652774431"/>
              </p:ext>
            </p:extLst>
          </p:nvPr>
        </p:nvGraphicFramePr>
        <p:xfrm>
          <a:off x="685800" y="1485900"/>
          <a:ext cx="17068800" cy="8305799"/>
        </p:xfrm>
        <a:graphic>
          <a:graphicData uri="http://schemas.openxmlformats.org/drawingml/2006/table">
            <a:tbl>
              <a:tblPr>
                <a:tableStyleId>{21E4AEA4-8DFA-4A89-87EB-49C32662AFE0}</a:tableStyleId>
              </a:tblPr>
              <a:tblGrid>
                <a:gridCol w="3352800">
                  <a:extLst>
                    <a:ext uri="{9D8B030D-6E8A-4147-A177-3AD203B41FA5}">
                      <a16:colId xmlns:a16="http://schemas.microsoft.com/office/drawing/2014/main" val="20000"/>
                    </a:ext>
                  </a:extLst>
                </a:gridCol>
                <a:gridCol w="13716000">
                  <a:extLst>
                    <a:ext uri="{9D8B030D-6E8A-4147-A177-3AD203B41FA5}">
                      <a16:colId xmlns:a16="http://schemas.microsoft.com/office/drawing/2014/main" val="20001"/>
                    </a:ext>
                  </a:extLst>
                </a:gridCol>
              </a:tblGrid>
              <a:tr h="437147">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Factor</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Description</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0"/>
                  </a:ext>
                </a:extLst>
              </a:tr>
              <a:tr h="1311442">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Political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The Welsh Government supports sustainable tourism and local produce initiatives, aligning with national policies that encourage cultural and culinary promotion. This political backing enhances funding opportunities and legitimacy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Leahy, 2022</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1"/>
                  </a:ext>
                </a:extLst>
              </a:tr>
              <a:tr h="1311442">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Economic</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The event will stimulate the local economy by increasing demand in tourism, hospitality, and artisanal sectors. It also attracts international visitors, potentially generating long-term economic benefits through MICE tourism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Lai et al., 2021</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2"/>
                  </a:ext>
                </a:extLst>
              </a:tr>
              <a:tr h="1311442">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Social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Consumers are increasingly interested in authentic cultural experiences and food heritage. This event caters to modern social values like community, tradition, and inclusivity through immersive Welsh-themed activities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Lawson Welsh, 2022</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3"/>
                  </a:ext>
                </a:extLst>
              </a:tr>
              <a:tr h="1311442">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Technological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AR technology and digital platforms will be used to enhance visitor experiences, such as interactive landscapes and augmented cultural displays, appealing to tech-savvy audiences and increasing engagement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Chen et al., 2024</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4"/>
                  </a:ext>
                </a:extLst>
              </a:tr>
              <a:tr h="1311442">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Environmental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"Taste of Croeso" promotes eco-conscious practices through sustainable food sourcing and waste reduction, aligning with global environmental concerns and Wales’ green tourism strategy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Lawson Welsh, 2022</a:t>
                      </a:r>
                      <a:r>
                        <a:rPr lang="en-US" sz="2400" u="none" strike="noStrike" dirty="0">
                          <a:effectLst/>
                          <a:latin typeface="Times New Roman" panose="02020603050405020304" pitchFamily="18" charset="0"/>
                          <a:cs typeface="Times New Roman" panose="02020603050405020304" pitchFamily="18" charset="0"/>
                        </a:rPr>
                        <a:t>).</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5"/>
                  </a:ext>
                </a:extLst>
              </a:tr>
              <a:tr h="1311442">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Legal</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The event complies with health and safety standards, food hygiene regulations, and EU protections like PGI status for Welsh produce, ensuring legal integrity and quality assurance (</a:t>
                      </a:r>
                      <a:r>
                        <a:rPr lang="en-GB" sz="2400" kern="1200" dirty="0">
                          <a:solidFill>
                            <a:schemeClr val="tx1"/>
                          </a:solidFill>
                          <a:effectLst/>
                          <a:latin typeface="+mn-lt"/>
                          <a:ea typeface="+mn-ea"/>
                          <a:cs typeface="+mn-cs"/>
                        </a:rPr>
                        <a:t>Driscoll, 2023</a:t>
                      </a:r>
                      <a:r>
                        <a:rPr lang="en-US" sz="2400" u="none" strike="noStrike" dirty="0">
                          <a:effectLst/>
                          <a:latin typeface="Times New Roman" panose="02020603050405020304" pitchFamily="18" charset="0"/>
                          <a:cs typeface="Times New Roman" panose="02020603050405020304" pitchFamily="18" charset="0"/>
                        </a:rPr>
                        <a:t>). </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464171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4" name="AutoShape 4"/>
          <p:cNvSpPr/>
          <p:nvPr/>
        </p:nvSpPr>
        <p:spPr>
          <a:xfrm flipH="1" flipV="1">
            <a:off x="6023639" y="1774573"/>
            <a:ext cx="2500044" cy="0"/>
          </a:xfrm>
          <a:prstGeom prst="line">
            <a:avLst/>
          </a:prstGeom>
          <a:ln w="28575" cap="flat">
            <a:solidFill>
              <a:srgbClr val="C29C3D"/>
            </a:solidFill>
            <a:prstDash val="solid"/>
            <a:headEnd type="none" w="sm" len="sm"/>
            <a:tailEnd type="none" w="sm" len="sm"/>
          </a:ln>
        </p:spPr>
        <p:txBody>
          <a:bodyPr/>
          <a:lstStyle/>
          <a:p>
            <a:endParaRPr lang="en-PK"/>
          </a:p>
        </p:txBody>
      </p:sp>
      <p:sp>
        <p:nvSpPr>
          <p:cNvPr id="7" name="AutoShape 7"/>
          <p:cNvSpPr/>
          <p:nvPr/>
        </p:nvSpPr>
        <p:spPr>
          <a:xfrm flipH="1" flipV="1">
            <a:off x="6073228" y="5372100"/>
            <a:ext cx="2500044" cy="0"/>
          </a:xfrm>
          <a:prstGeom prst="line">
            <a:avLst/>
          </a:prstGeom>
          <a:ln w="28575" cap="flat">
            <a:solidFill>
              <a:srgbClr val="C29C3D"/>
            </a:solidFill>
            <a:prstDash val="solid"/>
            <a:headEnd type="none" w="sm" len="sm"/>
            <a:tailEnd type="none" w="sm" len="sm"/>
          </a:ln>
        </p:spPr>
        <p:txBody>
          <a:bodyPr/>
          <a:lstStyle/>
          <a:p>
            <a:endParaRPr lang="en-PK"/>
          </a:p>
        </p:txBody>
      </p:sp>
      <p:sp>
        <p:nvSpPr>
          <p:cNvPr id="10" name="AutoShape 10"/>
          <p:cNvSpPr/>
          <p:nvPr/>
        </p:nvSpPr>
        <p:spPr>
          <a:xfrm flipH="1" flipV="1">
            <a:off x="12435232" y="1774573"/>
            <a:ext cx="2500044" cy="0"/>
          </a:xfrm>
          <a:prstGeom prst="line">
            <a:avLst/>
          </a:prstGeom>
          <a:ln w="28575" cap="flat">
            <a:solidFill>
              <a:srgbClr val="C29C3D"/>
            </a:solidFill>
            <a:prstDash val="solid"/>
            <a:headEnd type="none" w="sm" len="sm"/>
            <a:tailEnd type="none" w="sm" len="sm"/>
          </a:ln>
        </p:spPr>
        <p:txBody>
          <a:bodyPr/>
          <a:lstStyle/>
          <a:p>
            <a:endParaRPr lang="en-PK"/>
          </a:p>
        </p:txBody>
      </p:sp>
      <p:sp>
        <p:nvSpPr>
          <p:cNvPr id="13" name="AutoShape 13"/>
          <p:cNvSpPr/>
          <p:nvPr/>
        </p:nvSpPr>
        <p:spPr>
          <a:xfrm flipH="1" flipV="1">
            <a:off x="12526142" y="5355055"/>
            <a:ext cx="2514600" cy="34089"/>
          </a:xfrm>
          <a:prstGeom prst="line">
            <a:avLst/>
          </a:prstGeom>
          <a:ln w="28575" cap="flat">
            <a:solidFill>
              <a:srgbClr val="C29C3D"/>
            </a:solidFill>
            <a:prstDash val="solid"/>
            <a:headEnd type="none" w="sm" len="sm"/>
            <a:tailEnd type="none" w="sm" len="sm"/>
          </a:ln>
        </p:spPr>
        <p:txBody>
          <a:bodyPr/>
          <a:lstStyle/>
          <a:p>
            <a:endParaRPr lang="en-PK"/>
          </a:p>
        </p:txBody>
      </p:sp>
      <p:grpSp>
        <p:nvGrpSpPr>
          <p:cNvPr id="14" name="Group 14"/>
          <p:cNvGrpSpPr/>
          <p:nvPr/>
        </p:nvGrpSpPr>
        <p:grpSpPr>
          <a:xfrm>
            <a:off x="1" y="-76816"/>
            <a:ext cx="4800600" cy="10478116"/>
            <a:chOff x="0" y="-76200"/>
            <a:chExt cx="1792782" cy="2986851"/>
          </a:xfrm>
        </p:grpSpPr>
        <p:sp>
          <p:nvSpPr>
            <p:cNvPr id="15" name="Freeform 15"/>
            <p:cNvSpPr/>
            <p:nvPr/>
          </p:nvSpPr>
          <p:spPr>
            <a:xfrm>
              <a:off x="2421" y="-50302"/>
              <a:ext cx="1790361" cy="2910651"/>
            </a:xfrm>
            <a:custGeom>
              <a:avLst/>
              <a:gdLst/>
              <a:ahLst/>
              <a:cxnLst/>
              <a:rect l="l" t="t" r="r" b="b"/>
              <a:pathLst>
                <a:path w="1790361" h="2910651">
                  <a:moveTo>
                    <a:pt x="0" y="0"/>
                  </a:moveTo>
                  <a:lnTo>
                    <a:pt x="1790361" y="0"/>
                  </a:lnTo>
                  <a:lnTo>
                    <a:pt x="1790361" y="2910651"/>
                  </a:lnTo>
                  <a:lnTo>
                    <a:pt x="0" y="2910651"/>
                  </a:lnTo>
                  <a:close/>
                </a:path>
              </a:pathLst>
            </a:custGeom>
            <a:solidFill>
              <a:srgbClr val="212C28"/>
            </a:solidFill>
          </p:spPr>
          <p:txBody>
            <a:bodyPr/>
            <a:lstStyle/>
            <a:p>
              <a:endParaRPr lang="en-PK"/>
            </a:p>
          </p:txBody>
        </p:sp>
        <p:sp>
          <p:nvSpPr>
            <p:cNvPr id="16" name="TextBox 16"/>
            <p:cNvSpPr txBox="1"/>
            <p:nvPr/>
          </p:nvSpPr>
          <p:spPr>
            <a:xfrm>
              <a:off x="0" y="-76200"/>
              <a:ext cx="1790361" cy="2986851"/>
            </a:xfrm>
            <a:prstGeom prst="rect">
              <a:avLst/>
            </a:prstGeom>
          </p:spPr>
          <p:txBody>
            <a:bodyPr lIns="50800" tIns="50800" rIns="50800" bIns="50800" rtlCol="0" anchor="ctr"/>
            <a:lstStyle/>
            <a:p>
              <a:pPr algn="ctr">
                <a:lnSpc>
                  <a:spcPts val="3500"/>
                </a:lnSpc>
              </a:pPr>
              <a:endParaRPr/>
            </a:p>
          </p:txBody>
        </p:sp>
      </p:grpSp>
      <p:sp>
        <p:nvSpPr>
          <p:cNvPr id="17" name="TextBox 17"/>
          <p:cNvSpPr txBox="1"/>
          <p:nvPr/>
        </p:nvSpPr>
        <p:spPr>
          <a:xfrm>
            <a:off x="6023639" y="1096114"/>
            <a:ext cx="2599222" cy="569836"/>
          </a:xfrm>
          <a:prstGeom prst="rect">
            <a:avLst/>
          </a:prstGeom>
        </p:spPr>
        <p:txBody>
          <a:bodyPr wrap="square" lIns="0" tIns="0" rIns="0" bIns="0" rtlCol="0" anchor="t">
            <a:spAutoFit/>
          </a:bodyPr>
          <a:lstStyle/>
          <a:p>
            <a:pPr algn="l">
              <a:lnSpc>
                <a:spcPts val="4899"/>
              </a:lnSpc>
            </a:pPr>
            <a:r>
              <a:rPr lang="en-US" sz="3499" b="1" dirty="0">
                <a:solidFill>
                  <a:schemeClr val="accent2">
                    <a:lumMod val="50000"/>
                  </a:schemeClr>
                </a:solidFill>
                <a:latin typeface="Alta"/>
                <a:ea typeface="Alta"/>
                <a:cs typeface="Alta"/>
                <a:sym typeface="Alta"/>
              </a:rPr>
              <a:t>Strengths</a:t>
            </a:r>
          </a:p>
        </p:txBody>
      </p:sp>
      <p:sp>
        <p:nvSpPr>
          <p:cNvPr id="18" name="TextBox 18"/>
          <p:cNvSpPr txBox="1"/>
          <p:nvPr/>
        </p:nvSpPr>
        <p:spPr>
          <a:xfrm>
            <a:off x="6186833" y="2035411"/>
            <a:ext cx="4866178" cy="2231789"/>
          </a:xfrm>
          <a:prstGeom prst="rect">
            <a:avLst/>
          </a:prstGeom>
        </p:spPr>
        <p:txBody>
          <a:bodyPr wrap="square" lIns="0" tIns="0" rIns="0" bIns="0" rtlCol="0" anchor="t">
            <a:spAutoFit/>
          </a:bodyPr>
          <a:lstStyle/>
          <a:p>
            <a:pPr algn="just"/>
            <a:r>
              <a:rPr lang="en-US" sz="2400" dirty="0">
                <a:solidFill>
                  <a:srgbClr val="FFFFFF"/>
                </a:solidFill>
                <a:latin typeface="Times New Roman" panose="02020603050405020304" pitchFamily="18" charset="0"/>
                <a:ea typeface="Garet Light"/>
                <a:cs typeface="Times New Roman" panose="02020603050405020304" pitchFamily="18" charset="0"/>
                <a:sym typeface="Garet Light"/>
              </a:rPr>
              <a:t>- </a:t>
            </a:r>
            <a:r>
              <a:rPr lang="en-US" sz="2400" dirty="0">
                <a:latin typeface="Times New Roman" panose="02020603050405020304" pitchFamily="18" charset="0"/>
                <a:ea typeface="Garet Light"/>
                <a:cs typeface="Times New Roman" panose="02020603050405020304" pitchFamily="18" charset="0"/>
                <a:sym typeface="Garet Light"/>
              </a:rPr>
              <a:t>Unique focus on Welsh cuisine and cultural fusion.</a:t>
            </a:r>
          </a:p>
          <a:p>
            <a:pPr marL="171450" indent="-17145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Strong government and tourism alignment.</a:t>
            </a:r>
          </a:p>
          <a:p>
            <a:pPr algn="just"/>
            <a:r>
              <a:rPr lang="en-US" sz="2400" dirty="0">
                <a:latin typeface="Times New Roman" panose="02020603050405020304" pitchFamily="18" charset="0"/>
                <a:ea typeface="Garet Light"/>
                <a:cs typeface="Times New Roman" panose="02020603050405020304" pitchFamily="18" charset="0"/>
                <a:sym typeface="Garet Light"/>
              </a:rPr>
              <a:t>- Immersive AR and sensory experiences (</a:t>
            </a:r>
            <a:r>
              <a:rPr lang="en-GB" sz="2400" dirty="0">
                <a:latin typeface="Times New Roman" panose="02020603050405020304" pitchFamily="18" charset="0"/>
                <a:cs typeface="Times New Roman" panose="02020603050405020304" pitchFamily="18" charset="0"/>
              </a:rPr>
              <a:t>Haven-Tang et al., 2022</a:t>
            </a:r>
            <a:r>
              <a:rPr lang="en-US" sz="2400" dirty="0">
                <a:latin typeface="Times New Roman" panose="02020603050405020304" pitchFamily="18" charset="0"/>
                <a:ea typeface="Garet Light"/>
                <a:cs typeface="Times New Roman" panose="02020603050405020304" pitchFamily="18" charset="0"/>
                <a:sym typeface="Garet Light"/>
              </a:rPr>
              <a:t>).</a:t>
            </a:r>
          </a:p>
        </p:txBody>
      </p:sp>
      <p:sp>
        <p:nvSpPr>
          <p:cNvPr id="19" name="TextBox 19"/>
          <p:cNvSpPr txBox="1"/>
          <p:nvPr/>
        </p:nvSpPr>
        <p:spPr>
          <a:xfrm>
            <a:off x="6073228" y="4653651"/>
            <a:ext cx="3223172" cy="569836"/>
          </a:xfrm>
          <a:prstGeom prst="rect">
            <a:avLst/>
          </a:prstGeom>
        </p:spPr>
        <p:txBody>
          <a:bodyPr wrap="square" lIns="0" tIns="0" rIns="0" bIns="0" rtlCol="0" anchor="t">
            <a:spAutoFit/>
          </a:bodyPr>
          <a:lstStyle/>
          <a:p>
            <a:pPr algn="l">
              <a:lnSpc>
                <a:spcPts val="4899"/>
              </a:lnSpc>
            </a:pPr>
            <a:r>
              <a:rPr lang="en-US" sz="3499" b="1" dirty="0">
                <a:solidFill>
                  <a:schemeClr val="accent2">
                    <a:lumMod val="50000"/>
                  </a:schemeClr>
                </a:solidFill>
                <a:latin typeface="Alta"/>
                <a:ea typeface="Alta"/>
                <a:cs typeface="Alta"/>
                <a:sym typeface="Alta"/>
              </a:rPr>
              <a:t>OPPORTUNITIES</a:t>
            </a:r>
          </a:p>
        </p:txBody>
      </p:sp>
      <p:sp>
        <p:nvSpPr>
          <p:cNvPr id="20" name="TextBox 20"/>
          <p:cNvSpPr txBox="1"/>
          <p:nvPr/>
        </p:nvSpPr>
        <p:spPr>
          <a:xfrm>
            <a:off x="5933247" y="5621033"/>
            <a:ext cx="5280050" cy="1846659"/>
          </a:xfrm>
          <a:prstGeom prst="rect">
            <a:avLst/>
          </a:prstGeom>
        </p:spPr>
        <p:txBody>
          <a:bodyPr wrap="square" lIns="0" tIns="0" rIns="0" bIns="0" rtlCol="0" anchor="t">
            <a:spAutoFit/>
          </a:bodyPr>
          <a:lstStyle/>
          <a:p>
            <a:pPr algn="just"/>
            <a:r>
              <a:rPr lang="en-US" sz="2400" dirty="0">
                <a:solidFill>
                  <a:srgbClr val="FFFFFF"/>
                </a:solidFill>
                <a:latin typeface="Times New Roman" panose="02020603050405020304" pitchFamily="18" charset="0"/>
                <a:ea typeface="Garet Light"/>
                <a:cs typeface="Times New Roman" panose="02020603050405020304" pitchFamily="18" charset="0"/>
                <a:sym typeface="Garet Light"/>
              </a:rPr>
              <a:t>- </a:t>
            </a:r>
            <a:r>
              <a:rPr lang="en-US" sz="2400" dirty="0">
                <a:latin typeface="Times New Roman" panose="02020603050405020304" pitchFamily="18" charset="0"/>
                <a:ea typeface="Garet Light"/>
                <a:cs typeface="Times New Roman" panose="02020603050405020304" pitchFamily="18" charset="0"/>
                <a:sym typeface="Garet Light"/>
              </a:rPr>
              <a:t>Growing interest in culinary tourism and sustainability.</a:t>
            </a:r>
          </a:p>
          <a:p>
            <a:pPr marL="171450" indent="-17145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Potential partnerships with global chefs and cultural bodies.</a:t>
            </a:r>
          </a:p>
          <a:p>
            <a:pPr marL="171450" indent="-17145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 Expansion into MICE tourism market</a:t>
            </a:r>
          </a:p>
        </p:txBody>
      </p:sp>
      <p:sp>
        <p:nvSpPr>
          <p:cNvPr id="21" name="TextBox 21"/>
          <p:cNvSpPr txBox="1"/>
          <p:nvPr/>
        </p:nvSpPr>
        <p:spPr>
          <a:xfrm>
            <a:off x="12437328" y="1188785"/>
            <a:ext cx="3107472" cy="569836"/>
          </a:xfrm>
          <a:prstGeom prst="rect">
            <a:avLst/>
          </a:prstGeom>
        </p:spPr>
        <p:txBody>
          <a:bodyPr wrap="square" lIns="0" tIns="0" rIns="0" bIns="0" rtlCol="0" anchor="t">
            <a:spAutoFit/>
          </a:bodyPr>
          <a:lstStyle/>
          <a:p>
            <a:pPr algn="l">
              <a:lnSpc>
                <a:spcPts val="4899"/>
              </a:lnSpc>
            </a:pPr>
            <a:r>
              <a:rPr lang="en-US" sz="3499" b="1" dirty="0">
                <a:solidFill>
                  <a:schemeClr val="accent2">
                    <a:lumMod val="50000"/>
                  </a:schemeClr>
                </a:solidFill>
                <a:latin typeface="Alta"/>
                <a:ea typeface="Alta"/>
                <a:cs typeface="Alta"/>
                <a:sym typeface="Alta"/>
              </a:rPr>
              <a:t>Weaknesses</a:t>
            </a:r>
          </a:p>
        </p:txBody>
      </p:sp>
      <p:sp>
        <p:nvSpPr>
          <p:cNvPr id="22" name="TextBox 22"/>
          <p:cNvSpPr txBox="1"/>
          <p:nvPr/>
        </p:nvSpPr>
        <p:spPr>
          <a:xfrm>
            <a:off x="12435232" y="2136793"/>
            <a:ext cx="4818267" cy="1477328"/>
          </a:xfrm>
          <a:prstGeom prst="rect">
            <a:avLst/>
          </a:prstGeom>
        </p:spPr>
        <p:txBody>
          <a:bodyPr lIns="0" tIns="0" rIns="0" bIns="0" rtlCol="0" anchor="t">
            <a:spAutoFit/>
          </a:bodyPr>
          <a:lstStyle/>
          <a:p>
            <a:pPr algn="just"/>
            <a:r>
              <a:rPr lang="en-US" sz="2400" dirty="0">
                <a:solidFill>
                  <a:srgbClr val="FFFFFF"/>
                </a:solidFill>
                <a:latin typeface="Times New Roman" panose="02020603050405020304" pitchFamily="18" charset="0"/>
                <a:ea typeface="Garet Light"/>
                <a:cs typeface="Times New Roman" panose="02020603050405020304" pitchFamily="18" charset="0"/>
                <a:sym typeface="Garet Light"/>
              </a:rPr>
              <a:t>- </a:t>
            </a:r>
            <a:r>
              <a:rPr lang="en-US" sz="2400" dirty="0">
                <a:latin typeface="Times New Roman" panose="02020603050405020304" pitchFamily="18" charset="0"/>
                <a:ea typeface="Garet Light"/>
                <a:cs typeface="Times New Roman" panose="02020603050405020304" pitchFamily="18" charset="0"/>
                <a:sym typeface="Garet Light"/>
              </a:rPr>
              <a:t>Niche appeal may limit mainstream audience.</a:t>
            </a:r>
          </a:p>
          <a:p>
            <a:pPr algn="just"/>
            <a:r>
              <a:rPr lang="en-US" sz="2400" dirty="0">
                <a:latin typeface="Times New Roman" panose="02020603050405020304" pitchFamily="18" charset="0"/>
                <a:ea typeface="Garet Light"/>
                <a:cs typeface="Times New Roman" panose="02020603050405020304" pitchFamily="18" charset="0"/>
                <a:sym typeface="Garet Light"/>
              </a:rPr>
              <a:t>- Complex logistics for international participation (</a:t>
            </a:r>
            <a:r>
              <a:rPr lang="en-GB" sz="2400" dirty="0">
                <a:solidFill>
                  <a:schemeClr val="dk1"/>
                </a:solidFill>
                <a:latin typeface="Times New Roman" panose="02020603050405020304" pitchFamily="18" charset="0"/>
                <a:cs typeface="Times New Roman" panose="02020603050405020304" pitchFamily="18" charset="0"/>
              </a:rPr>
              <a:t>Chen et al., 2024</a:t>
            </a:r>
            <a:r>
              <a:rPr lang="en-US" sz="2400" dirty="0">
                <a:latin typeface="Times New Roman" panose="02020603050405020304" pitchFamily="18" charset="0"/>
                <a:ea typeface="Garet Light"/>
                <a:cs typeface="Times New Roman" panose="02020603050405020304" pitchFamily="18" charset="0"/>
                <a:sym typeface="Garet Light"/>
              </a:rPr>
              <a:t>)</a:t>
            </a:r>
          </a:p>
        </p:txBody>
      </p:sp>
      <p:sp>
        <p:nvSpPr>
          <p:cNvPr id="23" name="TextBox 23"/>
          <p:cNvSpPr txBox="1"/>
          <p:nvPr/>
        </p:nvSpPr>
        <p:spPr>
          <a:xfrm>
            <a:off x="12526142" y="4741540"/>
            <a:ext cx="2409134" cy="569836"/>
          </a:xfrm>
          <a:prstGeom prst="rect">
            <a:avLst/>
          </a:prstGeom>
        </p:spPr>
        <p:txBody>
          <a:bodyPr lIns="0" tIns="0" rIns="0" bIns="0" rtlCol="0" anchor="t">
            <a:spAutoFit/>
          </a:bodyPr>
          <a:lstStyle/>
          <a:p>
            <a:pPr algn="l">
              <a:lnSpc>
                <a:spcPts val="4899"/>
              </a:lnSpc>
            </a:pPr>
            <a:r>
              <a:rPr lang="en-US" sz="3499" b="1" dirty="0">
                <a:solidFill>
                  <a:schemeClr val="accent2">
                    <a:lumMod val="50000"/>
                  </a:schemeClr>
                </a:solidFill>
                <a:latin typeface="Alta"/>
                <a:ea typeface="Alta"/>
                <a:cs typeface="Alta"/>
                <a:sym typeface="Alta"/>
              </a:rPr>
              <a:t>threats</a:t>
            </a:r>
          </a:p>
        </p:txBody>
      </p:sp>
      <p:sp>
        <p:nvSpPr>
          <p:cNvPr id="25" name="TextBox 25"/>
          <p:cNvSpPr txBox="1"/>
          <p:nvPr/>
        </p:nvSpPr>
        <p:spPr>
          <a:xfrm>
            <a:off x="514350" y="4176326"/>
            <a:ext cx="3765418" cy="2026196"/>
          </a:xfrm>
          <a:prstGeom prst="rect">
            <a:avLst/>
          </a:prstGeom>
        </p:spPr>
        <p:txBody>
          <a:bodyPr wrap="square" lIns="0" tIns="0" rIns="0" bIns="0" rtlCol="0" anchor="t">
            <a:spAutoFit/>
          </a:bodyPr>
          <a:lstStyle/>
          <a:p>
            <a:pPr algn="ctr">
              <a:lnSpc>
                <a:spcPts val="7920"/>
              </a:lnSpc>
            </a:pPr>
            <a:r>
              <a:rPr lang="en-US" sz="7200" b="1" dirty="0">
                <a:solidFill>
                  <a:srgbClr val="C29C3D"/>
                </a:solidFill>
                <a:latin typeface="Alta"/>
                <a:ea typeface="Alta"/>
                <a:cs typeface="Alta"/>
                <a:sym typeface="Alta"/>
              </a:rPr>
              <a:t>SWOT Analysis</a:t>
            </a:r>
          </a:p>
        </p:txBody>
      </p:sp>
      <p:sp>
        <p:nvSpPr>
          <p:cNvPr id="30" name="TextBox 20"/>
          <p:cNvSpPr txBox="1"/>
          <p:nvPr/>
        </p:nvSpPr>
        <p:spPr>
          <a:xfrm>
            <a:off x="12248711" y="5677272"/>
            <a:ext cx="5280050" cy="2215991"/>
          </a:xfrm>
          <a:prstGeom prst="rect">
            <a:avLst/>
          </a:prstGeom>
        </p:spPr>
        <p:txBody>
          <a:bodyPr wrap="square" lIns="0" tIns="0" rIns="0" bIns="0" rtlCol="0" anchor="t">
            <a:spAutoFit/>
          </a:bodyPr>
          <a:lstStyle/>
          <a:p>
            <a:pPr marL="342900" indent="-34290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Competing food festivals with broader appeal.</a:t>
            </a:r>
          </a:p>
          <a:p>
            <a:pPr marL="342900" indent="-34290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Economic or travel disruptions (e.g., inflation, strikes).</a:t>
            </a:r>
          </a:p>
          <a:p>
            <a:pPr marL="342900" indent="-342900" algn="just">
              <a:buFontTx/>
              <a:buChar char="-"/>
            </a:pPr>
            <a:r>
              <a:rPr lang="en-US" sz="2400" dirty="0">
                <a:latin typeface="Times New Roman" panose="02020603050405020304" pitchFamily="18" charset="0"/>
                <a:ea typeface="Garet Light"/>
                <a:cs typeface="Times New Roman" panose="02020603050405020304" pitchFamily="18" charset="0"/>
                <a:sym typeface="Garet Light"/>
              </a:rPr>
              <a:t>Weather risks affecting outdoor events (</a:t>
            </a:r>
            <a:r>
              <a:rPr lang="en-GB" sz="2400" dirty="0">
                <a:latin typeface="Times New Roman" panose="02020603050405020304" pitchFamily="18" charset="0"/>
                <a:cs typeface="Times New Roman" panose="02020603050405020304" pitchFamily="18" charset="0"/>
              </a:rPr>
              <a:t>Asher et al., 2025</a:t>
            </a:r>
            <a:r>
              <a:rPr lang="en-US" sz="2400" dirty="0">
                <a:latin typeface="Times New Roman" panose="02020603050405020304" pitchFamily="18" charset="0"/>
                <a:ea typeface="Garet Light"/>
                <a:cs typeface="Times New Roman" panose="02020603050405020304" pitchFamily="18" charset="0"/>
                <a:sym typeface="Garet Light"/>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11" name="TextBox 11"/>
          <p:cNvSpPr txBox="1"/>
          <p:nvPr/>
        </p:nvSpPr>
        <p:spPr>
          <a:xfrm>
            <a:off x="5413376" y="356426"/>
            <a:ext cx="7461247" cy="923330"/>
          </a:xfrm>
          <a:prstGeom prst="rect">
            <a:avLst/>
          </a:prstGeom>
        </p:spPr>
        <p:txBody>
          <a:bodyPr lIns="0" tIns="0" rIns="0" bIns="0" rtlCol="0" anchor="t">
            <a:spAutoFit/>
          </a:bodyPr>
          <a:lstStyle/>
          <a:p>
            <a:r>
              <a:rPr lang="en-GB" sz="6000" b="1" dirty="0"/>
              <a:t>Venue Availability</a:t>
            </a:r>
            <a:endParaRPr lang="en-GB" sz="6000" dirty="0"/>
          </a:p>
        </p:txBody>
      </p:sp>
      <p:grpSp>
        <p:nvGrpSpPr>
          <p:cNvPr id="12" name="Group 8"/>
          <p:cNvGrpSpPr/>
          <p:nvPr/>
        </p:nvGrpSpPr>
        <p:grpSpPr>
          <a:xfrm>
            <a:off x="7035663" y="1409700"/>
            <a:ext cx="11252337" cy="8686660"/>
            <a:chOff x="0" y="-85725"/>
            <a:chExt cx="2871611" cy="1221840"/>
          </a:xfrm>
        </p:grpSpPr>
        <p:sp>
          <p:nvSpPr>
            <p:cNvPr id="13" name="Freeform 9"/>
            <p:cNvSpPr/>
            <p:nvPr/>
          </p:nvSpPr>
          <p:spPr>
            <a:xfrm>
              <a:off x="0" y="-56729"/>
              <a:ext cx="2819719" cy="1192844"/>
            </a:xfrm>
            <a:custGeom>
              <a:avLst/>
              <a:gdLst/>
              <a:ahLst/>
              <a:cxnLst/>
              <a:rect l="l" t="t" r="r" b="b"/>
              <a:pathLst>
                <a:path w="2871611" h="1114120">
                  <a:moveTo>
                    <a:pt x="50414" y="0"/>
                  </a:moveTo>
                  <a:lnTo>
                    <a:pt x="2821197" y="0"/>
                  </a:lnTo>
                  <a:cubicBezTo>
                    <a:pt x="2849040" y="0"/>
                    <a:pt x="2871611" y="22571"/>
                    <a:pt x="2871611" y="50414"/>
                  </a:cubicBezTo>
                  <a:lnTo>
                    <a:pt x="2871611" y="1063706"/>
                  </a:lnTo>
                  <a:cubicBezTo>
                    <a:pt x="2871611" y="1077076"/>
                    <a:pt x="2866300" y="1089899"/>
                    <a:pt x="2856845" y="1099354"/>
                  </a:cubicBezTo>
                  <a:cubicBezTo>
                    <a:pt x="2847391" y="1108809"/>
                    <a:pt x="2834568" y="1114120"/>
                    <a:pt x="2821197" y="1114120"/>
                  </a:cubicBezTo>
                  <a:lnTo>
                    <a:pt x="50414" y="1114120"/>
                  </a:lnTo>
                  <a:cubicBezTo>
                    <a:pt x="22571" y="1114120"/>
                    <a:pt x="0" y="1091549"/>
                    <a:pt x="0" y="1063706"/>
                  </a:cubicBezTo>
                  <a:lnTo>
                    <a:pt x="0" y="50414"/>
                  </a:lnTo>
                  <a:cubicBezTo>
                    <a:pt x="0" y="22571"/>
                    <a:pt x="22571" y="0"/>
                    <a:pt x="50414" y="0"/>
                  </a:cubicBezTo>
                  <a:close/>
                </a:path>
              </a:pathLst>
            </a:custGeom>
          </p:spPr>
          <p:style>
            <a:lnRef idx="1">
              <a:schemeClr val="accent6"/>
            </a:lnRef>
            <a:fillRef idx="2">
              <a:schemeClr val="accent6"/>
            </a:fillRef>
            <a:effectRef idx="1">
              <a:schemeClr val="accent6"/>
            </a:effectRef>
            <a:fontRef idx="minor">
              <a:schemeClr val="dk1"/>
            </a:fontRef>
          </p:style>
          <p:txBody>
            <a:bodyPr/>
            <a:lstStyle/>
            <a:p>
              <a:endParaRPr lang="en-PK"/>
            </a:p>
          </p:txBody>
        </p:sp>
        <p:sp>
          <p:nvSpPr>
            <p:cNvPr id="14" name="TextBox 10"/>
            <p:cNvSpPr txBox="1"/>
            <p:nvPr/>
          </p:nvSpPr>
          <p:spPr>
            <a:xfrm>
              <a:off x="0" y="-85725"/>
              <a:ext cx="2871611" cy="1199845"/>
            </a:xfrm>
            <a:prstGeom prst="rect">
              <a:avLst/>
            </a:prstGeom>
          </p:spPr>
          <p:txBody>
            <a:bodyPr lIns="50800" tIns="50800" rIns="50800" bIns="50800" rtlCol="0" anchor="ctr"/>
            <a:lstStyle/>
            <a:p>
              <a:pPr algn="ctr">
                <a:lnSpc>
                  <a:spcPts val="2645"/>
                </a:lnSpc>
              </a:pPr>
              <a:endParaRPr/>
            </a:p>
          </p:txBody>
        </p:sp>
      </p:grpSp>
      <p:graphicFrame>
        <p:nvGraphicFramePr>
          <p:cNvPr id="7" name="Diagram 6"/>
          <p:cNvGraphicFramePr/>
          <p:nvPr>
            <p:extLst>
              <p:ext uri="{D42A27DB-BD31-4B8C-83A1-F6EECF244321}">
                <p14:modId xmlns:p14="http://schemas.microsoft.com/office/powerpoint/2010/main" val="3567685597"/>
              </p:ext>
            </p:extLst>
          </p:nvPr>
        </p:nvGraphicFramePr>
        <p:xfrm>
          <a:off x="7772400" y="1844307"/>
          <a:ext cx="9525000" cy="8095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762000" y="2400300"/>
            <a:ext cx="5706385" cy="58012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54849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11" name="TextBox 11"/>
          <p:cNvSpPr txBox="1"/>
          <p:nvPr/>
        </p:nvSpPr>
        <p:spPr>
          <a:xfrm>
            <a:off x="5413376" y="356426"/>
            <a:ext cx="8912224" cy="923330"/>
          </a:xfrm>
          <a:prstGeom prst="rect">
            <a:avLst/>
          </a:prstGeom>
        </p:spPr>
        <p:txBody>
          <a:bodyPr wrap="square" lIns="0" tIns="0" rIns="0" bIns="0" rtlCol="0" anchor="t">
            <a:spAutoFit/>
          </a:bodyPr>
          <a:lstStyle/>
          <a:p>
            <a:r>
              <a:rPr lang="en-GB" sz="6000" b="1" dirty="0"/>
              <a:t>Requirements of the Skills</a:t>
            </a:r>
            <a:endParaRPr lang="en-GB" sz="6000" dirty="0"/>
          </a:p>
        </p:txBody>
      </p:sp>
      <p:grpSp>
        <p:nvGrpSpPr>
          <p:cNvPr id="12" name="Group 8"/>
          <p:cNvGrpSpPr/>
          <p:nvPr/>
        </p:nvGrpSpPr>
        <p:grpSpPr>
          <a:xfrm>
            <a:off x="609600" y="1317856"/>
            <a:ext cx="11252337" cy="8686660"/>
            <a:chOff x="0" y="-85725"/>
            <a:chExt cx="2871611" cy="1221840"/>
          </a:xfrm>
        </p:grpSpPr>
        <p:sp>
          <p:nvSpPr>
            <p:cNvPr id="13" name="Freeform 9"/>
            <p:cNvSpPr/>
            <p:nvPr/>
          </p:nvSpPr>
          <p:spPr>
            <a:xfrm>
              <a:off x="0" y="-56729"/>
              <a:ext cx="2819719" cy="1192844"/>
            </a:xfrm>
            <a:custGeom>
              <a:avLst/>
              <a:gdLst/>
              <a:ahLst/>
              <a:cxnLst/>
              <a:rect l="l" t="t" r="r" b="b"/>
              <a:pathLst>
                <a:path w="2871611" h="1114120">
                  <a:moveTo>
                    <a:pt x="50414" y="0"/>
                  </a:moveTo>
                  <a:lnTo>
                    <a:pt x="2821197" y="0"/>
                  </a:lnTo>
                  <a:cubicBezTo>
                    <a:pt x="2849040" y="0"/>
                    <a:pt x="2871611" y="22571"/>
                    <a:pt x="2871611" y="50414"/>
                  </a:cubicBezTo>
                  <a:lnTo>
                    <a:pt x="2871611" y="1063706"/>
                  </a:lnTo>
                  <a:cubicBezTo>
                    <a:pt x="2871611" y="1077076"/>
                    <a:pt x="2866300" y="1089899"/>
                    <a:pt x="2856845" y="1099354"/>
                  </a:cubicBezTo>
                  <a:cubicBezTo>
                    <a:pt x="2847391" y="1108809"/>
                    <a:pt x="2834568" y="1114120"/>
                    <a:pt x="2821197" y="1114120"/>
                  </a:cubicBezTo>
                  <a:lnTo>
                    <a:pt x="50414" y="1114120"/>
                  </a:lnTo>
                  <a:cubicBezTo>
                    <a:pt x="22571" y="1114120"/>
                    <a:pt x="0" y="1091549"/>
                    <a:pt x="0" y="1063706"/>
                  </a:cubicBezTo>
                  <a:lnTo>
                    <a:pt x="0" y="50414"/>
                  </a:lnTo>
                  <a:cubicBezTo>
                    <a:pt x="0" y="22571"/>
                    <a:pt x="22571" y="0"/>
                    <a:pt x="50414" y="0"/>
                  </a:cubicBezTo>
                  <a:close/>
                </a:path>
              </a:pathLst>
            </a:custGeom>
          </p:spPr>
          <p:style>
            <a:lnRef idx="1">
              <a:schemeClr val="accent6"/>
            </a:lnRef>
            <a:fillRef idx="2">
              <a:schemeClr val="accent6"/>
            </a:fillRef>
            <a:effectRef idx="1">
              <a:schemeClr val="accent6"/>
            </a:effectRef>
            <a:fontRef idx="minor">
              <a:schemeClr val="dk1"/>
            </a:fontRef>
          </p:style>
          <p:txBody>
            <a:bodyPr/>
            <a:lstStyle/>
            <a:p>
              <a:endParaRPr lang="en-PK"/>
            </a:p>
          </p:txBody>
        </p:sp>
        <p:sp>
          <p:nvSpPr>
            <p:cNvPr id="14" name="TextBox 10"/>
            <p:cNvSpPr txBox="1"/>
            <p:nvPr/>
          </p:nvSpPr>
          <p:spPr>
            <a:xfrm>
              <a:off x="0" y="-85725"/>
              <a:ext cx="2871611" cy="1199845"/>
            </a:xfrm>
            <a:prstGeom prst="rect">
              <a:avLst/>
            </a:prstGeom>
          </p:spPr>
          <p:txBody>
            <a:bodyPr lIns="50800" tIns="50800" rIns="50800" bIns="50800" rtlCol="0" anchor="ctr"/>
            <a:lstStyle/>
            <a:p>
              <a:pPr algn="ctr">
                <a:lnSpc>
                  <a:spcPts val="2645"/>
                </a:lnSpc>
              </a:pPr>
              <a:endParaRPr/>
            </a:p>
          </p:txBody>
        </p:sp>
      </p:grpSp>
      <p:sp>
        <p:nvSpPr>
          <p:cNvPr id="2" name="Rounded Rectangle 1"/>
          <p:cNvSpPr/>
          <p:nvPr/>
        </p:nvSpPr>
        <p:spPr>
          <a:xfrm>
            <a:off x="1371600" y="2400300"/>
            <a:ext cx="4072256" cy="23622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Experienced event managers with international culinary event expertise</a:t>
            </a:r>
            <a:r>
              <a:rPr lang="en-US" dirty="0"/>
              <a:t>.</a:t>
            </a:r>
            <a:endParaRPr lang="en-GB" dirty="0"/>
          </a:p>
        </p:txBody>
      </p:sp>
      <p:sp>
        <p:nvSpPr>
          <p:cNvPr id="8" name="Rounded Rectangle 7"/>
          <p:cNvSpPr/>
          <p:nvPr/>
        </p:nvSpPr>
        <p:spPr>
          <a:xfrm>
            <a:off x="6812280" y="2400300"/>
            <a:ext cx="4011296" cy="23622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Skilled chefs and demonstrators proficient in Welsh and fusion cuisine</a:t>
            </a:r>
            <a:r>
              <a:rPr lang="en-US" dirty="0"/>
              <a:t>.</a:t>
            </a:r>
            <a:endParaRPr lang="en-GB" dirty="0"/>
          </a:p>
        </p:txBody>
      </p:sp>
      <p:sp>
        <p:nvSpPr>
          <p:cNvPr id="9" name="Rounded Rectangle 8"/>
          <p:cNvSpPr/>
          <p:nvPr/>
        </p:nvSpPr>
        <p:spPr>
          <a:xfrm>
            <a:off x="6812280" y="5753100"/>
            <a:ext cx="4011296" cy="2375181"/>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Technical staff to manage AR setups and digital engagement tools</a:t>
            </a:r>
            <a:endParaRPr lang="en-GB" sz="2400" dirty="0">
              <a:latin typeface="Times New Roman" panose="02020603050405020304" pitchFamily="18" charset="0"/>
              <a:cs typeface="Times New Roman" panose="02020603050405020304" pitchFamily="18" charset="0"/>
            </a:endParaRPr>
          </a:p>
        </p:txBody>
      </p:sp>
      <p:sp>
        <p:nvSpPr>
          <p:cNvPr id="10" name="Rounded Rectangle 9"/>
          <p:cNvSpPr/>
          <p:nvPr/>
        </p:nvSpPr>
        <p:spPr>
          <a:xfrm>
            <a:off x="1524000" y="5753100"/>
            <a:ext cx="3919856" cy="2375181"/>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Cultural coordinators to deliver authentic and immersive Welsh experiences.</a:t>
            </a:r>
            <a:endParaRPr lang="en-GB"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209929" y="2787411"/>
            <a:ext cx="5800725" cy="5591175"/>
          </a:xfrm>
          <a:prstGeom prst="rect">
            <a:avLst/>
          </a:prstGeom>
        </p:spPr>
      </p:pic>
    </p:spTree>
    <p:extLst>
      <p:ext uri="{BB962C8B-B14F-4D97-AF65-F5344CB8AC3E}">
        <p14:creationId xmlns:p14="http://schemas.microsoft.com/office/powerpoint/2010/main" val="96010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11" name="TextBox 11"/>
          <p:cNvSpPr txBox="1"/>
          <p:nvPr/>
        </p:nvSpPr>
        <p:spPr>
          <a:xfrm>
            <a:off x="5413376" y="356426"/>
            <a:ext cx="8912224" cy="923330"/>
          </a:xfrm>
          <a:prstGeom prst="rect">
            <a:avLst/>
          </a:prstGeom>
        </p:spPr>
        <p:txBody>
          <a:bodyPr wrap="square" lIns="0" tIns="0" rIns="0" bIns="0" rtlCol="0" anchor="t">
            <a:spAutoFit/>
          </a:bodyPr>
          <a:lstStyle/>
          <a:p>
            <a:pPr algn="ctr"/>
            <a:r>
              <a:rPr lang="en-GB" sz="6000" b="1" dirty="0"/>
              <a:t>Logistics and Operations</a:t>
            </a:r>
            <a:endParaRPr lang="en-GB" sz="6000" dirty="0"/>
          </a:p>
        </p:txBody>
      </p:sp>
      <p:grpSp>
        <p:nvGrpSpPr>
          <p:cNvPr id="12" name="Group 8"/>
          <p:cNvGrpSpPr/>
          <p:nvPr/>
        </p:nvGrpSpPr>
        <p:grpSpPr>
          <a:xfrm>
            <a:off x="6629400" y="1302616"/>
            <a:ext cx="11252337" cy="8686660"/>
            <a:chOff x="0" y="-85725"/>
            <a:chExt cx="2871611" cy="1221840"/>
          </a:xfrm>
        </p:grpSpPr>
        <p:sp>
          <p:nvSpPr>
            <p:cNvPr id="13" name="Freeform 9"/>
            <p:cNvSpPr/>
            <p:nvPr/>
          </p:nvSpPr>
          <p:spPr>
            <a:xfrm>
              <a:off x="0" y="-56729"/>
              <a:ext cx="2819719" cy="1192844"/>
            </a:xfrm>
            <a:custGeom>
              <a:avLst/>
              <a:gdLst/>
              <a:ahLst/>
              <a:cxnLst/>
              <a:rect l="l" t="t" r="r" b="b"/>
              <a:pathLst>
                <a:path w="2871611" h="1114120">
                  <a:moveTo>
                    <a:pt x="50414" y="0"/>
                  </a:moveTo>
                  <a:lnTo>
                    <a:pt x="2821197" y="0"/>
                  </a:lnTo>
                  <a:cubicBezTo>
                    <a:pt x="2849040" y="0"/>
                    <a:pt x="2871611" y="22571"/>
                    <a:pt x="2871611" y="50414"/>
                  </a:cubicBezTo>
                  <a:lnTo>
                    <a:pt x="2871611" y="1063706"/>
                  </a:lnTo>
                  <a:cubicBezTo>
                    <a:pt x="2871611" y="1077076"/>
                    <a:pt x="2866300" y="1089899"/>
                    <a:pt x="2856845" y="1099354"/>
                  </a:cubicBezTo>
                  <a:cubicBezTo>
                    <a:pt x="2847391" y="1108809"/>
                    <a:pt x="2834568" y="1114120"/>
                    <a:pt x="2821197" y="1114120"/>
                  </a:cubicBezTo>
                  <a:lnTo>
                    <a:pt x="50414" y="1114120"/>
                  </a:lnTo>
                  <a:cubicBezTo>
                    <a:pt x="22571" y="1114120"/>
                    <a:pt x="0" y="1091549"/>
                    <a:pt x="0" y="1063706"/>
                  </a:cubicBezTo>
                  <a:lnTo>
                    <a:pt x="0" y="50414"/>
                  </a:lnTo>
                  <a:cubicBezTo>
                    <a:pt x="0" y="22571"/>
                    <a:pt x="22571" y="0"/>
                    <a:pt x="50414" y="0"/>
                  </a:cubicBezTo>
                  <a:close/>
                </a:path>
              </a:pathLst>
            </a:custGeom>
          </p:spPr>
          <p:style>
            <a:lnRef idx="1">
              <a:schemeClr val="accent6"/>
            </a:lnRef>
            <a:fillRef idx="2">
              <a:schemeClr val="accent6"/>
            </a:fillRef>
            <a:effectRef idx="1">
              <a:schemeClr val="accent6"/>
            </a:effectRef>
            <a:fontRef idx="minor">
              <a:schemeClr val="dk1"/>
            </a:fontRef>
          </p:style>
          <p:txBody>
            <a:bodyPr/>
            <a:lstStyle/>
            <a:p>
              <a:endParaRPr lang="en-PK"/>
            </a:p>
          </p:txBody>
        </p:sp>
        <p:sp>
          <p:nvSpPr>
            <p:cNvPr id="14" name="TextBox 10"/>
            <p:cNvSpPr txBox="1"/>
            <p:nvPr/>
          </p:nvSpPr>
          <p:spPr>
            <a:xfrm>
              <a:off x="0" y="-85725"/>
              <a:ext cx="2871611" cy="1199845"/>
            </a:xfrm>
            <a:prstGeom prst="rect">
              <a:avLst/>
            </a:prstGeom>
          </p:spPr>
          <p:txBody>
            <a:bodyPr lIns="50800" tIns="50800" rIns="50800" bIns="50800" rtlCol="0" anchor="ctr"/>
            <a:lstStyle/>
            <a:p>
              <a:pPr algn="ctr">
                <a:lnSpc>
                  <a:spcPts val="2645"/>
                </a:lnSpc>
              </a:pPr>
              <a:endParaRPr/>
            </a:p>
          </p:txBody>
        </p:sp>
      </p:grpSp>
      <p:graphicFrame>
        <p:nvGraphicFramePr>
          <p:cNvPr id="15" name="Diagram 14"/>
          <p:cNvGraphicFramePr/>
          <p:nvPr>
            <p:extLst>
              <p:ext uri="{D42A27DB-BD31-4B8C-83A1-F6EECF244321}">
                <p14:modId xmlns:p14="http://schemas.microsoft.com/office/powerpoint/2010/main" val="966841466"/>
              </p:ext>
            </p:extLst>
          </p:nvPr>
        </p:nvGraphicFramePr>
        <p:xfrm>
          <a:off x="6934200" y="1861933"/>
          <a:ext cx="10058400" cy="777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567606" y="2552700"/>
            <a:ext cx="5858456" cy="5867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12163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1"/>
          <p:cNvSpPr txBox="1"/>
          <p:nvPr/>
        </p:nvSpPr>
        <p:spPr>
          <a:xfrm>
            <a:off x="5413376" y="356426"/>
            <a:ext cx="7461247" cy="923330"/>
          </a:xfrm>
          <a:prstGeom prst="rect">
            <a:avLst/>
          </a:prstGeom>
        </p:spPr>
        <p:txBody>
          <a:bodyPr lIns="0" tIns="0" rIns="0" bIns="0" rtlCol="0" anchor="t">
            <a:spAutoFit/>
          </a:bodyPr>
          <a:lstStyle/>
          <a:p>
            <a:pPr algn="ctr"/>
            <a:r>
              <a:rPr lang="en-GB" sz="6000" b="1" dirty="0"/>
              <a:t>Financial Factors </a:t>
            </a:r>
            <a:endParaRPr lang="en-GB" sz="6000" dirty="0"/>
          </a:p>
        </p:txBody>
      </p:sp>
      <p:graphicFrame>
        <p:nvGraphicFramePr>
          <p:cNvPr id="3" name="Table 2"/>
          <p:cNvGraphicFramePr>
            <a:graphicFrameLocks noGrp="1"/>
          </p:cNvGraphicFramePr>
          <p:nvPr>
            <p:extLst>
              <p:ext uri="{D42A27DB-BD31-4B8C-83A1-F6EECF244321}">
                <p14:modId xmlns:p14="http://schemas.microsoft.com/office/powerpoint/2010/main" val="3964136700"/>
              </p:ext>
            </p:extLst>
          </p:nvPr>
        </p:nvGraphicFramePr>
        <p:xfrm>
          <a:off x="1676400" y="1562100"/>
          <a:ext cx="16154401" cy="8001000"/>
        </p:xfrm>
        <a:graphic>
          <a:graphicData uri="http://schemas.openxmlformats.org/drawingml/2006/table">
            <a:tbl>
              <a:tblPr>
                <a:tableStyleId>{21E4AEA4-8DFA-4A89-87EB-49C32662AFE0}</a:tableStyleId>
              </a:tblPr>
              <a:tblGrid>
                <a:gridCol w="3816736">
                  <a:extLst>
                    <a:ext uri="{9D8B030D-6E8A-4147-A177-3AD203B41FA5}">
                      <a16:colId xmlns:a16="http://schemas.microsoft.com/office/drawing/2014/main" val="20000"/>
                    </a:ext>
                  </a:extLst>
                </a:gridCol>
                <a:gridCol w="3207785">
                  <a:extLst>
                    <a:ext uri="{9D8B030D-6E8A-4147-A177-3AD203B41FA5}">
                      <a16:colId xmlns:a16="http://schemas.microsoft.com/office/drawing/2014/main" val="20001"/>
                    </a:ext>
                  </a:extLst>
                </a:gridCol>
                <a:gridCol w="3491079">
                  <a:extLst>
                    <a:ext uri="{9D8B030D-6E8A-4147-A177-3AD203B41FA5}">
                      <a16:colId xmlns:a16="http://schemas.microsoft.com/office/drawing/2014/main" val="20002"/>
                    </a:ext>
                  </a:extLst>
                </a:gridCol>
                <a:gridCol w="5638801">
                  <a:extLst>
                    <a:ext uri="{9D8B030D-6E8A-4147-A177-3AD203B41FA5}">
                      <a16:colId xmlns:a16="http://schemas.microsoft.com/office/drawing/2014/main" val="20003"/>
                    </a:ext>
                  </a:extLst>
                </a:gridCol>
              </a:tblGrid>
              <a:tr h="533400">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Category</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Estimated Cost (£)</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Predictive Revenue (£)</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Notes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0"/>
                  </a:ext>
                </a:extLst>
              </a:tr>
              <a:tr h="10668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Venue Rental</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3-day booking at Bodnant Welsh Food Centre</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1"/>
                  </a:ext>
                </a:extLst>
              </a:tr>
              <a:tr h="10668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Staffing &amp; Operations</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40,000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Includes chefs, tech staff, and support team</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2"/>
                  </a:ext>
                </a:extLst>
              </a:tr>
              <a:tr h="5334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Marketing &amp; Promotion</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30,000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GB" sz="2400" u="none" strike="noStrike">
                          <a:effectLst/>
                          <a:latin typeface="Times New Roman" panose="02020603050405020304" pitchFamily="18" charset="0"/>
                          <a:cs typeface="Times New Roman" panose="02020603050405020304" pitchFamily="18" charset="0"/>
                        </a:rPr>
                        <a:t>International and local outreach</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3"/>
                  </a:ext>
                </a:extLst>
              </a:tr>
              <a:tr h="10668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AR Technology Setup</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Equipment and software for immersive experience</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4"/>
                  </a:ext>
                </a:extLst>
              </a:tr>
              <a:tr h="5334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Catering &amp; Ingredients</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35,000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GB" sz="2400" u="none" strike="noStrike">
                          <a:effectLst/>
                          <a:latin typeface="Times New Roman" panose="02020603050405020304" pitchFamily="18" charset="0"/>
                          <a:cs typeface="Times New Roman" panose="02020603050405020304" pitchFamily="18" charset="0"/>
                        </a:rPr>
                        <a:t>Locally sourced menus</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5"/>
                  </a:ext>
                </a:extLst>
              </a:tr>
              <a:tr h="5334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Travel &amp; Accommodation</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50,000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For international guests and speakers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6"/>
                  </a:ext>
                </a:extLst>
              </a:tr>
              <a:tr h="10668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Sponsorship &amp; Ticket Sales</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220,000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dirty="0">
                          <a:effectLst/>
                          <a:latin typeface="Times New Roman" panose="02020603050405020304" pitchFamily="18" charset="0"/>
                          <a:cs typeface="Times New Roman" panose="02020603050405020304" pitchFamily="18" charset="0"/>
                        </a:rPr>
                        <a:t>From delegates, sponsors, public attendees</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7"/>
                  </a:ext>
                </a:extLst>
              </a:tr>
              <a:tr h="10668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Exhibitor Fees</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30,000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Collected from local vendors and artisans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8"/>
                  </a:ext>
                </a:extLst>
              </a:tr>
              <a:tr h="53340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Total</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200,000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250,000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l" fontAlgn="ctr"/>
                      <a:r>
                        <a:rPr lang="en-GB" sz="2400" u="none" strike="noStrike" dirty="0">
                          <a:effectLst/>
                          <a:latin typeface="Times New Roman" panose="02020603050405020304" pitchFamily="18" charset="0"/>
                          <a:cs typeface="Times New Roman" panose="02020603050405020304" pitchFamily="18" charset="0"/>
                        </a:rPr>
                        <a:t>£50,000 projected surplus</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159892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1"/>
          <p:cNvSpPr txBox="1"/>
          <p:nvPr/>
        </p:nvSpPr>
        <p:spPr>
          <a:xfrm>
            <a:off x="5413376" y="356426"/>
            <a:ext cx="7461247" cy="923330"/>
          </a:xfrm>
          <a:prstGeom prst="rect">
            <a:avLst/>
          </a:prstGeom>
        </p:spPr>
        <p:txBody>
          <a:bodyPr lIns="0" tIns="0" rIns="0" bIns="0" rtlCol="0" anchor="t">
            <a:spAutoFit/>
          </a:bodyPr>
          <a:lstStyle/>
          <a:p>
            <a:pPr algn="ctr"/>
            <a:r>
              <a:rPr lang="en-GB" sz="6000" b="1" dirty="0"/>
              <a:t>Funding Sources</a:t>
            </a:r>
            <a:endParaRPr lang="en-GB" sz="6000" dirty="0"/>
          </a:p>
        </p:txBody>
      </p:sp>
      <p:graphicFrame>
        <p:nvGraphicFramePr>
          <p:cNvPr id="4" name="Table 3"/>
          <p:cNvGraphicFramePr>
            <a:graphicFrameLocks noGrp="1"/>
          </p:cNvGraphicFramePr>
          <p:nvPr>
            <p:extLst>
              <p:ext uri="{D42A27DB-BD31-4B8C-83A1-F6EECF244321}">
                <p14:modId xmlns:p14="http://schemas.microsoft.com/office/powerpoint/2010/main" val="1364404392"/>
              </p:ext>
            </p:extLst>
          </p:nvPr>
        </p:nvGraphicFramePr>
        <p:xfrm>
          <a:off x="2438400" y="2095500"/>
          <a:ext cx="15011400" cy="6705601"/>
        </p:xfrm>
        <a:graphic>
          <a:graphicData uri="http://schemas.openxmlformats.org/drawingml/2006/table">
            <a:tbl>
              <a:tblPr>
                <a:tableStyleId>{21E4AEA4-8DFA-4A89-87EB-49C32662AFE0}</a:tableStyleId>
              </a:tblPr>
              <a:tblGrid>
                <a:gridCol w="5003800">
                  <a:extLst>
                    <a:ext uri="{9D8B030D-6E8A-4147-A177-3AD203B41FA5}">
                      <a16:colId xmlns:a16="http://schemas.microsoft.com/office/drawing/2014/main" val="20000"/>
                    </a:ext>
                  </a:extLst>
                </a:gridCol>
                <a:gridCol w="4368800">
                  <a:extLst>
                    <a:ext uri="{9D8B030D-6E8A-4147-A177-3AD203B41FA5}">
                      <a16:colId xmlns:a16="http://schemas.microsoft.com/office/drawing/2014/main" val="20001"/>
                    </a:ext>
                  </a:extLst>
                </a:gridCol>
                <a:gridCol w="5638800">
                  <a:extLst>
                    <a:ext uri="{9D8B030D-6E8A-4147-A177-3AD203B41FA5}">
                      <a16:colId xmlns:a16="http://schemas.microsoft.com/office/drawing/2014/main" val="20002"/>
                    </a:ext>
                  </a:extLst>
                </a:gridCol>
              </a:tblGrid>
              <a:tr h="525928">
                <a:tc>
                  <a:txBody>
                    <a:bodyPr/>
                    <a:lstStyle/>
                    <a:p>
                      <a:pPr algn="ctr"/>
                      <a:r>
                        <a:rPr lang="en-GB" sz="2400" b="1" dirty="0">
                          <a:latin typeface="Times New Roman" panose="02020603050405020304" pitchFamily="18" charset="0"/>
                          <a:cs typeface="Times New Roman" panose="02020603050405020304" pitchFamily="18" charset="0"/>
                        </a:rPr>
                        <a:t>Funding Source</a:t>
                      </a:r>
                    </a:p>
                  </a:txBody>
                  <a:tcPr marL="88744" marR="88744" marT="44372" marB="44372" anchor="ctr"/>
                </a:tc>
                <a:tc>
                  <a:txBody>
                    <a:bodyPr/>
                    <a:lstStyle/>
                    <a:p>
                      <a:pPr algn="ctr"/>
                      <a:r>
                        <a:rPr lang="en-GB" sz="2400" b="1">
                          <a:latin typeface="Times New Roman" panose="02020603050405020304" pitchFamily="18" charset="0"/>
                          <a:cs typeface="Times New Roman" panose="02020603050405020304" pitchFamily="18" charset="0"/>
                        </a:rPr>
                        <a:t>Amount (£)</a:t>
                      </a:r>
                    </a:p>
                  </a:txBody>
                  <a:tcPr marL="88744" marR="88744" marT="44372" marB="44372" anchor="ctr"/>
                </a:tc>
                <a:tc>
                  <a:txBody>
                    <a:bodyPr/>
                    <a:lstStyle/>
                    <a:p>
                      <a:pPr algn="ctr"/>
                      <a:r>
                        <a:rPr lang="en-GB" sz="2400" b="1" dirty="0">
                          <a:latin typeface="Times New Roman" panose="02020603050405020304" pitchFamily="18" charset="0"/>
                          <a:cs typeface="Times New Roman" panose="02020603050405020304" pitchFamily="18" charset="0"/>
                        </a:rPr>
                        <a:t>Explanation</a:t>
                      </a:r>
                    </a:p>
                  </a:txBody>
                  <a:tcPr marL="88744" marR="88744" marT="44372" marB="44372" anchor="ctr"/>
                </a:tc>
                <a:extLst>
                  <a:ext uri="{0D108BD9-81ED-4DB2-BD59-A6C34878D82A}">
                    <a16:rowId xmlns:a16="http://schemas.microsoft.com/office/drawing/2014/main" val="10000"/>
                  </a:ext>
                </a:extLst>
              </a:tr>
              <a:tr h="1314824">
                <a:tc>
                  <a:txBody>
                    <a:bodyPr/>
                    <a:lstStyle/>
                    <a:p>
                      <a:r>
                        <a:rPr lang="en-GB" sz="2400" b="1" dirty="0">
                          <a:latin typeface="Times New Roman" panose="02020603050405020304" pitchFamily="18" charset="0"/>
                          <a:cs typeface="Times New Roman" panose="02020603050405020304" pitchFamily="18" charset="0"/>
                        </a:rPr>
                        <a:t>Government Grants</a:t>
                      </a:r>
                    </a:p>
                  </a:txBody>
                  <a:tcPr marL="88744" marR="88744" marT="44372" marB="44372" anchor="ctr"/>
                </a:tc>
                <a:tc>
                  <a:txBody>
                    <a:bodyPr/>
                    <a:lstStyle/>
                    <a:p>
                      <a:pPr algn="ctr"/>
                      <a:r>
                        <a:rPr lang="en-GB" sz="2400" dirty="0">
                          <a:latin typeface="Times New Roman" panose="02020603050405020304" pitchFamily="18" charset="0"/>
                          <a:cs typeface="Times New Roman" panose="02020603050405020304" pitchFamily="18" charset="0"/>
                        </a:rPr>
                        <a:t>80,000</a:t>
                      </a:r>
                    </a:p>
                  </a:txBody>
                  <a:tcPr marL="88744" marR="88744" marT="44372" marB="44372" anchor="ctr"/>
                </a:tc>
                <a:tc>
                  <a:txBody>
                    <a:bodyPr/>
                    <a:lstStyle/>
                    <a:p>
                      <a:r>
                        <a:rPr lang="en-US" sz="2400" dirty="0">
                          <a:latin typeface="Times New Roman" panose="02020603050405020304" pitchFamily="18" charset="0"/>
                          <a:cs typeface="Times New Roman" panose="02020603050405020304" pitchFamily="18" charset="0"/>
                        </a:rPr>
                        <a:t>Support from Welsh Government for cultural and sustainable tourism</a:t>
                      </a:r>
                    </a:p>
                  </a:txBody>
                  <a:tcPr marL="88744" marR="88744" marT="44372" marB="44372" anchor="ctr"/>
                </a:tc>
                <a:extLst>
                  <a:ext uri="{0D108BD9-81ED-4DB2-BD59-A6C34878D82A}">
                    <a16:rowId xmlns:a16="http://schemas.microsoft.com/office/drawing/2014/main" val="10001"/>
                  </a:ext>
                </a:extLst>
              </a:tr>
              <a:tr h="1314824">
                <a:tc>
                  <a:txBody>
                    <a:bodyPr/>
                    <a:lstStyle/>
                    <a:p>
                      <a:r>
                        <a:rPr lang="en-GB" sz="2400" b="1">
                          <a:latin typeface="Times New Roman" panose="02020603050405020304" pitchFamily="18" charset="0"/>
                          <a:cs typeface="Times New Roman" panose="02020603050405020304" pitchFamily="18" charset="0"/>
                        </a:rPr>
                        <a:t>Sponsorships</a:t>
                      </a:r>
                    </a:p>
                  </a:txBody>
                  <a:tcPr marL="88744" marR="88744" marT="44372" marB="44372" anchor="ctr"/>
                </a:tc>
                <a:tc>
                  <a:txBody>
                    <a:bodyPr/>
                    <a:lstStyle/>
                    <a:p>
                      <a:pPr algn="ctr"/>
                      <a:r>
                        <a:rPr lang="en-GB" sz="2400">
                          <a:latin typeface="Times New Roman" panose="02020603050405020304" pitchFamily="18" charset="0"/>
                          <a:cs typeface="Times New Roman" panose="02020603050405020304" pitchFamily="18" charset="0"/>
                        </a:rPr>
                        <a:t>70,000</a:t>
                      </a:r>
                    </a:p>
                  </a:txBody>
                  <a:tcPr marL="88744" marR="88744" marT="44372" marB="44372" anchor="ctr"/>
                </a:tc>
                <a:tc>
                  <a:txBody>
                    <a:bodyPr/>
                    <a:lstStyle/>
                    <a:p>
                      <a:r>
                        <a:rPr lang="en-US" sz="2400">
                          <a:latin typeface="Times New Roman" panose="02020603050405020304" pitchFamily="18" charset="0"/>
                          <a:cs typeface="Times New Roman" panose="02020603050405020304" pitchFamily="18" charset="0"/>
                        </a:rPr>
                        <a:t>Contributions from hospitality brands and food companies</a:t>
                      </a:r>
                    </a:p>
                  </a:txBody>
                  <a:tcPr marL="88744" marR="88744" marT="44372" marB="44372" anchor="ctr"/>
                </a:tc>
                <a:extLst>
                  <a:ext uri="{0D108BD9-81ED-4DB2-BD59-A6C34878D82A}">
                    <a16:rowId xmlns:a16="http://schemas.microsoft.com/office/drawing/2014/main" val="10002"/>
                  </a:ext>
                </a:extLst>
              </a:tr>
              <a:tr h="920377">
                <a:tc>
                  <a:txBody>
                    <a:bodyPr/>
                    <a:lstStyle/>
                    <a:p>
                      <a:r>
                        <a:rPr lang="en-GB" sz="2400" b="1">
                          <a:latin typeface="Times New Roman" panose="02020603050405020304" pitchFamily="18" charset="0"/>
                          <a:cs typeface="Times New Roman" panose="02020603050405020304" pitchFamily="18" charset="0"/>
                        </a:rPr>
                        <a:t>Ticket Sales</a:t>
                      </a:r>
                    </a:p>
                  </a:txBody>
                  <a:tcPr marL="88744" marR="88744" marT="44372" marB="44372" anchor="ctr"/>
                </a:tc>
                <a:tc>
                  <a:txBody>
                    <a:bodyPr/>
                    <a:lstStyle/>
                    <a:p>
                      <a:pPr algn="ctr"/>
                      <a:r>
                        <a:rPr lang="en-GB" sz="2400">
                          <a:latin typeface="Times New Roman" panose="02020603050405020304" pitchFamily="18" charset="0"/>
                          <a:cs typeface="Times New Roman" panose="02020603050405020304" pitchFamily="18" charset="0"/>
                        </a:rPr>
                        <a:t>70,000</a:t>
                      </a:r>
                    </a:p>
                  </a:txBody>
                  <a:tcPr marL="88744" marR="88744" marT="44372" marB="44372" anchor="ctr"/>
                </a:tc>
                <a:tc>
                  <a:txBody>
                    <a:bodyPr/>
                    <a:lstStyle/>
                    <a:p>
                      <a:r>
                        <a:rPr lang="en-US" sz="2400">
                          <a:latin typeface="Times New Roman" panose="02020603050405020304" pitchFamily="18" charset="0"/>
                          <a:cs typeface="Times New Roman" panose="02020603050405020304" pitchFamily="18" charset="0"/>
                        </a:rPr>
                        <a:t>Revenue from delegates and public attendees</a:t>
                      </a:r>
                    </a:p>
                  </a:txBody>
                  <a:tcPr marL="88744" marR="88744" marT="44372" marB="44372" anchor="ctr"/>
                </a:tc>
                <a:extLst>
                  <a:ext uri="{0D108BD9-81ED-4DB2-BD59-A6C34878D82A}">
                    <a16:rowId xmlns:a16="http://schemas.microsoft.com/office/drawing/2014/main" val="10003"/>
                  </a:ext>
                </a:extLst>
              </a:tr>
              <a:tr h="1314824">
                <a:tc>
                  <a:txBody>
                    <a:bodyPr/>
                    <a:lstStyle/>
                    <a:p>
                      <a:r>
                        <a:rPr lang="en-GB" sz="2400" b="1">
                          <a:latin typeface="Times New Roman" panose="02020603050405020304" pitchFamily="18" charset="0"/>
                          <a:cs typeface="Times New Roman" panose="02020603050405020304" pitchFamily="18" charset="0"/>
                        </a:rPr>
                        <a:t>Exhibitor Fees</a:t>
                      </a:r>
                    </a:p>
                  </a:txBody>
                  <a:tcPr marL="88744" marR="88744" marT="44372" marB="44372" anchor="ctr"/>
                </a:tc>
                <a:tc>
                  <a:txBody>
                    <a:bodyPr/>
                    <a:lstStyle/>
                    <a:p>
                      <a:pPr algn="ctr"/>
                      <a:r>
                        <a:rPr lang="en-GB" sz="2400">
                          <a:latin typeface="Times New Roman" panose="02020603050405020304" pitchFamily="18" charset="0"/>
                          <a:cs typeface="Times New Roman" panose="02020603050405020304" pitchFamily="18" charset="0"/>
                        </a:rPr>
                        <a:t>30,000</a:t>
                      </a:r>
                    </a:p>
                  </a:txBody>
                  <a:tcPr marL="88744" marR="88744" marT="44372" marB="44372" anchor="ctr"/>
                </a:tc>
                <a:tc>
                  <a:txBody>
                    <a:bodyPr/>
                    <a:lstStyle/>
                    <a:p>
                      <a:r>
                        <a:rPr lang="en-US" sz="2400">
                          <a:latin typeface="Times New Roman" panose="02020603050405020304" pitchFamily="18" charset="0"/>
                          <a:cs typeface="Times New Roman" panose="02020603050405020304" pitchFamily="18" charset="0"/>
                        </a:rPr>
                        <a:t>Fees from local artisans, food innovators, and tourism providers</a:t>
                      </a:r>
                    </a:p>
                  </a:txBody>
                  <a:tcPr marL="88744" marR="88744" marT="44372" marB="44372" anchor="ctr"/>
                </a:tc>
                <a:extLst>
                  <a:ext uri="{0D108BD9-81ED-4DB2-BD59-A6C34878D82A}">
                    <a16:rowId xmlns:a16="http://schemas.microsoft.com/office/drawing/2014/main" val="10004"/>
                  </a:ext>
                </a:extLst>
              </a:tr>
              <a:tr h="1314824">
                <a:tc>
                  <a:txBody>
                    <a:bodyPr/>
                    <a:lstStyle/>
                    <a:p>
                      <a:r>
                        <a:rPr lang="en-GB" sz="2400" b="1" dirty="0">
                          <a:latin typeface="Times New Roman" panose="02020603050405020304" pitchFamily="18" charset="0"/>
                          <a:cs typeface="Times New Roman" panose="02020603050405020304" pitchFamily="18" charset="0"/>
                        </a:rPr>
                        <a:t>Total Funding</a:t>
                      </a:r>
                    </a:p>
                  </a:txBody>
                  <a:tcPr marL="88744" marR="88744" marT="44372" marB="44372" anchor="ctr"/>
                </a:tc>
                <a:tc>
                  <a:txBody>
                    <a:bodyPr/>
                    <a:lstStyle/>
                    <a:p>
                      <a:pPr algn="ctr"/>
                      <a:r>
                        <a:rPr lang="en-GB" sz="2400" dirty="0">
                          <a:latin typeface="Times New Roman" panose="02020603050405020304" pitchFamily="18" charset="0"/>
                          <a:cs typeface="Times New Roman" panose="02020603050405020304" pitchFamily="18" charset="0"/>
                        </a:rPr>
                        <a:t>250,000</a:t>
                      </a:r>
                    </a:p>
                  </a:txBody>
                  <a:tcPr marL="88744" marR="88744" marT="44372" marB="44372" anchor="ctr"/>
                </a:tc>
                <a:tc>
                  <a:txBody>
                    <a:bodyPr/>
                    <a:lstStyle/>
                    <a:p>
                      <a:r>
                        <a:rPr lang="en-US" sz="2400" dirty="0">
                          <a:latin typeface="Times New Roman" panose="02020603050405020304" pitchFamily="18" charset="0"/>
                          <a:cs typeface="Times New Roman" panose="02020603050405020304" pitchFamily="18" charset="0"/>
                        </a:rPr>
                        <a:t>Covers event expenses and includes contingency for unforeseen costs</a:t>
                      </a:r>
                    </a:p>
                  </a:txBody>
                  <a:tcPr marL="88744" marR="88744" marT="44372" marB="44372"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940774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888" b="-9888"/>
            </a:stretch>
          </a:blipFill>
        </p:spPr>
        <p:txBody>
          <a:bodyPr/>
          <a:lstStyle/>
          <a:p>
            <a:endParaRPr lang="en-PK"/>
          </a:p>
        </p:txBody>
      </p:sp>
      <p:sp>
        <p:nvSpPr>
          <p:cNvPr id="9" name="TextBox 9"/>
          <p:cNvSpPr txBox="1"/>
          <p:nvPr/>
        </p:nvSpPr>
        <p:spPr>
          <a:xfrm>
            <a:off x="2819400" y="-88524"/>
            <a:ext cx="12371229" cy="2222468"/>
          </a:xfrm>
          <a:prstGeom prst="rect">
            <a:avLst/>
          </a:prstGeom>
        </p:spPr>
        <p:txBody>
          <a:bodyPr lIns="0" tIns="0" rIns="0" bIns="0" rtlCol="0" anchor="t">
            <a:spAutoFit/>
          </a:bodyPr>
          <a:lstStyle/>
          <a:p>
            <a:pPr algn="ctr">
              <a:lnSpc>
                <a:spcPts val="21000"/>
              </a:lnSpc>
            </a:pPr>
            <a:r>
              <a:rPr lang="en-US" sz="6600" b="1" dirty="0">
                <a:solidFill>
                  <a:schemeClr val="bg1"/>
                </a:solidFill>
                <a:latin typeface="Alta"/>
                <a:ea typeface="Alta"/>
                <a:cs typeface="Alta"/>
                <a:sym typeface="Alta"/>
              </a:rPr>
              <a:t>Conclusion</a:t>
            </a:r>
          </a:p>
        </p:txBody>
      </p:sp>
      <p:sp>
        <p:nvSpPr>
          <p:cNvPr id="13" name="Freeform 13"/>
          <p:cNvSpPr/>
          <p:nvPr/>
        </p:nvSpPr>
        <p:spPr>
          <a:xfrm>
            <a:off x="7634751" y="8780828"/>
            <a:ext cx="3018498" cy="477472"/>
          </a:xfrm>
          <a:custGeom>
            <a:avLst/>
            <a:gdLst/>
            <a:ahLst/>
            <a:cxnLst/>
            <a:rect l="l" t="t" r="r" b="b"/>
            <a:pathLst>
              <a:path w="3018498" h="477472">
                <a:moveTo>
                  <a:pt x="0" y="0"/>
                </a:moveTo>
                <a:lnTo>
                  <a:pt x="3018498" y="0"/>
                </a:lnTo>
                <a:lnTo>
                  <a:pt x="3018498" y="477472"/>
                </a:lnTo>
                <a:lnTo>
                  <a:pt x="0" y="4774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6" name="Rounded Rectangle 15"/>
          <p:cNvSpPr/>
          <p:nvPr/>
        </p:nvSpPr>
        <p:spPr>
          <a:xfrm>
            <a:off x="1524000" y="2543634"/>
            <a:ext cx="14249400" cy="624840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lnSpc>
                <a:spcPct val="150000"/>
              </a:lnSpc>
            </a:pPr>
            <a:r>
              <a:rPr lang="en-GB" sz="2800" kern="100" dirty="0">
                <a:latin typeface="Times New Roman" panose="02020603050405020304" pitchFamily="18" charset="0"/>
                <a:ea typeface="Times New Roman" panose="02020603050405020304" pitchFamily="18" charset="0"/>
                <a:cs typeface="Times New Roman" panose="02020603050405020304" pitchFamily="18" charset="0"/>
              </a:rPr>
              <a:t>In conclusion, it has elaborated the understanding of the event named as Taste of Croeso that will be famous for the provision of different activities associated with the distinctive platform for the celebration of the Welsh culinary heritage. It seems in fostering the value of the international cultural exchange and related features for the successful sustainable tourism. The strategic location, scheduled timing, and alignment are based on the market trends position that are helpful for the attraction of all the leaders in the hospitality system and the culinary influencers. There is a stronger management with the operational planning and financial backing and make enhancement in the Wales’ reputation for the vibrant.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1"/>
          <p:cNvSpPr txBox="1"/>
          <p:nvPr/>
        </p:nvSpPr>
        <p:spPr>
          <a:xfrm>
            <a:off x="5413376" y="356426"/>
            <a:ext cx="7461247" cy="923330"/>
          </a:xfrm>
          <a:prstGeom prst="rect">
            <a:avLst/>
          </a:prstGeom>
        </p:spPr>
        <p:txBody>
          <a:bodyPr lIns="0" tIns="0" rIns="0" bIns="0" rtlCol="0" anchor="t">
            <a:spAutoFit/>
          </a:bodyPr>
          <a:lstStyle/>
          <a:p>
            <a:pPr algn="ctr"/>
            <a:r>
              <a:rPr lang="en-GB" sz="6000" b="1" dirty="0"/>
              <a:t>References</a:t>
            </a:r>
            <a:endParaRPr lang="en-GB" sz="6000" dirty="0"/>
          </a:p>
        </p:txBody>
      </p:sp>
      <p:sp>
        <p:nvSpPr>
          <p:cNvPr id="3" name="Round Diagonal Corner Rectangle 2"/>
          <p:cNvSpPr/>
          <p:nvPr/>
        </p:nvSpPr>
        <p:spPr>
          <a:xfrm>
            <a:off x="914400" y="1562100"/>
            <a:ext cx="16687800" cy="8001000"/>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1600" dirty="0">
                <a:latin typeface="Times New Roman" panose="02020603050405020304" pitchFamily="18" charset="0"/>
                <a:cs typeface="Times New Roman" panose="02020603050405020304" pitchFamily="18" charset="0"/>
              </a:rPr>
              <a:t>Asher, R. C., Shrewsbury, V. A., Innes, B., Fitzpatrick, A., Simmonds, S. and Collins, C. E. (2024). Designing the Food and Lifestyle Information Program (FLIP) culinary nutrition intervention for adults with mild‐to‐moderate intellectual disability. </a:t>
            </a:r>
            <a:r>
              <a:rPr lang="en-GB" sz="1600" i="1" dirty="0">
                <a:latin typeface="Times New Roman" panose="02020603050405020304" pitchFamily="18" charset="0"/>
                <a:cs typeface="Times New Roman" panose="02020603050405020304" pitchFamily="18" charset="0"/>
              </a:rPr>
              <a:t>Journal of Human Nutrition and Dietetics</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37</a:t>
            </a:r>
            <a:r>
              <a:rPr lang="en-GB" sz="1600" dirty="0">
                <a:latin typeface="Times New Roman" panose="02020603050405020304" pitchFamily="18" charset="0"/>
                <a:cs typeface="Times New Roman" panose="02020603050405020304" pitchFamily="18" charset="0"/>
              </a:rPr>
              <a:t>(4), 1109-1122.</a:t>
            </a:r>
          </a:p>
          <a:p>
            <a:pPr algn="just"/>
            <a:r>
              <a:rPr lang="en-GB" sz="1600" dirty="0">
                <a:latin typeface="Times New Roman" panose="02020603050405020304" pitchFamily="18" charset="0"/>
                <a:cs typeface="Times New Roman" panose="02020603050405020304" pitchFamily="18" charset="0"/>
              </a:rPr>
              <a:t>Chun, C. T., MacDonald‐Wicks, L., English, C., </a:t>
            </a:r>
            <a:r>
              <a:rPr lang="en-GB" sz="1600" dirty="0" err="1">
                <a:latin typeface="Times New Roman" panose="02020603050405020304" pitchFamily="18" charset="0"/>
                <a:cs typeface="Times New Roman" panose="02020603050405020304" pitchFamily="18" charset="0"/>
              </a:rPr>
              <a:t>Lannin</a:t>
            </a:r>
            <a:r>
              <a:rPr lang="en-GB" sz="1600" dirty="0">
                <a:latin typeface="Times New Roman" panose="02020603050405020304" pitchFamily="18" charset="0"/>
                <a:cs typeface="Times New Roman" panose="02020603050405020304" pitchFamily="18" charset="0"/>
              </a:rPr>
              <a:t>, N. A., Janssen, H., Davey, J. and Patterson, A. (2025). i‐REBOUND Cook Well After Stroke: Co‐Designing a Culinary Nutrition Programme for Australian Stroke Survivors. </a:t>
            </a:r>
            <a:r>
              <a:rPr lang="en-GB" sz="1600" i="1" dirty="0">
                <a:latin typeface="Times New Roman" panose="02020603050405020304" pitchFamily="18" charset="0"/>
                <a:cs typeface="Times New Roman" panose="02020603050405020304" pitchFamily="18" charset="0"/>
              </a:rPr>
              <a:t>Journal of Human Nutrition and Dietetics</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38</a:t>
            </a:r>
            <a:r>
              <a:rPr lang="en-GB" sz="1600" dirty="0">
                <a:latin typeface="Times New Roman" panose="02020603050405020304" pitchFamily="18" charset="0"/>
                <a:cs typeface="Times New Roman" panose="02020603050405020304" pitchFamily="18" charset="0"/>
              </a:rPr>
              <a:t>(2), e70045.</a:t>
            </a:r>
          </a:p>
          <a:p>
            <a:pPr algn="just"/>
            <a:r>
              <a:rPr lang="en-GB" sz="1600" dirty="0">
                <a:latin typeface="Times New Roman" panose="02020603050405020304" pitchFamily="18" charset="0"/>
                <a:cs typeface="Times New Roman" panose="02020603050405020304" pitchFamily="18" charset="0"/>
              </a:rPr>
              <a:t>Driscoll, L. C. (2023). </a:t>
            </a:r>
            <a:r>
              <a:rPr lang="en-GB" sz="1600" i="1" dirty="0">
                <a:latin typeface="Times New Roman" panose="02020603050405020304" pitchFamily="18" charset="0"/>
                <a:cs typeface="Times New Roman" panose="02020603050405020304" pitchFamily="18" charset="0"/>
              </a:rPr>
              <a:t>A Sense of Place; How Museums in Wales Represent Going Back To Our Roots And Sharing Our History Through Food</a:t>
            </a:r>
            <a:r>
              <a:rPr lang="en-GB" sz="1600" dirty="0">
                <a:latin typeface="Times New Roman" panose="02020603050405020304" pitchFamily="18" charset="0"/>
                <a:cs typeface="Times New Roman" panose="02020603050405020304" pitchFamily="18" charset="0"/>
              </a:rPr>
              <a:t> (Doctoral dissertation, University of Wales Trinity Saint David).</a:t>
            </a:r>
          </a:p>
          <a:p>
            <a:pPr algn="just"/>
            <a:r>
              <a:rPr lang="en-GB" sz="1600" dirty="0" err="1">
                <a:latin typeface="Times New Roman" panose="02020603050405020304" pitchFamily="18" charset="0"/>
                <a:cs typeface="Times New Roman" panose="02020603050405020304" pitchFamily="18" charset="0"/>
              </a:rPr>
              <a:t>Fathy</a:t>
            </a:r>
            <a:r>
              <a:rPr lang="en-GB" sz="1600" dirty="0">
                <a:latin typeface="Times New Roman" panose="02020603050405020304" pitchFamily="18" charset="0"/>
                <a:cs typeface="Times New Roman" panose="02020603050405020304" pitchFamily="18" charset="0"/>
              </a:rPr>
              <a:t>, E. A., Salem, I. E., </a:t>
            </a:r>
            <a:r>
              <a:rPr lang="en-GB" sz="1600" dirty="0" err="1">
                <a:latin typeface="Times New Roman" panose="02020603050405020304" pitchFamily="18" charset="0"/>
                <a:cs typeface="Times New Roman" panose="02020603050405020304" pitchFamily="18" charset="0"/>
              </a:rPr>
              <a:t>Zidan</a:t>
            </a:r>
            <a:r>
              <a:rPr lang="en-GB" sz="1600" dirty="0">
                <a:latin typeface="Times New Roman" panose="02020603050405020304" pitchFamily="18" charset="0"/>
                <a:cs typeface="Times New Roman" panose="02020603050405020304" pitchFamily="18" charset="0"/>
              </a:rPr>
              <a:t>, H. A. K. Y. and </a:t>
            </a:r>
            <a:r>
              <a:rPr lang="en-GB" sz="1600" dirty="0" err="1">
                <a:latin typeface="Times New Roman" panose="02020603050405020304" pitchFamily="18" charset="0"/>
                <a:cs typeface="Times New Roman" panose="02020603050405020304" pitchFamily="18" charset="0"/>
              </a:rPr>
              <a:t>Abdien</a:t>
            </a:r>
            <a:r>
              <a:rPr lang="en-GB" sz="1600" dirty="0">
                <a:latin typeface="Times New Roman" panose="02020603050405020304" pitchFamily="18" charset="0"/>
                <a:cs typeface="Times New Roman" panose="02020603050405020304" pitchFamily="18" charset="0"/>
              </a:rPr>
              <a:t>, M. K. (2024). From plate to post: how </a:t>
            </a:r>
            <a:r>
              <a:rPr lang="en-GB" sz="1600" dirty="0" err="1">
                <a:latin typeface="Times New Roman" panose="02020603050405020304" pitchFamily="18" charset="0"/>
                <a:cs typeface="Times New Roman" panose="02020603050405020304" pitchFamily="18" charset="0"/>
              </a:rPr>
              <a:t>foodstagramming</a:t>
            </a:r>
            <a:r>
              <a:rPr lang="en-GB" sz="1600" dirty="0">
                <a:latin typeface="Times New Roman" panose="02020603050405020304" pitchFamily="18" charset="0"/>
                <a:cs typeface="Times New Roman" panose="02020603050405020304" pitchFamily="18" charset="0"/>
              </a:rPr>
              <a:t> enriches tourist satisfaction and creates memorable experiences in culinary tourism. </a:t>
            </a:r>
            <a:r>
              <a:rPr lang="en-GB" sz="1600" i="1" dirty="0">
                <a:latin typeface="Times New Roman" panose="02020603050405020304" pitchFamily="18" charset="0"/>
                <a:cs typeface="Times New Roman" panose="02020603050405020304" pitchFamily="18" charset="0"/>
              </a:rPr>
              <a:t>Current Issues in Tourism</a:t>
            </a:r>
            <a:r>
              <a:rPr lang="en-GB" sz="1600" dirty="0">
                <a:latin typeface="Times New Roman" panose="02020603050405020304" pitchFamily="18" charset="0"/>
                <a:cs typeface="Times New Roman" panose="02020603050405020304" pitchFamily="18" charset="0"/>
              </a:rPr>
              <a:t>, 1-20.</a:t>
            </a:r>
          </a:p>
          <a:p>
            <a:pPr algn="just"/>
            <a:r>
              <a:rPr lang="en-GB" sz="1600" dirty="0">
                <a:latin typeface="Times New Roman" panose="02020603050405020304" pitchFamily="18" charset="0"/>
                <a:cs typeface="Times New Roman" panose="02020603050405020304" pitchFamily="18" charset="0"/>
              </a:rPr>
              <a:t>Filipiak-Florkiewicz, A., </a:t>
            </a:r>
            <a:r>
              <a:rPr lang="en-GB" sz="1600" dirty="0" err="1">
                <a:latin typeface="Times New Roman" panose="02020603050405020304" pitchFamily="18" charset="0"/>
                <a:cs typeface="Times New Roman" panose="02020603050405020304" pitchFamily="18" charset="0"/>
              </a:rPr>
              <a:t>Topolska</a:t>
            </a:r>
            <a:r>
              <a:rPr lang="en-GB" sz="1600" dirty="0">
                <a:latin typeface="Times New Roman" panose="02020603050405020304" pitchFamily="18" charset="0"/>
                <a:cs typeface="Times New Roman" panose="02020603050405020304" pitchFamily="18" charset="0"/>
              </a:rPr>
              <a:t>, K. and </a:t>
            </a:r>
            <a:r>
              <a:rPr lang="en-GB" sz="1600" dirty="0" err="1">
                <a:latin typeface="Times New Roman" panose="02020603050405020304" pitchFamily="18" charset="0"/>
                <a:cs typeface="Times New Roman" panose="02020603050405020304" pitchFamily="18" charset="0"/>
              </a:rPr>
              <a:t>Florkiewicz</a:t>
            </a:r>
            <a:r>
              <a:rPr lang="en-GB" sz="1600" dirty="0">
                <a:latin typeface="Times New Roman" panose="02020603050405020304" pitchFamily="18" charset="0"/>
                <a:cs typeface="Times New Roman" panose="02020603050405020304" pitchFamily="18" charset="0"/>
              </a:rPr>
              <a:t>, A. (2022). Regional Gastronomy and the Preservation of Culinary Heritage. </a:t>
            </a:r>
            <a:r>
              <a:rPr lang="en-GB" sz="1600" i="1" dirty="0">
                <a:latin typeface="Times New Roman" panose="02020603050405020304" pitchFamily="18" charset="0"/>
                <a:cs typeface="Times New Roman" panose="02020603050405020304" pitchFamily="18" charset="0"/>
              </a:rPr>
              <a:t>Cultural Heritage—Possibilities for Land-Centered Societal Development</a:t>
            </a:r>
            <a:r>
              <a:rPr lang="en-GB" sz="1600" dirty="0">
                <a:latin typeface="Times New Roman" panose="02020603050405020304" pitchFamily="18" charset="0"/>
                <a:cs typeface="Times New Roman" panose="02020603050405020304" pitchFamily="18" charset="0"/>
              </a:rPr>
              <a:t>, 95-112.</a:t>
            </a:r>
          </a:p>
          <a:p>
            <a:pPr algn="just"/>
            <a:r>
              <a:rPr lang="en-GB" sz="1600" dirty="0">
                <a:latin typeface="Times New Roman" panose="02020603050405020304" pitchFamily="18" charset="0"/>
                <a:cs typeface="Times New Roman" panose="02020603050405020304" pitchFamily="18" charset="0"/>
              </a:rPr>
              <a:t>Graves, C. (2022). </a:t>
            </a:r>
            <a:r>
              <a:rPr lang="en-GB" sz="1600" i="1" dirty="0">
                <a:latin typeface="Times New Roman" panose="02020603050405020304" pitchFamily="18" charset="0"/>
                <a:cs typeface="Times New Roman" panose="02020603050405020304" pitchFamily="18" charset="0"/>
              </a:rPr>
              <a:t>Welsh Food Stories</a:t>
            </a:r>
            <a:r>
              <a:rPr lang="en-GB" sz="1600" dirty="0">
                <a:latin typeface="Times New Roman" panose="02020603050405020304" pitchFamily="18" charset="0"/>
                <a:cs typeface="Times New Roman" panose="02020603050405020304" pitchFamily="18" charset="0"/>
              </a:rPr>
              <a:t>. University of Wales Press.</a:t>
            </a:r>
          </a:p>
          <a:p>
            <a:pPr algn="just"/>
            <a:r>
              <a:rPr lang="en-GB" sz="1600" dirty="0">
                <a:latin typeface="Times New Roman" panose="02020603050405020304" pitchFamily="18" charset="0"/>
                <a:cs typeface="Times New Roman" panose="02020603050405020304" pitchFamily="18" charset="0"/>
              </a:rPr>
              <a:t>Haven-Tang, C., Thomas, A. and Fisher, R. (2022). To what extent does the food tourism ‘</a:t>
            </a:r>
            <a:r>
              <a:rPr lang="en-GB" sz="1600" dirty="0" err="1">
                <a:latin typeface="Times New Roman" panose="02020603050405020304" pitchFamily="18" charset="0"/>
                <a:cs typeface="Times New Roman" panose="02020603050405020304" pitchFamily="18" charset="0"/>
              </a:rPr>
              <a:t>label’enhance</a:t>
            </a:r>
            <a:r>
              <a:rPr lang="en-GB" sz="1600" dirty="0">
                <a:latin typeface="Times New Roman" panose="02020603050405020304" pitchFamily="18" charset="0"/>
                <a:cs typeface="Times New Roman" panose="02020603050405020304" pitchFamily="18" charset="0"/>
              </a:rPr>
              <a:t> local food supply chains? experiences from southeast wales. </a:t>
            </a:r>
            <a:r>
              <a:rPr lang="en-GB" sz="1600" i="1" dirty="0">
                <a:latin typeface="Times New Roman" panose="02020603050405020304" pitchFamily="18" charset="0"/>
                <a:cs typeface="Times New Roman" panose="02020603050405020304" pitchFamily="18" charset="0"/>
              </a:rPr>
              <a:t>Tourism and Hospitality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a:t>
            </a:r>
            <a:r>
              <a:rPr lang="en-GB" sz="1600" dirty="0">
                <a:latin typeface="Times New Roman" panose="02020603050405020304" pitchFamily="18" charset="0"/>
                <a:cs typeface="Times New Roman" panose="02020603050405020304" pitchFamily="18" charset="0"/>
              </a:rPr>
              <a:t>(1), 153-160.</a:t>
            </a:r>
          </a:p>
          <a:p>
            <a:pPr algn="just"/>
            <a:r>
              <a:rPr lang="en-GB" sz="1600" dirty="0">
                <a:latin typeface="Times New Roman" panose="02020603050405020304" pitchFamily="18" charset="0"/>
                <a:cs typeface="Times New Roman" panose="02020603050405020304" pitchFamily="18" charset="0"/>
              </a:rPr>
              <a:t>Lai, I. K. W., Liu, Y. and Lu, D. (2021). The effects of tourists’ destination culinary experience on electronic word-of-mouth generation intention: the experience economy theory. </a:t>
            </a:r>
            <a:r>
              <a:rPr lang="en-GB" sz="1600" i="1" dirty="0">
                <a:latin typeface="Times New Roman" panose="02020603050405020304" pitchFamily="18" charset="0"/>
                <a:cs typeface="Times New Roman" panose="02020603050405020304" pitchFamily="18" charset="0"/>
              </a:rPr>
              <a:t>Asia Pacific Journal of Tourism Research</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26</a:t>
            </a:r>
            <a:r>
              <a:rPr lang="en-GB" sz="1600" dirty="0">
                <a:latin typeface="Times New Roman" panose="02020603050405020304" pitchFamily="18" charset="0"/>
                <a:cs typeface="Times New Roman" panose="02020603050405020304" pitchFamily="18" charset="0"/>
              </a:rPr>
              <a:t>(3), 231-244.</a:t>
            </a:r>
          </a:p>
          <a:p>
            <a:pPr algn="just"/>
            <a:r>
              <a:rPr lang="en-GB" sz="1600" dirty="0">
                <a:latin typeface="Times New Roman" panose="02020603050405020304" pitchFamily="18" charset="0"/>
                <a:cs typeface="Times New Roman" panose="02020603050405020304" pitchFamily="18" charset="0"/>
              </a:rPr>
              <a:t>Lawson Welsh, S. (2022). ‘Culinary Cultures’: Theorising Postcolonial Food Cultures. In </a:t>
            </a:r>
            <a:r>
              <a:rPr lang="en-GB" sz="1600" i="1" dirty="0">
                <a:latin typeface="Times New Roman" panose="02020603050405020304" pitchFamily="18" charset="0"/>
                <a:cs typeface="Times New Roman" panose="02020603050405020304" pitchFamily="18" charset="0"/>
              </a:rPr>
              <a:t>Decolonising the Literature Curriculum</a:t>
            </a:r>
            <a:r>
              <a:rPr lang="en-GB" sz="1600" dirty="0">
                <a:latin typeface="Times New Roman" panose="02020603050405020304" pitchFamily="18" charset="0"/>
                <a:cs typeface="Times New Roman" panose="02020603050405020304" pitchFamily="18" charset="0"/>
              </a:rPr>
              <a:t> (pp. 133-151). Cham: Springer International Publishing.</a:t>
            </a:r>
          </a:p>
          <a:p>
            <a:pPr algn="just"/>
            <a:r>
              <a:rPr lang="en-GB" sz="1600" dirty="0">
                <a:latin typeface="Times New Roman" panose="02020603050405020304" pitchFamily="18" charset="0"/>
                <a:cs typeface="Times New Roman" panose="02020603050405020304" pitchFamily="18" charset="0"/>
              </a:rPr>
              <a:t>Leahy, C. (2022). Careers That Combine Culinary and Food Science. In </a:t>
            </a:r>
            <a:r>
              <a:rPr lang="en-GB" sz="1600" i="1" dirty="0">
                <a:latin typeface="Times New Roman" panose="02020603050405020304" pitchFamily="18" charset="0"/>
                <a:cs typeface="Times New Roman" panose="02020603050405020304" pitchFamily="18" charset="0"/>
              </a:rPr>
              <a:t>Careers in Food Science: From Undergraduate to Professional</a:t>
            </a:r>
            <a:r>
              <a:rPr lang="en-GB" sz="1600" dirty="0">
                <a:latin typeface="Times New Roman" panose="02020603050405020304" pitchFamily="18" charset="0"/>
                <a:cs typeface="Times New Roman" panose="02020603050405020304" pitchFamily="18" charset="0"/>
              </a:rPr>
              <a:t> (pp. 245-254). Cham: Springer International Publishing.</a:t>
            </a:r>
          </a:p>
          <a:p>
            <a:pPr algn="just"/>
            <a:r>
              <a:rPr lang="en-GB" sz="1600" dirty="0">
                <a:latin typeface="Times New Roman" panose="02020603050405020304" pitchFamily="18" charset="0"/>
                <a:cs typeface="Times New Roman" panose="02020603050405020304" pitchFamily="18" charset="0"/>
              </a:rPr>
              <a:t>Lendway, W., </a:t>
            </a:r>
            <a:r>
              <a:rPr lang="en-GB" sz="1600" dirty="0" err="1">
                <a:latin typeface="Times New Roman" panose="02020603050405020304" pitchFamily="18" charset="0"/>
                <a:cs typeface="Times New Roman" panose="02020603050405020304" pitchFamily="18" charset="0"/>
              </a:rPr>
              <a:t>Bonde</a:t>
            </a:r>
            <a:r>
              <a:rPr lang="en-GB" sz="1600" dirty="0">
                <a:latin typeface="Times New Roman" panose="02020603050405020304" pitchFamily="18" charset="0"/>
                <a:cs typeface="Times New Roman" panose="02020603050405020304" pitchFamily="18" charset="0"/>
              </a:rPr>
              <a:t>, M., </a:t>
            </a:r>
            <a:r>
              <a:rPr lang="en-GB" sz="1600" dirty="0" err="1">
                <a:latin typeface="Times New Roman" panose="02020603050405020304" pitchFamily="18" charset="0"/>
                <a:cs typeface="Times New Roman" panose="02020603050405020304" pitchFamily="18" charset="0"/>
              </a:rPr>
              <a:t>Jansma</a:t>
            </a:r>
            <a:r>
              <a:rPr lang="en-GB" sz="1600" dirty="0">
                <a:latin typeface="Times New Roman" panose="02020603050405020304" pitchFamily="18" charset="0"/>
                <a:cs typeface="Times New Roman" panose="02020603050405020304" pitchFamily="18" charset="0"/>
              </a:rPr>
              <a:t>, M., </a:t>
            </a:r>
            <a:r>
              <a:rPr lang="en-GB" sz="1600" dirty="0" err="1">
                <a:latin typeface="Times New Roman" panose="02020603050405020304" pitchFamily="18" charset="0"/>
                <a:cs typeface="Times New Roman" panose="02020603050405020304" pitchFamily="18" charset="0"/>
              </a:rPr>
              <a:t>Marquart</a:t>
            </a:r>
            <a:r>
              <a:rPr lang="en-GB" sz="1600" dirty="0">
                <a:latin typeface="Times New Roman" panose="02020603050405020304" pitchFamily="18" charset="0"/>
                <a:cs typeface="Times New Roman" panose="02020603050405020304" pitchFamily="18" charset="0"/>
              </a:rPr>
              <a:t>, L. and </a:t>
            </a:r>
            <a:r>
              <a:rPr lang="en-GB" sz="1600" dirty="0" err="1">
                <a:latin typeface="Times New Roman" panose="02020603050405020304" pitchFamily="18" charset="0"/>
                <a:cs typeface="Times New Roman" panose="02020603050405020304" pitchFamily="18" charset="0"/>
              </a:rPr>
              <a:t>Perteet</a:t>
            </a:r>
            <a:r>
              <a:rPr lang="en-GB" sz="1600" dirty="0">
                <a:latin typeface="Times New Roman" panose="02020603050405020304" pitchFamily="18" charset="0"/>
                <a:cs typeface="Times New Roman" panose="02020603050405020304" pitchFamily="18" charset="0"/>
              </a:rPr>
              <a:t>-Jackson, A. (2022). Preparing the Future Nutrition Professional: Culinary-Focused Summer Internship for Nutrition Undergraduates. </a:t>
            </a:r>
            <a:r>
              <a:rPr lang="en-GB" sz="1600" i="1" dirty="0">
                <a:latin typeface="Times New Roman" panose="02020603050405020304" pitchFamily="18" charset="0"/>
                <a:cs typeface="Times New Roman" panose="02020603050405020304" pitchFamily="18" charset="0"/>
              </a:rPr>
              <a:t>Current Developments in Nutrition</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6</a:t>
            </a:r>
            <a:r>
              <a:rPr lang="en-GB" sz="1600" dirty="0">
                <a:latin typeface="Times New Roman" panose="02020603050405020304" pitchFamily="18" charset="0"/>
                <a:cs typeface="Times New Roman" panose="02020603050405020304" pitchFamily="18" charset="0"/>
              </a:rPr>
              <a:t>, 429.</a:t>
            </a:r>
          </a:p>
          <a:p>
            <a:pPr algn="just"/>
            <a:r>
              <a:rPr lang="en-GB" sz="1600" dirty="0" err="1">
                <a:latin typeface="Times New Roman" panose="02020603050405020304" pitchFamily="18" charset="0"/>
                <a:cs typeface="Times New Roman" panose="02020603050405020304" pitchFamily="18" charset="0"/>
              </a:rPr>
              <a:t>Masmoudi</a:t>
            </a:r>
            <a:r>
              <a:rPr lang="en-GB" sz="1600" dirty="0">
                <a:latin typeface="Times New Roman" panose="02020603050405020304" pitchFamily="18" charset="0"/>
                <a:cs typeface="Times New Roman" panose="02020603050405020304" pitchFamily="18" charset="0"/>
              </a:rPr>
              <a:t>, M. (2025). The </a:t>
            </a:r>
            <a:r>
              <a:rPr lang="en-GB" sz="1600" dirty="0" err="1">
                <a:latin typeface="Times New Roman" panose="02020603050405020304" pitchFamily="18" charset="0"/>
                <a:cs typeface="Times New Roman" panose="02020603050405020304" pitchFamily="18" charset="0"/>
              </a:rPr>
              <a:t>flavor</a:t>
            </a:r>
            <a:r>
              <a:rPr lang="en-GB" sz="1600" dirty="0">
                <a:latin typeface="Times New Roman" panose="02020603050405020304" pitchFamily="18" charset="0"/>
                <a:cs typeface="Times New Roman" panose="02020603050405020304" pitchFamily="18" charset="0"/>
              </a:rPr>
              <a:t> of history: a </a:t>
            </a:r>
            <a:r>
              <a:rPr lang="en-GB" sz="1600" dirty="0" err="1">
                <a:latin typeface="Times New Roman" panose="02020603050405020304" pitchFamily="18" charset="0"/>
                <a:cs typeface="Times New Roman" panose="02020603050405020304" pitchFamily="18" charset="0"/>
              </a:rPr>
              <a:t>bibliometric</a:t>
            </a:r>
            <a:r>
              <a:rPr lang="en-GB" sz="1600" dirty="0">
                <a:latin typeface="Times New Roman" panose="02020603050405020304" pitchFamily="18" charset="0"/>
                <a:cs typeface="Times New Roman" panose="02020603050405020304" pitchFamily="18" charset="0"/>
              </a:rPr>
              <a:t> insight into culinary heritage tourism research. </a:t>
            </a:r>
            <a:r>
              <a:rPr lang="en-GB" sz="1600" i="1" dirty="0">
                <a:latin typeface="Times New Roman" panose="02020603050405020304" pitchFamily="18" charset="0"/>
                <a:cs typeface="Times New Roman" panose="02020603050405020304" pitchFamily="18" charset="0"/>
              </a:rPr>
              <a:t>Journal of Heritage Tourism</a:t>
            </a:r>
            <a:r>
              <a:rPr lang="en-GB" sz="1600" dirty="0">
                <a:latin typeface="Times New Roman" panose="02020603050405020304" pitchFamily="18" charset="0"/>
                <a:cs typeface="Times New Roman" panose="02020603050405020304" pitchFamily="18" charset="0"/>
              </a:rPr>
              <a:t>, 1-29.</a:t>
            </a:r>
          </a:p>
          <a:p>
            <a:pPr algn="just"/>
            <a:r>
              <a:rPr lang="en-GB" sz="1600" dirty="0">
                <a:latin typeface="Times New Roman" panose="02020603050405020304" pitchFamily="18" charset="0"/>
                <a:cs typeface="Times New Roman" panose="02020603050405020304" pitchFamily="18" charset="0"/>
              </a:rPr>
              <a:t>Mohamed, M. E., </a:t>
            </a:r>
            <a:r>
              <a:rPr lang="en-GB" sz="1600" dirty="0" err="1">
                <a:latin typeface="Times New Roman" panose="02020603050405020304" pitchFamily="18" charset="0"/>
                <a:cs typeface="Times New Roman" panose="02020603050405020304" pitchFamily="18" charset="0"/>
              </a:rPr>
              <a:t>Lehto</a:t>
            </a:r>
            <a:r>
              <a:rPr lang="en-GB" sz="1600" dirty="0">
                <a:latin typeface="Times New Roman" panose="02020603050405020304" pitchFamily="18" charset="0"/>
                <a:cs typeface="Times New Roman" panose="02020603050405020304" pitchFamily="18" charset="0"/>
              </a:rPr>
              <a:t>, X. Y. and </a:t>
            </a:r>
            <a:r>
              <a:rPr lang="en-GB" sz="1600" dirty="0" err="1">
                <a:latin typeface="Times New Roman" panose="02020603050405020304" pitchFamily="18" charset="0"/>
                <a:cs typeface="Times New Roman" panose="02020603050405020304" pitchFamily="18" charset="0"/>
              </a:rPr>
              <a:t>Hewedi</a:t>
            </a:r>
            <a:r>
              <a:rPr lang="en-GB" sz="1600" dirty="0">
                <a:latin typeface="Times New Roman" panose="02020603050405020304" pitchFamily="18" charset="0"/>
                <a:cs typeface="Times New Roman" panose="02020603050405020304" pitchFamily="18" charset="0"/>
              </a:rPr>
              <a:t>, M. (2025). Exploring the multifaceted role of food experiences in shaping tourist destination perceptions. </a:t>
            </a:r>
            <a:r>
              <a:rPr lang="en-GB" sz="1600" i="1" dirty="0">
                <a:latin typeface="Times New Roman" panose="02020603050405020304" pitchFamily="18" charset="0"/>
                <a:cs typeface="Times New Roman" panose="02020603050405020304" pitchFamily="18" charset="0"/>
              </a:rPr>
              <a:t>Tourism Recreation Research</a:t>
            </a:r>
            <a:r>
              <a:rPr lang="en-GB" sz="1600" dirty="0">
                <a:latin typeface="Times New Roman" panose="02020603050405020304" pitchFamily="18" charset="0"/>
                <a:cs typeface="Times New Roman" panose="02020603050405020304" pitchFamily="18" charset="0"/>
              </a:rPr>
              <a:t>, 1-15.</a:t>
            </a:r>
          </a:p>
          <a:p>
            <a:pPr algn="just"/>
            <a:r>
              <a:rPr lang="en-GB" sz="1600" dirty="0">
                <a:latin typeface="Times New Roman" panose="02020603050405020304" pitchFamily="18" charset="0"/>
                <a:cs typeface="Times New Roman" panose="02020603050405020304" pitchFamily="18" charset="0"/>
              </a:rPr>
              <a:t>Mora, D., </a:t>
            </a:r>
            <a:r>
              <a:rPr lang="en-GB" sz="1600" dirty="0" err="1">
                <a:latin typeface="Times New Roman" panose="02020603050405020304" pitchFamily="18" charset="0"/>
                <a:cs typeface="Times New Roman" panose="02020603050405020304" pitchFamily="18" charset="0"/>
              </a:rPr>
              <a:t>Solano</a:t>
            </a:r>
            <a:r>
              <a:rPr lang="en-GB" sz="1600" dirty="0">
                <a:latin typeface="Times New Roman" panose="02020603050405020304" pitchFamily="18" charset="0"/>
                <a:cs typeface="Times New Roman" panose="02020603050405020304" pitchFamily="18" charset="0"/>
              </a:rPr>
              <a:t>-Sanchez, M. A., </a:t>
            </a:r>
            <a:r>
              <a:rPr lang="en-GB" sz="1600" dirty="0" err="1">
                <a:latin typeface="Times New Roman" panose="02020603050405020304" pitchFamily="18" charset="0"/>
                <a:cs typeface="Times New Roman" panose="02020603050405020304" pitchFamily="18" charset="0"/>
              </a:rPr>
              <a:t>López-Guzmán</a:t>
            </a:r>
            <a:r>
              <a:rPr lang="en-GB" sz="1600" dirty="0">
                <a:latin typeface="Times New Roman" panose="02020603050405020304" pitchFamily="18" charset="0"/>
                <a:cs typeface="Times New Roman" panose="02020603050405020304" pitchFamily="18" charset="0"/>
              </a:rPr>
              <a:t>, T. and Moral-</a:t>
            </a:r>
            <a:r>
              <a:rPr lang="en-GB" sz="1600" dirty="0" err="1">
                <a:latin typeface="Times New Roman" panose="02020603050405020304" pitchFamily="18" charset="0"/>
                <a:cs typeface="Times New Roman" panose="02020603050405020304" pitchFamily="18" charset="0"/>
              </a:rPr>
              <a:t>Cuadra</a:t>
            </a:r>
            <a:r>
              <a:rPr lang="en-GB" sz="1600" dirty="0">
                <a:latin typeface="Times New Roman" panose="02020603050405020304" pitchFamily="18" charset="0"/>
                <a:cs typeface="Times New Roman" panose="02020603050405020304" pitchFamily="18" charset="0"/>
              </a:rPr>
              <a:t>, S. (2021). Gastronomic experiences as a key element in the development of a tourist destination. </a:t>
            </a:r>
            <a:r>
              <a:rPr lang="en-GB" sz="1600" i="1" dirty="0">
                <a:latin typeface="Times New Roman" panose="02020603050405020304" pitchFamily="18" charset="0"/>
                <a:cs typeface="Times New Roman" panose="02020603050405020304" pitchFamily="18" charset="0"/>
              </a:rPr>
              <a:t>International Journal of Gastronomy and Food Science</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25</a:t>
            </a:r>
            <a:r>
              <a:rPr lang="en-GB" sz="1600" dirty="0">
                <a:latin typeface="Times New Roman" panose="02020603050405020304" pitchFamily="18" charset="0"/>
                <a:cs typeface="Times New Roman" panose="02020603050405020304" pitchFamily="18" charset="0"/>
              </a:rPr>
              <a:t>, 100405.</a:t>
            </a:r>
          </a:p>
          <a:p>
            <a:pPr algn="just"/>
            <a:r>
              <a:rPr lang="en-GB" sz="1600" dirty="0">
                <a:latin typeface="Times New Roman" panose="02020603050405020304" pitchFamily="18" charset="0"/>
                <a:cs typeface="Times New Roman" panose="02020603050405020304" pitchFamily="18" charset="0"/>
              </a:rPr>
              <a:t>Stone, M. J., </a:t>
            </a:r>
            <a:r>
              <a:rPr lang="en-GB" sz="1600" dirty="0" err="1">
                <a:latin typeface="Times New Roman" panose="02020603050405020304" pitchFamily="18" charset="0"/>
                <a:cs typeface="Times New Roman" panose="02020603050405020304" pitchFamily="18" charset="0"/>
              </a:rPr>
              <a:t>Migacz</a:t>
            </a:r>
            <a:r>
              <a:rPr lang="en-GB" sz="1600" dirty="0">
                <a:latin typeface="Times New Roman" panose="02020603050405020304" pitchFamily="18" charset="0"/>
                <a:cs typeface="Times New Roman" panose="02020603050405020304" pitchFamily="18" charset="0"/>
              </a:rPr>
              <a:t>, S. and Wolf, E. (2022). Learning through culinary tourism and developing a culinary tourism education strategy. </a:t>
            </a:r>
            <a:r>
              <a:rPr lang="en-GB" sz="1600" i="1" dirty="0">
                <a:latin typeface="Times New Roman" panose="02020603050405020304" pitchFamily="18" charset="0"/>
                <a:cs typeface="Times New Roman" panose="02020603050405020304" pitchFamily="18" charset="0"/>
              </a:rPr>
              <a:t>Journal of Tourism and Cultural Change</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20</a:t>
            </a:r>
            <a:r>
              <a:rPr lang="en-GB" sz="1600" dirty="0">
                <a:latin typeface="Times New Roman" panose="02020603050405020304" pitchFamily="18" charset="0"/>
                <a:cs typeface="Times New Roman" panose="02020603050405020304" pitchFamily="18" charset="0"/>
              </a:rPr>
              <a:t>(1-2), 177-195.</a:t>
            </a:r>
          </a:p>
          <a:p>
            <a:endParaRPr lang="en-GB" dirty="0"/>
          </a:p>
        </p:txBody>
      </p:sp>
    </p:spTree>
    <p:extLst>
      <p:ext uri="{BB962C8B-B14F-4D97-AF65-F5344CB8AC3E}">
        <p14:creationId xmlns:p14="http://schemas.microsoft.com/office/powerpoint/2010/main" val="1661823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 taste of croeso" id="{A7763A2E-52C0-474A-883B-32C138A83D9D}" vid="{7D1C791D-E46E-3946-9E6A-3540A46142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3464</Words>
  <Application>Microsoft Macintosh PowerPoint</Application>
  <PresentationFormat>Προσαρμογή</PresentationFormat>
  <Paragraphs>204</Paragraphs>
  <Slides>15</Slides>
  <Notes>13</Notes>
  <HiddenSlides>0</HiddenSlides>
  <MMClips>0</MMClips>
  <ScaleCrop>false</ScaleCrop>
  <HeadingPairs>
    <vt:vector size="6" baseType="variant">
      <vt:variant>
        <vt:lpstr>Γραμματοσειρές που χρησιμοποιούνται</vt:lpstr>
      </vt:variant>
      <vt:variant>
        <vt:i4>4</vt:i4>
      </vt:variant>
      <vt:variant>
        <vt:lpstr>Θέμα</vt:lpstr>
      </vt:variant>
      <vt:variant>
        <vt:i4>1</vt:i4>
      </vt:variant>
      <vt:variant>
        <vt:lpstr>Τίτλοι διαφανειών</vt:lpstr>
      </vt:variant>
      <vt:variant>
        <vt:i4>15</vt:i4>
      </vt:variant>
    </vt:vector>
  </HeadingPairs>
  <TitlesOfParts>
    <vt:vector size="20" baseType="lpstr">
      <vt:lpstr>Arial</vt:lpstr>
      <vt:lpstr>Times New Roman</vt:lpstr>
      <vt:lpstr>Alta</vt:lpstr>
      <vt:lpstr>Calibri</vt:lpstr>
      <vt:lpstr>Office Theme</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lpstr>Παρουσίαση του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2025-05-12T12:16:07Z</dcterms:created>
  <dcterms:modified xsi:type="dcterms:W3CDTF">2025-05-21T18:17:06Z</dcterms:modified>
  <dc:identifier/>
</cp:coreProperties>
</file>