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9"/>
  </p:notes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ita" initials="M" lastIdx="1" clrIdx="0">
    <p:extLst>
      <p:ext uri="{19B8F6BF-5375-455C-9EA6-DF929625EA0E}">
        <p15:presenceInfo xmlns:p15="http://schemas.microsoft.com/office/powerpoint/2012/main" userId="Mita"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70" d="100"/>
          <a:sy n="70" d="100"/>
        </p:scale>
        <p:origin x="738"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80829CD-EBEC-4FFE-A85C-25D098227AC3}" type="datetimeFigureOut">
              <a:rPr lang="en-US" smtClean="0"/>
              <a:t>11/27/2022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8CA8B88-441F-4C7D-90E4-65F36A943DD8}" type="slidenum">
              <a:rPr lang="en-US" smtClean="0"/>
              <a:t>‹#›</a:t>
            </a:fld>
            <a:endParaRPr lang="en-US"/>
          </a:p>
        </p:txBody>
      </p:sp>
    </p:spTree>
    <p:extLst>
      <p:ext uri="{BB962C8B-B14F-4D97-AF65-F5344CB8AC3E}">
        <p14:creationId xmlns:p14="http://schemas.microsoft.com/office/powerpoint/2010/main" val="29636547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Staff Engagement event is the strategic activities that increase the evolvement and motivation of employees and also build positive perspectives about the company and workplace. (Bridger, E, 2018). It is the process that helps a company to reach the peak of success with the helping hand and contribution of employees who are the main warriors in the market. On the eve, the engagement of employees is also crucial to ensure the profitability and value addition to the company to retain a constant growth rate for the Company. So, a company must ensure the engagement of employees for better performance and productivity.</a:t>
            </a:r>
          </a:p>
          <a:p>
            <a:endParaRPr lang="en-US" dirty="0"/>
          </a:p>
        </p:txBody>
      </p:sp>
      <p:sp>
        <p:nvSpPr>
          <p:cNvPr id="4" name="Slide Number Placeholder 3"/>
          <p:cNvSpPr>
            <a:spLocks noGrp="1"/>
          </p:cNvSpPr>
          <p:nvPr>
            <p:ph type="sldNum" sz="quarter" idx="10"/>
          </p:nvPr>
        </p:nvSpPr>
        <p:spPr/>
        <p:txBody>
          <a:bodyPr/>
          <a:lstStyle/>
          <a:p>
            <a:fld id="{38CA8B88-441F-4C7D-90E4-65F36A943DD8}" type="slidenum">
              <a:rPr lang="en-US" smtClean="0"/>
              <a:t>1</a:t>
            </a:fld>
            <a:endParaRPr lang="en-US"/>
          </a:p>
        </p:txBody>
      </p:sp>
    </p:spTree>
    <p:extLst>
      <p:ext uri="{BB962C8B-B14F-4D97-AF65-F5344CB8AC3E}">
        <p14:creationId xmlns:p14="http://schemas.microsoft.com/office/powerpoint/2010/main" val="31450220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The process of employee engagement starts with the current employees' engagement which is the core motive behind boosting the expertise and performance of employees to ensure productivity level (Bakker, 2010). It is said that the first step to improving something is to measure its current position and to improve the performance of employees any kind of hotel needs to address the current skills and productivity level of employees. So, hotel companies should arrange for tanning and other simulations process to monitor and improve the skills of employees. As a result, based on the employee's feedback further actions will be taken to fulfill their areas of lacking.</a:t>
            </a:r>
          </a:p>
          <a:p>
            <a:endParaRPr lang="en-US" dirty="0"/>
          </a:p>
        </p:txBody>
      </p:sp>
      <p:sp>
        <p:nvSpPr>
          <p:cNvPr id="4" name="Slide Number Placeholder 3"/>
          <p:cNvSpPr>
            <a:spLocks noGrp="1"/>
          </p:cNvSpPr>
          <p:nvPr>
            <p:ph type="sldNum" sz="quarter" idx="10"/>
          </p:nvPr>
        </p:nvSpPr>
        <p:spPr/>
        <p:txBody>
          <a:bodyPr/>
          <a:lstStyle/>
          <a:p>
            <a:fld id="{38CA8B88-441F-4C7D-90E4-65F36A943DD8}" type="slidenum">
              <a:rPr lang="en-US" smtClean="0"/>
              <a:t>2</a:t>
            </a:fld>
            <a:endParaRPr lang="en-US"/>
          </a:p>
        </p:txBody>
      </p:sp>
    </p:spTree>
    <p:extLst>
      <p:ext uri="{BB962C8B-B14F-4D97-AF65-F5344CB8AC3E}">
        <p14:creationId xmlns:p14="http://schemas.microsoft.com/office/powerpoint/2010/main" val="25562950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The importance and advantages of employee engagement can be reflected in the overall performance and profitability of the Company. Because ensuring employee engagement is more like an investment for the company because the outcomes of these investments will benefit the company as it will boost the productivity of employees (Dossor, 2013). Such as increased profitability, reduction of cost, maximizing the company value, and reducing internal conflict. On the eve, the hotel company invests in employee improvement and will get the benefits of excellent management performance, the desired outcome, and a well-organized operational process conducted by these skilled employees.</a:t>
            </a:r>
          </a:p>
          <a:p>
            <a:endParaRPr lang="en-US" dirty="0"/>
          </a:p>
        </p:txBody>
      </p:sp>
      <p:sp>
        <p:nvSpPr>
          <p:cNvPr id="4" name="Slide Number Placeholder 3"/>
          <p:cNvSpPr>
            <a:spLocks noGrp="1"/>
          </p:cNvSpPr>
          <p:nvPr>
            <p:ph type="sldNum" sz="quarter" idx="10"/>
          </p:nvPr>
        </p:nvSpPr>
        <p:spPr/>
        <p:txBody>
          <a:bodyPr/>
          <a:lstStyle/>
          <a:p>
            <a:fld id="{38CA8B88-441F-4C7D-90E4-65F36A943DD8}" type="slidenum">
              <a:rPr lang="en-US" smtClean="0"/>
              <a:t>3</a:t>
            </a:fld>
            <a:endParaRPr lang="en-US"/>
          </a:p>
        </p:txBody>
      </p:sp>
    </p:spTree>
    <p:extLst>
      <p:ext uri="{BB962C8B-B14F-4D97-AF65-F5344CB8AC3E}">
        <p14:creationId xmlns:p14="http://schemas.microsoft.com/office/powerpoint/2010/main" val="34824164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Different processes and models are used to increase employee engagement to ensure that these employees are enough motivated to be loyal and committed to the company. Here, the IES model is widely used to build positive impressions within employees for the company so that the employees try their level best to accomplish assigned goals and tasks (Raghubalan, 2016). As a result, Hilton can improve the communication process with the employees through the implication of this model. Because the employees will be more motivated to report every information and tasks and also any kind of issues that may arise. Moreover, the job satisfaction level of employees will increase which will enhance their performance and productivity.</a:t>
            </a:r>
          </a:p>
          <a:p>
            <a:endParaRPr lang="en-US" dirty="0"/>
          </a:p>
        </p:txBody>
      </p:sp>
      <p:sp>
        <p:nvSpPr>
          <p:cNvPr id="4" name="Slide Number Placeholder 3"/>
          <p:cNvSpPr>
            <a:spLocks noGrp="1"/>
          </p:cNvSpPr>
          <p:nvPr>
            <p:ph type="sldNum" sz="quarter" idx="10"/>
          </p:nvPr>
        </p:nvSpPr>
        <p:spPr/>
        <p:txBody>
          <a:bodyPr/>
          <a:lstStyle/>
          <a:p>
            <a:fld id="{38CA8B88-441F-4C7D-90E4-65F36A943DD8}" type="slidenum">
              <a:rPr lang="en-US" smtClean="0"/>
              <a:t>4</a:t>
            </a:fld>
            <a:endParaRPr lang="en-US"/>
          </a:p>
        </p:txBody>
      </p:sp>
    </p:spTree>
    <p:extLst>
      <p:ext uri="{BB962C8B-B14F-4D97-AF65-F5344CB8AC3E}">
        <p14:creationId xmlns:p14="http://schemas.microsoft.com/office/powerpoint/2010/main" val="16800317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Staff Engagement event is the strategic activities that increase the evolvement and motivation of employees and also build positive perspectives about the company and workplace (Braga, 2021). It is the process that helps a company to reach the peak of success with the helping hand and contribution of employees who are the main warriors in the market. For example, the annual employee engagement program that increases the coordination among employees and employers. On the eve, it helps the company to enhance the smooth, friendly and open work environment to get desired outcomes. Thus, socializing outside networks and communication channels also improves.</a:t>
            </a:r>
          </a:p>
          <a:p>
            <a:endParaRPr lang="en-US" dirty="0"/>
          </a:p>
        </p:txBody>
      </p:sp>
      <p:sp>
        <p:nvSpPr>
          <p:cNvPr id="4" name="Slide Number Placeholder 3"/>
          <p:cNvSpPr>
            <a:spLocks noGrp="1"/>
          </p:cNvSpPr>
          <p:nvPr>
            <p:ph type="sldNum" sz="quarter" idx="10"/>
          </p:nvPr>
        </p:nvSpPr>
        <p:spPr/>
        <p:txBody>
          <a:bodyPr/>
          <a:lstStyle/>
          <a:p>
            <a:fld id="{38CA8B88-441F-4C7D-90E4-65F36A943DD8}" type="slidenum">
              <a:rPr lang="en-US" smtClean="0"/>
              <a:t>5</a:t>
            </a:fld>
            <a:endParaRPr lang="en-US"/>
          </a:p>
        </p:txBody>
      </p:sp>
    </p:spTree>
    <p:extLst>
      <p:ext uri="{BB962C8B-B14F-4D97-AF65-F5344CB8AC3E}">
        <p14:creationId xmlns:p14="http://schemas.microsoft.com/office/powerpoint/2010/main" val="1343383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Here, EMBOK one of the most widely used employee engagement models is discussed to show the application of how the company uses the model to boost the motivation and engagement of employees. The core benefit of this model is that it helps to measure statistically the degree of employee involvement and their commitment level to contribute to the growth of the company (Yi et al., 2011). As a result, the company can use the model to ensure continuous improvement, increase their creativity level, enrich the ethical and moral codes that guide the person, improve strategic thinking skills, and the sustainability of continuous growth of personal skills.</a:t>
            </a:r>
          </a:p>
          <a:p>
            <a:endParaRPr lang="en-US" dirty="0"/>
          </a:p>
        </p:txBody>
      </p:sp>
      <p:sp>
        <p:nvSpPr>
          <p:cNvPr id="4" name="Slide Number Placeholder 3"/>
          <p:cNvSpPr>
            <a:spLocks noGrp="1"/>
          </p:cNvSpPr>
          <p:nvPr>
            <p:ph type="sldNum" sz="quarter" idx="10"/>
          </p:nvPr>
        </p:nvSpPr>
        <p:spPr/>
        <p:txBody>
          <a:bodyPr/>
          <a:lstStyle/>
          <a:p>
            <a:fld id="{38CA8B88-441F-4C7D-90E4-65F36A943DD8}" type="slidenum">
              <a:rPr lang="en-US" smtClean="0"/>
              <a:t>6</a:t>
            </a:fld>
            <a:endParaRPr lang="en-US"/>
          </a:p>
        </p:txBody>
      </p:sp>
    </p:spTree>
    <p:extLst>
      <p:ext uri="{BB962C8B-B14F-4D97-AF65-F5344CB8AC3E}">
        <p14:creationId xmlns:p14="http://schemas.microsoft.com/office/powerpoint/2010/main" val="15437394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EMBOK model mainly emphasizes the 3 core dimensions which are the description of the knowledge and skills essential to create and develop &amp; deliver an event (Rawles, 2019). Here, the core facts of the EMBOK model have been discussed that help the company to primarily categorize the management system. The first fact is the "Them" because it is essential to set the code of manner or dress for Hotel employees (Parrott, 2022). The Them introduces the dress code and how the employees should appear in the workplace. On the eve, the different events required different them or dress codes that must be well-known to eh employees.</a:t>
            </a:r>
          </a:p>
          <a:p>
            <a:endParaRPr lang="en-US" dirty="0"/>
          </a:p>
        </p:txBody>
      </p:sp>
      <p:sp>
        <p:nvSpPr>
          <p:cNvPr id="4" name="Slide Number Placeholder 3"/>
          <p:cNvSpPr>
            <a:spLocks noGrp="1"/>
          </p:cNvSpPr>
          <p:nvPr>
            <p:ph type="sldNum" sz="quarter" idx="10"/>
          </p:nvPr>
        </p:nvSpPr>
        <p:spPr/>
        <p:txBody>
          <a:bodyPr/>
          <a:lstStyle/>
          <a:p>
            <a:fld id="{38CA8B88-441F-4C7D-90E4-65F36A943DD8}" type="slidenum">
              <a:rPr lang="en-US" smtClean="0"/>
              <a:t>7</a:t>
            </a:fld>
            <a:endParaRPr lang="en-US"/>
          </a:p>
        </p:txBody>
      </p:sp>
    </p:spTree>
    <p:extLst>
      <p:ext uri="{BB962C8B-B14F-4D97-AF65-F5344CB8AC3E}">
        <p14:creationId xmlns:p14="http://schemas.microsoft.com/office/powerpoint/2010/main" val="31673764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Extern and internal appearance or the environment helps to build positive impressions among customers (Wood, 2013). So, when the check-in area or the banquet must be well-designed or organized that impresses the cursor and increase their willingness to become loyal customers of the hotel. Moreover, the room decoration also matters to get attention such as the cobwebs candle chandeliers, and Victorian style curtains in Hilton hotel will help to get customers' attraction. Hence, table decoration with white table cloth, candle holder, glasses, and table runner also matter in case of decoration.</a:t>
            </a:r>
          </a:p>
          <a:p>
            <a:endParaRPr lang="en-US" dirty="0"/>
          </a:p>
        </p:txBody>
      </p:sp>
      <p:sp>
        <p:nvSpPr>
          <p:cNvPr id="4" name="Slide Number Placeholder 3"/>
          <p:cNvSpPr>
            <a:spLocks noGrp="1"/>
          </p:cNvSpPr>
          <p:nvPr>
            <p:ph type="sldNum" sz="quarter" idx="10"/>
          </p:nvPr>
        </p:nvSpPr>
        <p:spPr/>
        <p:txBody>
          <a:bodyPr/>
          <a:lstStyle/>
          <a:p>
            <a:fld id="{38CA8B88-441F-4C7D-90E4-65F36A943DD8}" type="slidenum">
              <a:rPr lang="en-US" smtClean="0"/>
              <a:t>8</a:t>
            </a:fld>
            <a:endParaRPr lang="en-US"/>
          </a:p>
        </p:txBody>
      </p:sp>
    </p:spTree>
    <p:extLst>
      <p:ext uri="{BB962C8B-B14F-4D97-AF65-F5344CB8AC3E}">
        <p14:creationId xmlns:p14="http://schemas.microsoft.com/office/powerpoint/2010/main" val="31159279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Next is the catering section where both the main course and the Desert section are for those who love to eat different types of foods. Here, in the Main course, different types of foods are offered such as Meat for non-vegetarian people which includes garlic butter ad steak. Next, the fish items who love fish’s item such as salmon with scalloped potatoes. Vegetarian and vegan vegetables and butternut risotto are offered. The next section is the dessert where cakes, sweet, Welsh cakes, chocolates fudge care, or ice cream are offered to the customers.</a:t>
            </a:r>
          </a:p>
          <a:p>
            <a:endParaRPr lang="en-US" dirty="0"/>
          </a:p>
        </p:txBody>
      </p:sp>
      <p:sp>
        <p:nvSpPr>
          <p:cNvPr id="4" name="Slide Number Placeholder 3"/>
          <p:cNvSpPr>
            <a:spLocks noGrp="1"/>
          </p:cNvSpPr>
          <p:nvPr>
            <p:ph type="sldNum" sz="quarter" idx="10"/>
          </p:nvPr>
        </p:nvSpPr>
        <p:spPr/>
        <p:txBody>
          <a:bodyPr/>
          <a:lstStyle/>
          <a:p>
            <a:fld id="{38CA8B88-441F-4C7D-90E4-65F36A943DD8}" type="slidenum">
              <a:rPr lang="en-US" smtClean="0"/>
              <a:t>9</a:t>
            </a:fld>
            <a:endParaRPr lang="en-US"/>
          </a:p>
        </p:txBody>
      </p:sp>
    </p:spTree>
    <p:extLst>
      <p:ext uri="{BB962C8B-B14F-4D97-AF65-F5344CB8AC3E}">
        <p14:creationId xmlns:p14="http://schemas.microsoft.com/office/powerpoint/2010/main" val="287551941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Moreover, different types of programs and content are arranged for the customers so that they can spend quality time. Here, a well-managed and organized schedule is prepared to ensure the successful completion of the program (Casado, 2012). For example, the arrival time of staff to make sure everything is placed in the right place when everyone will take their seats for the program. The timing for the GM to hold his speech and the rules of other games are explained to the customers. The starting time for the game and announcement of the participants. Distribute the prices to the winners and speech about the importance of the event. The time for the interval or provide break time for the guests.</a:t>
            </a:r>
          </a:p>
          <a:p>
            <a:endParaRPr lang="en-US" dirty="0"/>
          </a:p>
        </p:txBody>
      </p:sp>
      <p:sp>
        <p:nvSpPr>
          <p:cNvPr id="4" name="Slide Number Placeholder 3"/>
          <p:cNvSpPr>
            <a:spLocks noGrp="1"/>
          </p:cNvSpPr>
          <p:nvPr>
            <p:ph type="sldNum" sz="quarter" idx="10"/>
          </p:nvPr>
        </p:nvSpPr>
        <p:spPr/>
        <p:txBody>
          <a:bodyPr/>
          <a:lstStyle/>
          <a:p>
            <a:fld id="{38CA8B88-441F-4C7D-90E4-65F36A943DD8}" type="slidenum">
              <a:rPr lang="en-US" smtClean="0"/>
              <a:t>10</a:t>
            </a:fld>
            <a:endParaRPr lang="en-US"/>
          </a:p>
        </p:txBody>
      </p:sp>
    </p:spTree>
    <p:extLst>
      <p:ext uri="{BB962C8B-B14F-4D97-AF65-F5344CB8AC3E}">
        <p14:creationId xmlns:p14="http://schemas.microsoft.com/office/powerpoint/2010/main" val="10349309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On the eve, the programs section includes the serving time of food and another item for the guest. Here, the core reason for arranging the program will be discussed where the F&amp;B manager will hold his speech to the audience (Quick, 2020). Next is the creation of the spooky drink which is mainly a reflexing section for the guest. Last but not the least, the music, and dance section is also arranged for the guest, and also the feedback collection is proceed regarding the overall performance of the staff and their reactions to the program and its serving quality.</a:t>
            </a:r>
          </a:p>
          <a:p>
            <a:endParaRPr lang="en-US" dirty="0"/>
          </a:p>
        </p:txBody>
      </p:sp>
      <p:sp>
        <p:nvSpPr>
          <p:cNvPr id="4" name="Slide Number Placeholder 3"/>
          <p:cNvSpPr>
            <a:spLocks noGrp="1"/>
          </p:cNvSpPr>
          <p:nvPr>
            <p:ph type="sldNum" sz="quarter" idx="10"/>
          </p:nvPr>
        </p:nvSpPr>
        <p:spPr/>
        <p:txBody>
          <a:bodyPr/>
          <a:lstStyle/>
          <a:p>
            <a:fld id="{38CA8B88-441F-4C7D-90E4-65F36A943DD8}" type="slidenum">
              <a:rPr lang="en-US" smtClean="0"/>
              <a:t>11</a:t>
            </a:fld>
            <a:endParaRPr lang="en-US"/>
          </a:p>
        </p:txBody>
      </p:sp>
    </p:spTree>
    <p:extLst>
      <p:ext uri="{BB962C8B-B14F-4D97-AF65-F5344CB8AC3E}">
        <p14:creationId xmlns:p14="http://schemas.microsoft.com/office/powerpoint/2010/main" val="23684782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As people visit hotels either for business purposes or for spending quality time with their loved one. Thus, the main motive is to provide these benefits that can make the staff enjoy their every second (Kitchin, 2017). Here, the importance and schedule timing for the entertainment event is discussed which is crucial for the guest to have the required refreshment for both mind and health. In the entertainment section, different DJ music will be played that is age-appropriate for all. The EMBOK model emphasizes the refreshment event of staff as it will help them to gather more energy to booth their activity level and productivity.</a:t>
            </a:r>
          </a:p>
          <a:p>
            <a:endParaRPr lang="en-US" dirty="0"/>
          </a:p>
        </p:txBody>
      </p:sp>
      <p:sp>
        <p:nvSpPr>
          <p:cNvPr id="4" name="Slide Number Placeholder 3"/>
          <p:cNvSpPr>
            <a:spLocks noGrp="1"/>
          </p:cNvSpPr>
          <p:nvPr>
            <p:ph type="sldNum" sz="quarter" idx="10"/>
          </p:nvPr>
        </p:nvSpPr>
        <p:spPr/>
        <p:txBody>
          <a:bodyPr/>
          <a:lstStyle/>
          <a:p>
            <a:fld id="{38CA8B88-441F-4C7D-90E4-65F36A943DD8}" type="slidenum">
              <a:rPr lang="en-US" smtClean="0"/>
              <a:t>12</a:t>
            </a:fld>
            <a:endParaRPr lang="en-US"/>
          </a:p>
        </p:txBody>
      </p:sp>
    </p:spTree>
    <p:extLst>
      <p:ext uri="{BB962C8B-B14F-4D97-AF65-F5344CB8AC3E}">
        <p14:creationId xmlns:p14="http://schemas.microsoft.com/office/powerpoint/2010/main" val="28296518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In the entertainment section, the production facts also matter that includes the sound system were microphones and loudspeakers are used to amaze the audience. Next the lighting effect, mainly the spotlight focuses the audience's attention on the program. This standard dimmed for a spooky ambiance is used for creating a beautiful environment. Here, the lighting system will be according to the main motive of the program that suits the all-aged person present in the program. In this way, the entertainment section can provide a path for the staff to spend some quality time that is the aim food to generate more energy for activity</a:t>
            </a:r>
            <a:endParaRPr lang="en-US" dirty="0"/>
          </a:p>
        </p:txBody>
      </p:sp>
      <p:sp>
        <p:nvSpPr>
          <p:cNvPr id="4" name="Slide Number Placeholder 3"/>
          <p:cNvSpPr>
            <a:spLocks noGrp="1"/>
          </p:cNvSpPr>
          <p:nvPr>
            <p:ph type="sldNum" sz="quarter" idx="10"/>
          </p:nvPr>
        </p:nvSpPr>
        <p:spPr/>
        <p:txBody>
          <a:bodyPr/>
          <a:lstStyle/>
          <a:p>
            <a:fld id="{38CA8B88-441F-4C7D-90E4-65F36A943DD8}" type="slidenum">
              <a:rPr lang="en-US" smtClean="0"/>
              <a:t>13</a:t>
            </a:fld>
            <a:endParaRPr lang="en-US"/>
          </a:p>
        </p:txBody>
      </p:sp>
    </p:spTree>
    <p:extLst>
      <p:ext uri="{BB962C8B-B14F-4D97-AF65-F5344CB8AC3E}">
        <p14:creationId xmlns:p14="http://schemas.microsoft.com/office/powerpoint/2010/main" val="101984554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Here, we discussed the EMBOK model to ensure employee engagement that helps the hotel to hold a prominent position in the industry and to earn desired profit margin (Shulver, 2012). The above sections are discussed based on an even program that should be arranged but when it should be arranged? The best time is any kind of occasion and festival where the staff can spend time with their families. For example, the Halloween week when the staff can gather. But due to the global pandemic situation, the company must comply with the safety and hygienic rule to avoid infectious cases.</a:t>
            </a:r>
          </a:p>
          <a:p>
            <a:endParaRPr lang="en-US" dirty="0"/>
          </a:p>
        </p:txBody>
      </p:sp>
      <p:sp>
        <p:nvSpPr>
          <p:cNvPr id="4" name="Slide Number Placeholder 3"/>
          <p:cNvSpPr>
            <a:spLocks noGrp="1"/>
          </p:cNvSpPr>
          <p:nvPr>
            <p:ph type="sldNum" sz="quarter" idx="10"/>
          </p:nvPr>
        </p:nvSpPr>
        <p:spPr/>
        <p:txBody>
          <a:bodyPr/>
          <a:lstStyle/>
          <a:p>
            <a:fld id="{38CA8B88-441F-4C7D-90E4-65F36A943DD8}" type="slidenum">
              <a:rPr lang="en-US" smtClean="0"/>
              <a:t>14</a:t>
            </a:fld>
            <a:endParaRPr lang="en-US"/>
          </a:p>
        </p:txBody>
      </p:sp>
    </p:spTree>
    <p:extLst>
      <p:ext uri="{BB962C8B-B14F-4D97-AF65-F5344CB8AC3E}">
        <p14:creationId xmlns:p14="http://schemas.microsoft.com/office/powerpoint/2010/main" val="362529144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So, from the above discussion, it is clear that employee engagement is the core activity of the company manager to ensure the productivity level and growth margin. So, the company must arrange a program to recognize the employees whose contributions are crucial for overall performance (Singh, 2019). Increasing activity increases the motivation level of employees and also boosts their interest to work hard for the company to accomplish the desired objective. On the eve, the internal working environment will help to build a culture diversified big family of employees. So, arranging these employee engagement events will help to enhance the whole networking system of the company.</a:t>
            </a:r>
          </a:p>
          <a:p>
            <a:endParaRPr lang="en-US" dirty="0"/>
          </a:p>
        </p:txBody>
      </p:sp>
      <p:sp>
        <p:nvSpPr>
          <p:cNvPr id="4" name="Slide Number Placeholder 3"/>
          <p:cNvSpPr>
            <a:spLocks noGrp="1"/>
          </p:cNvSpPr>
          <p:nvPr>
            <p:ph type="sldNum" sz="quarter" idx="10"/>
          </p:nvPr>
        </p:nvSpPr>
        <p:spPr/>
        <p:txBody>
          <a:bodyPr/>
          <a:lstStyle/>
          <a:p>
            <a:fld id="{38CA8B88-441F-4C7D-90E4-65F36A943DD8}" type="slidenum">
              <a:rPr lang="en-US" smtClean="0"/>
              <a:t>15</a:t>
            </a:fld>
            <a:endParaRPr lang="en-US"/>
          </a:p>
        </p:txBody>
      </p:sp>
    </p:spTree>
    <p:extLst>
      <p:ext uri="{BB962C8B-B14F-4D97-AF65-F5344CB8AC3E}">
        <p14:creationId xmlns:p14="http://schemas.microsoft.com/office/powerpoint/2010/main" val="26688650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11/27/2022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11/27/2022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11/27/2022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11/27/2022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smtClean="0"/>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dirty="0"/>
              <a:pPr/>
              <a:t>11/27/2022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smtClean="0"/>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smtClean="0"/>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B61BEF0D-F0BB-DE4B-95CE-6DB70DBA9567}" type="datetimeFigureOut">
              <a:rPr lang="en-US" dirty="0"/>
              <a:pPr/>
              <a:t>11/27/2022</a:t>
            </a:fld>
            <a:endParaRPr lang="en-US" dirty="0"/>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68"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49250" y="2434107"/>
            <a:ext cx="9350062" cy="707886"/>
          </a:xfrm>
          <a:prstGeom prst="rect">
            <a:avLst/>
          </a:prstGeom>
          <a:noFill/>
        </p:spPr>
        <p:txBody>
          <a:bodyPr wrap="square" rtlCol="0">
            <a:spAutoFit/>
          </a:bodyPr>
          <a:lstStyle/>
          <a:p>
            <a:r>
              <a:rPr lang="en-US" sz="4000" b="1" dirty="0" smtClean="0">
                <a:solidFill>
                  <a:schemeClr val="bg1"/>
                </a:solidFill>
                <a:latin typeface="Times New Roman" panose="02020603050405020304" pitchFamily="18" charset="0"/>
                <a:cs typeface="Times New Roman" panose="02020603050405020304" pitchFamily="18" charset="0"/>
              </a:rPr>
              <a:t>Employees Engagement Event………..</a:t>
            </a:r>
            <a:endParaRPr lang="en-US" sz="40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316909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91320" y="750626"/>
            <a:ext cx="6277970" cy="646331"/>
          </a:xfrm>
          <a:prstGeom prst="rect">
            <a:avLst/>
          </a:prstGeom>
          <a:noFill/>
          <a:ln>
            <a:solidFill>
              <a:schemeClr val="accent1">
                <a:lumMod val="50000"/>
              </a:schemeClr>
            </a:solidFill>
          </a:ln>
        </p:spPr>
        <p:txBody>
          <a:bodyPr wrap="square" rtlCol="0">
            <a:spAutoFit/>
          </a:bodyPr>
          <a:lstStyle/>
          <a:p>
            <a:r>
              <a:rPr lang="en-US" sz="3600" dirty="0" smtClean="0">
                <a:solidFill>
                  <a:schemeClr val="bg1"/>
                </a:solidFill>
                <a:latin typeface="Times New Roman" panose="02020603050405020304" pitchFamily="18" charset="0"/>
                <a:cs typeface="Times New Roman" panose="02020603050405020304" pitchFamily="18" charset="0"/>
              </a:rPr>
              <a:t>Current Employee Engagement:</a:t>
            </a:r>
            <a:endParaRPr lang="en-US" sz="3600" dirty="0">
              <a:solidFill>
                <a:schemeClr val="bg1"/>
              </a:solidFill>
              <a:latin typeface="Times New Roman" panose="02020603050405020304" pitchFamily="18" charset="0"/>
              <a:cs typeface="Times New Roman" panose="02020603050405020304" pitchFamily="18" charset="0"/>
            </a:endParaRPr>
          </a:p>
        </p:txBody>
      </p:sp>
      <p:pic>
        <p:nvPicPr>
          <p:cNvPr id="4" name="Picture 2" descr="Dissatisfied Workers Could Keep Job Candidates Away - businessnewsdaily.com">
            <a:extLst>
              <a:ext uri="{FF2B5EF4-FFF2-40B4-BE49-F238E27FC236}">
                <a16:creationId xmlns:a16="http://schemas.microsoft.com/office/drawing/2014/main" xmlns="" id="{CD9470F4-5075-BD45-B5FE-D77809838F8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92872" y="2077467"/>
            <a:ext cx="4221708" cy="2905349"/>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272956" y="1924334"/>
            <a:ext cx="7519916" cy="3730317"/>
          </a:xfrm>
          <a:prstGeom prst="rect">
            <a:avLst/>
          </a:prstGeom>
          <a:noFill/>
        </p:spPr>
        <p:txBody>
          <a:bodyPr wrap="square" rtlCol="0">
            <a:spAutoFit/>
          </a:bodyPr>
          <a:lstStyle/>
          <a:p>
            <a:pPr marL="285750" indent="-285750" algn="just">
              <a:lnSpc>
                <a:spcPct val="150000"/>
              </a:lnSpc>
              <a:buFont typeface="Wingdings" panose="05000000000000000000" pitchFamily="2" charset="2"/>
              <a:buChar char="v"/>
            </a:pPr>
            <a:r>
              <a:rPr lang="en-US" sz="2000" dirty="0">
                <a:solidFill>
                  <a:schemeClr val="bg1"/>
                </a:solidFill>
                <a:latin typeface="Times New Roman" panose="02020603050405020304" pitchFamily="18" charset="0"/>
                <a:cs typeface="Times New Roman" panose="02020603050405020304" pitchFamily="18" charset="0"/>
              </a:rPr>
              <a:t>The process of employee engagement starts with the current employees' engagement which is the core motive behind boosting the expertise and performance of employees to ensure productivity level (Bakker, 2010). </a:t>
            </a:r>
            <a:endParaRPr lang="en-US" sz="2000" dirty="0" smtClean="0">
              <a:solidFill>
                <a:schemeClr val="bg1"/>
              </a:solidFill>
              <a:latin typeface="Times New Roman" panose="02020603050405020304" pitchFamily="18" charset="0"/>
              <a:cs typeface="Times New Roman" panose="02020603050405020304" pitchFamily="18" charset="0"/>
            </a:endParaRPr>
          </a:p>
          <a:p>
            <a:pPr marL="285750" indent="-285750" algn="just">
              <a:lnSpc>
                <a:spcPct val="150000"/>
              </a:lnSpc>
              <a:buFont typeface="Wingdings" panose="05000000000000000000" pitchFamily="2" charset="2"/>
              <a:buChar char="v"/>
            </a:pPr>
            <a:r>
              <a:rPr lang="en-US" sz="2000" dirty="0">
                <a:solidFill>
                  <a:schemeClr val="bg1"/>
                </a:solidFill>
                <a:latin typeface="Times New Roman" panose="02020603050405020304" pitchFamily="18" charset="0"/>
                <a:cs typeface="Times New Roman" panose="02020603050405020304" pitchFamily="18" charset="0"/>
              </a:rPr>
              <a:t>It is said that the first step to improving something is to measure its current position and to improve the performance of employees any kind of hotel needs to address the current skills and productivity level of employees. </a:t>
            </a:r>
          </a:p>
        </p:txBody>
      </p:sp>
    </p:spTree>
    <p:extLst>
      <p:ext uri="{BB962C8B-B14F-4D97-AF65-F5344CB8AC3E}">
        <p14:creationId xmlns:p14="http://schemas.microsoft.com/office/powerpoint/2010/main" val="27748975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91320" y="573205"/>
            <a:ext cx="7478974" cy="646331"/>
          </a:xfrm>
          <a:prstGeom prst="rect">
            <a:avLst/>
          </a:prstGeom>
          <a:noFill/>
          <a:ln>
            <a:solidFill>
              <a:schemeClr val="accent1">
                <a:lumMod val="50000"/>
              </a:schemeClr>
            </a:solidFill>
          </a:ln>
        </p:spPr>
        <p:txBody>
          <a:bodyPr wrap="square" rtlCol="0">
            <a:spAutoFit/>
          </a:bodyPr>
          <a:lstStyle/>
          <a:p>
            <a:r>
              <a:rPr lang="en-US" sz="3600" dirty="0" smtClean="0">
                <a:solidFill>
                  <a:schemeClr val="bg1"/>
                </a:solidFill>
                <a:latin typeface="Times New Roman" panose="02020603050405020304" pitchFamily="18" charset="0"/>
                <a:cs typeface="Times New Roman" panose="02020603050405020304" pitchFamily="18" charset="0"/>
              </a:rPr>
              <a:t>Importance of  Employee Engagement:</a:t>
            </a:r>
            <a:endParaRPr lang="en-US" sz="3600"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491320" y="1610436"/>
            <a:ext cx="11163868" cy="3268652"/>
          </a:xfrm>
          <a:prstGeom prst="rect">
            <a:avLst/>
          </a:prstGeom>
          <a:noFill/>
        </p:spPr>
        <p:txBody>
          <a:bodyPr wrap="square" rtlCol="0">
            <a:spAutoFit/>
          </a:bodyPr>
          <a:lstStyle/>
          <a:p>
            <a:pPr marL="285750" indent="-285750" algn="just">
              <a:lnSpc>
                <a:spcPct val="150000"/>
              </a:lnSpc>
              <a:buFont typeface="Wingdings" panose="05000000000000000000" pitchFamily="2" charset="2"/>
              <a:buChar char="v"/>
            </a:pPr>
            <a:r>
              <a:rPr lang="en-US" sz="2000" dirty="0">
                <a:solidFill>
                  <a:schemeClr val="bg1"/>
                </a:solidFill>
                <a:latin typeface="Times New Roman" panose="02020603050405020304" pitchFamily="18" charset="0"/>
                <a:cs typeface="Times New Roman" panose="02020603050405020304" pitchFamily="18" charset="0"/>
              </a:rPr>
              <a:t>The importance and advantages of employee engagement can be reflected in the overall performance and profitability of the Company. </a:t>
            </a:r>
            <a:endParaRPr lang="en-US" sz="2000" dirty="0" smtClean="0">
              <a:solidFill>
                <a:schemeClr val="bg1"/>
              </a:solidFill>
              <a:latin typeface="Times New Roman" panose="02020603050405020304" pitchFamily="18" charset="0"/>
              <a:cs typeface="Times New Roman" panose="02020603050405020304" pitchFamily="18" charset="0"/>
            </a:endParaRPr>
          </a:p>
          <a:p>
            <a:pPr marL="285750" indent="-285750" algn="just">
              <a:lnSpc>
                <a:spcPct val="150000"/>
              </a:lnSpc>
              <a:buFont typeface="Wingdings" panose="05000000000000000000" pitchFamily="2" charset="2"/>
              <a:buChar char="v"/>
            </a:pPr>
            <a:r>
              <a:rPr lang="en-US" sz="2000" dirty="0">
                <a:solidFill>
                  <a:schemeClr val="bg1"/>
                </a:solidFill>
                <a:latin typeface="Times New Roman" panose="02020603050405020304" pitchFamily="18" charset="0"/>
                <a:cs typeface="Times New Roman" panose="02020603050405020304" pitchFamily="18" charset="0"/>
              </a:rPr>
              <a:t>Because ensuring employee engagement is more like an investment for the company because the outcomes of these investments will benefit the company as it will boost the productivity of employees (Dossor, 2013). </a:t>
            </a:r>
            <a:endParaRPr lang="en-US" sz="2000" dirty="0" smtClean="0">
              <a:solidFill>
                <a:schemeClr val="bg1"/>
              </a:solidFill>
              <a:latin typeface="Times New Roman" panose="02020603050405020304" pitchFamily="18" charset="0"/>
              <a:cs typeface="Times New Roman" panose="02020603050405020304" pitchFamily="18" charset="0"/>
            </a:endParaRPr>
          </a:p>
          <a:p>
            <a:pPr marL="285750" indent="-285750" algn="just">
              <a:lnSpc>
                <a:spcPct val="150000"/>
              </a:lnSpc>
              <a:buFont typeface="Wingdings" panose="05000000000000000000" pitchFamily="2" charset="2"/>
              <a:buChar char="v"/>
            </a:pPr>
            <a:r>
              <a:rPr lang="en-US" sz="2000" dirty="0">
                <a:solidFill>
                  <a:schemeClr val="bg1"/>
                </a:solidFill>
                <a:latin typeface="Times New Roman" panose="02020603050405020304" pitchFamily="18" charset="0"/>
                <a:cs typeface="Times New Roman" panose="02020603050405020304" pitchFamily="18" charset="0"/>
              </a:rPr>
              <a:t>Such as increased profitability, reduction of cost, maximizing the company value, and reducing internal conflict. </a:t>
            </a:r>
          </a:p>
        </p:txBody>
      </p:sp>
    </p:spTree>
    <p:extLst>
      <p:ext uri="{BB962C8B-B14F-4D97-AF65-F5344CB8AC3E}">
        <p14:creationId xmlns:p14="http://schemas.microsoft.com/office/powerpoint/2010/main" val="17685507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91320" y="573205"/>
            <a:ext cx="7802075" cy="646331"/>
          </a:xfrm>
          <a:prstGeom prst="rect">
            <a:avLst/>
          </a:prstGeom>
          <a:noFill/>
          <a:ln>
            <a:solidFill>
              <a:schemeClr val="accent1">
                <a:lumMod val="50000"/>
              </a:schemeClr>
            </a:solidFill>
          </a:ln>
        </p:spPr>
        <p:txBody>
          <a:bodyPr wrap="square" rtlCol="0">
            <a:spAutoFit/>
          </a:bodyPr>
          <a:lstStyle/>
          <a:p>
            <a:r>
              <a:rPr lang="en-US" sz="3600" dirty="0" smtClean="0">
                <a:solidFill>
                  <a:schemeClr val="bg1"/>
                </a:solidFill>
                <a:latin typeface="Times New Roman" panose="02020603050405020304" pitchFamily="18" charset="0"/>
                <a:cs typeface="Times New Roman" panose="02020603050405020304" pitchFamily="18" charset="0"/>
              </a:rPr>
              <a:t>How to Increase  Employee Engagement:</a:t>
            </a:r>
            <a:endParaRPr lang="en-US" sz="3600"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518616" y="1760561"/>
            <a:ext cx="6196084" cy="3477875"/>
          </a:xfrm>
          <a:prstGeom prst="rect">
            <a:avLst/>
          </a:prstGeom>
          <a:noFill/>
        </p:spPr>
        <p:txBody>
          <a:bodyPr wrap="square" rtlCol="0">
            <a:spAutoFit/>
          </a:bodyPr>
          <a:lstStyle/>
          <a:p>
            <a:pPr marL="285750" indent="-285750" algn="just">
              <a:lnSpc>
                <a:spcPct val="150000"/>
              </a:lnSpc>
              <a:buFont typeface="Wingdings" panose="05000000000000000000" pitchFamily="2" charset="2"/>
              <a:buChar char="v"/>
            </a:pPr>
            <a:r>
              <a:rPr lang="en-US" sz="2000" dirty="0" smtClean="0">
                <a:solidFill>
                  <a:schemeClr val="bg1"/>
                </a:solidFill>
                <a:latin typeface="Times New Roman" panose="02020603050405020304" pitchFamily="18" charset="0"/>
                <a:cs typeface="Times New Roman" panose="02020603050405020304" pitchFamily="18" charset="0"/>
              </a:rPr>
              <a:t>Applying the IES model.</a:t>
            </a:r>
          </a:p>
          <a:p>
            <a:pPr marL="285750" indent="-285750" algn="just">
              <a:lnSpc>
                <a:spcPct val="150000"/>
              </a:lnSpc>
              <a:buFont typeface="Wingdings" panose="05000000000000000000" pitchFamily="2" charset="2"/>
              <a:buChar char="v"/>
            </a:pPr>
            <a:r>
              <a:rPr lang="en-US" sz="2000" dirty="0" smtClean="0">
                <a:solidFill>
                  <a:schemeClr val="bg1"/>
                </a:solidFill>
                <a:latin typeface="Times New Roman" panose="02020603050405020304" pitchFamily="18" charset="0"/>
                <a:cs typeface="Times New Roman" panose="02020603050405020304" pitchFamily="18" charset="0"/>
              </a:rPr>
              <a:t>Strategic activity to boost employees productivity.</a:t>
            </a:r>
          </a:p>
          <a:p>
            <a:pPr marL="285750" indent="-285750" algn="just">
              <a:lnSpc>
                <a:spcPct val="200000"/>
              </a:lnSpc>
              <a:buFont typeface="Wingdings" panose="05000000000000000000" pitchFamily="2" charset="2"/>
              <a:buChar char="v"/>
            </a:pPr>
            <a:r>
              <a:rPr lang="en-US" sz="2000" b="1" dirty="0" smtClean="0">
                <a:solidFill>
                  <a:schemeClr val="bg1"/>
                </a:solidFill>
                <a:latin typeface="Times New Roman" panose="02020603050405020304" pitchFamily="18" charset="0"/>
                <a:cs typeface="Times New Roman" panose="02020603050405020304" pitchFamily="18" charset="0"/>
              </a:rPr>
              <a:t>As a result Hilton hotel will be able to:</a:t>
            </a:r>
          </a:p>
          <a:p>
            <a:pPr marL="285750" indent="-285750" algn="just">
              <a:lnSpc>
                <a:spcPct val="200000"/>
              </a:lnSpc>
              <a:buFont typeface="Arial" panose="020B0604020202020204" pitchFamily="34" charset="0"/>
              <a:buChar char="•"/>
            </a:pPr>
            <a:r>
              <a:rPr lang="en-US" sz="2000" dirty="0" smtClean="0">
                <a:solidFill>
                  <a:schemeClr val="bg1"/>
                </a:solidFill>
                <a:latin typeface="Times New Roman" panose="02020603050405020304" pitchFamily="18" charset="0"/>
                <a:cs typeface="Times New Roman" panose="02020603050405020304" pitchFamily="18" charset="0"/>
              </a:rPr>
              <a:t>Enhance the communication channel</a:t>
            </a:r>
          </a:p>
          <a:p>
            <a:pPr marL="285750" indent="-285750" algn="just">
              <a:lnSpc>
                <a:spcPct val="200000"/>
              </a:lnSpc>
              <a:buFont typeface="Arial" panose="020B0604020202020204" pitchFamily="34" charset="0"/>
              <a:buChar char="•"/>
            </a:pPr>
            <a:r>
              <a:rPr lang="en-US" sz="2000" dirty="0" smtClean="0">
                <a:solidFill>
                  <a:schemeClr val="bg1"/>
                </a:solidFill>
                <a:latin typeface="Times New Roman" panose="02020603050405020304" pitchFamily="18" charset="0"/>
                <a:cs typeface="Times New Roman" panose="02020603050405020304" pitchFamily="18" charset="0"/>
              </a:rPr>
              <a:t>Increase son satisfaction</a:t>
            </a:r>
          </a:p>
          <a:p>
            <a:pPr marL="285750" indent="-285750" algn="just">
              <a:lnSpc>
                <a:spcPct val="200000"/>
              </a:lnSpc>
              <a:buFont typeface="Arial" panose="020B0604020202020204" pitchFamily="34" charset="0"/>
              <a:buChar char="•"/>
            </a:pPr>
            <a:r>
              <a:rPr lang="en-US" sz="2000" dirty="0" smtClean="0">
                <a:solidFill>
                  <a:schemeClr val="bg1"/>
                </a:solidFill>
                <a:latin typeface="Times New Roman" panose="02020603050405020304" pitchFamily="18" charset="0"/>
                <a:cs typeface="Times New Roman" panose="02020603050405020304" pitchFamily="18" charset="0"/>
              </a:rPr>
              <a:t>Improve performance and productivity</a:t>
            </a:r>
            <a:endParaRPr lang="en-US" sz="2000" dirty="0">
              <a:solidFill>
                <a:schemeClr val="bg1"/>
              </a:solidFill>
              <a:latin typeface="Times New Roman" panose="02020603050405020304" pitchFamily="18" charset="0"/>
              <a:cs typeface="Times New Roman" panose="02020603050405020304" pitchFamily="18" charset="0"/>
            </a:endParaRPr>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14700" y="1760561"/>
            <a:ext cx="5009439" cy="3733800"/>
          </a:xfrm>
          <a:prstGeom prst="rect">
            <a:avLst/>
          </a:prstGeom>
          <a:ln>
            <a:noFill/>
          </a:ln>
          <a:effectLst>
            <a:softEdge rad="112500"/>
          </a:effectLst>
        </p:spPr>
      </p:pic>
    </p:spTree>
    <p:extLst>
      <p:ext uri="{BB962C8B-B14F-4D97-AF65-F5344CB8AC3E}">
        <p14:creationId xmlns:p14="http://schemas.microsoft.com/office/powerpoint/2010/main" val="15550719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491320" y="573205"/>
            <a:ext cx="5895832" cy="646331"/>
          </a:xfrm>
          <a:prstGeom prst="rect">
            <a:avLst/>
          </a:prstGeom>
          <a:noFill/>
          <a:ln>
            <a:solidFill>
              <a:schemeClr val="accent1">
                <a:lumMod val="50000"/>
              </a:schemeClr>
            </a:solidFill>
          </a:ln>
        </p:spPr>
        <p:txBody>
          <a:bodyPr wrap="square" rtlCol="0">
            <a:spAutoFit/>
          </a:bodyPr>
          <a:lstStyle/>
          <a:p>
            <a:r>
              <a:rPr lang="en-US" sz="3600" dirty="0" smtClean="0">
                <a:solidFill>
                  <a:schemeClr val="bg1"/>
                </a:solidFill>
                <a:latin typeface="Times New Roman" panose="02020603050405020304" pitchFamily="18" charset="0"/>
                <a:cs typeface="Times New Roman" panose="02020603050405020304" pitchFamily="18" charset="0"/>
              </a:rPr>
              <a:t>Employee Engagement Event:</a:t>
            </a:r>
            <a:endParaRPr lang="en-US" sz="3600" dirty="0">
              <a:solidFill>
                <a:schemeClr val="bg1"/>
              </a:solidFill>
              <a:latin typeface="Times New Roman" panose="02020603050405020304" pitchFamily="18" charset="0"/>
              <a:cs typeface="Times New Roman" panose="02020603050405020304" pitchFamily="18" charset="0"/>
            </a:endParaRPr>
          </a:p>
        </p:txBody>
      </p:sp>
      <p:sp>
        <p:nvSpPr>
          <p:cNvPr id="6" name="TextBox 5"/>
          <p:cNvSpPr txBox="1"/>
          <p:nvPr/>
        </p:nvSpPr>
        <p:spPr>
          <a:xfrm>
            <a:off x="491320" y="1528549"/>
            <a:ext cx="6673755" cy="3730317"/>
          </a:xfrm>
          <a:prstGeom prst="rect">
            <a:avLst/>
          </a:prstGeom>
          <a:noFill/>
        </p:spPr>
        <p:txBody>
          <a:bodyPr wrap="square" rtlCol="0">
            <a:spAutoFit/>
          </a:bodyPr>
          <a:lstStyle/>
          <a:p>
            <a:pPr marL="342900" indent="-342900" algn="just">
              <a:lnSpc>
                <a:spcPct val="150000"/>
              </a:lnSpc>
              <a:buFont typeface="Wingdings" panose="05000000000000000000" pitchFamily="2" charset="2"/>
              <a:buChar char="v"/>
            </a:pPr>
            <a:r>
              <a:rPr lang="en-US" sz="2000" dirty="0">
                <a:solidFill>
                  <a:schemeClr val="bg1"/>
                </a:solidFill>
                <a:latin typeface="Times New Roman" panose="02020603050405020304" pitchFamily="18" charset="0"/>
                <a:cs typeface="Times New Roman" panose="02020603050405020304" pitchFamily="18" charset="0"/>
              </a:rPr>
              <a:t>Staff Engagement event is the strategic activities that increase the evolvement and motivation of employees and also build positive perspectives about the company and workplace (Braga, 2021). </a:t>
            </a:r>
            <a:endParaRPr lang="en-US" sz="2000" dirty="0" smtClean="0">
              <a:solidFill>
                <a:schemeClr val="bg1"/>
              </a:solidFill>
              <a:latin typeface="Times New Roman" panose="02020603050405020304" pitchFamily="18" charset="0"/>
              <a:cs typeface="Times New Roman" panose="02020603050405020304" pitchFamily="18" charset="0"/>
            </a:endParaRPr>
          </a:p>
          <a:p>
            <a:pPr marL="342900" indent="-342900" algn="just">
              <a:lnSpc>
                <a:spcPct val="150000"/>
              </a:lnSpc>
              <a:buFont typeface="Wingdings" panose="05000000000000000000" pitchFamily="2" charset="2"/>
              <a:buChar char="v"/>
            </a:pPr>
            <a:r>
              <a:rPr lang="en-US" sz="2000" dirty="0">
                <a:solidFill>
                  <a:schemeClr val="bg1"/>
                </a:solidFill>
                <a:latin typeface="Times New Roman" panose="02020603050405020304" pitchFamily="18" charset="0"/>
                <a:cs typeface="Times New Roman" panose="02020603050405020304" pitchFamily="18" charset="0"/>
              </a:rPr>
              <a:t>On the eve, it helps the company to enhance the smooth, friendly and open work environment to get desired outcomes. Thus, socializing outside networks and communication channels also improves.</a:t>
            </a:r>
          </a:p>
        </p:txBody>
      </p:sp>
      <p:pic>
        <p:nvPicPr>
          <p:cNvPr id="7" name="Picture 4" descr="Happy Employees' Top Priority For Companies Leading LinkedIn's List |  Forbes India">
            <a:extLst>
              <a:ext uri="{FF2B5EF4-FFF2-40B4-BE49-F238E27FC236}">
                <a16:creationId xmlns:a16="http://schemas.microsoft.com/office/drawing/2014/main" xmlns="" id="{5637C318-B869-8B4D-8734-A71CD9A7CEC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74265" y="1930803"/>
            <a:ext cx="4716260" cy="3144172"/>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35743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48269" y="573205"/>
            <a:ext cx="3316405" cy="646331"/>
          </a:xfrm>
          <a:prstGeom prst="rect">
            <a:avLst/>
          </a:prstGeom>
          <a:noFill/>
          <a:ln>
            <a:solidFill>
              <a:schemeClr val="accent1">
                <a:lumMod val="50000"/>
              </a:schemeClr>
            </a:solidFill>
          </a:ln>
        </p:spPr>
        <p:txBody>
          <a:bodyPr wrap="square" rtlCol="0">
            <a:spAutoFit/>
          </a:bodyPr>
          <a:lstStyle/>
          <a:p>
            <a:r>
              <a:rPr lang="en-US" sz="3600" dirty="0" smtClean="0">
                <a:solidFill>
                  <a:schemeClr val="bg1"/>
                </a:solidFill>
                <a:latin typeface="Times New Roman" panose="02020603050405020304" pitchFamily="18" charset="0"/>
                <a:cs typeface="Times New Roman" panose="02020603050405020304" pitchFamily="18" charset="0"/>
              </a:rPr>
              <a:t>EMBOK Model:</a:t>
            </a:r>
            <a:endParaRPr lang="en-US" sz="3600"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368488" y="1169830"/>
            <a:ext cx="6892121" cy="5632311"/>
          </a:xfrm>
          <a:prstGeom prst="rect">
            <a:avLst/>
          </a:prstGeom>
          <a:noFill/>
        </p:spPr>
        <p:txBody>
          <a:bodyPr wrap="square" rtlCol="0">
            <a:spAutoFit/>
          </a:bodyPr>
          <a:lstStyle/>
          <a:p>
            <a:pPr marL="285750" indent="-285750" algn="just">
              <a:lnSpc>
                <a:spcPct val="150000"/>
              </a:lnSpc>
              <a:buFont typeface="Wingdings" panose="05000000000000000000" pitchFamily="2" charset="2"/>
              <a:buChar char="v"/>
            </a:pPr>
            <a:r>
              <a:rPr lang="en-US" sz="2000" dirty="0">
                <a:solidFill>
                  <a:schemeClr val="bg1"/>
                </a:solidFill>
                <a:latin typeface="Times New Roman" panose="02020603050405020304" pitchFamily="18" charset="0"/>
                <a:cs typeface="Times New Roman" panose="02020603050405020304" pitchFamily="18" charset="0"/>
              </a:rPr>
              <a:t>Here, EMBOK one of the most widely used employee engagement models is discussed to show the application of how the company uses the model to boost the motivation and engagement of employees. </a:t>
            </a:r>
            <a:endParaRPr lang="en-US" sz="2000" dirty="0" smtClean="0">
              <a:solidFill>
                <a:schemeClr val="bg1"/>
              </a:solidFill>
              <a:latin typeface="Times New Roman" panose="02020603050405020304" pitchFamily="18" charset="0"/>
              <a:cs typeface="Times New Roman" panose="02020603050405020304" pitchFamily="18" charset="0"/>
            </a:endParaRPr>
          </a:p>
          <a:p>
            <a:pPr marL="285750" indent="-285750" algn="just">
              <a:lnSpc>
                <a:spcPct val="150000"/>
              </a:lnSpc>
              <a:buFont typeface="Wingdings" panose="05000000000000000000" pitchFamily="2" charset="2"/>
              <a:buChar char="v"/>
            </a:pPr>
            <a:r>
              <a:rPr lang="en-US" sz="2000" dirty="0">
                <a:solidFill>
                  <a:schemeClr val="bg1"/>
                </a:solidFill>
                <a:latin typeface="Times New Roman" panose="02020603050405020304" pitchFamily="18" charset="0"/>
                <a:cs typeface="Times New Roman" panose="02020603050405020304" pitchFamily="18" charset="0"/>
              </a:rPr>
              <a:t>The core benefit of this model is that it helps to measure statistically the degree of employee involvement and their commitment level to contribute to the growth of the company (Yi et al., 2011). </a:t>
            </a:r>
            <a:endParaRPr lang="en-US" sz="2000" dirty="0" smtClean="0">
              <a:solidFill>
                <a:schemeClr val="bg1"/>
              </a:solidFill>
              <a:latin typeface="Times New Roman" panose="02020603050405020304" pitchFamily="18" charset="0"/>
              <a:cs typeface="Times New Roman" panose="02020603050405020304" pitchFamily="18" charset="0"/>
            </a:endParaRPr>
          </a:p>
          <a:p>
            <a:pPr marL="285750" indent="-285750" algn="just">
              <a:lnSpc>
                <a:spcPct val="150000"/>
              </a:lnSpc>
              <a:buFont typeface="Wingdings" panose="05000000000000000000" pitchFamily="2" charset="2"/>
              <a:buChar char="v"/>
            </a:pPr>
            <a:r>
              <a:rPr lang="en-US" sz="2000" dirty="0">
                <a:solidFill>
                  <a:schemeClr val="bg1"/>
                </a:solidFill>
                <a:latin typeface="Times New Roman" panose="02020603050405020304" pitchFamily="18" charset="0"/>
                <a:cs typeface="Times New Roman" panose="02020603050405020304" pitchFamily="18" charset="0"/>
              </a:rPr>
              <a:t> </a:t>
            </a:r>
            <a:r>
              <a:rPr lang="en-US" sz="2000" dirty="0" smtClean="0">
                <a:solidFill>
                  <a:schemeClr val="bg1"/>
                </a:solidFill>
                <a:latin typeface="Times New Roman" panose="02020603050405020304" pitchFamily="18" charset="0"/>
                <a:cs typeface="Times New Roman" panose="02020603050405020304" pitchFamily="18" charset="0"/>
              </a:rPr>
              <a:t>Ensuring </a:t>
            </a:r>
            <a:r>
              <a:rPr lang="en-US" sz="2000" dirty="0">
                <a:solidFill>
                  <a:schemeClr val="bg1"/>
                </a:solidFill>
                <a:latin typeface="Times New Roman" panose="02020603050405020304" pitchFamily="18" charset="0"/>
                <a:cs typeface="Times New Roman" panose="02020603050405020304" pitchFamily="18" charset="0"/>
              </a:rPr>
              <a:t>continuous improvement, increase their creativity level, enrich the ethical and moral codes that guide the person, improve strategic thinking skills, and the sustainability of continuous growth of personal skills.</a:t>
            </a:r>
          </a:p>
        </p:txBody>
      </p:sp>
      <p:pic>
        <p:nvPicPr>
          <p:cNvPr id="5" name="Picture 2">
            <a:extLst>
              <a:ext uri="{FF2B5EF4-FFF2-40B4-BE49-F238E27FC236}">
                <a16:creationId xmlns:a16="http://schemas.microsoft.com/office/drawing/2014/main" xmlns="" id="{36917EEE-4C28-9246-AB92-E9CA8273F48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36915" y="1991630"/>
            <a:ext cx="3996807" cy="3290054"/>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246094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12042" y="559558"/>
            <a:ext cx="1426191" cy="646331"/>
          </a:xfrm>
          <a:prstGeom prst="rect">
            <a:avLst/>
          </a:prstGeom>
          <a:noFill/>
          <a:ln>
            <a:solidFill>
              <a:schemeClr val="accent1">
                <a:lumMod val="50000"/>
              </a:schemeClr>
            </a:solidFill>
          </a:ln>
        </p:spPr>
        <p:txBody>
          <a:bodyPr wrap="square" rtlCol="0">
            <a:spAutoFit/>
          </a:bodyPr>
          <a:lstStyle/>
          <a:p>
            <a:r>
              <a:rPr lang="en-US" sz="3600" dirty="0" smtClean="0">
                <a:solidFill>
                  <a:schemeClr val="bg1"/>
                </a:solidFill>
                <a:latin typeface="Times New Roman" panose="02020603050405020304" pitchFamily="18" charset="0"/>
                <a:cs typeface="Times New Roman" panose="02020603050405020304" pitchFamily="18" charset="0"/>
              </a:rPr>
              <a:t>Them:</a:t>
            </a:r>
            <a:endParaRPr lang="en-US" sz="3600"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559558" y="1419367"/>
            <a:ext cx="7055893" cy="4653646"/>
          </a:xfrm>
          <a:prstGeom prst="rect">
            <a:avLst/>
          </a:prstGeom>
          <a:noFill/>
        </p:spPr>
        <p:txBody>
          <a:bodyPr wrap="square" rtlCol="0">
            <a:spAutoFit/>
          </a:bodyPr>
          <a:lstStyle/>
          <a:p>
            <a:pPr marL="285750" indent="-285750" algn="just">
              <a:lnSpc>
                <a:spcPct val="150000"/>
              </a:lnSpc>
              <a:buFont typeface="Wingdings" panose="05000000000000000000" pitchFamily="2" charset="2"/>
              <a:buChar char="v"/>
            </a:pPr>
            <a:r>
              <a:rPr lang="en-US" sz="2000" dirty="0">
                <a:solidFill>
                  <a:schemeClr val="bg1"/>
                </a:solidFill>
                <a:latin typeface="Times New Roman" panose="02020603050405020304" pitchFamily="18" charset="0"/>
                <a:cs typeface="Times New Roman" panose="02020603050405020304" pitchFamily="18" charset="0"/>
              </a:rPr>
              <a:t>EMBOK model mainly emphasizes the 3 core dimensions which are the description of the knowledge and skills essential to create and develop &amp; deliver an event (Rawles, 2019). </a:t>
            </a:r>
            <a:endParaRPr lang="en-US" sz="2000" dirty="0" smtClean="0">
              <a:solidFill>
                <a:schemeClr val="bg1"/>
              </a:solidFill>
              <a:latin typeface="Times New Roman" panose="02020603050405020304" pitchFamily="18" charset="0"/>
              <a:cs typeface="Times New Roman" panose="02020603050405020304" pitchFamily="18" charset="0"/>
            </a:endParaRPr>
          </a:p>
          <a:p>
            <a:pPr marL="285750" indent="-285750" algn="just">
              <a:lnSpc>
                <a:spcPct val="150000"/>
              </a:lnSpc>
              <a:buFont typeface="Wingdings" panose="05000000000000000000" pitchFamily="2" charset="2"/>
              <a:buChar char="v"/>
            </a:pPr>
            <a:endParaRPr lang="en-US" sz="2000" dirty="0">
              <a:solidFill>
                <a:schemeClr val="bg1"/>
              </a:solidFill>
              <a:latin typeface="Times New Roman" panose="02020603050405020304" pitchFamily="18" charset="0"/>
              <a:cs typeface="Times New Roman" panose="02020603050405020304" pitchFamily="18" charset="0"/>
            </a:endParaRPr>
          </a:p>
          <a:p>
            <a:pPr marL="285750" indent="-285750" algn="just">
              <a:lnSpc>
                <a:spcPct val="150000"/>
              </a:lnSpc>
              <a:buFont typeface="Wingdings" panose="05000000000000000000" pitchFamily="2" charset="2"/>
              <a:buChar char="v"/>
            </a:pPr>
            <a:r>
              <a:rPr lang="en-US" sz="2000" dirty="0">
                <a:solidFill>
                  <a:schemeClr val="bg1"/>
                </a:solidFill>
                <a:latin typeface="Times New Roman" panose="02020603050405020304" pitchFamily="18" charset="0"/>
                <a:cs typeface="Times New Roman" panose="02020603050405020304" pitchFamily="18" charset="0"/>
              </a:rPr>
              <a:t>The first fact is the "Them" because it is essential to set the code of manner or dress for Hotel employees (Parrott, 2022). </a:t>
            </a:r>
            <a:endParaRPr lang="en-US" sz="2000" dirty="0" smtClean="0">
              <a:solidFill>
                <a:schemeClr val="bg1"/>
              </a:solidFill>
              <a:latin typeface="Times New Roman" panose="02020603050405020304" pitchFamily="18" charset="0"/>
              <a:cs typeface="Times New Roman" panose="02020603050405020304" pitchFamily="18" charset="0"/>
            </a:endParaRPr>
          </a:p>
          <a:p>
            <a:pPr marL="285750" indent="-285750" algn="just">
              <a:lnSpc>
                <a:spcPct val="150000"/>
              </a:lnSpc>
              <a:buFont typeface="Wingdings" panose="05000000000000000000" pitchFamily="2" charset="2"/>
              <a:buChar char="v"/>
            </a:pPr>
            <a:r>
              <a:rPr lang="en-US" sz="2000" dirty="0">
                <a:solidFill>
                  <a:schemeClr val="bg1"/>
                </a:solidFill>
                <a:latin typeface="Times New Roman" panose="02020603050405020304" pitchFamily="18" charset="0"/>
                <a:cs typeface="Times New Roman" panose="02020603050405020304" pitchFamily="18" charset="0"/>
              </a:rPr>
              <a:t>The Them introduces the dress code and how the employees should appear in the workplace. On the eve, the different events required different them or dress codes that must be well-known to eh employees.</a:t>
            </a:r>
          </a:p>
        </p:txBody>
      </p:sp>
      <p:pic>
        <p:nvPicPr>
          <p:cNvPr id="4" name="Picture 4" descr="Seven orders 'Miss Fisher's Murder Mysteries' spin-off - IF Magazine">
            <a:extLst>
              <a:ext uri="{FF2B5EF4-FFF2-40B4-BE49-F238E27FC236}">
                <a16:creationId xmlns:a16="http://schemas.microsoft.com/office/drawing/2014/main" xmlns="" id="{F3494F2C-B06C-C94F-A866-0D21B904EAB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45069" y="1967109"/>
            <a:ext cx="4214074" cy="3068915"/>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187706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12042" y="559558"/>
            <a:ext cx="2824293" cy="646331"/>
          </a:xfrm>
          <a:prstGeom prst="rect">
            <a:avLst/>
          </a:prstGeom>
          <a:noFill/>
          <a:ln>
            <a:solidFill>
              <a:schemeClr val="accent1">
                <a:lumMod val="50000"/>
              </a:schemeClr>
            </a:solidFill>
          </a:ln>
        </p:spPr>
        <p:txBody>
          <a:bodyPr wrap="square" rtlCol="0">
            <a:spAutoFit/>
          </a:bodyPr>
          <a:lstStyle/>
          <a:p>
            <a:r>
              <a:rPr lang="en-US" sz="3600" dirty="0" smtClean="0">
                <a:solidFill>
                  <a:schemeClr val="bg1"/>
                </a:solidFill>
                <a:latin typeface="Times New Roman" panose="02020603050405020304" pitchFamily="18" charset="0"/>
                <a:cs typeface="Times New Roman" panose="02020603050405020304" pitchFamily="18" charset="0"/>
              </a:rPr>
              <a:t>Environment:</a:t>
            </a:r>
            <a:endParaRPr lang="en-US" sz="3600"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532262" y="1557393"/>
            <a:ext cx="6572012" cy="3730317"/>
          </a:xfrm>
          <a:prstGeom prst="rect">
            <a:avLst/>
          </a:prstGeom>
          <a:noFill/>
        </p:spPr>
        <p:txBody>
          <a:bodyPr wrap="square" rtlCol="0">
            <a:spAutoFit/>
          </a:bodyPr>
          <a:lstStyle/>
          <a:p>
            <a:pPr marL="285750" indent="-285750" algn="just">
              <a:lnSpc>
                <a:spcPct val="150000"/>
              </a:lnSpc>
              <a:buFont typeface="Wingdings" panose="05000000000000000000" pitchFamily="2" charset="2"/>
              <a:buChar char="v"/>
            </a:pPr>
            <a:r>
              <a:rPr lang="en-US" sz="2000" dirty="0">
                <a:solidFill>
                  <a:schemeClr val="bg1"/>
                </a:solidFill>
                <a:latin typeface="Times New Roman" panose="02020603050405020304" pitchFamily="18" charset="0"/>
                <a:cs typeface="Times New Roman" panose="02020603050405020304" pitchFamily="18" charset="0"/>
              </a:rPr>
              <a:t>Extern and internal appearance or the environment helps to build positive impressions among customers (Wood, 2013). </a:t>
            </a:r>
            <a:endParaRPr lang="en-US" sz="2000" dirty="0" smtClean="0">
              <a:solidFill>
                <a:schemeClr val="bg1"/>
              </a:solidFill>
              <a:latin typeface="Times New Roman" panose="02020603050405020304" pitchFamily="18" charset="0"/>
              <a:cs typeface="Times New Roman" panose="02020603050405020304" pitchFamily="18" charset="0"/>
            </a:endParaRPr>
          </a:p>
          <a:p>
            <a:pPr marL="285750" indent="-285750" algn="just">
              <a:lnSpc>
                <a:spcPct val="150000"/>
              </a:lnSpc>
              <a:buFont typeface="Wingdings" panose="05000000000000000000" pitchFamily="2" charset="2"/>
              <a:buChar char="v"/>
            </a:pPr>
            <a:r>
              <a:rPr lang="en-US" sz="2000" dirty="0">
                <a:solidFill>
                  <a:schemeClr val="bg1"/>
                </a:solidFill>
                <a:latin typeface="Times New Roman" panose="02020603050405020304" pitchFamily="18" charset="0"/>
                <a:cs typeface="Times New Roman" panose="02020603050405020304" pitchFamily="18" charset="0"/>
              </a:rPr>
              <a:t>Moreover, the room decoration also matters to get attention such as the cobwebs candle chandeliers, and Victorian style curtains in Hilton hotel will help to get customers' attraction. Hence, table decoration with white table cloth, candle holder, glasses, and table runner also matter in case of </a:t>
            </a:r>
            <a:r>
              <a:rPr lang="en-US" sz="2000" dirty="0" smtClean="0">
                <a:solidFill>
                  <a:schemeClr val="bg1"/>
                </a:solidFill>
                <a:latin typeface="Times New Roman" panose="02020603050405020304" pitchFamily="18" charset="0"/>
                <a:cs typeface="Times New Roman" panose="02020603050405020304" pitchFamily="18" charset="0"/>
              </a:rPr>
              <a:t>decoration.</a:t>
            </a:r>
            <a:endParaRPr lang="en-US" sz="2000" dirty="0">
              <a:solidFill>
                <a:schemeClr val="bg1"/>
              </a:solidFill>
              <a:latin typeface="Times New Roman" panose="02020603050405020304" pitchFamily="18" charset="0"/>
              <a:cs typeface="Times New Roman" panose="02020603050405020304" pitchFamily="18" charset="0"/>
            </a:endParaRPr>
          </a:p>
        </p:txBody>
      </p:sp>
      <p:pic>
        <p:nvPicPr>
          <p:cNvPr id="4" name="Picture 8" descr="Weddings | The Pfister Hotel">
            <a:extLst>
              <a:ext uri="{FF2B5EF4-FFF2-40B4-BE49-F238E27FC236}">
                <a16:creationId xmlns:a16="http://schemas.microsoft.com/office/drawing/2014/main" xmlns="" id="{4263D947-3633-504B-A525-A86BC7B5373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99810" y="1775214"/>
            <a:ext cx="4796574" cy="3294673"/>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977383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12042" y="559558"/>
            <a:ext cx="1973687" cy="646331"/>
          </a:xfrm>
          <a:prstGeom prst="rect">
            <a:avLst/>
          </a:prstGeom>
          <a:noFill/>
          <a:ln>
            <a:solidFill>
              <a:schemeClr val="accent1">
                <a:lumMod val="50000"/>
              </a:schemeClr>
            </a:solidFill>
          </a:ln>
        </p:spPr>
        <p:txBody>
          <a:bodyPr wrap="square" rtlCol="0">
            <a:spAutoFit/>
          </a:bodyPr>
          <a:lstStyle/>
          <a:p>
            <a:r>
              <a:rPr lang="en-US" sz="3600" dirty="0" smtClean="0">
                <a:solidFill>
                  <a:schemeClr val="bg1"/>
                </a:solidFill>
                <a:latin typeface="Times New Roman" panose="02020603050405020304" pitchFamily="18" charset="0"/>
                <a:cs typeface="Times New Roman" panose="02020603050405020304" pitchFamily="18" charset="0"/>
              </a:rPr>
              <a:t>Catering:</a:t>
            </a:r>
            <a:endParaRPr lang="en-US" sz="3600"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398641" y="1514585"/>
            <a:ext cx="7148571" cy="4653646"/>
          </a:xfrm>
          <a:prstGeom prst="rect">
            <a:avLst/>
          </a:prstGeom>
          <a:noFill/>
        </p:spPr>
        <p:txBody>
          <a:bodyPr wrap="square" rtlCol="0">
            <a:spAutoFit/>
          </a:bodyPr>
          <a:lstStyle/>
          <a:p>
            <a:pPr marL="285750" indent="-285750" algn="just">
              <a:lnSpc>
                <a:spcPct val="150000"/>
              </a:lnSpc>
              <a:buFont typeface="Wingdings" panose="05000000000000000000" pitchFamily="2" charset="2"/>
              <a:buChar char="v"/>
            </a:pPr>
            <a:r>
              <a:rPr lang="en-US" sz="2000" b="1" dirty="0" smtClean="0">
                <a:solidFill>
                  <a:schemeClr val="bg1"/>
                </a:solidFill>
                <a:latin typeface="Times New Roman" panose="02020603050405020304" pitchFamily="18" charset="0"/>
                <a:cs typeface="Times New Roman" panose="02020603050405020304" pitchFamily="18" charset="0"/>
              </a:rPr>
              <a:t>Main Course: </a:t>
            </a:r>
          </a:p>
          <a:p>
            <a:pPr algn="just">
              <a:lnSpc>
                <a:spcPct val="150000"/>
              </a:lnSpc>
            </a:pPr>
            <a:r>
              <a:rPr lang="en-US" sz="2000" dirty="0" smtClean="0">
                <a:solidFill>
                  <a:schemeClr val="bg1"/>
                </a:solidFill>
                <a:latin typeface="Times New Roman" panose="02020603050405020304" pitchFamily="18" charset="0"/>
                <a:cs typeface="Times New Roman" panose="02020603050405020304" pitchFamily="18" charset="0"/>
              </a:rPr>
              <a:t>Here</a:t>
            </a:r>
            <a:r>
              <a:rPr lang="en-US" sz="2000" dirty="0">
                <a:solidFill>
                  <a:schemeClr val="bg1"/>
                </a:solidFill>
                <a:latin typeface="Times New Roman" panose="02020603050405020304" pitchFamily="18" charset="0"/>
                <a:cs typeface="Times New Roman" panose="02020603050405020304" pitchFamily="18" charset="0"/>
              </a:rPr>
              <a:t>, in the Main course, different types of foods are offered such as Meat for non-vegetarian people which includes garlic butter ad steak. Next, the fish items who love fish’s item such as salmon with scalloped potatoes. Vegetarian and vegan vegetables and butternut risotto are offered. </a:t>
            </a:r>
            <a:endParaRPr lang="en-US" sz="2000" dirty="0" smtClean="0">
              <a:solidFill>
                <a:schemeClr val="bg1"/>
              </a:solidFill>
              <a:latin typeface="Times New Roman" panose="02020603050405020304" pitchFamily="18" charset="0"/>
              <a:cs typeface="Times New Roman" panose="02020603050405020304" pitchFamily="18" charset="0"/>
            </a:endParaRPr>
          </a:p>
          <a:p>
            <a:pPr algn="just">
              <a:lnSpc>
                <a:spcPct val="150000"/>
              </a:lnSpc>
            </a:pPr>
            <a:endParaRPr lang="en-US" sz="2000" b="1" dirty="0">
              <a:solidFill>
                <a:schemeClr val="bg1"/>
              </a:solidFill>
              <a:latin typeface="Times New Roman" panose="02020603050405020304" pitchFamily="18" charset="0"/>
              <a:cs typeface="Times New Roman" panose="02020603050405020304" pitchFamily="18" charset="0"/>
            </a:endParaRPr>
          </a:p>
          <a:p>
            <a:pPr marL="285750" indent="-285750" algn="just">
              <a:lnSpc>
                <a:spcPct val="150000"/>
              </a:lnSpc>
              <a:buFont typeface="Wingdings" panose="05000000000000000000" pitchFamily="2" charset="2"/>
              <a:buChar char="v"/>
            </a:pPr>
            <a:r>
              <a:rPr lang="en-US" sz="2000" b="1" dirty="0" smtClean="0">
                <a:solidFill>
                  <a:schemeClr val="bg1"/>
                </a:solidFill>
                <a:latin typeface="Times New Roman" panose="02020603050405020304" pitchFamily="18" charset="0"/>
                <a:cs typeface="Times New Roman" panose="02020603050405020304" pitchFamily="18" charset="0"/>
              </a:rPr>
              <a:t>Desert:</a:t>
            </a:r>
          </a:p>
          <a:p>
            <a:pPr algn="just">
              <a:lnSpc>
                <a:spcPct val="150000"/>
              </a:lnSpc>
            </a:pPr>
            <a:r>
              <a:rPr lang="en-US" sz="2000" dirty="0">
                <a:solidFill>
                  <a:schemeClr val="bg1"/>
                </a:solidFill>
                <a:latin typeface="Times New Roman" panose="02020603050405020304" pitchFamily="18" charset="0"/>
                <a:cs typeface="Times New Roman" panose="02020603050405020304" pitchFamily="18" charset="0"/>
              </a:rPr>
              <a:t>The next section is the dessert where cakes, sweet, Welsh cakes, chocolates fudge care, or ice cream are offered to the customers.</a:t>
            </a:r>
            <a:endParaRPr lang="en-US" sz="2000" b="1" dirty="0">
              <a:solidFill>
                <a:schemeClr val="bg1"/>
              </a:solidFill>
              <a:latin typeface="Times New Roman" panose="02020603050405020304" pitchFamily="18" charset="0"/>
              <a:cs typeface="Times New Roman" panose="02020603050405020304" pitchFamily="18" charset="0"/>
            </a:endParaRPr>
          </a:p>
        </p:txBody>
      </p:sp>
      <p:pic>
        <p:nvPicPr>
          <p:cNvPr id="4" name="Picture 2" descr="Catering &amp; Partyservice | Hotel FREIZEIT IN">
            <a:extLst>
              <a:ext uri="{FF2B5EF4-FFF2-40B4-BE49-F238E27FC236}">
                <a16:creationId xmlns:a16="http://schemas.microsoft.com/office/drawing/2014/main" xmlns="" id="{334F7D0B-CC02-684E-8D65-6819740561A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83947" y="1899393"/>
            <a:ext cx="3927052" cy="2918265"/>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533329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12042" y="559558"/>
            <a:ext cx="4546767" cy="646331"/>
          </a:xfrm>
          <a:prstGeom prst="rect">
            <a:avLst/>
          </a:prstGeom>
          <a:noFill/>
          <a:ln>
            <a:solidFill>
              <a:schemeClr val="accent1">
                <a:lumMod val="50000"/>
              </a:schemeClr>
            </a:solidFill>
          </a:ln>
        </p:spPr>
        <p:txBody>
          <a:bodyPr wrap="square" rtlCol="0">
            <a:spAutoFit/>
          </a:bodyPr>
          <a:lstStyle/>
          <a:p>
            <a:r>
              <a:rPr lang="en-US" sz="3600" dirty="0" smtClean="0">
                <a:solidFill>
                  <a:schemeClr val="bg1"/>
                </a:solidFill>
                <a:latin typeface="Times New Roman" panose="02020603050405020304" pitchFamily="18" charset="0"/>
                <a:cs typeface="Times New Roman" panose="02020603050405020304" pitchFamily="18" charset="0"/>
              </a:rPr>
              <a:t>Programs and Consort:</a:t>
            </a:r>
            <a:endParaRPr lang="en-US" sz="3600"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608595" y="1352397"/>
            <a:ext cx="7162377" cy="4985980"/>
          </a:xfrm>
          <a:prstGeom prst="rect">
            <a:avLst/>
          </a:prstGeom>
          <a:noFill/>
        </p:spPr>
        <p:txBody>
          <a:bodyPr wrap="square" rtlCol="0">
            <a:spAutoFit/>
          </a:bodyPr>
          <a:lstStyle/>
          <a:p>
            <a:pPr algn="just">
              <a:lnSpc>
                <a:spcPct val="150000"/>
              </a:lnSpc>
            </a:pPr>
            <a:r>
              <a:rPr lang="en-US" sz="2000" dirty="0">
                <a:solidFill>
                  <a:schemeClr val="bg1"/>
                </a:solidFill>
                <a:latin typeface="Times New Roman" panose="02020603050405020304" pitchFamily="18" charset="0"/>
                <a:cs typeface="Times New Roman" panose="02020603050405020304" pitchFamily="18" charset="0"/>
              </a:rPr>
              <a:t>Moreover, different types of programs and content are arranged for the customers so that they can spend quality time. Here, a well-managed and organized schedule is prepared to ensure the successful completion of the program (Casado, 2012). </a:t>
            </a:r>
            <a:endParaRPr lang="en-US" sz="2000" dirty="0" smtClean="0">
              <a:solidFill>
                <a:schemeClr val="bg1"/>
              </a:solidFill>
              <a:latin typeface="Times New Roman" panose="02020603050405020304" pitchFamily="18" charset="0"/>
              <a:cs typeface="Times New Roman" panose="02020603050405020304" pitchFamily="18" charset="0"/>
            </a:endParaRPr>
          </a:p>
          <a:p>
            <a:pPr marL="285750" indent="-285750" algn="just">
              <a:lnSpc>
                <a:spcPct val="150000"/>
              </a:lnSpc>
              <a:buFont typeface="Wingdings" panose="05000000000000000000" pitchFamily="2" charset="2"/>
              <a:buChar char="v"/>
            </a:pPr>
            <a:r>
              <a:rPr lang="en-US" sz="2000" dirty="0">
                <a:solidFill>
                  <a:schemeClr val="bg1"/>
                </a:solidFill>
                <a:latin typeface="Times New Roman" panose="02020603050405020304" pitchFamily="18" charset="0"/>
                <a:cs typeface="Times New Roman" panose="02020603050405020304" pitchFamily="18" charset="0"/>
              </a:rPr>
              <a:t>the arrival time of staff to make sure everything is placed in the right place when everyone will take their seats for the program. </a:t>
            </a:r>
            <a:endParaRPr lang="en-US" sz="2000" dirty="0" smtClean="0">
              <a:solidFill>
                <a:schemeClr val="bg1"/>
              </a:solidFill>
              <a:latin typeface="Times New Roman" panose="02020603050405020304" pitchFamily="18" charset="0"/>
              <a:cs typeface="Times New Roman" panose="02020603050405020304" pitchFamily="18" charset="0"/>
            </a:endParaRPr>
          </a:p>
          <a:p>
            <a:pPr marL="285750" indent="-285750" algn="just">
              <a:lnSpc>
                <a:spcPct val="150000"/>
              </a:lnSpc>
              <a:buFont typeface="Wingdings" panose="05000000000000000000" pitchFamily="2" charset="2"/>
              <a:buChar char="v"/>
            </a:pPr>
            <a:r>
              <a:rPr lang="en-US" sz="2000" dirty="0">
                <a:solidFill>
                  <a:schemeClr val="bg1"/>
                </a:solidFill>
                <a:latin typeface="Times New Roman" panose="02020603050405020304" pitchFamily="18" charset="0"/>
                <a:cs typeface="Times New Roman" panose="02020603050405020304" pitchFamily="18" charset="0"/>
              </a:rPr>
              <a:t>The timing for the GM to hold his speech and the rules of other games are explained to the customers. </a:t>
            </a:r>
            <a:endParaRPr lang="en-US" sz="2000" dirty="0" smtClean="0">
              <a:solidFill>
                <a:schemeClr val="bg1"/>
              </a:solidFill>
              <a:latin typeface="Times New Roman" panose="02020603050405020304" pitchFamily="18" charset="0"/>
              <a:cs typeface="Times New Roman" panose="02020603050405020304" pitchFamily="18" charset="0"/>
            </a:endParaRPr>
          </a:p>
          <a:p>
            <a:pPr marL="285750" indent="-285750" algn="just">
              <a:lnSpc>
                <a:spcPct val="150000"/>
              </a:lnSpc>
              <a:buFont typeface="Wingdings" panose="05000000000000000000" pitchFamily="2" charset="2"/>
              <a:buChar char="v"/>
            </a:pPr>
            <a:r>
              <a:rPr lang="en-US" sz="2000" dirty="0">
                <a:solidFill>
                  <a:schemeClr val="bg1"/>
                </a:solidFill>
                <a:latin typeface="Times New Roman" panose="02020603050405020304" pitchFamily="18" charset="0"/>
                <a:cs typeface="Times New Roman" panose="02020603050405020304" pitchFamily="18" charset="0"/>
              </a:rPr>
              <a:t>The starting time for the game and announcement of the participants. </a:t>
            </a:r>
            <a:endParaRPr lang="en-US" sz="2000" dirty="0" smtClean="0">
              <a:solidFill>
                <a:schemeClr val="bg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a:p>
        </p:txBody>
      </p:sp>
      <p:pic>
        <p:nvPicPr>
          <p:cNvPr id="4" name="Picture 8" descr="Pin on Projects to Try">
            <a:extLst>
              <a:ext uri="{FF2B5EF4-FFF2-40B4-BE49-F238E27FC236}">
                <a16:creationId xmlns:a16="http://schemas.microsoft.com/office/drawing/2014/main" xmlns="" id="{465E267E-560A-314F-8943-780B39C82D8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36881" y="2013386"/>
            <a:ext cx="3868433" cy="3131866"/>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547837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12042" y="559558"/>
            <a:ext cx="4546767" cy="646331"/>
          </a:xfrm>
          <a:prstGeom prst="rect">
            <a:avLst/>
          </a:prstGeom>
          <a:noFill/>
          <a:ln>
            <a:solidFill>
              <a:schemeClr val="accent1">
                <a:lumMod val="50000"/>
              </a:schemeClr>
            </a:solidFill>
          </a:ln>
        </p:spPr>
        <p:txBody>
          <a:bodyPr wrap="square" rtlCol="0">
            <a:spAutoFit/>
          </a:bodyPr>
          <a:lstStyle/>
          <a:p>
            <a:r>
              <a:rPr lang="en-US" sz="3600" dirty="0" smtClean="0">
                <a:solidFill>
                  <a:schemeClr val="bg1"/>
                </a:solidFill>
                <a:latin typeface="Times New Roman" panose="02020603050405020304" pitchFamily="18" charset="0"/>
                <a:cs typeface="Times New Roman" panose="02020603050405020304" pitchFamily="18" charset="0"/>
              </a:rPr>
              <a:t>Programs and Consort:</a:t>
            </a:r>
            <a:endParaRPr lang="en-US" sz="3600"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368490" y="1583140"/>
            <a:ext cx="7246961" cy="4247317"/>
          </a:xfrm>
          <a:prstGeom prst="rect">
            <a:avLst/>
          </a:prstGeom>
          <a:noFill/>
        </p:spPr>
        <p:txBody>
          <a:bodyPr wrap="square" rtlCol="0">
            <a:spAutoFit/>
          </a:bodyPr>
          <a:lstStyle/>
          <a:p>
            <a:pPr algn="just">
              <a:lnSpc>
                <a:spcPct val="150000"/>
              </a:lnSpc>
            </a:pPr>
            <a:r>
              <a:rPr lang="en-US" sz="2000" dirty="0">
                <a:solidFill>
                  <a:schemeClr val="bg1"/>
                </a:solidFill>
                <a:latin typeface="Times New Roman" panose="02020603050405020304" pitchFamily="18" charset="0"/>
                <a:cs typeface="Times New Roman" panose="02020603050405020304" pitchFamily="18" charset="0"/>
              </a:rPr>
              <a:t>On the eve, the programs section includes the serving time of food and another item for the guest. Here, the core reason for arranging the program will be discussed where the F&amp;B manager will hold his speech to the audience (Quick, 2020). </a:t>
            </a:r>
            <a:endParaRPr lang="en-US" sz="2000" dirty="0" smtClean="0">
              <a:solidFill>
                <a:schemeClr val="bg1"/>
              </a:solidFill>
              <a:latin typeface="Times New Roman" panose="02020603050405020304" pitchFamily="18" charset="0"/>
              <a:cs typeface="Times New Roman" panose="02020603050405020304" pitchFamily="18" charset="0"/>
            </a:endParaRPr>
          </a:p>
          <a:p>
            <a:pPr marL="285750" indent="-285750" algn="just">
              <a:lnSpc>
                <a:spcPct val="150000"/>
              </a:lnSpc>
              <a:buFont typeface="Wingdings" panose="05000000000000000000" pitchFamily="2" charset="2"/>
              <a:buChar char="v"/>
            </a:pPr>
            <a:r>
              <a:rPr lang="en-US" sz="2000" dirty="0">
                <a:solidFill>
                  <a:schemeClr val="bg1"/>
                </a:solidFill>
                <a:latin typeface="Times New Roman" panose="02020603050405020304" pitchFamily="18" charset="0"/>
                <a:cs typeface="Times New Roman" panose="02020603050405020304" pitchFamily="18" charset="0"/>
              </a:rPr>
              <a:t> Next is the creation of the spooky drink which is mainly a reflexing section for the guest. </a:t>
            </a:r>
            <a:endParaRPr lang="en-US" sz="2000" dirty="0" smtClean="0">
              <a:solidFill>
                <a:schemeClr val="bg1"/>
              </a:solidFill>
              <a:latin typeface="Times New Roman" panose="02020603050405020304" pitchFamily="18" charset="0"/>
              <a:cs typeface="Times New Roman" panose="02020603050405020304" pitchFamily="18" charset="0"/>
            </a:endParaRPr>
          </a:p>
          <a:p>
            <a:pPr marL="285750" indent="-285750" algn="just">
              <a:lnSpc>
                <a:spcPct val="150000"/>
              </a:lnSpc>
              <a:buFont typeface="Wingdings" panose="05000000000000000000" pitchFamily="2" charset="2"/>
              <a:buChar char="v"/>
            </a:pPr>
            <a:r>
              <a:rPr lang="en-US" sz="2000" dirty="0">
                <a:solidFill>
                  <a:schemeClr val="bg1"/>
                </a:solidFill>
                <a:latin typeface="Times New Roman" panose="02020603050405020304" pitchFamily="18" charset="0"/>
                <a:cs typeface="Times New Roman" panose="02020603050405020304" pitchFamily="18" charset="0"/>
              </a:rPr>
              <a:t>Last but not the least, the music, and dance section is also arranged for the guest, and also the feedback collection is proceed </a:t>
            </a:r>
            <a:r>
              <a:rPr lang="en-US" sz="2000" dirty="0" smtClean="0">
                <a:solidFill>
                  <a:schemeClr val="bg1"/>
                </a:solidFill>
                <a:latin typeface="Times New Roman" panose="02020603050405020304" pitchFamily="18" charset="0"/>
                <a:cs typeface="Times New Roman" panose="02020603050405020304" pitchFamily="18" charset="0"/>
              </a:rPr>
              <a:t>.</a:t>
            </a:r>
            <a:endParaRPr lang="en-US" sz="2000" dirty="0">
              <a:solidFill>
                <a:schemeClr val="bg1"/>
              </a:solidFill>
              <a:latin typeface="Times New Roman" panose="02020603050405020304" pitchFamily="18" charset="0"/>
              <a:cs typeface="Times New Roman" panose="02020603050405020304" pitchFamily="18" charset="0"/>
            </a:endParaRPr>
          </a:p>
        </p:txBody>
      </p:sp>
      <p:pic>
        <p:nvPicPr>
          <p:cNvPr id="4" name="Picture 2" descr="The Witch's Heart - Halloween Cocktail - The Flavor Bender">
            <a:extLst>
              <a:ext uri="{FF2B5EF4-FFF2-40B4-BE49-F238E27FC236}">
                <a16:creationId xmlns:a16="http://schemas.microsoft.com/office/drawing/2014/main" xmlns="" id="{9B55419F-7B32-994A-B333-1D83EB6488E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02054" y="1763931"/>
            <a:ext cx="4289946" cy="304008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068626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12042" y="559558"/>
            <a:ext cx="3015679" cy="646331"/>
          </a:xfrm>
          <a:prstGeom prst="rect">
            <a:avLst/>
          </a:prstGeom>
          <a:noFill/>
          <a:ln>
            <a:solidFill>
              <a:schemeClr val="accent1">
                <a:lumMod val="50000"/>
              </a:schemeClr>
            </a:solidFill>
          </a:ln>
        </p:spPr>
        <p:txBody>
          <a:bodyPr wrap="square" rtlCol="0">
            <a:spAutoFit/>
          </a:bodyPr>
          <a:lstStyle/>
          <a:p>
            <a:r>
              <a:rPr lang="en-US" sz="3600" dirty="0" smtClean="0">
                <a:solidFill>
                  <a:schemeClr val="bg1"/>
                </a:solidFill>
                <a:latin typeface="Times New Roman" panose="02020603050405020304" pitchFamily="18" charset="0"/>
                <a:cs typeface="Times New Roman" panose="02020603050405020304" pitchFamily="18" charset="0"/>
              </a:rPr>
              <a:t>Entertainment:</a:t>
            </a:r>
            <a:endParaRPr lang="en-US" sz="3600"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454026" y="1519345"/>
            <a:ext cx="6747390" cy="2806987"/>
          </a:xfrm>
          <a:prstGeom prst="rect">
            <a:avLst/>
          </a:prstGeom>
          <a:noFill/>
        </p:spPr>
        <p:txBody>
          <a:bodyPr wrap="square" rtlCol="0">
            <a:spAutoFit/>
          </a:bodyPr>
          <a:lstStyle/>
          <a:p>
            <a:pPr marL="285750" indent="-285750" algn="just">
              <a:lnSpc>
                <a:spcPct val="150000"/>
              </a:lnSpc>
              <a:buFont typeface="Wingdings" panose="05000000000000000000" pitchFamily="2" charset="2"/>
              <a:buChar char="v"/>
            </a:pPr>
            <a:r>
              <a:rPr lang="en-US" sz="2000" dirty="0">
                <a:solidFill>
                  <a:schemeClr val="bg1"/>
                </a:solidFill>
                <a:latin typeface="Times New Roman" panose="02020603050405020304" pitchFamily="18" charset="0"/>
                <a:cs typeface="Times New Roman" panose="02020603050405020304" pitchFamily="18" charset="0"/>
              </a:rPr>
              <a:t>As people visit hotels either for business purposes or for spending quality time with their loved one. Thus, the main motive is to provide these benefits that can make the staff enjoy their every second (Kitchin, 2017). </a:t>
            </a:r>
            <a:endParaRPr lang="en-US" sz="2000" dirty="0" smtClean="0">
              <a:solidFill>
                <a:schemeClr val="bg1"/>
              </a:solidFill>
              <a:latin typeface="Times New Roman" panose="02020603050405020304" pitchFamily="18" charset="0"/>
              <a:cs typeface="Times New Roman" panose="02020603050405020304" pitchFamily="18" charset="0"/>
            </a:endParaRPr>
          </a:p>
          <a:p>
            <a:pPr marL="285750" indent="-285750" algn="just">
              <a:lnSpc>
                <a:spcPct val="150000"/>
              </a:lnSpc>
              <a:buFont typeface="Wingdings" panose="05000000000000000000" pitchFamily="2" charset="2"/>
              <a:buChar char="v"/>
            </a:pPr>
            <a:r>
              <a:rPr lang="en-US" sz="2000" dirty="0">
                <a:solidFill>
                  <a:schemeClr val="bg1"/>
                </a:solidFill>
                <a:latin typeface="Times New Roman" panose="02020603050405020304" pitchFamily="18" charset="0"/>
                <a:cs typeface="Times New Roman" panose="02020603050405020304" pitchFamily="18" charset="0"/>
              </a:rPr>
              <a:t>In the entertainment section, different DJ music will be played that is age-appropriate for all</a:t>
            </a:r>
          </a:p>
        </p:txBody>
      </p:sp>
      <p:pic>
        <p:nvPicPr>
          <p:cNvPr id="4" name="Picture 4" descr="Low Fog">
            <a:extLst>
              <a:ext uri="{FF2B5EF4-FFF2-40B4-BE49-F238E27FC236}">
                <a16:creationId xmlns:a16="http://schemas.microsoft.com/office/drawing/2014/main" xmlns="" id="{8740EE07-4A3C-9245-96ED-6FE771A61D9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05069" y="2113622"/>
            <a:ext cx="3994865" cy="2799572"/>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738431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812043" y="559558"/>
            <a:ext cx="2441520" cy="646331"/>
          </a:xfrm>
          <a:prstGeom prst="rect">
            <a:avLst/>
          </a:prstGeom>
          <a:noFill/>
          <a:ln>
            <a:solidFill>
              <a:schemeClr val="accent1">
                <a:lumMod val="50000"/>
              </a:schemeClr>
            </a:solidFill>
          </a:ln>
        </p:spPr>
        <p:txBody>
          <a:bodyPr wrap="square" rtlCol="0">
            <a:spAutoFit/>
          </a:bodyPr>
          <a:lstStyle/>
          <a:p>
            <a:r>
              <a:rPr lang="en-US" sz="3600" dirty="0" smtClean="0">
                <a:solidFill>
                  <a:schemeClr val="bg1"/>
                </a:solidFill>
                <a:latin typeface="Times New Roman" panose="02020603050405020304" pitchFamily="18" charset="0"/>
                <a:cs typeface="Times New Roman" panose="02020603050405020304" pitchFamily="18" charset="0"/>
              </a:rPr>
              <a:t>Production:</a:t>
            </a:r>
            <a:endParaRPr lang="en-US" sz="3600"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318977" y="1531088"/>
            <a:ext cx="7050814" cy="3600986"/>
          </a:xfrm>
          <a:prstGeom prst="rect">
            <a:avLst/>
          </a:prstGeom>
          <a:noFill/>
        </p:spPr>
        <p:txBody>
          <a:bodyPr wrap="square" rtlCol="0">
            <a:spAutoFit/>
          </a:bodyPr>
          <a:lstStyle/>
          <a:p>
            <a:pPr marL="285750" indent="-285750" algn="just">
              <a:lnSpc>
                <a:spcPct val="150000"/>
              </a:lnSpc>
              <a:buFont typeface="Wingdings" panose="05000000000000000000" pitchFamily="2" charset="2"/>
              <a:buChar char="v"/>
            </a:pPr>
            <a:r>
              <a:rPr lang="en-US" sz="2000" dirty="0">
                <a:solidFill>
                  <a:schemeClr val="bg1"/>
                </a:solidFill>
                <a:latin typeface="Times New Roman" panose="02020603050405020304" pitchFamily="18" charset="0"/>
                <a:cs typeface="Times New Roman" panose="02020603050405020304" pitchFamily="18" charset="0"/>
              </a:rPr>
              <a:t>In the entertainment </a:t>
            </a:r>
            <a:r>
              <a:rPr lang="en-US" sz="2000" dirty="0" smtClean="0">
                <a:solidFill>
                  <a:schemeClr val="bg1"/>
                </a:solidFill>
                <a:latin typeface="Times New Roman" panose="02020603050405020304" pitchFamily="18" charset="0"/>
                <a:cs typeface="Times New Roman" panose="02020603050405020304" pitchFamily="18" charset="0"/>
              </a:rPr>
              <a:t>section</a:t>
            </a:r>
            <a:r>
              <a:rPr lang="en-US" sz="2000" dirty="0">
                <a:solidFill>
                  <a:schemeClr val="bg1"/>
                </a:solidFill>
                <a:latin typeface="Times New Roman" panose="02020603050405020304" pitchFamily="18" charset="0"/>
                <a:cs typeface="Times New Roman" panose="02020603050405020304" pitchFamily="18" charset="0"/>
              </a:rPr>
              <a:t>, the production facts also matter that includes the sound system were microphones and loudspeakers are used to amaze the audience. </a:t>
            </a:r>
            <a:endParaRPr lang="en-US" sz="2000" dirty="0" smtClean="0">
              <a:solidFill>
                <a:schemeClr val="bg1"/>
              </a:solidFill>
              <a:latin typeface="Times New Roman" panose="02020603050405020304" pitchFamily="18" charset="0"/>
              <a:cs typeface="Times New Roman" panose="02020603050405020304" pitchFamily="18" charset="0"/>
            </a:endParaRPr>
          </a:p>
          <a:p>
            <a:pPr marL="285750" indent="-285750" algn="just">
              <a:lnSpc>
                <a:spcPct val="150000"/>
              </a:lnSpc>
              <a:buFont typeface="Wingdings" panose="05000000000000000000" pitchFamily="2" charset="2"/>
              <a:buChar char="v"/>
            </a:pPr>
            <a:r>
              <a:rPr lang="en-US" sz="2000" dirty="0">
                <a:solidFill>
                  <a:schemeClr val="bg1"/>
                </a:solidFill>
                <a:latin typeface="Times New Roman" panose="02020603050405020304" pitchFamily="18" charset="0"/>
                <a:cs typeface="Times New Roman" panose="02020603050405020304" pitchFamily="18" charset="0"/>
              </a:rPr>
              <a:t>. Next the lighting effect, mainly the spotlight focuses the audience's attention on the program. </a:t>
            </a:r>
            <a:endParaRPr lang="en-US" sz="2000" dirty="0" smtClean="0">
              <a:solidFill>
                <a:schemeClr val="bg1"/>
              </a:solidFill>
              <a:latin typeface="Times New Roman" panose="02020603050405020304" pitchFamily="18" charset="0"/>
              <a:cs typeface="Times New Roman" panose="02020603050405020304" pitchFamily="18" charset="0"/>
            </a:endParaRPr>
          </a:p>
          <a:p>
            <a:pPr marL="285750" indent="-285750" algn="just">
              <a:lnSpc>
                <a:spcPct val="150000"/>
              </a:lnSpc>
              <a:buFont typeface="Wingdings" panose="05000000000000000000" pitchFamily="2" charset="2"/>
              <a:buChar char="v"/>
            </a:pPr>
            <a:r>
              <a:rPr lang="en-US" sz="2000" dirty="0">
                <a:solidFill>
                  <a:schemeClr val="bg1"/>
                </a:solidFill>
                <a:latin typeface="Times New Roman" panose="02020603050405020304" pitchFamily="18" charset="0"/>
                <a:cs typeface="Times New Roman" panose="02020603050405020304" pitchFamily="18" charset="0"/>
              </a:rPr>
              <a:t>This standard dimmed for a spooky ambiance is used for creating a beautiful environment. </a:t>
            </a:r>
            <a:endParaRPr lang="en-US" sz="2000" dirty="0" smtClean="0">
              <a:solidFill>
                <a:schemeClr val="bg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a:p>
        </p:txBody>
      </p:sp>
      <p:pic>
        <p:nvPicPr>
          <p:cNvPr id="5" name="Picture 8" descr="HR-Spotlight - Enterprise Times">
            <a:extLst>
              <a:ext uri="{FF2B5EF4-FFF2-40B4-BE49-F238E27FC236}">
                <a16:creationId xmlns:a16="http://schemas.microsoft.com/office/drawing/2014/main" xmlns="" id="{79C25147-2552-6D4C-A96E-1058AAE0B6A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69791" y="2018102"/>
            <a:ext cx="4365245" cy="2908739"/>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813426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12043" y="559558"/>
            <a:ext cx="5424984" cy="646331"/>
          </a:xfrm>
          <a:prstGeom prst="rect">
            <a:avLst/>
          </a:prstGeom>
          <a:noFill/>
          <a:ln>
            <a:solidFill>
              <a:schemeClr val="accent1">
                <a:lumMod val="50000"/>
              </a:schemeClr>
            </a:solidFill>
          </a:ln>
        </p:spPr>
        <p:txBody>
          <a:bodyPr wrap="square" rtlCol="0">
            <a:spAutoFit/>
          </a:bodyPr>
          <a:lstStyle/>
          <a:p>
            <a:r>
              <a:rPr lang="en-US" sz="3600" dirty="0" smtClean="0">
                <a:solidFill>
                  <a:schemeClr val="bg1"/>
                </a:solidFill>
                <a:latin typeface="Times New Roman" panose="02020603050405020304" pitchFamily="18" charset="0"/>
                <a:cs typeface="Times New Roman" panose="02020603050405020304" pitchFamily="18" charset="0"/>
              </a:rPr>
              <a:t>When to arrange such event:</a:t>
            </a:r>
            <a:endParaRPr lang="en-US" sz="3600"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791571" y="1569493"/>
            <a:ext cx="6661742" cy="3785652"/>
          </a:xfrm>
          <a:prstGeom prst="rect">
            <a:avLst/>
          </a:prstGeom>
          <a:noFill/>
        </p:spPr>
        <p:txBody>
          <a:bodyPr wrap="square" rtlCol="0">
            <a:spAutoFit/>
          </a:bodyPr>
          <a:lstStyle/>
          <a:p>
            <a:pPr marL="342900" indent="-342900" algn="just">
              <a:lnSpc>
                <a:spcPct val="150000"/>
              </a:lnSpc>
              <a:buFont typeface="Wingdings" panose="05000000000000000000" pitchFamily="2" charset="2"/>
              <a:buChar char="v"/>
            </a:pPr>
            <a:r>
              <a:rPr lang="en-US" sz="2000" dirty="0">
                <a:solidFill>
                  <a:schemeClr val="bg1"/>
                </a:solidFill>
                <a:latin typeface="Times New Roman" panose="02020603050405020304" pitchFamily="18" charset="0"/>
                <a:cs typeface="Times New Roman" panose="02020603050405020304" pitchFamily="18" charset="0"/>
              </a:rPr>
              <a:t>Here, we discussed the EMBOK model to ensure employee engagement that helps the hotel to hold a prominent position in the industry and to earn desired profit margin (Shulver, 2012). </a:t>
            </a:r>
            <a:endParaRPr lang="en-US" sz="2000" dirty="0" smtClean="0">
              <a:solidFill>
                <a:schemeClr val="bg1"/>
              </a:solidFill>
              <a:latin typeface="Times New Roman" panose="02020603050405020304" pitchFamily="18" charset="0"/>
              <a:cs typeface="Times New Roman" panose="02020603050405020304" pitchFamily="18" charset="0"/>
            </a:endParaRPr>
          </a:p>
          <a:p>
            <a:pPr marL="342900" indent="-342900" algn="just">
              <a:lnSpc>
                <a:spcPct val="150000"/>
              </a:lnSpc>
              <a:buFont typeface="Wingdings" panose="05000000000000000000" pitchFamily="2" charset="2"/>
              <a:buChar char="v"/>
            </a:pPr>
            <a:r>
              <a:rPr lang="en-US" sz="2000" dirty="0">
                <a:solidFill>
                  <a:schemeClr val="bg1"/>
                </a:solidFill>
                <a:latin typeface="Times New Roman" panose="02020603050405020304" pitchFamily="18" charset="0"/>
                <a:cs typeface="Times New Roman" panose="02020603050405020304" pitchFamily="18" charset="0"/>
              </a:rPr>
              <a:t>The above sections are discussed based on an even program that should be arranged but when it should be arranged? The best time is any kind of occasion and festival where the staff can spend time with their families.</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18365" y="1952174"/>
            <a:ext cx="4309779" cy="3056554"/>
          </a:xfrm>
          <a:prstGeom prst="rect">
            <a:avLst/>
          </a:prstGeom>
          <a:ln>
            <a:noFill/>
          </a:ln>
          <a:effectLst>
            <a:softEdge rad="112500"/>
          </a:effectLst>
        </p:spPr>
      </p:pic>
    </p:spTree>
    <p:extLst>
      <p:ext uri="{BB962C8B-B14F-4D97-AF65-F5344CB8AC3E}">
        <p14:creationId xmlns:p14="http://schemas.microsoft.com/office/powerpoint/2010/main" val="20480028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12042" y="559558"/>
            <a:ext cx="2558955" cy="646331"/>
          </a:xfrm>
          <a:prstGeom prst="rect">
            <a:avLst/>
          </a:prstGeom>
          <a:noFill/>
          <a:ln>
            <a:solidFill>
              <a:schemeClr val="accent1">
                <a:lumMod val="50000"/>
              </a:schemeClr>
            </a:solidFill>
          </a:ln>
        </p:spPr>
        <p:txBody>
          <a:bodyPr wrap="square" rtlCol="0">
            <a:spAutoFit/>
          </a:bodyPr>
          <a:lstStyle/>
          <a:p>
            <a:r>
              <a:rPr lang="en-US" sz="3600" dirty="0" smtClean="0">
                <a:solidFill>
                  <a:schemeClr val="bg1"/>
                </a:solidFill>
                <a:latin typeface="Times New Roman" panose="02020603050405020304" pitchFamily="18" charset="0"/>
                <a:cs typeface="Times New Roman" panose="02020603050405020304" pitchFamily="18" charset="0"/>
              </a:rPr>
              <a:t>Conclusion:</a:t>
            </a:r>
            <a:endParaRPr lang="en-US" sz="3600"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634620" y="1514902"/>
            <a:ext cx="10652077" cy="3600986"/>
          </a:xfrm>
          <a:prstGeom prst="rect">
            <a:avLst/>
          </a:prstGeom>
          <a:noFill/>
        </p:spPr>
        <p:txBody>
          <a:bodyPr wrap="square" rtlCol="0">
            <a:spAutoFit/>
          </a:bodyPr>
          <a:lstStyle/>
          <a:p>
            <a:pPr marL="285750" indent="-285750" algn="just">
              <a:lnSpc>
                <a:spcPct val="150000"/>
              </a:lnSpc>
              <a:buFont typeface="Wingdings" panose="05000000000000000000" pitchFamily="2" charset="2"/>
              <a:buChar char="v"/>
            </a:pPr>
            <a:r>
              <a:rPr lang="en-US" sz="2000" dirty="0">
                <a:solidFill>
                  <a:schemeClr val="bg1"/>
                </a:solidFill>
                <a:latin typeface="Times New Roman" panose="02020603050405020304" pitchFamily="18" charset="0"/>
                <a:cs typeface="Times New Roman" panose="02020603050405020304" pitchFamily="18" charset="0"/>
              </a:rPr>
              <a:t>So, from the above discussion, it is clear that employee engagement is the core activity of the company manager to ensure the productivity level and growth margin. So, the company must arrange a program to recognize the employees whose contributions are crucial for overall performance (Singh, 2019). </a:t>
            </a:r>
            <a:endParaRPr lang="en-US" sz="2000" dirty="0" smtClean="0">
              <a:solidFill>
                <a:schemeClr val="bg1"/>
              </a:solidFill>
              <a:latin typeface="Times New Roman" panose="02020603050405020304" pitchFamily="18" charset="0"/>
              <a:cs typeface="Times New Roman" panose="02020603050405020304" pitchFamily="18" charset="0"/>
            </a:endParaRPr>
          </a:p>
          <a:p>
            <a:pPr marL="285750" indent="-285750" algn="just">
              <a:lnSpc>
                <a:spcPct val="150000"/>
              </a:lnSpc>
              <a:buFont typeface="Wingdings" panose="05000000000000000000" pitchFamily="2" charset="2"/>
              <a:buChar char="v"/>
            </a:pPr>
            <a:r>
              <a:rPr lang="en-US" sz="2000" dirty="0">
                <a:solidFill>
                  <a:schemeClr val="bg1"/>
                </a:solidFill>
                <a:latin typeface="Times New Roman" panose="02020603050405020304" pitchFamily="18" charset="0"/>
                <a:cs typeface="Times New Roman" panose="02020603050405020304" pitchFamily="18" charset="0"/>
              </a:rPr>
              <a:t>. On the eve, the internal working environment will help to build a culture diversified big family of employees. So, arranging these employee engagement events will help to enhance the whole networking system of the company.</a:t>
            </a:r>
          </a:p>
          <a:p>
            <a:pPr marL="285750" indent="-285750">
              <a:buFont typeface="Wingdings" panose="05000000000000000000" pitchFamily="2" charset="2"/>
              <a:buChar char="v"/>
            </a:pPr>
            <a:endParaRPr lang="en-US" dirty="0"/>
          </a:p>
        </p:txBody>
      </p:sp>
    </p:spTree>
    <p:extLst>
      <p:ext uri="{BB962C8B-B14F-4D97-AF65-F5344CB8AC3E}">
        <p14:creationId xmlns:p14="http://schemas.microsoft.com/office/powerpoint/2010/main" val="6793222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91320" y="173028"/>
            <a:ext cx="2463421" cy="646331"/>
          </a:xfrm>
          <a:prstGeom prst="rect">
            <a:avLst/>
          </a:prstGeom>
          <a:noFill/>
          <a:ln>
            <a:solidFill>
              <a:schemeClr val="accent1">
                <a:lumMod val="50000"/>
              </a:schemeClr>
            </a:solidFill>
          </a:ln>
        </p:spPr>
        <p:txBody>
          <a:bodyPr wrap="square" rtlCol="0">
            <a:spAutoFit/>
          </a:bodyPr>
          <a:lstStyle/>
          <a:p>
            <a:r>
              <a:rPr lang="en-US" sz="3600" dirty="0" smtClean="0">
                <a:solidFill>
                  <a:schemeClr val="bg1"/>
                </a:solidFill>
                <a:latin typeface="Times New Roman" panose="02020603050405020304" pitchFamily="18" charset="0"/>
                <a:cs typeface="Times New Roman" panose="02020603050405020304" pitchFamily="18" charset="0"/>
              </a:rPr>
              <a:t>References:</a:t>
            </a:r>
            <a:endParaRPr lang="en-US" sz="3600"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395786" y="819359"/>
            <a:ext cx="11368585" cy="6038641"/>
          </a:xfrm>
          <a:prstGeom prst="rect">
            <a:avLst/>
          </a:prstGeom>
          <a:noFill/>
        </p:spPr>
        <p:txBody>
          <a:bodyPr wrap="square" rtlCol="0">
            <a:spAutoFit/>
          </a:bodyPr>
          <a:lstStyle/>
          <a:p>
            <a:pPr algn="just">
              <a:lnSpc>
                <a:spcPct val="150000"/>
              </a:lnSpc>
            </a:pPr>
            <a:r>
              <a:rPr lang="en-US" sz="2000" dirty="0" smtClean="0">
                <a:solidFill>
                  <a:schemeClr val="bg1"/>
                </a:solidFill>
                <a:latin typeface="Times New Roman" panose="02020603050405020304" pitchFamily="18" charset="0"/>
                <a:cs typeface="Times New Roman" panose="02020603050405020304" pitchFamily="18" charset="0"/>
              </a:rPr>
              <a:t>Braga</a:t>
            </a:r>
            <a:r>
              <a:rPr lang="en-US" sz="2000" dirty="0">
                <a:solidFill>
                  <a:schemeClr val="bg1"/>
                </a:solidFill>
                <a:latin typeface="Times New Roman" panose="02020603050405020304" pitchFamily="18" charset="0"/>
                <a:cs typeface="Times New Roman" panose="02020603050405020304" pitchFamily="18" charset="0"/>
              </a:rPr>
              <a:t>, I. (2021) “Staff motivation: Methods to increase employee engagement,” Drukerovskij Vestnik, (1), pp. 165–172. Available at: https://doi.org/10.17213/2312-6469-2021-1-165-172. </a:t>
            </a:r>
          </a:p>
          <a:p>
            <a:pPr algn="just">
              <a:lnSpc>
                <a:spcPct val="150000"/>
              </a:lnSpc>
            </a:pPr>
            <a:r>
              <a:rPr lang="en-US" sz="2000" dirty="0">
                <a:solidFill>
                  <a:schemeClr val="bg1"/>
                </a:solidFill>
                <a:latin typeface="Times New Roman" panose="02020603050405020304" pitchFamily="18" charset="0"/>
                <a:cs typeface="Times New Roman" panose="02020603050405020304" pitchFamily="18" charset="0"/>
              </a:rPr>
              <a:t>Bridger, E. (2018) Employee engagement: a practical introduction. 2nd ed. HR Fundamentals. London: CIPD and Kogan Page.</a:t>
            </a:r>
          </a:p>
          <a:p>
            <a:pPr algn="just">
              <a:lnSpc>
                <a:spcPct val="150000"/>
              </a:lnSpc>
            </a:pPr>
            <a:r>
              <a:rPr lang="en-US" sz="2000" dirty="0">
                <a:solidFill>
                  <a:schemeClr val="bg1"/>
                </a:solidFill>
                <a:latin typeface="Times New Roman" panose="02020603050405020304" pitchFamily="18" charset="0"/>
                <a:cs typeface="Times New Roman" panose="02020603050405020304" pitchFamily="18" charset="0"/>
              </a:rPr>
              <a:t>Casado, M. (2012) Housekeeping Management. London: Wiley.</a:t>
            </a:r>
          </a:p>
          <a:p>
            <a:pPr algn="just">
              <a:lnSpc>
                <a:spcPct val="150000"/>
              </a:lnSpc>
            </a:pPr>
            <a:r>
              <a:rPr lang="en-US" sz="2000" dirty="0">
                <a:solidFill>
                  <a:schemeClr val="bg1"/>
                </a:solidFill>
                <a:latin typeface="Times New Roman" panose="02020603050405020304" pitchFamily="18" charset="0"/>
                <a:cs typeface="Times New Roman" panose="02020603050405020304" pitchFamily="18" charset="0"/>
              </a:rPr>
              <a:t>Cottrell, S. (2019) the Study Skills Handbook. 5th ed. London: Red Globe Press.</a:t>
            </a:r>
          </a:p>
          <a:p>
            <a:pPr algn="just">
              <a:lnSpc>
                <a:spcPct val="150000"/>
              </a:lnSpc>
            </a:pPr>
            <a:r>
              <a:rPr lang="en-US" sz="2000" dirty="0">
                <a:solidFill>
                  <a:schemeClr val="bg1"/>
                </a:solidFill>
                <a:latin typeface="Times New Roman" panose="02020603050405020304" pitchFamily="18" charset="0"/>
                <a:cs typeface="Times New Roman" panose="02020603050405020304" pitchFamily="18" charset="0"/>
              </a:rPr>
              <a:t>Ferdinand, N. and Kitchin, P. (2017) Events Management - An International Approach. 2nd ed. London: SAGE Publications Ltd.</a:t>
            </a:r>
          </a:p>
          <a:p>
            <a:pPr algn="just">
              <a:lnSpc>
                <a:spcPct val="150000"/>
              </a:lnSpc>
            </a:pPr>
            <a:r>
              <a:rPr lang="en-US" sz="2000" dirty="0">
                <a:solidFill>
                  <a:schemeClr val="bg1"/>
                </a:solidFill>
                <a:latin typeface="Times New Roman" panose="02020603050405020304" pitchFamily="18" charset="0"/>
                <a:cs typeface="Times New Roman" panose="02020603050405020304" pitchFamily="18" charset="0"/>
              </a:rPr>
              <a:t>Johnston, R., Clark, G. &amp; Shulver, M. (2012) Service Operations Management. London: Pearson.</a:t>
            </a:r>
          </a:p>
          <a:p>
            <a:pPr algn="just">
              <a:lnSpc>
                <a:spcPct val="150000"/>
              </a:lnSpc>
            </a:pPr>
            <a:r>
              <a:rPr lang="en-US" sz="2000" dirty="0">
                <a:solidFill>
                  <a:schemeClr val="bg1"/>
                </a:solidFill>
                <a:latin typeface="Times New Roman" panose="02020603050405020304" pitchFamily="18" charset="0"/>
                <a:cs typeface="Times New Roman" panose="02020603050405020304" pitchFamily="18" charset="0"/>
              </a:rPr>
              <a:t>Leiter, M. P. and Bakker, A. B. (2010) Work Engagement: A Handbook of Essential Theory and Research. Hove [England]: Psychology Press</a:t>
            </a:r>
            <a:r>
              <a:rPr lang="en-US" sz="2000" dirty="0" smtClean="0">
                <a:solidFill>
                  <a:schemeClr val="bg1"/>
                </a:solidFill>
                <a:latin typeface="Times New Roman" panose="02020603050405020304" pitchFamily="18" charset="0"/>
                <a:cs typeface="Times New Roman" panose="02020603050405020304" pitchFamily="18" charset="0"/>
              </a:rPr>
              <a:t>.</a:t>
            </a:r>
          </a:p>
          <a:p>
            <a:pPr algn="just">
              <a:lnSpc>
                <a:spcPct val="150000"/>
              </a:lnSpc>
            </a:pPr>
            <a:r>
              <a:rPr lang="en-US" sz="2000" dirty="0" smtClean="0">
                <a:solidFill>
                  <a:schemeClr val="bg1"/>
                </a:solidFill>
                <a:latin typeface="Times New Roman" panose="02020603050405020304" pitchFamily="18" charset="0"/>
                <a:cs typeface="Times New Roman" panose="02020603050405020304" pitchFamily="18" charset="0"/>
              </a:rPr>
              <a:t>Mullins, L. and Dossor, P. (2013) Hospitality Management and Organisational Behaviours. 5th ed. Harlow: Pearson.</a:t>
            </a:r>
          </a:p>
        </p:txBody>
      </p:sp>
    </p:spTree>
    <p:extLst>
      <p:ext uri="{BB962C8B-B14F-4D97-AF65-F5344CB8AC3E}">
        <p14:creationId xmlns:p14="http://schemas.microsoft.com/office/powerpoint/2010/main" val="14782886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70848" y="245659"/>
            <a:ext cx="2463421" cy="646331"/>
          </a:xfrm>
          <a:prstGeom prst="rect">
            <a:avLst/>
          </a:prstGeom>
          <a:noFill/>
          <a:ln>
            <a:solidFill>
              <a:schemeClr val="accent1">
                <a:lumMod val="50000"/>
              </a:schemeClr>
            </a:solidFill>
          </a:ln>
        </p:spPr>
        <p:txBody>
          <a:bodyPr wrap="square" rtlCol="0">
            <a:spAutoFit/>
          </a:bodyPr>
          <a:lstStyle/>
          <a:p>
            <a:r>
              <a:rPr lang="en-US" sz="3600" dirty="0" smtClean="0">
                <a:solidFill>
                  <a:schemeClr val="bg1"/>
                </a:solidFill>
                <a:latin typeface="Times New Roman" panose="02020603050405020304" pitchFamily="18" charset="0"/>
                <a:cs typeface="Times New Roman" panose="02020603050405020304" pitchFamily="18" charset="0"/>
              </a:rPr>
              <a:t>References:</a:t>
            </a:r>
            <a:endParaRPr lang="en-US" sz="3600"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204716" y="937819"/>
            <a:ext cx="11846256" cy="5632311"/>
          </a:xfrm>
          <a:prstGeom prst="rect">
            <a:avLst/>
          </a:prstGeom>
          <a:noFill/>
        </p:spPr>
        <p:txBody>
          <a:bodyPr wrap="square" rtlCol="0">
            <a:spAutoFit/>
          </a:bodyPr>
          <a:lstStyle/>
          <a:p>
            <a:pPr algn="just">
              <a:lnSpc>
                <a:spcPct val="150000"/>
              </a:lnSpc>
            </a:pPr>
            <a:r>
              <a:rPr lang="en-US" sz="2000" dirty="0" smtClean="0">
                <a:solidFill>
                  <a:schemeClr val="bg1"/>
                </a:solidFill>
                <a:latin typeface="Times New Roman" panose="02020603050405020304" pitchFamily="18" charset="0"/>
                <a:cs typeface="Times New Roman" panose="02020603050405020304" pitchFamily="18" charset="0"/>
              </a:rPr>
              <a:t>Parrott</a:t>
            </a:r>
            <a:r>
              <a:rPr lang="en-US" sz="2000" dirty="0">
                <a:solidFill>
                  <a:schemeClr val="bg1"/>
                </a:solidFill>
                <a:latin typeface="Times New Roman" panose="02020603050405020304" pitchFamily="18" charset="0"/>
                <a:cs typeface="Times New Roman" panose="02020603050405020304" pitchFamily="18" charset="0"/>
              </a:rPr>
              <a:t>, S.J. (2022) “‘because of my I set upon you’: Transformation through dress in Ezekiel 16:1-14,” Dress Hermeneutics and the Hebrew Bible [Preprint]. Available at: https://doi.org/10.5040/9780567702708.ch-009. </a:t>
            </a:r>
            <a:endParaRPr lang="en-US" sz="2000" dirty="0" smtClean="0">
              <a:solidFill>
                <a:schemeClr val="bg1"/>
              </a:solidFill>
              <a:latin typeface="Times New Roman" panose="02020603050405020304" pitchFamily="18" charset="0"/>
              <a:cs typeface="Times New Roman" panose="02020603050405020304" pitchFamily="18" charset="0"/>
            </a:endParaRPr>
          </a:p>
          <a:p>
            <a:pPr algn="just">
              <a:lnSpc>
                <a:spcPct val="150000"/>
              </a:lnSpc>
            </a:pPr>
            <a:r>
              <a:rPr lang="en-US" sz="2000" dirty="0" smtClean="0">
                <a:solidFill>
                  <a:schemeClr val="bg1"/>
                </a:solidFill>
                <a:latin typeface="Times New Roman" panose="02020603050405020304" pitchFamily="18" charset="0"/>
                <a:cs typeface="Times New Roman" panose="02020603050405020304" pitchFamily="18" charset="0"/>
              </a:rPr>
              <a:t>Quick</a:t>
            </a:r>
            <a:r>
              <a:rPr lang="en-US" sz="2000" dirty="0">
                <a:solidFill>
                  <a:schemeClr val="bg1"/>
                </a:solidFill>
                <a:latin typeface="Times New Roman" panose="02020603050405020304" pitchFamily="18" charset="0"/>
                <a:cs typeface="Times New Roman" panose="02020603050405020304" pitchFamily="18" charset="0"/>
              </a:rPr>
              <a:t>, L. (2020) Managing Events. Real Challenges, Real Outcomes. London: SAGE Publications Ltd.</a:t>
            </a:r>
          </a:p>
          <a:p>
            <a:pPr algn="just">
              <a:lnSpc>
                <a:spcPct val="150000"/>
              </a:lnSpc>
            </a:pPr>
            <a:r>
              <a:rPr lang="en-US" sz="2000" dirty="0">
                <a:solidFill>
                  <a:schemeClr val="bg1"/>
                </a:solidFill>
                <a:latin typeface="Times New Roman" panose="02020603050405020304" pitchFamily="18" charset="0"/>
                <a:cs typeface="Times New Roman" panose="02020603050405020304" pitchFamily="18" charset="0"/>
              </a:rPr>
              <a:t>Raghubalan, G. and Raghubalan, S. (2016) Hotel Housekeeping - Operations And Management. 3rd ed. India: Oxford University Press.</a:t>
            </a:r>
          </a:p>
          <a:p>
            <a:pPr algn="just">
              <a:lnSpc>
                <a:spcPct val="150000"/>
              </a:lnSpc>
            </a:pPr>
            <a:r>
              <a:rPr lang="en-US" sz="2000" dirty="0">
                <a:solidFill>
                  <a:schemeClr val="bg1"/>
                </a:solidFill>
                <a:latin typeface="Times New Roman" panose="02020603050405020304" pitchFamily="18" charset="0"/>
                <a:cs typeface="Times New Roman" panose="02020603050405020304" pitchFamily="18" charset="0"/>
              </a:rPr>
              <a:t>Rawles, Z. (2019) “Core skills,” Essential Knowledge and Skills for Healthcare Assistants and Assistant Practitioners, pp. 79–134. Available at: https://doi.org/10.4324/9781315106755-13. </a:t>
            </a:r>
          </a:p>
          <a:p>
            <a:pPr algn="just">
              <a:lnSpc>
                <a:spcPct val="150000"/>
              </a:lnSpc>
            </a:pPr>
            <a:r>
              <a:rPr lang="en-US" sz="2000" dirty="0">
                <a:solidFill>
                  <a:schemeClr val="bg1"/>
                </a:solidFill>
                <a:latin typeface="Times New Roman" panose="02020603050405020304" pitchFamily="18" charset="0"/>
                <a:cs typeface="Times New Roman" panose="02020603050405020304" pitchFamily="18" charset="0"/>
              </a:rPr>
              <a:t>Vallen, G. &amp; Vallen, J. (2012) Managing Hotel Operations. London: Pearson.</a:t>
            </a:r>
          </a:p>
          <a:p>
            <a:pPr algn="just">
              <a:lnSpc>
                <a:spcPct val="150000"/>
              </a:lnSpc>
            </a:pPr>
            <a:r>
              <a:rPr lang="en-US" sz="2000" dirty="0">
                <a:solidFill>
                  <a:schemeClr val="bg1"/>
                </a:solidFill>
                <a:latin typeface="Times New Roman" panose="02020603050405020304" pitchFamily="18" charset="0"/>
                <a:cs typeface="Times New Roman" panose="02020603050405020304" pitchFamily="18" charset="0"/>
              </a:rPr>
              <a:t>Wood, R. (2013) Key Concepts in Hospitality Management. London: Sage.</a:t>
            </a:r>
          </a:p>
          <a:p>
            <a:pPr algn="just">
              <a:lnSpc>
                <a:spcPct val="150000"/>
              </a:lnSpc>
            </a:pPr>
            <a:r>
              <a:rPr lang="en-US" sz="2000" dirty="0">
                <a:solidFill>
                  <a:schemeClr val="bg1"/>
                </a:solidFill>
                <a:latin typeface="Times New Roman" panose="02020603050405020304" pitchFamily="18" charset="0"/>
                <a:cs typeface="Times New Roman" panose="02020603050405020304" pitchFamily="18" charset="0"/>
              </a:rPr>
              <a:t>Yi, Y., Nataraajan, R. and Gong, T. (2011) “Employee commitment measure,” PsycTESTS Dataset [Preprint]. Available at: https://doi.org/10.1037/t43482-000. </a:t>
            </a:r>
          </a:p>
          <a:p>
            <a:pPr algn="just">
              <a:lnSpc>
                <a:spcPct val="150000"/>
              </a:lnSpc>
            </a:pPr>
            <a:endParaRPr lang="en-US" sz="2000"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39379650"/>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Slice</Template>
  <TotalTime>247</TotalTime>
  <Words>3271</Words>
  <Application>Microsoft Office PowerPoint</Application>
  <PresentationFormat>Widescreen</PresentationFormat>
  <Paragraphs>105</Paragraphs>
  <Slides>17</Slides>
  <Notes>15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Arial</vt:lpstr>
      <vt:lpstr>Calibri</vt:lpstr>
      <vt:lpstr>Century Gothic</vt:lpstr>
      <vt:lpstr>Times New Roman</vt:lpstr>
      <vt:lpstr>Wingdings</vt:lpstr>
      <vt:lpstr>Wingdings 3</vt:lpstr>
      <vt:lpstr>Slice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Mita</dc:creator>
  <cp:lastModifiedBy>Mita</cp:lastModifiedBy>
  <cp:revision>9</cp:revision>
  <dcterms:created xsi:type="dcterms:W3CDTF">2022-11-26T14:53:47Z</dcterms:created>
  <dcterms:modified xsi:type="dcterms:W3CDTF">2022-11-27T14:41:09Z</dcterms:modified>
</cp:coreProperties>
</file>