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9" r:id="rId2"/>
    <p:sldId id="278" r:id="rId3"/>
    <p:sldId id="289" r:id="rId4"/>
    <p:sldId id="290" r:id="rId5"/>
    <p:sldId id="285" r:id="rId6"/>
    <p:sldId id="288" r:id="rId7"/>
    <p:sldId id="291" r:id="rId8"/>
    <p:sldId id="28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745EF7-4A35-4EAD-A2BB-0EE61748860F}" v="186" dt="2022-01-09T13:44:03.0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1" autoAdjust="0"/>
    <p:restoredTop sz="59484" autoAdjust="0"/>
  </p:normalViewPr>
  <p:slideViewPr>
    <p:cSldViewPr snapToGrid="0">
      <p:cViewPr varScale="1">
        <p:scale>
          <a:sx n="59" d="100"/>
          <a:sy n="59" d="100"/>
        </p:scale>
        <p:origin x="153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EA745EF7-4A35-4EAD-A2BB-0EE61748860F}"/>
    <pc:docChg chg="modSld">
      <pc:chgData name="Maria Heffernan" userId="4d9eba02-b8e8-4648-a199-ce89b84b8b1e" providerId="ADAL" clId="{EA745EF7-4A35-4EAD-A2BB-0EE61748860F}" dt="2022-01-09T13:46:56.321" v="217" actId="6549"/>
      <pc:docMkLst>
        <pc:docMk/>
      </pc:docMkLst>
      <pc:sldChg chg="modSp modAnim">
        <pc:chgData name="Maria Heffernan" userId="4d9eba02-b8e8-4648-a199-ce89b84b8b1e" providerId="ADAL" clId="{EA745EF7-4A35-4EAD-A2BB-0EE61748860F}" dt="2022-01-09T13:42:41.602" v="175" actId="6549"/>
        <pc:sldMkLst>
          <pc:docMk/>
          <pc:sldMk cId="3073184353" sldId="285"/>
        </pc:sldMkLst>
        <pc:spChg chg="mod">
          <ac:chgData name="Maria Heffernan" userId="4d9eba02-b8e8-4648-a199-ce89b84b8b1e" providerId="ADAL" clId="{EA745EF7-4A35-4EAD-A2BB-0EE61748860F}" dt="2022-01-09T13:42:41.602" v="175" actId="6549"/>
          <ac:spMkLst>
            <pc:docMk/>
            <pc:sldMk cId="3073184353" sldId="285"/>
            <ac:spMk id="3" creationId="{E86775BC-7A6D-451C-94B5-6BA6369C0BCD}"/>
          </ac:spMkLst>
        </pc:spChg>
      </pc:sldChg>
      <pc:sldChg chg="modSp mod modAnim">
        <pc:chgData name="Maria Heffernan" userId="4d9eba02-b8e8-4648-a199-ce89b84b8b1e" providerId="ADAL" clId="{EA745EF7-4A35-4EAD-A2BB-0EE61748860F}" dt="2022-01-09T13:44:03.007" v="213" actId="20577"/>
        <pc:sldMkLst>
          <pc:docMk/>
          <pc:sldMk cId="818731704" sldId="288"/>
        </pc:sldMkLst>
        <pc:spChg chg="mod">
          <ac:chgData name="Maria Heffernan" userId="4d9eba02-b8e8-4648-a199-ce89b84b8b1e" providerId="ADAL" clId="{EA745EF7-4A35-4EAD-A2BB-0EE61748860F}" dt="2022-01-09T13:44:03.007" v="213" actId="20577"/>
          <ac:spMkLst>
            <pc:docMk/>
            <pc:sldMk cId="818731704" sldId="288"/>
            <ac:spMk id="3" creationId="{E86775BC-7A6D-451C-94B5-6BA6369C0BCD}"/>
          </ac:spMkLst>
        </pc:spChg>
      </pc:sldChg>
      <pc:sldChg chg="modSp mod">
        <pc:chgData name="Maria Heffernan" userId="4d9eba02-b8e8-4648-a199-ce89b84b8b1e" providerId="ADAL" clId="{EA745EF7-4A35-4EAD-A2BB-0EE61748860F}" dt="2022-01-09T13:46:56.321" v="217" actId="6549"/>
        <pc:sldMkLst>
          <pc:docMk/>
          <pc:sldMk cId="3951237789" sldId="291"/>
        </pc:sldMkLst>
        <pc:spChg chg="mod">
          <ac:chgData name="Maria Heffernan" userId="4d9eba02-b8e8-4648-a199-ce89b84b8b1e" providerId="ADAL" clId="{EA745EF7-4A35-4EAD-A2BB-0EE61748860F}" dt="2022-01-09T13:46:56.321" v="217" actId="6549"/>
          <ac:spMkLst>
            <pc:docMk/>
            <pc:sldMk cId="3951237789" sldId="291"/>
            <ac:spMk id="3" creationId="{37A9495E-535F-4FFA-8763-85B599506275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325422-E2F4-4493-B43E-C9066F429F96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86745-E5C4-48CF-8EEA-08DC1E7EC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4498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6DECBF80-1582-4D49-8C9C-38406D3D63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BD0406D5-1B5E-434D-BF42-1D59096867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A62E8AA6-BE2E-4EFB-B698-07BFCF5419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6B87B9AB-0ACC-4A8F-98C0-A24A248F7C8D}" type="slidenum">
              <a:rPr lang="en-GB" altLang="en-US"/>
              <a:pPr/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010BF50E-9744-4201-B858-60FDF40AB6B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9202188E-8FFF-40C7-97E9-05CD409DB1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algn="just"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56F6E030-4256-437B-95BF-1409AC929A1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C1F90A09-5560-4D1C-87D4-CDAE805685D3}" type="slidenum">
              <a:rPr lang="en-GB" altLang="en-US"/>
              <a:pPr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586745-E5C4-48CF-8EEA-08DC1E7ECDE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737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8E86D-DB6B-485D-8007-46F4FA1B54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BE3FAF-F105-490E-B3D4-1A543E6053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78AB16-C90F-42B0-B848-98C3A4358D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5069B1-9DDB-4A74-8E94-B6B7F9D860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6C23A-E5EF-44A2-AE2F-478622BBCE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983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E2E687-BE70-4D2D-A79C-5314F15CA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A06F7-AE62-48D1-B97E-4DB6FA1DA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3849D-00C4-45BB-BBDD-6FCF467B9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85F9A3-DB6F-411B-88B4-611F23CAB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AEB7F-FCFA-4742-94AD-3890A4FB3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3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66C31-3483-44F0-B866-22C68CD56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E63162-AE7D-458A-A8D3-38FC875A61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5B62B-7BEC-46BB-8C40-B969BC053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A89E7F-A5F6-42CF-9544-D7D4BDE1F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625C26-D8E9-481E-8744-ABEE47AC9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155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61DEF-E54E-404B-BDA5-827AD68A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8F018-564C-4B49-8C7A-2F6C92B7D3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069F2-F74D-47C4-9063-F9457EAF94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0AFB0C-D265-40A5-B7F8-C5184C0CD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2112B-E8DA-4F94-A1EE-B937F8E53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EBED40-43F5-431B-81DA-B66CF8AB0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21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37CCF-D495-49E5-A806-D2FB9DCCCD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D4C25-01FC-43AE-903E-02CBC91477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6BFBAB-BD57-4C21-B3A1-CB23D95380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DCB052-7F62-487C-BF79-ED4243EF49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541495-0308-401B-977D-040D9C1F4D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5B4AE4-5CFD-4144-A1A9-E63A8A3DB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F26CF3-3F40-484B-BE18-303CB5A2C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072E22-F7FD-423A-A69B-38CBF7A58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15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65279-DFD2-4C89-B71B-3BD63C6B9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63D19E-40CE-42A3-9037-AAF3577AF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D47FBD-5F7F-4FE3-B5DB-8E5CBF154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299A64-2C4A-4823-A188-BBF0450F0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605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9A0DB3-DC0F-4172-85B7-4DE4817E0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BF3B9D-DE82-4DB8-A2CA-324EE8212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C471CB-0DA5-4FBA-AE20-8D801A0D6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61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26346-F0BF-4805-A341-7691BA250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6DC68C-EED1-493C-AA4E-AD52402BDD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8CAA89-7AD7-4713-8654-E9E7D987C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AF0426-EEA4-4EC9-893E-77659BA8A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44A2ED-F618-410B-9EC7-14D5070AE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F89997-38CC-466A-8061-21AD201AA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996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86347-F199-4AFC-9AA4-EF4269820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8E7909-43F1-4097-A776-66D7BF120E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F24014-A5CD-4129-A054-CE04ACDBDA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783507-330A-4476-9BA9-3D1C75F54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16D132-9A96-4703-8A98-BC79A9553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82E4A9-FAFD-4FB4-95DC-0DEDA53A0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069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96D92-58CB-4E36-8256-3248EB2FD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08D645-7942-4632-9E7F-72B044FE2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45708E-9A67-4649-9DCC-CC76B5AC3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21FBA-032B-4D07-BFF7-7F26E0045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1043D7-E450-475F-872E-14A166053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894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6A5B99-C399-4EFD-8CC4-3BC0084C7D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405090-6094-4E60-B22A-4C17003553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119654-6A41-4AE8-9298-FF6735153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483554-7D25-44A2-9915-A8200A2D75BA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DD3931-570F-472F-9F4E-1DF1BD4C1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67F0D-2B17-402C-B98B-0F78F535D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078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E52F3A-4FD8-4F43-B900-836268654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AE41C9-9293-4FC1-B913-FDF1318874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A49A7-BEC9-4F73-A80D-E8971C4CB9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483554-7D25-44A2-9915-A8200A2D75BA}" type="datetimeFigureOut">
              <a:rPr lang="en-GB" smtClean="0"/>
              <a:t>11/01/2022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8C62D-6122-4C47-A5D1-74F56A586F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D9B8CD-74CD-4D78-A3D6-67930890F3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C8FD1-D940-4394-83C5-D40E9A6A04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809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34395198-ED14-4C95-9BBC-FA3085ADF53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513014" y="1341439"/>
            <a:ext cx="7165975" cy="30194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3200" b="1" dirty="0"/>
              <a:t>BA Leadership and Management </a:t>
            </a:r>
            <a:r>
              <a:rPr lang="en-GB" altLang="en-US" sz="3200" b="1" dirty="0" err="1"/>
              <a:t>SfWP</a:t>
            </a:r>
            <a:br>
              <a:rPr lang="en-GB" altLang="en-US" sz="3200" b="1" dirty="0"/>
            </a:br>
            <a:br>
              <a:rPr lang="en-GB" altLang="en-US" sz="2800" b="1" dirty="0"/>
            </a:br>
            <a:r>
              <a:rPr lang="en-GB" altLang="en-US" sz="2800" b="1" dirty="0"/>
              <a:t>Understanding and Engaging in the Customer Experience </a:t>
            </a:r>
            <a:r>
              <a:rPr lang="en-GB" altLang="en-US" sz="2800" b="1" dirty="0" err="1"/>
              <a:t>SfWP</a:t>
            </a:r>
            <a:br>
              <a:rPr lang="en-GB" altLang="en-US" sz="2800" b="1" dirty="0"/>
            </a:br>
            <a:br>
              <a:rPr lang="en-GB" altLang="en-US" sz="2800" b="1" dirty="0"/>
            </a:br>
            <a:r>
              <a:rPr lang="en-GB" altLang="en-US" sz="2800" dirty="0"/>
              <a:t>Module code: BMSW5103</a:t>
            </a:r>
            <a:br>
              <a:rPr lang="en-GB" altLang="en-US" sz="2800" dirty="0"/>
            </a:br>
            <a:br>
              <a:rPr lang="en-GB" altLang="en-US" sz="2800" dirty="0"/>
            </a:br>
            <a:r>
              <a:rPr lang="en-GB" altLang="en-US" sz="2800" dirty="0"/>
              <a:t>Introductory Session: January 2022- Cohort 6</a:t>
            </a:r>
          </a:p>
        </p:txBody>
      </p:sp>
      <p:pic>
        <p:nvPicPr>
          <p:cNvPr id="4099" name="Picture 2">
            <a:extLst>
              <a:ext uri="{FF2B5EF4-FFF2-40B4-BE49-F238E27FC236}">
                <a16:creationId xmlns:a16="http://schemas.microsoft.com/office/drawing/2014/main" id="{40984E15-738C-4DEB-B557-C7FE75425F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4978401"/>
            <a:ext cx="289560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>
            <a:extLst>
              <a:ext uri="{FF2B5EF4-FFF2-40B4-BE49-F238E27FC236}">
                <a16:creationId xmlns:a16="http://schemas.microsoft.com/office/drawing/2014/main" id="{D6349AE5-E225-4615-951E-51555209A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31" y="0"/>
            <a:ext cx="8474011" cy="28231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15A7D-17CC-4D28-9545-DA0F3DE278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9409" y="3096247"/>
            <a:ext cx="8178800" cy="3892550"/>
          </a:xfrm>
        </p:spPr>
        <p:txBody>
          <a:bodyPr rtlCol="0">
            <a:normAutofit/>
          </a:bodyPr>
          <a:lstStyle/>
          <a:p>
            <a:pPr marL="0" indent="0">
              <a:buNone/>
              <a:defRPr/>
            </a:pPr>
            <a:r>
              <a:rPr lang="en-GB" sz="4000" dirty="0"/>
              <a:t>Module Lead- Maria Heffernan</a:t>
            </a:r>
          </a:p>
          <a:p>
            <a:pPr marL="0" indent="0">
              <a:buNone/>
              <a:defRPr/>
            </a:pPr>
            <a:r>
              <a:rPr lang="en-GB" sz="4000" dirty="0"/>
              <a:t>maria.heffernan@uwtsd.ac.uk</a:t>
            </a:r>
          </a:p>
          <a:p>
            <a:pPr marL="0" indent="0">
              <a:buNone/>
              <a:defRPr/>
            </a:pPr>
            <a:r>
              <a:rPr lang="en-GB" sz="4000" dirty="0"/>
              <a:t>Moodle access: BMSW5103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05604-2036-4759-A39A-70846D3A5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Focus- Customer Relationship Management.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7824B3-B1B2-466E-8FB3-693FEDEAB8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hangingPunct="0"/>
            <a:r>
              <a:rPr lang="en-GB" b="1" dirty="0"/>
              <a:t>AIM(S)</a:t>
            </a:r>
            <a:endParaRPr lang="en-GB" dirty="0"/>
          </a:p>
          <a:p>
            <a:pPr hangingPunct="0"/>
            <a:r>
              <a:rPr lang="en-GB" b="1" dirty="0"/>
              <a:t> </a:t>
            </a:r>
            <a:endParaRPr lang="en-GB" dirty="0"/>
          </a:p>
          <a:p>
            <a:pPr lvl="0" hangingPunct="0"/>
            <a:r>
              <a:rPr lang="en-GB" dirty="0"/>
              <a:t>To instil a critical understanding of quality systems and controls for customers.   </a:t>
            </a:r>
          </a:p>
          <a:p>
            <a:pPr hangingPunct="0"/>
            <a:r>
              <a:rPr lang="en-GB" b="1" dirty="0"/>
              <a:t> </a:t>
            </a:r>
            <a:endParaRPr lang="en-GB" dirty="0"/>
          </a:p>
          <a:p>
            <a:pPr hangingPunct="0"/>
            <a:r>
              <a:rPr lang="en-GB" b="1" dirty="0"/>
              <a:t>LEARNING OUTCOMES</a:t>
            </a:r>
            <a:r>
              <a:rPr lang="en-GB" dirty="0"/>
              <a:t> </a:t>
            </a:r>
          </a:p>
          <a:p>
            <a:pPr hangingPunct="0"/>
            <a:r>
              <a:rPr lang="en-GB" dirty="0"/>
              <a:t>Upon the successful completion of this module, the student should be able to:</a:t>
            </a:r>
          </a:p>
          <a:p>
            <a:pPr lvl="0" hangingPunct="0"/>
            <a:r>
              <a:rPr lang="en-GB" dirty="0"/>
              <a:t>evidence a </a:t>
            </a:r>
            <a:r>
              <a:rPr lang="en-GB" b="1" dirty="0"/>
              <a:t>critical</a:t>
            </a:r>
            <a:r>
              <a:rPr lang="en-GB" dirty="0"/>
              <a:t> understanding of quality process in the workplace;</a:t>
            </a:r>
          </a:p>
          <a:p>
            <a:pPr hangingPunct="0"/>
            <a:r>
              <a:rPr lang="en-GB" dirty="0"/>
              <a:t> </a:t>
            </a:r>
          </a:p>
          <a:p>
            <a:pPr lvl="0" hangingPunct="0"/>
            <a:r>
              <a:rPr lang="en-GB" dirty="0"/>
              <a:t>analyse the customers’ </a:t>
            </a:r>
            <a:r>
              <a:rPr lang="en-GB" b="1" dirty="0"/>
              <a:t>experience </a:t>
            </a:r>
            <a:r>
              <a:rPr lang="en-GB" dirty="0"/>
              <a:t>of an organisation;</a:t>
            </a:r>
          </a:p>
          <a:p>
            <a:pPr hangingPunct="0"/>
            <a:r>
              <a:rPr lang="en-GB" dirty="0"/>
              <a:t> </a:t>
            </a:r>
          </a:p>
          <a:p>
            <a:pPr lvl="0" hangingPunct="0"/>
            <a:r>
              <a:rPr lang="en-GB" b="1" dirty="0"/>
              <a:t>critically</a:t>
            </a:r>
            <a:r>
              <a:rPr lang="en-GB" dirty="0"/>
              <a:t> evaluate the benefits and challenges of developing and maintaining good customer relationships.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483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043A12-0917-4A86-BD76-1419BC3584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D373D-4A88-4D41-B2F7-883E6AFB8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 hangingPunct="0"/>
            <a:r>
              <a:rPr lang="en-GB" dirty="0"/>
              <a:t>Customer service.</a:t>
            </a:r>
          </a:p>
          <a:p>
            <a:pPr hangingPunct="0"/>
            <a:r>
              <a:rPr lang="en-GB" dirty="0"/>
              <a:t>Customer centrality. </a:t>
            </a:r>
          </a:p>
          <a:p>
            <a:pPr hangingPunct="0"/>
            <a:r>
              <a:rPr lang="en-GB" dirty="0"/>
              <a:t>Customer value.</a:t>
            </a:r>
          </a:p>
          <a:p>
            <a:pPr lvl="0" hangingPunct="0"/>
            <a:r>
              <a:rPr lang="en-GB" dirty="0"/>
              <a:t>Value and purpose of customer relationship management (CRM).</a:t>
            </a:r>
          </a:p>
          <a:p>
            <a:pPr lvl="0" hangingPunct="0"/>
            <a:r>
              <a:rPr lang="en-GB" dirty="0"/>
              <a:t>Buyer seller relationships.</a:t>
            </a:r>
          </a:p>
          <a:p>
            <a:pPr lvl="0" hangingPunct="0"/>
            <a:r>
              <a:rPr lang="en-GB" dirty="0"/>
              <a:t>Managing customer expectations.</a:t>
            </a:r>
          </a:p>
          <a:p>
            <a:pPr lvl="0" hangingPunct="0"/>
            <a:r>
              <a:rPr lang="en-GB" dirty="0"/>
              <a:t>Buying decision making process: ethical considerations such as fair-trade, sustainable resources.</a:t>
            </a:r>
          </a:p>
          <a:p>
            <a:pPr hangingPunct="0"/>
            <a:r>
              <a:rPr lang="en-GB" dirty="0"/>
              <a:t>Quality modules and standards.</a:t>
            </a:r>
          </a:p>
          <a:p>
            <a:pPr hangingPunct="0"/>
            <a:r>
              <a:rPr lang="en-GB" dirty="0"/>
              <a:t> Appreciation of the importance of quality control.</a:t>
            </a:r>
          </a:p>
          <a:p>
            <a:pPr lvl="0" hangingPunct="0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4121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61BD2-D41C-4ACA-B5BC-960416416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24941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Scheme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75BC-7A6D-451C-94B5-6BA6369C0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669" y="1563756"/>
            <a:ext cx="11648661" cy="5446644"/>
          </a:xfrm>
        </p:spPr>
        <p:txBody>
          <a:bodyPr numCol="3">
            <a:normAutofit/>
          </a:bodyPr>
          <a:lstStyle/>
          <a:p>
            <a:pPr marL="0" indent="0" algn="ctr">
              <a:buNone/>
            </a:pPr>
            <a:r>
              <a:rPr lang="en-GB" sz="3500" u="sng" dirty="0">
                <a:solidFill>
                  <a:schemeClr val="accent5">
                    <a:lumMod val="50000"/>
                  </a:schemeClr>
                </a:solidFill>
              </a:rPr>
              <a:t>Week 1 - 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Introduction to module: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Aim/Objectives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Indicative content</a:t>
            </a:r>
          </a:p>
          <a:p>
            <a:pPr marL="0" indent="0">
              <a:buNone/>
            </a:pPr>
            <a:r>
              <a:rPr lang="en-GB" sz="2600" dirty="0">
                <a:solidFill>
                  <a:schemeClr val="accent5">
                    <a:lumMod val="50000"/>
                  </a:schemeClr>
                </a:solidFill>
              </a:rPr>
              <a:t>Assignment Release</a:t>
            </a:r>
          </a:p>
          <a:p>
            <a:pPr marL="0" indent="0" algn="ctr">
              <a:buNone/>
            </a:pPr>
            <a:r>
              <a:rPr lang="en-GB" sz="3000" u="sng" dirty="0">
                <a:solidFill>
                  <a:schemeClr val="accent6">
                    <a:lumMod val="75000"/>
                  </a:schemeClr>
                </a:solidFill>
              </a:rPr>
              <a:t>Week 2 </a:t>
            </a:r>
          </a:p>
          <a:p>
            <a:pPr marL="0" indent="0" algn="ctr">
              <a:buNone/>
            </a:pPr>
            <a:r>
              <a:rPr lang="en-GB" dirty="0"/>
              <a:t>Influencing the Customer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Assessment Guidance – Report/Presentation</a:t>
            </a:r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  <a:p>
            <a:pPr marL="0" indent="0" algn="ctr">
              <a:buNone/>
            </a:pPr>
            <a:r>
              <a:rPr lang="en-GB" sz="3000" u="sng" dirty="0">
                <a:solidFill>
                  <a:srgbClr val="C00000"/>
                </a:solidFill>
              </a:rPr>
              <a:t>Week 3 -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rgbClr val="7030A0"/>
                </a:solidFill>
              </a:rPr>
              <a:t>Ethics</a:t>
            </a:r>
          </a:p>
          <a:p>
            <a:pPr marL="0" indent="0" algn="ctr">
              <a:buNone/>
            </a:pPr>
            <a:r>
              <a:rPr lang="en-GB" sz="3200" u="sng" dirty="0">
                <a:solidFill>
                  <a:schemeClr val="accent6">
                    <a:lumMod val="75000"/>
                  </a:schemeClr>
                </a:solidFill>
              </a:rPr>
              <a:t>Sustainability</a:t>
            </a:r>
          </a:p>
          <a:p>
            <a:pPr marL="0" indent="0" algn="ctr">
              <a:buNone/>
            </a:pPr>
            <a:endParaRPr lang="en-GB" sz="3200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en-GB" sz="3000" u="sng" dirty="0">
              <a:solidFill>
                <a:srgbClr val="C00000"/>
              </a:solidFill>
            </a:endParaRPr>
          </a:p>
          <a:p>
            <a:pPr marL="0" indent="0" algn="just">
              <a:buNone/>
            </a:pPr>
            <a:r>
              <a:rPr lang="en-GB" u="sng" dirty="0"/>
              <a:t>	</a:t>
            </a: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just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3073184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61BD2-D41C-4ACA-B5BC-960416416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72279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Scheme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775BC-7A6D-451C-94B5-6BA6369C0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2" y="1126780"/>
            <a:ext cx="11555896" cy="5207759"/>
          </a:xfrm>
        </p:spPr>
        <p:txBody>
          <a:bodyPr numCol="2">
            <a:normAutofit/>
          </a:bodyPr>
          <a:lstStyle/>
          <a:p>
            <a:pPr marL="0" indent="0" algn="ctr">
              <a:buNone/>
            </a:pPr>
            <a:endParaRPr lang="en-GB" sz="8000" u="sng" dirty="0"/>
          </a:p>
          <a:p>
            <a:pPr marL="0" indent="0" algn="ctr">
              <a:buNone/>
            </a:pPr>
            <a:r>
              <a:rPr lang="en-GB" sz="3200" u="sng" dirty="0">
                <a:solidFill>
                  <a:srgbClr val="7030A0"/>
                </a:solidFill>
              </a:rPr>
              <a:t>Week 4 – </a:t>
            </a:r>
          </a:p>
          <a:p>
            <a:pPr marL="0" indent="0" algn="ctr">
              <a:buNone/>
            </a:pPr>
            <a:r>
              <a:rPr lang="en-GB" sz="3200" dirty="0"/>
              <a:t>Loyalty Ladder</a:t>
            </a:r>
          </a:p>
          <a:p>
            <a:pPr marL="0" indent="0" algn="ctr">
              <a:buNone/>
            </a:pPr>
            <a:r>
              <a:rPr lang="en-GB" sz="3200" dirty="0" err="1">
                <a:solidFill>
                  <a:srgbClr val="C00000"/>
                </a:solidFill>
              </a:rPr>
              <a:t>Segmentation,Targetting</a:t>
            </a:r>
            <a:r>
              <a:rPr lang="en-GB" sz="3200" dirty="0">
                <a:solidFill>
                  <a:srgbClr val="C00000"/>
                </a:solidFill>
              </a:rPr>
              <a:t> and the Marketing </a:t>
            </a:r>
            <a:r>
              <a:rPr lang="en-GB" sz="3200" dirty="0" err="1">
                <a:solidFill>
                  <a:srgbClr val="C00000"/>
                </a:solidFill>
              </a:rPr>
              <a:t>MixCustomers</a:t>
            </a:r>
            <a:endParaRPr lang="en-GB" sz="3200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3200" u="sng" dirty="0">
                <a:solidFill>
                  <a:schemeClr val="accent6">
                    <a:lumMod val="75000"/>
                  </a:schemeClr>
                </a:solidFill>
              </a:rPr>
              <a:t>Week 5 </a:t>
            </a:r>
          </a:p>
          <a:p>
            <a:pPr marL="0" indent="0" algn="ctr">
              <a:buNone/>
            </a:pPr>
            <a:r>
              <a:rPr lang="en-GB" sz="3200" u="sng" dirty="0">
                <a:solidFill>
                  <a:schemeClr val="accent6">
                    <a:lumMod val="75000"/>
                  </a:schemeClr>
                </a:solidFill>
              </a:rPr>
              <a:t>Individual Report Tutorials</a:t>
            </a:r>
          </a:p>
          <a:p>
            <a:pPr marL="0" indent="0" algn="ctr">
              <a:buNone/>
            </a:pP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en-GB" sz="3200" u="sng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sz="3200" u="sng" dirty="0">
                <a:solidFill>
                  <a:schemeClr val="accent2"/>
                </a:solidFill>
              </a:rPr>
              <a:t>Week  6 Quality Models</a:t>
            </a:r>
          </a:p>
          <a:p>
            <a:pPr marL="0" indent="0" algn="ctr">
              <a:buNone/>
            </a:pPr>
            <a:r>
              <a:rPr lang="en-GB" sz="3200" u="sng" dirty="0">
                <a:solidFill>
                  <a:schemeClr val="accent2"/>
                </a:solidFill>
              </a:rPr>
              <a:t>Submission of Report Drafts</a:t>
            </a:r>
            <a:r>
              <a:rPr lang="en-GB" sz="3200" u="sng" dirty="0"/>
              <a:t>		</a:t>
            </a:r>
          </a:p>
          <a:p>
            <a:pPr marL="0" indent="0" algn="just">
              <a:buNone/>
            </a:pPr>
            <a:endParaRPr lang="en-GB" u="sng" dirty="0"/>
          </a:p>
          <a:p>
            <a:pPr marL="0" indent="0" algn="just">
              <a:buNone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81873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A00F5-7484-4119-82A6-0961034F7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9495E-535F-4FFA-8763-85B5995062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u="sng" dirty="0">
                <a:solidFill>
                  <a:schemeClr val="accent2"/>
                </a:solidFill>
              </a:rPr>
              <a:t>Week</a:t>
            </a:r>
            <a:endParaRPr lang="en-GB" sz="2400" dirty="0">
              <a:solidFill>
                <a:srgbClr val="FF0066"/>
              </a:solidFill>
            </a:endParaRP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Week 7</a:t>
            </a:r>
          </a:p>
          <a:p>
            <a:pPr marL="0" indent="0" algn="ctr">
              <a:buNone/>
            </a:pPr>
            <a:r>
              <a:rPr lang="en-GB" sz="2400" dirty="0">
                <a:solidFill>
                  <a:srgbClr val="FF0066"/>
                </a:solidFill>
              </a:rPr>
              <a:t>Reading Week</a:t>
            </a: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Weeks 8 Presentation Individual Tutorials</a:t>
            </a: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Week 9</a:t>
            </a:r>
          </a:p>
          <a:p>
            <a:pPr marL="0" indent="0" algn="ctr">
              <a:buNone/>
            </a:pPr>
            <a:r>
              <a:rPr lang="en-GB" sz="2400" u="sng">
                <a:solidFill>
                  <a:srgbClr val="A50021"/>
                </a:solidFill>
              </a:rPr>
              <a:t>Presentation Individual </a:t>
            </a:r>
            <a:r>
              <a:rPr lang="en-GB" sz="2400" u="sng" dirty="0">
                <a:solidFill>
                  <a:srgbClr val="A50021"/>
                </a:solidFill>
              </a:rPr>
              <a:t>Tutorials</a:t>
            </a:r>
          </a:p>
          <a:p>
            <a:pPr marL="0" indent="0" algn="ctr">
              <a:buNone/>
            </a:pPr>
            <a:r>
              <a:rPr lang="en-GB" sz="2400" u="sng" dirty="0">
                <a:solidFill>
                  <a:srgbClr val="A50021"/>
                </a:solidFill>
              </a:rPr>
              <a:t>Week 10 and 11</a:t>
            </a:r>
          </a:p>
          <a:p>
            <a:pPr marL="0" indent="0" algn="ctr">
              <a:buNone/>
            </a:pPr>
            <a:r>
              <a:rPr lang="en-GB" sz="2400" u="sng" dirty="0"/>
              <a:t>Presentations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237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FCF51-C915-4248-830F-EE4333C330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dirty="0"/>
              <a:t>Assessment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086415-785A-471B-88FE-6E9962B871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200" dirty="0"/>
          </a:p>
          <a:p>
            <a:pPr marL="0" indent="0">
              <a:buNone/>
            </a:pPr>
            <a:r>
              <a:rPr lang="en-GB" sz="3200" dirty="0"/>
              <a:t>Individual:</a:t>
            </a:r>
          </a:p>
          <a:p>
            <a:r>
              <a:rPr lang="en-GB" sz="3200" dirty="0"/>
              <a:t>Report (2,500 words)</a:t>
            </a:r>
          </a:p>
          <a:p>
            <a:r>
              <a:rPr lang="en-GB" sz="3200" dirty="0"/>
              <a:t>Submission: Friday 25</a:t>
            </a:r>
            <a:r>
              <a:rPr lang="en-GB" sz="3200" baseline="30000" dirty="0"/>
              <a:t>th</a:t>
            </a:r>
            <a:r>
              <a:rPr lang="en-GB" sz="3200" dirty="0"/>
              <a:t> February 2022 at 15:00 (3pm)</a:t>
            </a:r>
          </a:p>
          <a:p>
            <a:r>
              <a:rPr lang="en-GB" sz="3200" dirty="0"/>
              <a:t>Individual </a:t>
            </a:r>
            <a:r>
              <a:rPr lang="en-GB" sz="3200" dirty="0" err="1"/>
              <a:t>Powerpoint</a:t>
            </a:r>
            <a:r>
              <a:rPr lang="en-GB" sz="3200" dirty="0"/>
              <a:t>  Presentation (10 Mins)</a:t>
            </a:r>
          </a:p>
          <a:p>
            <a:r>
              <a:rPr lang="en-GB" sz="3200" dirty="0"/>
              <a:t>Presentations Week Commencing 14</a:t>
            </a:r>
            <a:r>
              <a:rPr lang="en-GB" sz="3200" baseline="30000" dirty="0"/>
              <a:t>th</a:t>
            </a:r>
            <a:r>
              <a:rPr lang="en-GB" sz="3200" dirty="0"/>
              <a:t>/21</a:t>
            </a:r>
            <a:r>
              <a:rPr lang="en-GB" sz="3200" baseline="30000" dirty="0"/>
              <a:t>st</a:t>
            </a:r>
            <a:r>
              <a:rPr lang="en-GB" sz="3200" dirty="0"/>
              <a:t> March (individual date allocation will given in week 2 lecture)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00236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314</Words>
  <Application>Microsoft Office PowerPoint</Application>
  <PresentationFormat>Widescreen</PresentationFormat>
  <Paragraphs>72</Paragraphs>
  <Slides>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BA Leadership and Management SfWP  Understanding and Engaging in the Customer Experience SfWP  Module code: BMSW5103  Introductory Session: January 2022- Cohort 6</vt:lpstr>
      <vt:lpstr>PowerPoint Presentation</vt:lpstr>
      <vt:lpstr>Module Focus- Customer Relationship Management.</vt:lpstr>
      <vt:lpstr>Indicative Content</vt:lpstr>
      <vt:lpstr>Scheme of Work</vt:lpstr>
      <vt:lpstr>Scheme of Work</vt:lpstr>
      <vt:lpstr>PowerPoint Presentation</vt:lpstr>
      <vt:lpstr>Assessment Brief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SfWP  Knowledge and Information Management SfWP  Module code: BMSW5106_CARD  Lecture 1</dc:title>
  <dc:creator>Rachel Cook</dc:creator>
  <cp:lastModifiedBy>Brynach Heffernan</cp:lastModifiedBy>
  <cp:revision>43</cp:revision>
  <dcterms:created xsi:type="dcterms:W3CDTF">2020-04-22T20:36:53Z</dcterms:created>
  <dcterms:modified xsi:type="dcterms:W3CDTF">2022-01-11T15:14:07Z</dcterms:modified>
</cp:coreProperties>
</file>