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900" y="-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0" y="-1"/>
            <a:ext cx="9144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55556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36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9144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3535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734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103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791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338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664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905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299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9260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FE8F6E5-FC6A-4780-AFD2-C2DFD9E0E0D8}" type="datetimeFigureOut">
              <a:rPr lang="en-GB" smtClean="0"/>
              <a:t>11/12/2015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AB62ABE-CAB1-4176-8DED-CFDBE2D23EE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23686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end of medieval </a:t>
            </a:r>
            <a:r>
              <a:rPr lang="en-GB" dirty="0" err="1" smtClean="0"/>
              <a:t>europe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2128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1300 - 1500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084832"/>
            <a:ext cx="7290055" cy="422452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Over-looked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The ‘Renaissance Problem’</a:t>
            </a:r>
            <a:endParaRPr lang="en-GB" sz="28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Petrarch: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‘</a:t>
            </a:r>
            <a:r>
              <a:rPr lang="en-GB" sz="2800" dirty="0"/>
              <a:t>when the darkness breaks . . . generations to come may find their way back to the clear splendour of the ancient past.’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32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3674" y="332656"/>
            <a:ext cx="2995532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86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historical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2286000"/>
            <a:ext cx="3803904" cy="40233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Leopold van Ranke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Johan Huizinga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Narrative of decline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/>
              <a:t>Norman Cantor, ‘The Life and Death of a </a:t>
            </a:r>
            <a:r>
              <a:rPr lang="en-GB" sz="2800" dirty="0" smtClean="0"/>
              <a:t>Civilisation’</a:t>
            </a:r>
            <a:endParaRPr lang="en-GB" sz="2800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2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8003" y="1891318"/>
            <a:ext cx="3315997" cy="4973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350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debate continues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1916832"/>
            <a:ext cx="4812016" cy="439252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600" dirty="0" smtClean="0"/>
              <a:t>The crisis model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600" dirty="0" smtClean="0"/>
              <a:t>Leopold </a:t>
            </a:r>
            <a:r>
              <a:rPr lang="en-GB" sz="2600" dirty="0" err="1" smtClean="0"/>
              <a:t>Genicot</a:t>
            </a:r>
            <a:endParaRPr lang="en-GB" sz="2600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600" dirty="0" smtClean="0"/>
              <a:t>Middle Ages = a </a:t>
            </a:r>
            <a:r>
              <a:rPr lang="en-GB" sz="2800" dirty="0" smtClean="0"/>
              <a:t>time </a:t>
            </a:r>
            <a:r>
              <a:rPr lang="en-GB" sz="2800" dirty="0"/>
              <a:t>to ‘search for new solutions to enduring </a:t>
            </a:r>
            <a:r>
              <a:rPr lang="en-GB" sz="2800" dirty="0" smtClean="0"/>
              <a:t>problems’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 smtClean="0"/>
              <a:t>Michael </a:t>
            </a:r>
            <a:r>
              <a:rPr lang="en-GB" sz="2800" dirty="0" err="1" smtClean="0"/>
              <a:t>Postan</a:t>
            </a:r>
            <a:endParaRPr lang="en-GB" sz="26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6" y="2420888"/>
            <a:ext cx="3018559" cy="2564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833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Marxist interpretations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7" y="2286000"/>
            <a:ext cx="3791728" cy="402336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Anderson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Issues with the feudal system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Shortage of silver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Increased violence as a result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740" y="2083294"/>
            <a:ext cx="4293105" cy="2857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6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‘transformation’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7290055" cy="387930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Long period of transition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Gradualist approach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3200" dirty="0" smtClean="0"/>
              <a:t>Wallace </a:t>
            </a:r>
            <a:r>
              <a:rPr lang="en-GB" sz="3200" dirty="0" err="1" smtClean="0"/>
              <a:t>Furguson</a:t>
            </a:r>
            <a:r>
              <a:rPr lang="en-GB" sz="3200" dirty="0" smtClean="0"/>
              <a:t>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800" dirty="0"/>
              <a:t>as ‘the age of transition from medieval to modern civilisation . . . </a:t>
            </a:r>
            <a:r>
              <a:rPr lang="en-GB" sz="2800" dirty="0" smtClean="0"/>
              <a:t>characterised </a:t>
            </a:r>
            <a:r>
              <a:rPr lang="en-GB" sz="2800" dirty="0"/>
              <a:t>by primarily by the gradual shift from one </a:t>
            </a:r>
            <a:r>
              <a:rPr lang="en-GB" sz="2800" dirty="0" smtClean="0"/>
              <a:t>fairly </a:t>
            </a:r>
            <a:r>
              <a:rPr lang="en-GB" sz="2800" dirty="0"/>
              <a:t>well coordinated and clearly defined civilisation to another . . yet possessing in its own right certain distinctive traits and a high degree of cultural vitality</a:t>
            </a:r>
            <a:r>
              <a:rPr lang="en-GB" sz="2800" dirty="0" smtClean="0"/>
              <a:t>’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1301" y="2084832"/>
            <a:ext cx="1744724" cy="1848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12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844824"/>
            <a:ext cx="7290055" cy="223226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 smtClean="0"/>
              <a:t>Crisis: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Famine 1314  -17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100 Years’ War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Black Death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Non-Crisis: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Renaissance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The printing press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Reformation</a:t>
            </a:r>
            <a:endParaRPr lang="en-GB" dirty="0"/>
          </a:p>
          <a:p>
            <a:pPr lvl="1">
              <a:lnSpc>
                <a:spcPct val="150000"/>
              </a:lnSpc>
            </a:pPr>
            <a:r>
              <a:rPr lang="en-GB" dirty="0" smtClean="0"/>
              <a:t>The discovery of the New World</a:t>
            </a:r>
          </a:p>
          <a:p>
            <a:pPr>
              <a:lnSpc>
                <a:spcPct val="150000"/>
              </a:lnSpc>
            </a:pPr>
            <a:endParaRPr lang="en-GB" sz="2400" dirty="0"/>
          </a:p>
          <a:p>
            <a:pPr>
              <a:lnSpc>
                <a:spcPct val="150000"/>
              </a:lnSpc>
            </a:pP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499992" y="1845675"/>
            <a:ext cx="4424414" cy="586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" lvl="0" indent="-91440">
              <a:lnSpc>
                <a:spcPct val="150000"/>
              </a:lnSpc>
              <a:spcBef>
                <a:spcPts val="1200"/>
              </a:spcBef>
              <a:spcAft>
                <a:spcPts val="200"/>
              </a:spcAft>
              <a:buClr>
                <a:srgbClr val="9CBEBD"/>
              </a:buClr>
              <a:buSzPct val="100000"/>
              <a:buFont typeface="Wingdings" panose="05000000000000000000" pitchFamily="2" charset="2"/>
              <a:buChar char="§"/>
            </a:pPr>
            <a:endParaRPr lang="en-GB" sz="2400" dirty="0">
              <a:solidFill>
                <a:srgbClr val="FFFFFF"/>
              </a:solidFill>
            </a:endParaRPr>
          </a:p>
        </p:txBody>
      </p:sp>
      <p:pic>
        <p:nvPicPr>
          <p:cNvPr id="6" name="Picture 6" descr="jpo0048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54974" y="332656"/>
            <a:ext cx="4883119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>
                    <a:alpha val="74901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70226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135</TotalTime>
  <Words>198</Words>
  <Application>Microsoft Office PowerPoint</Application>
  <PresentationFormat>On-screen Show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Tw Cen MT</vt:lpstr>
      <vt:lpstr>Tw Cen MT Condensed</vt:lpstr>
      <vt:lpstr>Wingdings</vt:lpstr>
      <vt:lpstr>Wingdings 3</vt:lpstr>
      <vt:lpstr>Integral</vt:lpstr>
      <vt:lpstr>The end of medieval europe</vt:lpstr>
      <vt:lpstr>1300 - 1500</vt:lpstr>
      <vt:lpstr>The historical debate</vt:lpstr>
      <vt:lpstr>The debate continues</vt:lpstr>
      <vt:lpstr>Marxist interpretations</vt:lpstr>
      <vt:lpstr>The ‘transformation’ model</vt:lpstr>
      <vt:lpstr>The issues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Italy I</dc:title>
  <dc:creator>Harriett</dc:creator>
  <cp:lastModifiedBy>Harriet Webster</cp:lastModifiedBy>
  <cp:revision>13</cp:revision>
  <dcterms:created xsi:type="dcterms:W3CDTF">2015-11-27T01:23:34Z</dcterms:created>
  <dcterms:modified xsi:type="dcterms:W3CDTF">2015-12-11T08:41:06Z</dcterms:modified>
</cp:coreProperties>
</file>