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12192000" cy="6858000"/>
  <p:embeddedFontLst>
    <p:embeddedFont>
      <p:font typeface="AULQON+ArialMT" panose="020B0604020202020204"/>
      <p:regular r:id="rId10"/>
    </p:embeddedFon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HQMODP+TimesNewRomanPSMT" panose="020B0604020202020204"/>
      <p:regular r:id="rId15"/>
    </p:embeddedFont>
    <p:embeddedFont>
      <p:font typeface="QWWEKC+PalatinoLinotype-Roman" panose="020B0604020202020204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68">
          <p15:clr>
            <a:srgbClr val="A4A3A4"/>
          </p15:clr>
        </p15:guide>
        <p15:guide id="2" pos="244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F1B977-4A9F-4D24-BA85-B2C3B822B76F}" v="161" dt="2022-10-09T14:58:58.2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3168"/>
        <p:guide pos="244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10" Type="http://schemas.openxmlformats.org/officeDocument/2006/relationships/font" Target="fonts/font1.fntdata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Title</a:t>
            </a:r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276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 b="1"/>
          </a:p>
        </p:txBody>
      </p:sp>
      <p:sp>
        <p:nvSpPr>
          <p:cNvPr id="3" name="object 3"/>
          <p:cNvSpPr txBox="1"/>
          <p:nvPr/>
        </p:nvSpPr>
        <p:spPr>
          <a:xfrm>
            <a:off x="2368683" y="2833236"/>
            <a:ext cx="6611109" cy="1448473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pPr>
              <a:lnSpc>
                <a:spcPts val="5980"/>
              </a:lnSpc>
            </a:pP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BMHP4003_</a:t>
            </a:r>
            <a:r>
              <a:rPr lang="en-GB"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BIRM</a:t>
            </a:r>
            <a:endParaRPr lang="en-US" sz="2400">
              <a:solidFill>
                <a:srgbClr val="000000"/>
              </a:solidFill>
              <a:latin typeface="Calibri"/>
              <a:cs typeface="Calibri"/>
            </a:endParaRPr>
          </a:p>
          <a:p>
            <a:pPr marL="0" marR="0">
              <a:lnSpc>
                <a:spcPts val="598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Psychology</a:t>
            </a:r>
            <a:r>
              <a:rPr sz="2400" spc="1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for </a:t>
            </a:r>
            <a:r>
              <a:rPr lang="en-GB" sz="2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Health and</a:t>
            </a:r>
            <a:r>
              <a:rPr sz="2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Social Care</a:t>
            </a:r>
            <a:endParaRPr lang="en-US" sz="2400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12018" y="5263217"/>
            <a:ext cx="7136235" cy="934871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pPr marL="0" marR="0">
              <a:lnSpc>
                <a:spcPts val="1829"/>
              </a:lnSpc>
              <a:spcBef>
                <a:spcPts val="0"/>
              </a:spcBef>
              <a:spcAft>
                <a:spcPts val="0"/>
              </a:spcAft>
            </a:pPr>
            <a:r>
              <a:rPr sz="18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WHY IS PSYCHOLOGY IMPORTANT WHEN WORKING AS AN</a:t>
            </a:r>
          </a:p>
          <a:p>
            <a:pPr>
              <a:lnSpc>
                <a:spcPts val="1829"/>
              </a:lnSpc>
            </a:pPr>
            <a:endParaRPr lang="en-GB">
              <a:solidFill>
                <a:srgbClr val="000000"/>
              </a:solidFill>
              <a:latin typeface="QWWEKC+PalatinoLinotype-Roman"/>
              <a:cs typeface="QWWEKC+PalatinoLinotype-Roman"/>
            </a:endParaRPr>
          </a:p>
          <a:p>
            <a:pPr>
              <a:lnSpc>
                <a:spcPts val="1829"/>
              </a:lnSpc>
            </a:pPr>
            <a:endParaRPr lang="en-GB">
              <a:solidFill>
                <a:srgbClr val="000000"/>
              </a:solidFill>
              <a:latin typeface="QWWEKC+PalatinoLinotype-Roman"/>
              <a:cs typeface="QWWEKC+PalatinoLinotype-Roman"/>
            </a:endParaRPr>
          </a:p>
          <a:p>
            <a:pPr>
              <a:lnSpc>
                <a:spcPts val="1829"/>
              </a:lnSpc>
            </a:pPr>
            <a:endParaRPr lang="en-GB">
              <a:solidFill>
                <a:srgbClr val="000000"/>
              </a:solidFill>
              <a:latin typeface="QWWEKC+PalatinoLinotype-Roman"/>
              <a:cs typeface="QWWEKC+PalatinoLinotype-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12017" y="5523207"/>
            <a:ext cx="3412591" cy="3067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93"/>
              </a:lnSpc>
              <a:spcBef>
                <a:spcPts val="0"/>
              </a:spcBef>
              <a:spcAft>
                <a:spcPts val="0"/>
              </a:spcAft>
            </a:pPr>
            <a:r>
              <a:rPr sz="18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OCCUPATIONAL</a:t>
            </a:r>
            <a:r>
              <a:rPr sz="1800">
                <a:solidFill>
                  <a:srgbClr val="000000"/>
                </a:solidFill>
                <a:latin typeface="HQMODP+TimesNewRomanPSMT"/>
                <a:cs typeface="HQMODP+TimesNewRomanPSMT"/>
              </a:rPr>
              <a:t>THERAPIST</a:t>
            </a:r>
            <a:r>
              <a:rPr sz="18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0FA3CE-4B41-AD39-B75B-04EB1AA8797C}"/>
              </a:ext>
            </a:extLst>
          </p:cNvPr>
          <p:cNvSpPr txBox="1"/>
          <p:nvPr/>
        </p:nvSpPr>
        <p:spPr>
          <a:xfrm>
            <a:off x="5034597" y="288550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CC02D3-B944-02C8-D862-0092ABAA5390}"/>
              </a:ext>
            </a:extLst>
          </p:cNvPr>
          <p:cNvSpPr txBox="1"/>
          <p:nvPr/>
        </p:nvSpPr>
        <p:spPr>
          <a:xfrm>
            <a:off x="2020737" y="880613"/>
            <a:ext cx="6564521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cs typeface="Calibri"/>
              </a:rPr>
              <a:t>Student Name: Samia Waseem</a:t>
            </a:r>
          </a:p>
          <a:p>
            <a:r>
              <a:rPr lang="en-GB" sz="1400">
                <a:cs typeface="Calibri"/>
              </a:rPr>
              <a:t>Student ID: 2123965</a:t>
            </a:r>
          </a:p>
          <a:p>
            <a:r>
              <a:rPr lang="en-GB" sz="1400">
                <a:cs typeface="Calibri"/>
              </a:rPr>
              <a:t>Lecturer Name: Hayley Trower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26136" y="921242"/>
            <a:ext cx="2161381" cy="488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43"/>
              </a:lnSpc>
              <a:spcBef>
                <a:spcPts val="0"/>
              </a:spcBef>
              <a:spcAft>
                <a:spcPts val="0"/>
              </a:spcAft>
            </a:pPr>
            <a:r>
              <a:rPr sz="3200">
                <a:solidFill>
                  <a:srgbClr val="000000"/>
                </a:solidFill>
                <a:latin typeface="HQMODP+TimesNewRomanPSMT"/>
                <a:cs typeface="HQMODP+TimesNewRomanPSMT"/>
              </a:rPr>
              <a:t>Introduction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8739" y="2328142"/>
            <a:ext cx="4809594" cy="1843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14"/>
              </a:lnSpc>
              <a:spcBef>
                <a:spcPts val="0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Occupational</a:t>
            </a:r>
            <a:r>
              <a:rPr sz="2000" spc="14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therapy</a:t>
            </a:r>
            <a:r>
              <a:rPr sz="2000" spc="13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is</a:t>
            </a:r>
            <a:r>
              <a:rPr sz="2000" spc="136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an</a:t>
            </a:r>
            <a:r>
              <a:rPr sz="2000" spc="144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aspect</a:t>
            </a:r>
            <a:r>
              <a:rPr sz="2000" spc="13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of</a:t>
            </a:r>
            <a:r>
              <a:rPr sz="2000" spc="13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medical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therapy</a:t>
            </a:r>
            <a:r>
              <a:rPr sz="2000" spc="488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that</a:t>
            </a:r>
            <a:r>
              <a:rPr sz="2000" spc="484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enables</a:t>
            </a:r>
            <a:r>
              <a:rPr sz="2000" spc="49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communities</a:t>
            </a:r>
            <a:r>
              <a:rPr sz="2000" spc="47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with</a:t>
            </a:r>
            <a:r>
              <a:rPr sz="2000" spc="49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any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suffering,</a:t>
            </a:r>
            <a:r>
              <a:rPr sz="2000" spc="819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illness</a:t>
            </a:r>
            <a:r>
              <a:rPr sz="2000" spc="856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or</a:t>
            </a:r>
            <a:r>
              <a:rPr sz="2000" spc="868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disability</a:t>
            </a:r>
            <a:r>
              <a:rPr sz="2000" spc="85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that</a:t>
            </a:r>
            <a:r>
              <a:rPr sz="2000" spc="864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brings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about</a:t>
            </a:r>
            <a:r>
              <a:rPr sz="2000" spc="61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it</a:t>
            </a:r>
            <a:r>
              <a:rPr sz="2000" spc="61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hard</a:t>
            </a:r>
            <a:r>
              <a:rPr sz="2000" spc="61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for</a:t>
            </a:r>
            <a:r>
              <a:rPr sz="2000" spc="61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those</a:t>
            </a:r>
            <a:r>
              <a:rPr sz="2000" spc="61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people</a:t>
            </a:r>
            <a:r>
              <a:rPr sz="2000" spc="61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to</a:t>
            </a:r>
            <a:r>
              <a:rPr sz="2000" spc="61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conduct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normal</a:t>
            </a:r>
            <a:r>
              <a:rPr sz="2000" spc="1378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actions</a:t>
            </a:r>
            <a:r>
              <a:rPr sz="2000" spc="138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at</a:t>
            </a:r>
            <a:r>
              <a:rPr sz="2000" spc="1386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households,</a:t>
            </a:r>
            <a:r>
              <a:rPr sz="2000" spc="138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jobs</a:t>
            </a:r>
            <a:r>
              <a:rPr sz="2000" spc="1382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or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educational academies (Boyle, 2014).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26136" y="1348508"/>
            <a:ext cx="7677480" cy="5157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43"/>
              </a:lnSpc>
              <a:spcBef>
                <a:spcPts val="0"/>
              </a:spcBef>
              <a:spcAft>
                <a:spcPts val="0"/>
              </a:spcAft>
            </a:pPr>
            <a:r>
              <a:rPr sz="32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Occupational</a:t>
            </a:r>
            <a:r>
              <a:rPr sz="3200" spc="1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3200">
                <a:solidFill>
                  <a:srgbClr val="000000"/>
                </a:solidFill>
                <a:latin typeface="HQMODP+TimesNewRomanPSMT"/>
                <a:cs typeface="HQMODP+TimesNewRomanPSMT"/>
              </a:rPr>
              <a:t>Therapist</a:t>
            </a:r>
            <a:r>
              <a:rPr sz="3200" spc="1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32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and Mental Health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6135" y="1918395"/>
            <a:ext cx="5385875" cy="1965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14"/>
              </a:lnSpc>
              <a:spcBef>
                <a:spcPts val="0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</a:t>
            </a:r>
            <a:r>
              <a:rPr sz="2000" spc="1094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mental</a:t>
            </a:r>
            <a:r>
              <a:rPr sz="2000" spc="108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health</a:t>
            </a:r>
            <a:r>
              <a:rPr sz="2000" spc="108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treatment</a:t>
            </a:r>
            <a:r>
              <a:rPr sz="2000" spc="107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excursion</a:t>
            </a:r>
            <a:r>
              <a:rPr sz="2000" spc="108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needs</a:t>
            </a:r>
          </a:p>
          <a:p>
            <a:pPr marL="0" marR="0">
              <a:lnSpc>
                <a:spcPts val="2657"/>
              </a:lnSpc>
              <a:spcBef>
                <a:spcPts val="214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collective</a:t>
            </a:r>
            <a:r>
              <a:rPr sz="2000" spc="1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action</a:t>
            </a:r>
            <a:r>
              <a:rPr sz="2000" spc="2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by</a:t>
            </a:r>
            <a:r>
              <a:rPr sz="2000" spc="2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different</a:t>
            </a:r>
            <a:r>
              <a:rPr sz="2000" spc="-2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people</a:t>
            </a:r>
            <a:r>
              <a:rPr sz="2000" spc="2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which</a:t>
            </a:r>
            <a:r>
              <a:rPr sz="2400" spc="-7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are</a:t>
            </a:r>
            <a:r>
              <a:rPr sz="2000" spc="2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</a:t>
            </a:r>
          </a:p>
          <a:p>
            <a:pPr marL="0" marR="0">
              <a:lnSpc>
                <a:spcPts val="2657"/>
              </a:lnSpc>
              <a:spcBef>
                <a:spcPts val="222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person</a:t>
            </a:r>
            <a:r>
              <a:rPr sz="2000" spc="274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himself,</a:t>
            </a:r>
            <a:r>
              <a:rPr sz="2000" spc="26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his</a:t>
            </a:r>
            <a:r>
              <a:rPr sz="2000" spc="272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or</a:t>
            </a:r>
            <a:r>
              <a:rPr sz="2000" spc="27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her</a:t>
            </a:r>
            <a:r>
              <a:rPr sz="2000" spc="276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caretakers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,</a:t>
            </a:r>
            <a:r>
              <a:rPr sz="2000" spc="27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assistance</a:t>
            </a:r>
          </a:p>
          <a:p>
            <a:pPr marL="0" marR="0">
              <a:lnSpc>
                <a:spcPts val="2214"/>
              </a:lnSpc>
              <a:spcBef>
                <a:spcPts val="192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givers,</a:t>
            </a:r>
            <a:r>
              <a:rPr sz="2000" spc="193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physicians,</a:t>
            </a:r>
            <a:r>
              <a:rPr sz="2000" spc="1936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sitters,</a:t>
            </a:r>
            <a:r>
              <a:rPr sz="2000" spc="192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educators,</a:t>
            </a:r>
            <a:r>
              <a:rPr sz="2000" spc="194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aids,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therapists,</a:t>
            </a:r>
            <a:r>
              <a:rPr sz="2000" spc="92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and</a:t>
            </a:r>
            <a:r>
              <a:rPr sz="2000" spc="94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public</a:t>
            </a:r>
            <a:r>
              <a:rPr sz="2000" spc="934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employees</a:t>
            </a:r>
            <a:r>
              <a:rPr sz="2000" spc="93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(Crouch</a:t>
            </a:r>
            <a:r>
              <a:rPr sz="2000" spc="942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and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Alers, 2014).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26136" y="909596"/>
            <a:ext cx="7707252" cy="9546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43"/>
              </a:lnSpc>
              <a:spcBef>
                <a:spcPts val="0"/>
              </a:spcBef>
              <a:spcAft>
                <a:spcPts val="0"/>
              </a:spcAft>
            </a:pPr>
            <a:r>
              <a:rPr sz="32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Perception</a:t>
            </a:r>
            <a:r>
              <a:rPr sz="3200" spc="-72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3200">
                <a:solidFill>
                  <a:srgbClr val="000000"/>
                </a:solidFill>
                <a:latin typeface="HQMODP+TimesNewRomanPSMT"/>
                <a:cs typeface="HQMODP+TimesNewRomanPSMT"/>
              </a:rPr>
              <a:t>Of </a:t>
            </a:r>
            <a:r>
              <a:rPr sz="32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Occupational Therapist and</a:t>
            </a:r>
          </a:p>
          <a:p>
            <a:pPr marL="0" marR="0">
              <a:lnSpc>
                <a:spcPts val="3251"/>
              </a:lnSpc>
              <a:spcBef>
                <a:spcPts val="204"/>
              </a:spcBef>
              <a:spcAft>
                <a:spcPts val="0"/>
              </a:spcAft>
            </a:pPr>
            <a:r>
              <a:rPr sz="32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Psychology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80159" y="2396361"/>
            <a:ext cx="5237724" cy="1233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14"/>
              </a:lnSpc>
              <a:spcBef>
                <a:spcPts val="0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As</a:t>
            </a:r>
            <a:r>
              <a:rPr sz="2000" spc="100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per</a:t>
            </a:r>
            <a:r>
              <a:rPr sz="2000" spc="100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</a:t>
            </a:r>
            <a:r>
              <a:rPr sz="2000" spc="998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American</a:t>
            </a:r>
            <a:r>
              <a:rPr sz="2000" spc="1002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Occupational</a:t>
            </a:r>
            <a:r>
              <a:rPr sz="2000" spc="100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Therapy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Association,</a:t>
            </a:r>
            <a:r>
              <a:rPr sz="2000" spc="369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</a:t>
            </a:r>
            <a:r>
              <a:rPr sz="2000" spc="374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main</a:t>
            </a:r>
            <a:r>
              <a:rPr sz="2000" spc="372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objective</a:t>
            </a:r>
            <a:r>
              <a:rPr sz="2000" spc="369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of</a:t>
            </a:r>
            <a:r>
              <a:rPr sz="2000" spc="374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occupational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therapy</a:t>
            </a:r>
            <a:r>
              <a:rPr sz="2000" spc="2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is</a:t>
            </a:r>
            <a:r>
              <a:rPr sz="2000" spc="2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to</a:t>
            </a:r>
            <a:r>
              <a:rPr sz="2000" spc="2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fund</a:t>
            </a:r>
            <a:r>
              <a:rPr sz="2000" spc="2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and</a:t>
            </a:r>
            <a:r>
              <a:rPr sz="2000" spc="28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facilitate every</a:t>
            </a:r>
            <a:r>
              <a:rPr sz="2000" spc="2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individual’s</a:t>
            </a:r>
          </a:p>
          <a:p>
            <a:pPr marL="0" marR="0">
              <a:lnSpc>
                <a:spcPts val="2214"/>
              </a:lnSpc>
              <a:spcBef>
                <a:spcPts val="185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fitness (McCombie and Antanavage, 2017).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26136" y="1360154"/>
            <a:ext cx="6163869" cy="488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43"/>
              </a:lnSpc>
              <a:spcBef>
                <a:spcPts val="0"/>
              </a:spcBef>
              <a:spcAft>
                <a:spcPts val="0"/>
              </a:spcAft>
            </a:pPr>
            <a:r>
              <a:rPr sz="3200">
                <a:solidFill>
                  <a:srgbClr val="000000"/>
                </a:solidFill>
                <a:latin typeface="HQMODP+TimesNewRomanPSMT"/>
                <a:cs typeface="HQMODP+TimesNewRomanPSMT"/>
              </a:rPr>
              <a:t>Occupation Therapy and Psychology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6135" y="2556381"/>
            <a:ext cx="5270218" cy="989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14"/>
              </a:lnSpc>
              <a:spcBef>
                <a:spcPts val="0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Earlier</a:t>
            </a:r>
            <a:r>
              <a:rPr sz="2000" spc="61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occupational</a:t>
            </a:r>
            <a:r>
              <a:rPr sz="2000" spc="61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therapists</a:t>
            </a:r>
            <a:r>
              <a:rPr sz="2000" spc="60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were</a:t>
            </a:r>
            <a:r>
              <a:rPr sz="2000" spc="628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acquainted</a:t>
            </a:r>
          </a:p>
          <a:p>
            <a:pPr marL="0" marR="0">
              <a:lnSpc>
                <a:spcPts val="2657"/>
              </a:lnSpc>
              <a:spcBef>
                <a:spcPts val="214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with</a:t>
            </a:r>
            <a:r>
              <a:rPr sz="2000" spc="1292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medicinal</a:t>
            </a:r>
            <a:r>
              <a:rPr sz="2000" spc="128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occupations</a:t>
            </a:r>
            <a:r>
              <a:rPr sz="2400" spc="119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like</a:t>
            </a:r>
            <a:r>
              <a:rPr sz="2000" spc="128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weaving,</a:t>
            </a:r>
          </a:p>
          <a:p>
            <a:pPr marL="0" marR="0">
              <a:lnSpc>
                <a:spcPts val="2214"/>
              </a:lnSpc>
              <a:spcBef>
                <a:spcPts val="192"/>
              </a:spcBef>
              <a:spcAft>
                <a:spcPts val="0"/>
              </a:spcAft>
            </a:pPr>
            <a:r>
              <a:rPr sz="2000">
                <a:solidFill>
                  <a:srgbClr val="000000"/>
                </a:solidFill>
                <a:latin typeface="HQMODP+TimesNewRomanPSMT"/>
                <a:cs typeface="HQMODP+TimesNewRomanPSMT"/>
              </a:rPr>
              <a:t>painting etc. (McKenna and Mellson, 2013).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26136" y="1413199"/>
            <a:ext cx="8552282" cy="4510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251"/>
              </a:lnSpc>
              <a:spcBef>
                <a:spcPts val="0"/>
              </a:spcBef>
              <a:spcAft>
                <a:spcPts val="0"/>
              </a:spcAft>
            </a:pPr>
            <a:r>
              <a:rPr sz="32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Psychological theory of life span development.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6135" y="2485530"/>
            <a:ext cx="4156127" cy="29359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6200" marR="0">
              <a:lnSpc>
                <a:spcPts val="2657"/>
              </a:lnSpc>
              <a:spcBef>
                <a:spcPts val="0"/>
              </a:spcBef>
              <a:spcAft>
                <a:spcPts val="0"/>
              </a:spcAft>
            </a:pP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The</a:t>
            </a:r>
            <a:r>
              <a:rPr sz="2400" spc="959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appraisal</a:t>
            </a:r>
            <a:r>
              <a:rPr sz="2400" spc="96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can</a:t>
            </a:r>
            <a:r>
              <a:rPr sz="2400" spc="963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encompass</a:t>
            </a:r>
          </a:p>
          <a:p>
            <a:pPr marL="0" marR="0">
              <a:lnSpc>
                <a:spcPts val="2657"/>
              </a:lnSpc>
              <a:spcBef>
                <a:spcPts val="172"/>
              </a:spcBef>
              <a:spcAft>
                <a:spcPts val="0"/>
              </a:spcAft>
            </a:pP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systematic</a:t>
            </a:r>
            <a:r>
              <a:rPr sz="2400" spc="307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test</a:t>
            </a:r>
            <a:r>
              <a:rPr sz="2400" spc="3079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appliances,</a:t>
            </a:r>
          </a:p>
          <a:p>
            <a:pPr marL="0" marR="0">
              <a:lnSpc>
                <a:spcPts val="2657"/>
              </a:lnSpc>
              <a:spcBef>
                <a:spcPts val="222"/>
              </a:spcBef>
              <a:spcAft>
                <a:spcPts val="0"/>
              </a:spcAft>
            </a:pP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private</a:t>
            </a:r>
            <a:r>
              <a:rPr sz="2400" spc="3468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consultations,</a:t>
            </a:r>
            <a:r>
              <a:rPr sz="2400" spc="3472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and</a:t>
            </a:r>
          </a:p>
          <a:p>
            <a:pPr marL="0" marR="0">
              <a:lnSpc>
                <a:spcPts val="2657"/>
              </a:lnSpc>
              <a:spcBef>
                <a:spcPts val="222"/>
              </a:spcBef>
              <a:spcAft>
                <a:spcPts val="0"/>
              </a:spcAft>
            </a:pP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attention</a:t>
            </a:r>
            <a:r>
              <a:rPr sz="2400" spc="18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to</a:t>
            </a:r>
            <a:r>
              <a:rPr sz="2400" spc="19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infer</a:t>
            </a:r>
            <a:r>
              <a:rPr sz="2400" spc="19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the</a:t>
            </a:r>
            <a:r>
              <a:rPr sz="2400" spc="194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capacity</a:t>
            </a:r>
            <a:r>
              <a:rPr sz="2400" spc="191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to</a:t>
            </a:r>
          </a:p>
          <a:p>
            <a:pPr marL="0" marR="0">
              <a:lnSpc>
                <a:spcPts val="2657"/>
              </a:lnSpc>
              <a:spcBef>
                <a:spcPts val="222"/>
              </a:spcBef>
              <a:spcAft>
                <a:spcPts val="0"/>
              </a:spcAft>
            </a:pP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process</a:t>
            </a:r>
            <a:r>
              <a:rPr sz="2400" spc="5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and</a:t>
            </a:r>
            <a:r>
              <a:rPr sz="2400" spc="50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dwell</a:t>
            </a:r>
            <a:r>
              <a:rPr sz="2400" spc="49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independently</a:t>
            </a:r>
          </a:p>
          <a:p>
            <a:pPr marL="0" marR="0">
              <a:lnSpc>
                <a:spcPts val="2657"/>
              </a:lnSpc>
              <a:spcBef>
                <a:spcPts val="222"/>
              </a:spcBef>
              <a:spcAft>
                <a:spcPts val="0"/>
              </a:spcAft>
            </a:pP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and</a:t>
            </a:r>
            <a:r>
              <a:rPr sz="2400" spc="75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safely</a:t>
            </a:r>
            <a:r>
              <a:rPr sz="2400" spc="759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and</a:t>
            </a:r>
            <a:r>
              <a:rPr sz="2400" spc="75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specify</a:t>
            </a:r>
            <a:r>
              <a:rPr sz="2400" spc="757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crucial</a:t>
            </a:r>
          </a:p>
          <a:p>
            <a:pPr marL="0" marR="0">
              <a:lnSpc>
                <a:spcPts val="2657"/>
              </a:lnSpc>
              <a:spcBef>
                <a:spcPts val="172"/>
              </a:spcBef>
              <a:spcAft>
                <a:spcPts val="0"/>
              </a:spcAft>
            </a:pP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functions</a:t>
            </a:r>
            <a:r>
              <a:rPr sz="2400" spc="297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and</a:t>
            </a:r>
            <a:r>
              <a:rPr sz="2400" spc="2975">
                <a:solidFill>
                  <a:srgbClr val="000000"/>
                </a:solidFill>
                <a:latin typeface="HQMODP+TimesNewRomanPSMT"/>
                <a:cs typeface="HQMODP+TimesNewRomanPSMT"/>
              </a:rPr>
              <a:t> </a:t>
            </a: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employment</a:t>
            </a:r>
          </a:p>
          <a:p>
            <a:pPr marL="0" marR="0">
              <a:lnSpc>
                <a:spcPts val="2657"/>
              </a:lnSpc>
              <a:spcBef>
                <a:spcPts val="222"/>
              </a:spcBef>
              <a:spcAft>
                <a:spcPts val="0"/>
              </a:spcAft>
            </a:pPr>
            <a:r>
              <a:rPr sz="2400">
                <a:solidFill>
                  <a:srgbClr val="000000"/>
                </a:solidFill>
                <a:latin typeface="HQMODP+TimesNewRomanPSMT"/>
                <a:cs typeface="HQMODP+TimesNewRomanPSMT"/>
              </a:rPr>
              <a:t>(Boyle, 2014).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26136" y="1236219"/>
            <a:ext cx="2191543" cy="4510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251"/>
              </a:lnSpc>
              <a:spcBef>
                <a:spcPts val="0"/>
              </a:spcBef>
              <a:spcAft>
                <a:spcPts val="0"/>
              </a:spcAft>
            </a:pPr>
            <a:r>
              <a:rPr sz="32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Conclusion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71067" y="2204438"/>
            <a:ext cx="5332669" cy="10933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29"/>
              </a:lnSpc>
              <a:spcBef>
                <a:spcPts val="0"/>
              </a:spcBef>
              <a:spcAft>
                <a:spcPts val="0"/>
              </a:spcAft>
            </a:pPr>
            <a:r>
              <a:rPr sz="18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Occupational therapists invariably have speculated</a:t>
            </a:r>
          </a:p>
          <a:p>
            <a:pPr marL="0" marR="0">
              <a:lnSpc>
                <a:spcPts val="1829"/>
              </a:lnSpc>
              <a:spcBef>
                <a:spcPts val="380"/>
              </a:spcBef>
              <a:spcAft>
                <a:spcPts val="0"/>
              </a:spcAft>
            </a:pPr>
            <a:r>
              <a:rPr sz="18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in dealing with the full individual, even if the main</a:t>
            </a:r>
          </a:p>
          <a:p>
            <a:pPr marL="0" marR="0">
              <a:lnSpc>
                <a:spcPts val="1829"/>
              </a:lnSpc>
              <a:spcBef>
                <a:spcPts val="330"/>
              </a:spcBef>
              <a:spcAft>
                <a:spcPts val="0"/>
              </a:spcAft>
            </a:pPr>
            <a:r>
              <a:rPr sz="18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crisis is associated with biological or cognitive</a:t>
            </a:r>
          </a:p>
          <a:p>
            <a:pPr marL="0" marR="0">
              <a:lnSpc>
                <a:spcPts val="1829"/>
              </a:lnSpc>
              <a:spcBef>
                <a:spcPts val="380"/>
              </a:spcBef>
              <a:spcAft>
                <a:spcPts val="0"/>
              </a:spcAft>
            </a:pPr>
            <a:r>
              <a:rPr sz="18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fitness (Crouch and Alers, 2014).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26136" y="1360154"/>
            <a:ext cx="1957387" cy="488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43"/>
              </a:lnSpc>
              <a:spcBef>
                <a:spcPts val="0"/>
              </a:spcBef>
              <a:spcAft>
                <a:spcPts val="0"/>
              </a:spcAft>
            </a:pPr>
            <a:r>
              <a:rPr sz="3200">
                <a:solidFill>
                  <a:srgbClr val="000000"/>
                </a:solidFill>
                <a:latin typeface="HQMODP+TimesNewRomanPSMT"/>
                <a:cs typeface="HQMODP+TimesNewRomanPSMT"/>
              </a:rPr>
              <a:t>References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6136" y="2060769"/>
            <a:ext cx="9031324" cy="2553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9"/>
              </a:lnSpc>
              <a:spcBef>
                <a:spcPts val="0"/>
              </a:spcBef>
              <a:spcAft>
                <a:spcPts val="0"/>
              </a:spcAft>
            </a:pPr>
            <a:r>
              <a:rPr sz="1450">
                <a:solidFill>
                  <a:srgbClr val="5FA534"/>
                </a:solidFill>
                <a:latin typeface="AULQON+ArialMT"/>
                <a:cs typeface="AULQON+ArialMT"/>
              </a:rPr>
              <a:t>•</a:t>
            </a:r>
            <a:r>
              <a:rPr sz="1450" spc="930">
                <a:solidFill>
                  <a:srgbClr val="5FA534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Crouch, R. and Alers, V. eds., 2014. Occupational therapy in psychiatry and mental health. John Wiley &amp; Sons.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26136" y="2401129"/>
            <a:ext cx="9284337" cy="6820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9"/>
              </a:lnSpc>
              <a:spcBef>
                <a:spcPts val="0"/>
              </a:spcBef>
              <a:spcAft>
                <a:spcPts val="0"/>
              </a:spcAft>
            </a:pPr>
            <a:r>
              <a:rPr sz="1450">
                <a:solidFill>
                  <a:srgbClr val="5FA534"/>
                </a:solidFill>
                <a:latin typeface="AULQON+ArialMT"/>
                <a:cs typeface="AULQON+ArialMT"/>
              </a:rPr>
              <a:t>•</a:t>
            </a:r>
            <a:r>
              <a:rPr sz="1450" spc="930">
                <a:solidFill>
                  <a:srgbClr val="5FA534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Fraker, J., Kales, H.C., Blazek, M., Kavanagh, J. and Gitlin, L.N., 2014. The role of the occupational therapist in the</a:t>
            </a:r>
          </a:p>
          <a:p>
            <a:pPr marL="228600" marR="0">
              <a:lnSpc>
                <a:spcPts val="1422"/>
              </a:lnSpc>
              <a:spcBef>
                <a:spcPts val="257"/>
              </a:spcBef>
              <a:spcAft>
                <a:spcPts val="0"/>
              </a:spcAft>
            </a:pP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management of neuropsychiatric symptoms of dementia in clinical settings. Occupational therapy in health care,</a:t>
            </a:r>
          </a:p>
          <a:p>
            <a:pPr marL="228600" marR="0">
              <a:lnSpc>
                <a:spcPts val="1422"/>
              </a:lnSpc>
              <a:spcBef>
                <a:spcPts val="257"/>
              </a:spcBef>
              <a:spcAft>
                <a:spcPts val="0"/>
              </a:spcAft>
            </a:pP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28(1), pp.4-20.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26136" y="3184029"/>
            <a:ext cx="9488014" cy="2697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71"/>
              </a:lnSpc>
              <a:spcBef>
                <a:spcPts val="0"/>
              </a:spcBef>
              <a:spcAft>
                <a:spcPts val="0"/>
              </a:spcAft>
            </a:pPr>
            <a:r>
              <a:rPr sz="1450">
                <a:solidFill>
                  <a:srgbClr val="5FA534"/>
                </a:solidFill>
                <a:latin typeface="AULQON+ArialMT"/>
                <a:cs typeface="AULQON+ArialMT"/>
              </a:rPr>
              <a:t>•</a:t>
            </a:r>
            <a:r>
              <a:rPr sz="1450" spc="930">
                <a:solidFill>
                  <a:srgbClr val="5FA534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McCombie,</a:t>
            </a:r>
            <a:r>
              <a:rPr sz="1400" spc="419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R.P.</a:t>
            </a:r>
            <a:r>
              <a:rPr sz="1400" spc="411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and</a:t>
            </a:r>
            <a:r>
              <a:rPr sz="1400" spc="396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600">
                <a:solidFill>
                  <a:srgbClr val="000000"/>
                </a:solidFill>
                <a:latin typeface="HQMODP+TimesNewRomanPSMT"/>
                <a:cs typeface="HQMODP+TimesNewRomanPSMT"/>
              </a:rPr>
              <a:t>Antanavage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,</a:t>
            </a:r>
            <a:r>
              <a:rPr sz="1400" spc="403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M.E.,</a:t>
            </a:r>
            <a:r>
              <a:rPr sz="1400" spc="401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2017.</a:t>
            </a:r>
            <a:r>
              <a:rPr sz="1400" spc="403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Transitioning</a:t>
            </a:r>
            <a:r>
              <a:rPr sz="1400" spc="413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from</a:t>
            </a:r>
            <a:r>
              <a:rPr sz="1400" spc="399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occupational</a:t>
            </a:r>
            <a:r>
              <a:rPr sz="1400" spc="428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therapy</a:t>
            </a:r>
            <a:r>
              <a:rPr sz="1400" spc="401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student</a:t>
            </a:r>
            <a:r>
              <a:rPr sz="1400" spc="415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to</a:t>
            </a:r>
            <a:r>
              <a:rPr sz="1400" spc="407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practicing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54736" y="3448618"/>
            <a:ext cx="8294394" cy="2187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22"/>
              </a:lnSpc>
              <a:spcBef>
                <a:spcPts val="0"/>
              </a:spcBef>
              <a:spcAft>
                <a:spcPts val="0"/>
              </a:spcAft>
            </a:pP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occupational therapist: first year of employment. Occupational therapy in health care, 31(2), pp.126-142.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26136" y="3752410"/>
            <a:ext cx="8884642" cy="2553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9"/>
              </a:lnSpc>
              <a:spcBef>
                <a:spcPts val="0"/>
              </a:spcBef>
              <a:spcAft>
                <a:spcPts val="0"/>
              </a:spcAft>
            </a:pPr>
            <a:r>
              <a:rPr sz="1450">
                <a:solidFill>
                  <a:srgbClr val="5FA534"/>
                </a:solidFill>
                <a:latin typeface="AULQON+ArialMT"/>
                <a:cs typeface="AULQON+ArialMT"/>
              </a:rPr>
              <a:t>•</a:t>
            </a:r>
            <a:r>
              <a:rPr sz="1450" spc="930">
                <a:solidFill>
                  <a:srgbClr val="5FA534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McKenna, J. and Mellson, J.A., 2013. Emotional intelligence and the occupational therapist. British Journal of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54736" y="4002338"/>
            <a:ext cx="3368268" cy="2187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22"/>
              </a:lnSpc>
              <a:spcBef>
                <a:spcPts val="0"/>
              </a:spcBef>
              <a:spcAft>
                <a:spcPts val="0"/>
              </a:spcAft>
            </a:pP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Occupational Therapy, 76(9), pp.427-430.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26136" y="4306130"/>
            <a:ext cx="8916646" cy="2553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9"/>
              </a:lnSpc>
              <a:spcBef>
                <a:spcPts val="0"/>
              </a:spcBef>
              <a:spcAft>
                <a:spcPts val="0"/>
              </a:spcAft>
            </a:pPr>
            <a:r>
              <a:rPr sz="1450">
                <a:solidFill>
                  <a:srgbClr val="5FA534"/>
                </a:solidFill>
                <a:latin typeface="AULQON+ArialMT"/>
                <a:cs typeface="AULQON+ArialMT"/>
              </a:rPr>
              <a:t>•</a:t>
            </a:r>
            <a:r>
              <a:rPr sz="1450" spc="930">
                <a:solidFill>
                  <a:srgbClr val="5FA534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Park, Y.J., Lee, C., Ji, S.Y., Park, K.H. and Jung, K.H., 2019. Roles of occupational therapist in community care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854736" y="4556058"/>
            <a:ext cx="5447283" cy="2187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22"/>
              </a:lnSpc>
              <a:spcBef>
                <a:spcPts val="0"/>
              </a:spcBef>
              <a:spcAft>
                <a:spcPts val="0"/>
              </a:spcAft>
            </a:pP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system. Korean Journal of Occupational Therapy, 27(1), pp.103-113.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626136" y="4859850"/>
            <a:ext cx="9315093" cy="2553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9"/>
              </a:lnSpc>
              <a:spcBef>
                <a:spcPts val="0"/>
              </a:spcBef>
              <a:spcAft>
                <a:spcPts val="0"/>
              </a:spcAft>
            </a:pPr>
            <a:r>
              <a:rPr sz="1450">
                <a:solidFill>
                  <a:srgbClr val="5FA534"/>
                </a:solidFill>
                <a:latin typeface="AULQON+ArialMT"/>
                <a:cs typeface="AULQON+ArialMT"/>
              </a:rPr>
              <a:t>•</a:t>
            </a:r>
            <a:r>
              <a:rPr sz="1450" spc="930">
                <a:solidFill>
                  <a:srgbClr val="5FA534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QWWEKC+PalatinoLinotype-Roman"/>
                <a:cs typeface="QWWEKC+PalatinoLinotype-Roman"/>
              </a:rPr>
              <a:t>Rowan, S.M. and Alsop, A., 2016. The occupational therapist. In Educating Professionals (pp. 163-184). Routledge.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Theme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2</cp:revision>
  <dcterms:modified xsi:type="dcterms:W3CDTF">2022-10-09T15:01:40Z</dcterms:modified>
</cp:coreProperties>
</file>