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83" name="Google Shape;83;p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3" name="Google Shape;93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99" name="Google Shape;99;p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27" name="Google Shape;127;p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53" name="Google Shape;153;p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65" name="Google Shape;165;p6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188" name="Google Shape;188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09" name="Google Shape;209;p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19" name="Google Shape;219;p9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" name="Google Shape;229;g290fc9b40e1_1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  <p:sp>
        <p:nvSpPr>
          <p:cNvPr id="230" name="Google Shape;230;g290fc9b40e1_1_3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2"/>
          <p:cNvSpPr txBox="1"/>
          <p:nvPr>
            <p:ph type="ctrTitle"/>
          </p:nvPr>
        </p:nvSpPr>
        <p:spPr>
          <a:xfrm>
            <a:off x="1756946" y="1104900"/>
            <a:ext cx="8376514" cy="312050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  <a:defRPr sz="2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2908039" y="4442385"/>
            <a:ext cx="6074328" cy="98402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  <a:defRPr i="0" sz="2000"/>
            </a:lvl1pPr>
            <a:lvl2pPr lvl="1" algn="ctr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sz="2000"/>
            </a:lvl2pPr>
            <a:lvl3pPr lvl="2" algn="ctr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28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5" name="Google Shape;15;p2"/>
          <p:cNvSpPr txBox="1"/>
          <p:nvPr>
            <p:ph idx="10" type="dt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" name="Google Shape;16;p2"/>
          <p:cNvSpPr txBox="1"/>
          <p:nvPr>
            <p:ph idx="11" type="ftr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2"/>
          <p:cNvSpPr txBox="1"/>
          <p:nvPr>
            <p:ph idx="12" type="sldNum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3"/>
          <p:cNvSpPr txBox="1"/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1" type="body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2pPr>
            <a:lvl3pPr indent="-320039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4pPr>
            <a:lvl5pPr indent="-320039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0" type="dt"/>
          </p:nvPr>
        </p:nvSpPr>
        <p:spPr>
          <a:xfrm rot="5400000">
            <a:off x="10506456" y="5074920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" name="Google Shape;22;p3"/>
          <p:cNvSpPr txBox="1"/>
          <p:nvPr>
            <p:ph idx="11" type="ftr"/>
          </p:nvPr>
        </p:nvSpPr>
        <p:spPr>
          <a:xfrm rot="5400000">
            <a:off x="10451592" y="1408176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3"/>
          <p:cNvSpPr txBox="1"/>
          <p:nvPr>
            <p:ph idx="12" type="sldNum"/>
          </p:nvPr>
        </p:nvSpPr>
        <p:spPr>
          <a:xfrm>
            <a:off x="11558016" y="3136392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>
  <p:cSld name="Title and Vertical Text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4"/>
          <p:cNvSpPr txBox="1"/>
          <p:nvPr>
            <p:ph idx="1" type="body"/>
          </p:nvPr>
        </p:nvSpPr>
        <p:spPr>
          <a:xfrm rot="5400000">
            <a:off x="3697833" y="-821329"/>
            <a:ext cx="4516696" cy="98106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2pPr>
            <a:lvl3pPr indent="-320039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4pPr>
            <a:lvl5pPr indent="-320039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0" type="dt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1" type="ftr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2" type="sldNum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9" name="Google Shape;29;p4"/>
          <p:cNvSpPr txBox="1"/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/>
          <p:nvPr>
            <p:ph type="title"/>
          </p:nvPr>
        </p:nvSpPr>
        <p:spPr>
          <a:xfrm>
            <a:off x="1052513" y="1709738"/>
            <a:ext cx="9087774" cy="343852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000"/>
              <a:buFont typeface="Arial"/>
              <a:buNone/>
              <a:defRPr sz="4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" type="body"/>
          </p:nvPr>
        </p:nvSpPr>
        <p:spPr>
          <a:xfrm>
            <a:off x="1052513" y="5148262"/>
            <a:ext cx="8844522" cy="11382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Font typeface="Arial"/>
              <a:buNone/>
              <a:defRPr sz="20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440"/>
              <a:buNone/>
              <a:defRPr sz="18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Font typeface="Arial"/>
              <a:buNone/>
              <a:defRPr sz="16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280"/>
              <a:buNone/>
              <a:defRPr sz="16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3" name="Google Shape;33;p5"/>
          <p:cNvSpPr txBox="1"/>
          <p:nvPr>
            <p:ph idx="10" type="dt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5"/>
          <p:cNvSpPr txBox="1"/>
          <p:nvPr>
            <p:ph idx="11" type="ftr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" type="body"/>
          </p:nvPr>
        </p:nvSpPr>
        <p:spPr>
          <a:xfrm>
            <a:off x="1050878" y="1825624"/>
            <a:ext cx="4473622" cy="44608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None/>
              <a:defRPr/>
            </a:lvl2pPr>
            <a:lvl3pPr indent="-309880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280"/>
              <a:buChar char="•"/>
              <a:defRPr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  <a:defRPr/>
            </a:lvl4pPr>
            <a:lvl5pPr indent="-299720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12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9" name="Google Shape;39;p6"/>
          <p:cNvSpPr txBox="1"/>
          <p:nvPr>
            <p:ph idx="2" type="body"/>
          </p:nvPr>
        </p:nvSpPr>
        <p:spPr>
          <a:xfrm>
            <a:off x="5844540" y="1825624"/>
            <a:ext cx="5016943" cy="44608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2pPr>
            <a:lvl3pPr indent="-320039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4pPr>
            <a:lvl5pPr indent="-320039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0" name="Google Shape;40;p6"/>
          <p:cNvSpPr txBox="1"/>
          <p:nvPr>
            <p:ph idx="10" type="dt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1" name="Google Shape;41;p6"/>
          <p:cNvSpPr txBox="1"/>
          <p:nvPr>
            <p:ph idx="11" type="ftr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6"/>
          <p:cNvSpPr txBox="1"/>
          <p:nvPr>
            <p:ph idx="12" type="sldNum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>
  <p:cSld name="Comparison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7"/>
          <p:cNvSpPr txBox="1"/>
          <p:nvPr>
            <p:ph idx="1" type="body"/>
          </p:nvPr>
        </p:nvSpPr>
        <p:spPr>
          <a:xfrm>
            <a:off x="1071563" y="1835219"/>
            <a:ext cx="4452938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  <a:defRPr b="1" i="0" sz="2000" cap="none"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28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5" name="Google Shape;45;p7"/>
          <p:cNvSpPr txBox="1"/>
          <p:nvPr>
            <p:ph idx="2" type="body"/>
          </p:nvPr>
        </p:nvSpPr>
        <p:spPr>
          <a:xfrm>
            <a:off x="1071562" y="2717801"/>
            <a:ext cx="4452938" cy="355945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None/>
              <a:defRPr/>
            </a:lvl2pPr>
            <a:lvl3pPr indent="-309880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280"/>
              <a:buChar char="•"/>
              <a:defRPr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  <a:defRPr/>
            </a:lvl4pPr>
            <a:lvl5pPr indent="-299720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12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6" name="Google Shape;46;p7"/>
          <p:cNvSpPr txBox="1"/>
          <p:nvPr>
            <p:ph idx="3" type="body"/>
          </p:nvPr>
        </p:nvSpPr>
        <p:spPr>
          <a:xfrm>
            <a:off x="5844540" y="1835219"/>
            <a:ext cx="5016943" cy="82391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  <a:defRPr b="1" i="0" sz="2000" cap="none"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2000"/>
              <a:buFont typeface="Arial"/>
              <a:buNone/>
              <a:defRPr b="1" sz="2000"/>
            </a:lvl2pPr>
            <a:lvl3pPr indent="-228600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None/>
              <a:defRPr b="1" sz="1800"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  <a:defRPr b="1" sz="1600"/>
            </a:lvl4pPr>
            <a:lvl5pPr indent="-228600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28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7" name="Google Shape;47;p7"/>
          <p:cNvSpPr txBox="1"/>
          <p:nvPr>
            <p:ph idx="4" type="body"/>
          </p:nvPr>
        </p:nvSpPr>
        <p:spPr>
          <a:xfrm>
            <a:off x="5844540" y="2717800"/>
            <a:ext cx="5016943" cy="355945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None/>
              <a:defRPr/>
            </a:lvl2pPr>
            <a:lvl3pPr indent="-309880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280"/>
              <a:buChar char="•"/>
              <a:defRPr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  <a:defRPr/>
            </a:lvl4pPr>
            <a:lvl5pPr indent="-299720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12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8" name="Google Shape;48;p7"/>
          <p:cNvSpPr txBox="1"/>
          <p:nvPr>
            <p:ph idx="10" type="dt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7"/>
          <p:cNvSpPr txBox="1"/>
          <p:nvPr>
            <p:ph idx="11" type="ftr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7"/>
          <p:cNvSpPr txBox="1"/>
          <p:nvPr>
            <p:ph idx="12" type="sldNum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51" name="Google Shape;51;p7"/>
          <p:cNvSpPr txBox="1"/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>
  <p:cSld name="Title Only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8"/>
          <p:cNvSpPr txBox="1"/>
          <p:nvPr>
            <p:ph idx="10" type="dt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8"/>
          <p:cNvSpPr txBox="1"/>
          <p:nvPr>
            <p:ph idx="11" type="ftr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8"/>
          <p:cNvSpPr txBox="1"/>
          <p:nvPr>
            <p:ph idx="12" type="sldNum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56" name="Google Shape;56;p8"/>
          <p:cNvSpPr txBox="1"/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57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9"/>
          <p:cNvSpPr txBox="1"/>
          <p:nvPr>
            <p:ph idx="10" type="dt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9"/>
          <p:cNvSpPr txBox="1"/>
          <p:nvPr>
            <p:ph idx="11" type="ftr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9"/>
          <p:cNvSpPr txBox="1"/>
          <p:nvPr>
            <p:ph idx="12" type="sldNum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/>
          <p:nvPr>
            <p:ph type="title"/>
          </p:nvPr>
        </p:nvSpPr>
        <p:spPr>
          <a:xfrm>
            <a:off x="1063633" y="457200"/>
            <a:ext cx="4170355" cy="1917509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200"/>
              <a:buFont typeface="Arial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0"/>
          <p:cNvSpPr txBox="1"/>
          <p:nvPr>
            <p:ph idx="1" type="body"/>
          </p:nvPr>
        </p:nvSpPr>
        <p:spPr>
          <a:xfrm>
            <a:off x="5481637" y="457200"/>
            <a:ext cx="5562601" cy="5943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7084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2240"/>
              <a:buChar char="•"/>
              <a:defRPr sz="2800"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Arial"/>
              <a:buNone/>
              <a:defRPr sz="2400"/>
            </a:lvl2pPr>
            <a:lvl3pPr indent="-330200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600"/>
              <a:buChar char="•"/>
              <a:defRPr sz="2000"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None/>
              <a:defRPr sz="1800"/>
            </a:lvl4pPr>
            <a:lvl5pPr indent="-320039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 sz="1800"/>
            </a:lvl5pPr>
            <a:lvl6pPr indent="-355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4" name="Google Shape;64;p10"/>
          <p:cNvSpPr txBox="1"/>
          <p:nvPr>
            <p:ph idx="2" type="body"/>
          </p:nvPr>
        </p:nvSpPr>
        <p:spPr>
          <a:xfrm>
            <a:off x="1063633" y="2374708"/>
            <a:ext cx="4170355" cy="402609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280"/>
              <a:buNone/>
              <a:defRPr sz="1600"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  <a:defRPr sz="1400"/>
            </a:lvl2pPr>
            <a:lvl3pPr indent="-228600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960"/>
              <a:buNone/>
              <a:defRPr sz="1200"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000"/>
              <a:buFont typeface="Arial"/>
              <a:buNone/>
              <a:defRPr sz="1000"/>
            </a:lvl4pPr>
            <a:lvl5pPr indent="-228600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8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65" name="Google Shape;65;p10"/>
          <p:cNvSpPr txBox="1"/>
          <p:nvPr>
            <p:ph idx="10" type="dt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0"/>
          <p:cNvSpPr txBox="1"/>
          <p:nvPr>
            <p:ph idx="11" type="ftr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0"/>
          <p:cNvSpPr txBox="1"/>
          <p:nvPr>
            <p:ph idx="12" type="sldNum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/>
          <p:nvPr>
            <p:ph type="title"/>
          </p:nvPr>
        </p:nvSpPr>
        <p:spPr>
          <a:xfrm>
            <a:off x="1062038" y="457199"/>
            <a:ext cx="3913241" cy="19288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200"/>
              <a:buFont typeface="Arial"/>
              <a:buNone/>
              <a:defRPr sz="3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1"/>
          <p:cNvSpPr/>
          <p:nvPr>
            <p:ph idx="2" type="pic"/>
          </p:nvPr>
        </p:nvSpPr>
        <p:spPr>
          <a:xfrm>
            <a:off x="5257752" y="457200"/>
            <a:ext cx="6110288" cy="5943600"/>
          </a:xfrm>
          <a:prstGeom prst="rect">
            <a:avLst/>
          </a:prstGeom>
          <a:noFill/>
          <a:ln>
            <a:noFill/>
          </a:ln>
        </p:spPr>
      </p:sp>
      <p:sp>
        <p:nvSpPr>
          <p:cNvPr id="71" name="Google Shape;71;p11"/>
          <p:cNvSpPr txBox="1"/>
          <p:nvPr>
            <p:ph idx="1" type="body"/>
          </p:nvPr>
        </p:nvSpPr>
        <p:spPr>
          <a:xfrm>
            <a:off x="1062038" y="2386013"/>
            <a:ext cx="3913241" cy="40147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280"/>
              <a:buNone/>
              <a:defRPr sz="1600"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  <a:defRPr sz="1400"/>
            </a:lvl2pPr>
            <a:lvl3pPr indent="-228600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960"/>
              <a:buNone/>
              <a:defRPr sz="1200"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000"/>
              <a:buFont typeface="Arial"/>
              <a:buNone/>
              <a:defRPr sz="1000"/>
            </a:lvl4pPr>
            <a:lvl5pPr indent="-228600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800"/>
              <a:buNone/>
              <a:defRPr sz="1000"/>
            </a:lvl5pPr>
            <a:lvl6pPr indent="-2286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indent="-2286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indent="-2286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indent="-2286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/>
        </p:txBody>
      </p:sp>
      <p:sp>
        <p:nvSpPr>
          <p:cNvPr id="72" name="Google Shape;72;p11"/>
          <p:cNvSpPr txBox="1"/>
          <p:nvPr>
            <p:ph idx="10" type="dt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1"/>
          <p:cNvSpPr txBox="1"/>
          <p:nvPr>
            <p:ph idx="11" type="ftr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1"/>
          <p:cNvSpPr txBox="1"/>
          <p:nvPr>
            <p:ph idx="12" type="sldNum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2"/>
          <p:cNvSpPr txBox="1"/>
          <p:nvPr>
            <p:ph type="title"/>
          </p:nvPr>
        </p:nvSpPr>
        <p:spPr>
          <a:xfrm rot="5400000">
            <a:off x="6905522" y="2283404"/>
            <a:ext cx="5800298" cy="216154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2"/>
          <p:cNvSpPr txBox="1"/>
          <p:nvPr>
            <p:ph idx="1" type="body"/>
          </p:nvPr>
        </p:nvSpPr>
        <p:spPr>
          <a:xfrm rot="5400000">
            <a:off x="1881400" y="-579178"/>
            <a:ext cx="5800299" cy="78867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1pPr>
            <a:lvl2pPr indent="-228600" lvl="1" marL="9144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2pPr>
            <a:lvl3pPr indent="-320039" lvl="2" marL="13716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3pPr>
            <a:lvl4pPr indent="-228600" lvl="3" marL="18288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4pPr>
            <a:lvl5pPr indent="-320039" lvl="4" marL="228600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4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8" name="Google Shape;78;p12"/>
          <p:cNvSpPr txBox="1"/>
          <p:nvPr>
            <p:ph idx="10" type="dt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9" name="Google Shape;79;p12"/>
          <p:cNvSpPr txBox="1"/>
          <p:nvPr>
            <p:ph idx="11" type="ftr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12"/>
          <p:cNvSpPr txBox="1"/>
          <p:nvPr>
            <p:ph idx="12" type="sldNum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erson in a dark room&#10;&#10;Description automatically generated" id="6" name="Google Shape;6;p1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10905744" y="0"/>
            <a:ext cx="1286256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7;p1"/>
          <p:cNvSpPr txBox="1"/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  <a:defRPr b="0" i="0" sz="28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" type="body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0200" lvl="0" marL="45720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  <a:defRPr b="0" i="0" sz="20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28600" lvl="1" marL="914400" marR="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None/>
              <a:defRPr b="0" i="0" sz="18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09880" lvl="2" marL="1371600" marR="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280"/>
              <a:buFont typeface="Arial"/>
              <a:buChar char="•"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28600" lvl="3" marL="1828800" marR="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  <a:defRPr b="0" i="0" sz="14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9720" lvl="4" marL="2286000" marR="0" rtl="0" algn="l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rgbClr val="262626"/>
              </a:buClr>
              <a:buSzPts val="1120"/>
              <a:buFont typeface="Arial"/>
              <a:buChar char="•"/>
              <a:defRPr b="0" i="0" sz="14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9" name="Google Shape;9;p1"/>
          <p:cNvSpPr txBox="1"/>
          <p:nvPr>
            <p:ph idx="10" type="dt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9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0" name="Google Shape;10;p1"/>
          <p:cNvSpPr txBox="1"/>
          <p:nvPr>
            <p:ph idx="11" type="ftr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9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" name="Google Shape;11;p1"/>
          <p:cNvSpPr txBox="1"/>
          <p:nvPr>
            <p:ph idx="12" type="sldNum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  <a:defRPr b="0" i="0" sz="16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Relationship Id="rId4" Type="http://schemas.openxmlformats.org/officeDocument/2006/relationships/image" Target="../media/image12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Relationship Id="rId4" Type="http://schemas.openxmlformats.org/officeDocument/2006/relationships/image" Target="../media/image9.png"/><Relationship Id="rId9" Type="http://schemas.openxmlformats.org/officeDocument/2006/relationships/image" Target="../media/image2.png"/><Relationship Id="rId5" Type="http://schemas.openxmlformats.org/officeDocument/2006/relationships/image" Target="../media/image5.png"/><Relationship Id="rId6" Type="http://schemas.openxmlformats.org/officeDocument/2006/relationships/image" Target="../media/image4.png"/><Relationship Id="rId7" Type="http://schemas.openxmlformats.org/officeDocument/2006/relationships/image" Target="../media/image17.png"/><Relationship Id="rId8" Type="http://schemas.openxmlformats.org/officeDocument/2006/relationships/image" Target="../media/image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0.png"/><Relationship Id="rId4" Type="http://schemas.openxmlformats.org/officeDocument/2006/relationships/image" Target="../media/image15.png"/><Relationship Id="rId5" Type="http://schemas.openxmlformats.org/officeDocument/2006/relationships/image" Target="../media/image7.png"/><Relationship Id="rId6" Type="http://schemas.openxmlformats.org/officeDocument/2006/relationships/image" Target="../media/image1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1.png"/><Relationship Id="rId4" Type="http://schemas.openxmlformats.org/officeDocument/2006/relationships/image" Target="../media/image16.png"/><Relationship Id="rId5" Type="http://schemas.openxmlformats.org/officeDocument/2006/relationships/image" Target="../media/image19.png"/><Relationship Id="rId6" Type="http://schemas.openxmlformats.org/officeDocument/2006/relationships/image" Target="../media/image8.png"/><Relationship Id="rId7" Type="http://schemas.openxmlformats.org/officeDocument/2006/relationships/image" Target="../media/image10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Relationship Id="rId4" Type="http://schemas.openxmlformats.org/officeDocument/2006/relationships/image" Target="../media/image13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.png"/><Relationship Id="rId4" Type="http://schemas.openxmlformats.org/officeDocument/2006/relationships/image" Target="../media/image1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png"/><Relationship Id="rId4" Type="http://schemas.openxmlformats.org/officeDocument/2006/relationships/hyperlink" Target="https://www.wilmington.edu/news/10-traits-of-an-effective-hr-professional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Google Shape;85;p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905744" y="0"/>
            <a:ext cx="1286256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13"/>
          <p:cNvSpPr/>
          <p:nvPr/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450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" name="Google Shape;88;p13"/>
          <p:cNvSpPr txBox="1"/>
          <p:nvPr>
            <p:ph type="ctrTitle"/>
          </p:nvPr>
        </p:nvSpPr>
        <p:spPr>
          <a:xfrm>
            <a:off x="169136" y="771126"/>
            <a:ext cx="7607977" cy="449845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000"/>
              <a:buFont typeface="Arial"/>
              <a:buNone/>
            </a:pPr>
            <a:r>
              <a:rPr b="1" i="0" lang="en-GB" sz="4000" u="none" strike="noStrike"/>
              <a:t>HUMAN RESOURCES &amp; EMPLOYER-EMPLOYEE RELATIONSHIPS</a:t>
            </a:r>
            <a:br>
              <a:rPr b="0" lang="en-GB" sz="4000"/>
            </a:br>
            <a:br>
              <a:rPr lang="en-GB" sz="4000"/>
            </a:br>
            <a:endParaRPr sz="4000"/>
          </a:p>
        </p:txBody>
      </p:sp>
      <p:sp>
        <p:nvSpPr>
          <p:cNvPr id="89" name="Google Shape;89;p13"/>
          <p:cNvSpPr txBox="1"/>
          <p:nvPr>
            <p:ph idx="1" type="subTitle"/>
          </p:nvPr>
        </p:nvSpPr>
        <p:spPr>
          <a:xfrm>
            <a:off x="42600" y="4589750"/>
            <a:ext cx="6719700" cy="2276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lnSpcReduction="1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rPr b="0" i="0" lang="en-GB" u="none" strike="noStrike"/>
              <a:t>Student Name: Cristian Lungu</a:t>
            </a:r>
            <a:endParaRPr b="0"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rPr b="0" i="0" lang="en-GB" u="none" strike="noStrike"/>
              <a:t>Student Id: 2212206</a:t>
            </a:r>
            <a:endParaRPr b="0"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rPr b="0" i="0" lang="en-GB" u="none" strike="noStrike"/>
              <a:t>Module: LLCB5004</a:t>
            </a:r>
            <a:endParaRPr b="0" i="0" u="none" strike="noStrike"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rPr lang="en-GB"/>
              <a:t>Lecturer: Dennis Pepple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br>
              <a:rPr b="0" lang="en-GB"/>
            </a:br>
            <a:endParaRPr/>
          </a:p>
        </p:txBody>
      </p:sp>
      <p:pic>
        <p:nvPicPr>
          <p:cNvPr descr="A colorful background with waves&#10;&#10;Description automatically generated with medium confidence" id="90" name="Google Shape;90;p13"/>
          <p:cNvPicPr preferRelativeResize="0"/>
          <p:nvPr/>
        </p:nvPicPr>
        <p:blipFill rotWithShape="1">
          <a:blip r:embed="rId4">
            <a:alphaModFix/>
          </a:blip>
          <a:srcRect b="1" l="30458" r="38784" t="0"/>
          <a:stretch/>
        </p:blipFill>
        <p:spPr>
          <a:xfrm>
            <a:off x="7968222" y="2"/>
            <a:ext cx="4223778" cy="6865951"/>
          </a:xfrm>
          <a:custGeom>
            <a:rect b="b" l="l" r="r" t="t"/>
            <a:pathLst>
              <a:path extrusionOk="0" h="6865951" w="4223778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4"/>
          <p:cNvSpPr txBox="1"/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</a:pPr>
            <a:r>
              <a:rPr lang="en-GB" sz="2800"/>
              <a:t>WHAT IS THE </a:t>
            </a:r>
            <a:r>
              <a:rPr lang="en-GB"/>
              <a:t>ROLE</a:t>
            </a:r>
            <a:r>
              <a:rPr lang="en-GB" sz="2800"/>
              <a:t> OF HR?</a:t>
            </a:r>
            <a:endParaRPr/>
          </a:p>
        </p:txBody>
      </p:sp>
      <p:sp>
        <p:nvSpPr>
          <p:cNvPr id="96" name="Google Shape;96;p14"/>
          <p:cNvSpPr txBox="1"/>
          <p:nvPr>
            <p:ph idx="1" type="body"/>
          </p:nvPr>
        </p:nvSpPr>
        <p:spPr>
          <a:xfrm>
            <a:off x="1050879" y="1825624"/>
            <a:ext cx="7065599" cy="401899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374151"/>
              </a:buClr>
              <a:buSzPts val="1600"/>
              <a:buNone/>
            </a:pP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According to </a:t>
            </a:r>
            <a:r>
              <a:rPr b="0" i="0" lang="en-GB" strike="noStrike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Indeed</a:t>
            </a:r>
            <a:r>
              <a:rPr lang="en-GB">
                <a:solidFill>
                  <a:srgbClr val="374151"/>
                </a:solidFill>
              </a:rPr>
              <a:t>(2023)</a:t>
            </a: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, </a:t>
            </a:r>
            <a:r>
              <a:rPr b="1" i="0" lang="en-GB">
                <a:latin typeface="Arial"/>
                <a:ea typeface="Arial"/>
                <a:cs typeface="Arial"/>
                <a:sym typeface="Arial"/>
              </a:rPr>
              <a:t>Human Resources (HR)</a:t>
            </a: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 oversees the entire employee life cycle, from recruiting to firing. The department ensures effective workforce management, policy adherence, and legal compliance. 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t/>
            </a:r>
            <a:endParaRPr>
              <a:solidFill>
                <a:srgbClr val="37415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374151"/>
              </a:buClr>
              <a:buSzPts val="1600"/>
              <a:buNone/>
            </a:pP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Additionally, HR plays </a:t>
            </a:r>
            <a:r>
              <a:rPr lang="en-GB">
                <a:solidFill>
                  <a:srgbClr val="374151"/>
                </a:solidFill>
              </a:rPr>
              <a:t>an important</a:t>
            </a: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 role in shaping organizational culture, promoting diversity, and driving employee engagement and performance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t/>
            </a:r>
            <a:endParaRPr b="0" i="0">
              <a:solidFill>
                <a:srgbClr val="37415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Google Shape;101;p1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905744" y="0"/>
            <a:ext cx="1286256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b="0" i="0" lang="en-GB" sz="1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According to an article by Catherine Scott on AIHR, some of the key responsibilities of HR professionals include:</a:t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15"/>
          <p:cNvSpPr/>
          <p:nvPr/>
        </p:nvSpPr>
        <p:spPr>
          <a:xfrm>
            <a:off x="-1147" y="2992"/>
            <a:ext cx="12193149" cy="2344739"/>
          </a:xfrm>
          <a:custGeom>
            <a:rect b="b" l="l" r="r" t="t"/>
            <a:pathLst>
              <a:path extrusionOk="0" h="2344739" w="12193149">
                <a:moveTo>
                  <a:pt x="1148" y="0"/>
                </a:moveTo>
                <a:lnTo>
                  <a:pt x="12193148" y="0"/>
                </a:lnTo>
                <a:cubicBezTo>
                  <a:pt x="12193148" y="193246"/>
                  <a:pt x="12193149" y="386493"/>
                  <a:pt x="12193149" y="579739"/>
                </a:cubicBezTo>
                <a:lnTo>
                  <a:pt x="12185986" y="584189"/>
                </a:lnTo>
                <a:cubicBezTo>
                  <a:pt x="12156393" y="577430"/>
                  <a:pt x="12176978" y="588328"/>
                  <a:pt x="12156363" y="597366"/>
                </a:cubicBezTo>
                <a:cubicBezTo>
                  <a:pt x="12172308" y="611308"/>
                  <a:pt x="12127905" y="602876"/>
                  <a:pt x="12139215" y="623179"/>
                </a:cubicBezTo>
                <a:cubicBezTo>
                  <a:pt x="12135103" y="624180"/>
                  <a:pt x="12130766" y="624512"/>
                  <a:pt x="12126327" y="624690"/>
                </a:cubicBezTo>
                <a:lnTo>
                  <a:pt x="12124007" y="624794"/>
                </a:lnTo>
                <a:lnTo>
                  <a:pt x="12116854" y="628608"/>
                </a:lnTo>
                <a:lnTo>
                  <a:pt x="12099497" y="628139"/>
                </a:lnTo>
                <a:cubicBezTo>
                  <a:pt x="12095162" y="629804"/>
                  <a:pt x="12090978" y="632365"/>
                  <a:pt x="12087073" y="636341"/>
                </a:cubicBezTo>
                <a:cubicBezTo>
                  <a:pt x="12078890" y="656743"/>
                  <a:pt x="12040481" y="653846"/>
                  <a:pt x="12031073" y="680009"/>
                </a:cubicBezTo>
                <a:cubicBezTo>
                  <a:pt x="12026399" y="688254"/>
                  <a:pt x="12004497" y="705355"/>
                  <a:pt x="11995833" y="703458"/>
                </a:cubicBezTo>
                <a:cubicBezTo>
                  <a:pt x="11990333" y="705967"/>
                  <a:pt x="11986699" y="712045"/>
                  <a:pt x="11979717" y="708161"/>
                </a:cubicBezTo>
                <a:cubicBezTo>
                  <a:pt x="11970382" y="704240"/>
                  <a:pt x="11963763" y="727262"/>
                  <a:pt x="11959046" y="717558"/>
                </a:cubicBezTo>
                <a:lnTo>
                  <a:pt x="11920454" y="730883"/>
                </a:lnTo>
                <a:cubicBezTo>
                  <a:pt x="11919152" y="737943"/>
                  <a:pt x="11912619" y="740145"/>
                  <a:pt x="11903656" y="742426"/>
                </a:cubicBezTo>
                <a:lnTo>
                  <a:pt x="11895048" y="744791"/>
                </a:lnTo>
                <a:lnTo>
                  <a:pt x="11891968" y="755729"/>
                </a:lnTo>
                <a:cubicBezTo>
                  <a:pt x="11881074" y="746401"/>
                  <a:pt x="11884523" y="777742"/>
                  <a:pt x="11870776" y="777816"/>
                </a:cubicBezTo>
                <a:lnTo>
                  <a:pt x="11813376" y="797659"/>
                </a:lnTo>
                <a:lnTo>
                  <a:pt x="11590693" y="963777"/>
                </a:lnTo>
                <a:cubicBezTo>
                  <a:pt x="11550201" y="990714"/>
                  <a:pt x="11542649" y="940770"/>
                  <a:pt x="11506817" y="1033623"/>
                </a:cubicBezTo>
                <a:cubicBezTo>
                  <a:pt x="11450023" y="1089460"/>
                  <a:pt x="11337127" y="1190174"/>
                  <a:pt x="11280332" y="1223571"/>
                </a:cubicBezTo>
                <a:cubicBezTo>
                  <a:pt x="11267547" y="1231171"/>
                  <a:pt x="11229147" y="1296589"/>
                  <a:pt x="11228309" y="1276236"/>
                </a:cubicBezTo>
                <a:cubicBezTo>
                  <a:pt x="11223950" y="1278203"/>
                  <a:pt x="11220761" y="1277680"/>
                  <a:pt x="11218087" y="1275961"/>
                </a:cubicBezTo>
                <a:lnTo>
                  <a:pt x="11217184" y="1275018"/>
                </a:lnTo>
                <a:lnTo>
                  <a:pt x="11188885" y="1292383"/>
                </a:lnTo>
                <a:lnTo>
                  <a:pt x="11184501" y="1292525"/>
                </a:lnTo>
                <a:lnTo>
                  <a:pt x="11166854" y="1306612"/>
                </a:lnTo>
                <a:lnTo>
                  <a:pt x="11157311" y="1312414"/>
                </a:lnTo>
                <a:lnTo>
                  <a:pt x="11155496" y="1317097"/>
                </a:lnTo>
                <a:cubicBezTo>
                  <a:pt x="11153045" y="1320465"/>
                  <a:pt x="11148902" y="1323112"/>
                  <a:pt x="11140961" y="1324115"/>
                </a:cubicBezTo>
                <a:lnTo>
                  <a:pt x="11138961" y="1323772"/>
                </a:lnTo>
                <a:lnTo>
                  <a:pt x="11128208" y="1333832"/>
                </a:lnTo>
                <a:cubicBezTo>
                  <a:pt x="11124962" y="1337814"/>
                  <a:pt x="11122359" y="1342287"/>
                  <a:pt x="11120691" y="1347424"/>
                </a:cubicBezTo>
                <a:cubicBezTo>
                  <a:pt x="11081770" y="1370685"/>
                  <a:pt x="10952581" y="1444106"/>
                  <a:pt x="10894683" y="1473399"/>
                </a:cubicBezTo>
                <a:cubicBezTo>
                  <a:pt x="10861781" y="1488434"/>
                  <a:pt x="10817803" y="1508886"/>
                  <a:pt x="10773300" y="1523191"/>
                </a:cubicBezTo>
                <a:cubicBezTo>
                  <a:pt x="10733414" y="1567419"/>
                  <a:pt x="10677791" y="1526735"/>
                  <a:pt x="10627668" y="1559229"/>
                </a:cubicBezTo>
                <a:cubicBezTo>
                  <a:pt x="10590276" y="1542103"/>
                  <a:pt x="10613693" y="1562282"/>
                  <a:pt x="10581895" y="1568689"/>
                </a:cubicBezTo>
                <a:cubicBezTo>
                  <a:pt x="10597733" y="1591656"/>
                  <a:pt x="10540912" y="1568241"/>
                  <a:pt x="10547790" y="1598423"/>
                </a:cubicBezTo>
                <a:cubicBezTo>
                  <a:pt x="10541784" y="1598632"/>
                  <a:pt x="10535750" y="1597886"/>
                  <a:pt x="10529643" y="1596907"/>
                </a:cubicBezTo>
                <a:lnTo>
                  <a:pt x="10526446" y="1596411"/>
                </a:lnTo>
                <a:lnTo>
                  <a:pt x="10515129" y="1599537"/>
                </a:lnTo>
                <a:lnTo>
                  <a:pt x="10491735" y="1594156"/>
                </a:lnTo>
                <a:cubicBezTo>
                  <a:pt x="10485147" y="1595190"/>
                  <a:pt x="10478389" y="1597459"/>
                  <a:pt x="10471418" y="1601693"/>
                </a:cubicBezTo>
                <a:cubicBezTo>
                  <a:pt x="10451763" y="1626665"/>
                  <a:pt x="10400774" y="1612276"/>
                  <a:pt x="10377042" y="1644598"/>
                </a:cubicBezTo>
                <a:cubicBezTo>
                  <a:pt x="10367240" y="1654315"/>
                  <a:pt x="10330319" y="1671126"/>
                  <a:pt x="10319338" y="1666221"/>
                </a:cubicBezTo>
                <a:cubicBezTo>
                  <a:pt x="10310813" y="1668060"/>
                  <a:pt x="10303331" y="1675173"/>
                  <a:pt x="10295467" y="1668079"/>
                </a:cubicBezTo>
                <a:cubicBezTo>
                  <a:pt x="10284420" y="1660290"/>
                  <a:pt x="10265794" y="1689186"/>
                  <a:pt x="10263443" y="1674948"/>
                </a:cubicBezTo>
                <a:lnTo>
                  <a:pt x="10205418" y="1682149"/>
                </a:lnTo>
                <a:cubicBezTo>
                  <a:pt x="10200696" y="1691209"/>
                  <a:pt x="10190895" y="1692356"/>
                  <a:pt x="10177759" y="1692943"/>
                </a:cubicBezTo>
                <a:lnTo>
                  <a:pt x="10165070" y="1693739"/>
                </a:lnTo>
                <a:lnTo>
                  <a:pt x="10156308" y="1707487"/>
                </a:lnTo>
                <a:cubicBezTo>
                  <a:pt x="10145406" y="1692057"/>
                  <a:pt x="10136981" y="1734810"/>
                  <a:pt x="10118267" y="1731142"/>
                </a:cubicBezTo>
                <a:lnTo>
                  <a:pt x="10083317" y="1743296"/>
                </a:lnTo>
                <a:cubicBezTo>
                  <a:pt x="10075718" y="1741227"/>
                  <a:pt x="10048011" y="1742555"/>
                  <a:pt x="10040388" y="1741632"/>
                </a:cubicBezTo>
                <a:cubicBezTo>
                  <a:pt x="9999609" y="1751733"/>
                  <a:pt x="9985545" y="1752223"/>
                  <a:pt x="9961167" y="1757147"/>
                </a:cubicBezTo>
                <a:cubicBezTo>
                  <a:pt x="9920131" y="1757289"/>
                  <a:pt x="9889892" y="1754090"/>
                  <a:pt x="9848940" y="1763915"/>
                </a:cubicBezTo>
                <a:lnTo>
                  <a:pt x="9729457" y="1784122"/>
                </a:lnTo>
                <a:cubicBezTo>
                  <a:pt x="9676207" y="1774536"/>
                  <a:pt x="9631235" y="1799759"/>
                  <a:pt x="9613704" y="1812371"/>
                </a:cubicBezTo>
                <a:cubicBezTo>
                  <a:pt x="9548152" y="1826647"/>
                  <a:pt x="9410970" y="1863993"/>
                  <a:pt x="9338590" y="1869293"/>
                </a:cubicBezTo>
                <a:lnTo>
                  <a:pt x="9232518" y="1893149"/>
                </a:lnTo>
                <a:lnTo>
                  <a:pt x="9156690" y="1903228"/>
                </a:lnTo>
                <a:lnTo>
                  <a:pt x="9054601" y="1910755"/>
                </a:lnTo>
                <a:lnTo>
                  <a:pt x="9006634" y="1914040"/>
                </a:lnTo>
                <a:lnTo>
                  <a:pt x="9006349" y="1913800"/>
                </a:lnTo>
                <a:cubicBezTo>
                  <a:pt x="9004294" y="1913580"/>
                  <a:pt x="9001475" y="1913908"/>
                  <a:pt x="8997380" y="1915011"/>
                </a:cubicBezTo>
                <a:lnTo>
                  <a:pt x="8991542" y="1917072"/>
                </a:lnTo>
                <a:lnTo>
                  <a:pt x="8975485" y="1920298"/>
                </a:lnTo>
                <a:lnTo>
                  <a:pt x="8969159" y="1919598"/>
                </a:lnTo>
                <a:lnTo>
                  <a:pt x="8964196" y="1917373"/>
                </a:lnTo>
                <a:cubicBezTo>
                  <a:pt x="8955841" y="1925324"/>
                  <a:pt x="8956668" y="1934272"/>
                  <a:pt x="8930136" y="1914185"/>
                </a:cubicBezTo>
                <a:cubicBezTo>
                  <a:pt x="8899182" y="1915205"/>
                  <a:pt x="8790451" y="1929860"/>
                  <a:pt x="8753592" y="1933417"/>
                </a:cubicBezTo>
                <a:cubicBezTo>
                  <a:pt x="8720970" y="1944137"/>
                  <a:pt x="8749345" y="1930476"/>
                  <a:pt x="8708995" y="1935518"/>
                </a:cubicBezTo>
                <a:cubicBezTo>
                  <a:pt x="8672757" y="1955053"/>
                  <a:pt x="8640293" y="1938613"/>
                  <a:pt x="8597219" y="1944090"/>
                </a:cubicBezTo>
                <a:lnTo>
                  <a:pt x="8526378" y="1929248"/>
                </a:lnTo>
                <a:lnTo>
                  <a:pt x="8512131" y="1935163"/>
                </a:lnTo>
                <a:lnTo>
                  <a:pt x="8507315" y="1938164"/>
                </a:lnTo>
                <a:cubicBezTo>
                  <a:pt x="8503797" y="1939941"/>
                  <a:pt x="8501196" y="1940752"/>
                  <a:pt x="8499116" y="1940902"/>
                </a:cubicBezTo>
                <a:lnTo>
                  <a:pt x="8498742" y="1940723"/>
                </a:lnTo>
                <a:lnTo>
                  <a:pt x="8491397" y="1943773"/>
                </a:lnTo>
                <a:lnTo>
                  <a:pt x="8368330" y="1957815"/>
                </a:lnTo>
                <a:cubicBezTo>
                  <a:pt x="8363173" y="1959840"/>
                  <a:pt x="8358881" y="1959492"/>
                  <a:pt x="8354947" y="1958009"/>
                </a:cubicBezTo>
                <a:lnTo>
                  <a:pt x="8321252" y="1974587"/>
                </a:lnTo>
                <a:lnTo>
                  <a:pt x="8315581" y="1974913"/>
                </a:lnTo>
                <a:lnTo>
                  <a:pt x="8296322" y="1988808"/>
                </a:lnTo>
                <a:lnTo>
                  <a:pt x="8285424" y="1994631"/>
                </a:lnTo>
                <a:lnTo>
                  <a:pt x="8284298" y="1999074"/>
                </a:lnTo>
                <a:cubicBezTo>
                  <a:pt x="8281994" y="2002319"/>
                  <a:pt x="8277300" y="2004967"/>
                  <a:pt x="8267224" y="2006249"/>
                </a:cubicBezTo>
                <a:lnTo>
                  <a:pt x="8264525" y="2006019"/>
                </a:lnTo>
                <a:lnTo>
                  <a:pt x="8253181" y="2015862"/>
                </a:lnTo>
                <a:cubicBezTo>
                  <a:pt x="8250007" y="2019712"/>
                  <a:pt x="8247795" y="2023994"/>
                  <a:pt x="8246982" y="2028854"/>
                </a:cubicBezTo>
                <a:cubicBezTo>
                  <a:pt x="8182975" y="2025947"/>
                  <a:pt x="8148279" y="2060069"/>
                  <a:pt x="8091420" y="2075015"/>
                </a:cubicBezTo>
                <a:cubicBezTo>
                  <a:pt x="8026616" y="2098157"/>
                  <a:pt x="7968218" y="2119393"/>
                  <a:pt x="7906555" y="2116988"/>
                </a:cubicBezTo>
                <a:cubicBezTo>
                  <a:pt x="7836267" y="2131900"/>
                  <a:pt x="7782114" y="2134131"/>
                  <a:pt x="7719893" y="2142703"/>
                </a:cubicBezTo>
                <a:lnTo>
                  <a:pt x="7615495" y="2139232"/>
                </a:lnTo>
                <a:lnTo>
                  <a:pt x="7528691" y="2145060"/>
                </a:lnTo>
                <a:lnTo>
                  <a:pt x="7520719" y="2147613"/>
                </a:lnTo>
                <a:cubicBezTo>
                  <a:pt x="7515141" y="2148952"/>
                  <a:pt x="7511320" y="2149302"/>
                  <a:pt x="7508559" y="2148948"/>
                </a:cubicBezTo>
                <a:lnTo>
                  <a:pt x="7508188" y="2148621"/>
                </a:lnTo>
                <a:lnTo>
                  <a:pt x="7496943" y="2150573"/>
                </a:lnTo>
                <a:lnTo>
                  <a:pt x="7219707" y="2156680"/>
                </a:lnTo>
                <a:lnTo>
                  <a:pt x="7202249" y="2161230"/>
                </a:lnTo>
                <a:lnTo>
                  <a:pt x="7198152" y="2166588"/>
                </a:lnTo>
                <a:cubicBezTo>
                  <a:pt x="7193259" y="2170111"/>
                  <a:pt x="7185654" y="2172250"/>
                  <a:pt x="7171956" y="2171236"/>
                </a:cubicBezTo>
                <a:lnTo>
                  <a:pt x="7098136" y="2183464"/>
                </a:lnTo>
                <a:cubicBezTo>
                  <a:pt x="7062296" y="2184442"/>
                  <a:pt x="7051336" y="2185419"/>
                  <a:pt x="7019644" y="2183090"/>
                </a:cubicBezTo>
                <a:cubicBezTo>
                  <a:pt x="6938675" y="2194028"/>
                  <a:pt x="6944793" y="2218194"/>
                  <a:pt x="6905294" y="2212596"/>
                </a:cubicBezTo>
                <a:cubicBezTo>
                  <a:pt x="6873070" y="2207388"/>
                  <a:pt x="6789137" y="2226462"/>
                  <a:pt x="6709370" y="2240551"/>
                </a:cubicBezTo>
                <a:cubicBezTo>
                  <a:pt x="6650254" y="2250006"/>
                  <a:pt x="6629253" y="2264107"/>
                  <a:pt x="6550602" y="2269327"/>
                </a:cubicBezTo>
                <a:cubicBezTo>
                  <a:pt x="6473302" y="2313417"/>
                  <a:pt x="6410843" y="2289694"/>
                  <a:pt x="6318708" y="2316127"/>
                </a:cubicBezTo>
                <a:cubicBezTo>
                  <a:pt x="6298698" y="2331649"/>
                  <a:pt x="6210439" y="2314456"/>
                  <a:pt x="6169822" y="2318214"/>
                </a:cubicBezTo>
                <a:cubicBezTo>
                  <a:pt x="6129203" y="2321972"/>
                  <a:pt x="6091688" y="2335520"/>
                  <a:pt x="6074996" y="2338676"/>
                </a:cubicBezTo>
                <a:lnTo>
                  <a:pt x="6069677" y="2337139"/>
                </a:lnTo>
                <a:lnTo>
                  <a:pt x="6049786" y="2337822"/>
                </a:lnTo>
                <a:lnTo>
                  <a:pt x="6042433" y="2329473"/>
                </a:lnTo>
                <a:lnTo>
                  <a:pt x="6011238" y="2324380"/>
                </a:lnTo>
                <a:cubicBezTo>
                  <a:pt x="5999830" y="2323793"/>
                  <a:pt x="5971276" y="2324706"/>
                  <a:pt x="5958523" y="2328024"/>
                </a:cubicBezTo>
                <a:lnTo>
                  <a:pt x="5760067" y="2343716"/>
                </a:lnTo>
                <a:lnTo>
                  <a:pt x="5628108" y="2344739"/>
                </a:lnTo>
                <a:lnTo>
                  <a:pt x="5472054" y="2330719"/>
                </a:lnTo>
                <a:cubicBezTo>
                  <a:pt x="5479284" y="2317691"/>
                  <a:pt x="5440157" y="2331757"/>
                  <a:pt x="5433909" y="2319466"/>
                </a:cubicBezTo>
                <a:cubicBezTo>
                  <a:pt x="5430517" y="2309434"/>
                  <a:pt x="5392976" y="2304750"/>
                  <a:pt x="5382817" y="2301764"/>
                </a:cubicBezTo>
                <a:lnTo>
                  <a:pt x="5262912" y="2281347"/>
                </a:lnTo>
                <a:cubicBezTo>
                  <a:pt x="5252746" y="2281163"/>
                  <a:pt x="5231699" y="2272853"/>
                  <a:pt x="5224109" y="2270223"/>
                </a:cubicBezTo>
                <a:lnTo>
                  <a:pt x="5175808" y="2267233"/>
                </a:lnTo>
                <a:lnTo>
                  <a:pt x="5157702" y="2260010"/>
                </a:lnTo>
                <a:lnTo>
                  <a:pt x="5143747" y="2256610"/>
                </a:lnTo>
                <a:lnTo>
                  <a:pt x="5140744" y="2254509"/>
                </a:lnTo>
                <a:cubicBezTo>
                  <a:pt x="5135026" y="2250469"/>
                  <a:pt x="5129229" y="2246658"/>
                  <a:pt x="5122807" y="2243656"/>
                </a:cubicBezTo>
                <a:cubicBezTo>
                  <a:pt x="5109467" y="2272275"/>
                  <a:pt x="5066004" y="2222839"/>
                  <a:pt x="5066938" y="2250227"/>
                </a:cubicBezTo>
                <a:cubicBezTo>
                  <a:pt x="5029345" y="2238711"/>
                  <a:pt x="5040096" y="2267800"/>
                  <a:pt x="5012662" y="2233846"/>
                </a:cubicBezTo>
                <a:cubicBezTo>
                  <a:pt x="4938174" y="2234229"/>
                  <a:pt x="4917504" y="2247236"/>
                  <a:pt x="4841589" y="2209829"/>
                </a:cubicBezTo>
                <a:cubicBezTo>
                  <a:pt x="4807890" y="2193187"/>
                  <a:pt x="4785258" y="2182041"/>
                  <a:pt x="4763595" y="2182061"/>
                </a:cubicBezTo>
                <a:cubicBezTo>
                  <a:pt x="4742475" y="2177561"/>
                  <a:pt x="4730631" y="2174738"/>
                  <a:pt x="4724334" y="2173047"/>
                </a:cubicBezTo>
                <a:lnTo>
                  <a:pt x="4722324" y="2172298"/>
                </a:lnTo>
                <a:lnTo>
                  <a:pt x="4723259" y="2172087"/>
                </a:lnTo>
                <a:cubicBezTo>
                  <a:pt x="4722296" y="2171445"/>
                  <a:pt x="4719415" y="2170839"/>
                  <a:pt x="4718350" y="2170817"/>
                </a:cubicBezTo>
                <a:lnTo>
                  <a:pt x="4722324" y="2172298"/>
                </a:lnTo>
                <a:lnTo>
                  <a:pt x="4716674" y="2173573"/>
                </a:lnTo>
                <a:cubicBezTo>
                  <a:pt x="4681300" y="2166617"/>
                  <a:pt x="4525895" y="2165809"/>
                  <a:pt x="4516962" y="2163671"/>
                </a:cubicBezTo>
                <a:cubicBezTo>
                  <a:pt x="4458971" y="2150559"/>
                  <a:pt x="4463810" y="2149818"/>
                  <a:pt x="4429691" y="2153020"/>
                </a:cubicBezTo>
                <a:cubicBezTo>
                  <a:pt x="4424455" y="2156391"/>
                  <a:pt x="4370126" y="2150097"/>
                  <a:pt x="4364023" y="2151674"/>
                </a:cubicBezTo>
                <a:lnTo>
                  <a:pt x="4318114" y="2158289"/>
                </a:lnTo>
                <a:lnTo>
                  <a:pt x="4316258" y="2156948"/>
                </a:lnTo>
                <a:cubicBezTo>
                  <a:pt x="4307275" y="2153577"/>
                  <a:pt x="4301145" y="2153578"/>
                  <a:pt x="4296292" y="2155069"/>
                </a:cubicBezTo>
                <a:lnTo>
                  <a:pt x="4291212" y="2157986"/>
                </a:lnTo>
                <a:lnTo>
                  <a:pt x="4277290" y="2157740"/>
                </a:lnTo>
                <a:lnTo>
                  <a:pt x="4249265" y="2160064"/>
                </a:lnTo>
                <a:lnTo>
                  <a:pt x="4203199" y="2157269"/>
                </a:lnTo>
                <a:cubicBezTo>
                  <a:pt x="4203096" y="2156849"/>
                  <a:pt x="4202995" y="2156430"/>
                  <a:pt x="4202893" y="2156010"/>
                </a:cubicBezTo>
                <a:cubicBezTo>
                  <a:pt x="4201267" y="2153173"/>
                  <a:pt x="4198292" y="2151054"/>
                  <a:pt x="4192396" y="2150376"/>
                </a:cubicBezTo>
                <a:cubicBezTo>
                  <a:pt x="4205365" y="2133087"/>
                  <a:pt x="4162425" y="2134982"/>
                  <a:pt x="4143893" y="2134511"/>
                </a:cubicBezTo>
                <a:cubicBezTo>
                  <a:pt x="4125868" y="2127445"/>
                  <a:pt x="4100250" y="2113865"/>
                  <a:pt x="4084245" y="2107978"/>
                </a:cubicBezTo>
                <a:lnTo>
                  <a:pt x="4075694" y="2107143"/>
                </a:lnTo>
                <a:cubicBezTo>
                  <a:pt x="4075655" y="2107042"/>
                  <a:pt x="4075614" y="2106943"/>
                  <a:pt x="4075575" y="2106844"/>
                </a:cubicBezTo>
                <a:cubicBezTo>
                  <a:pt x="4073829" y="2106060"/>
                  <a:pt x="4071057" y="2105559"/>
                  <a:pt x="4066658" y="2105400"/>
                </a:cubicBezTo>
                <a:lnTo>
                  <a:pt x="4060102" y="2105618"/>
                </a:lnTo>
                <a:lnTo>
                  <a:pt x="4043512" y="2103997"/>
                </a:lnTo>
                <a:lnTo>
                  <a:pt x="4038145" y="2101563"/>
                </a:lnTo>
                <a:lnTo>
                  <a:pt x="4036511" y="2097896"/>
                </a:lnTo>
                <a:lnTo>
                  <a:pt x="4034926" y="2098131"/>
                </a:lnTo>
                <a:cubicBezTo>
                  <a:pt x="4022576" y="2102995"/>
                  <a:pt x="4018025" y="2111371"/>
                  <a:pt x="4005686" y="2085563"/>
                </a:cubicBezTo>
                <a:lnTo>
                  <a:pt x="3937994" y="2068106"/>
                </a:lnTo>
                <a:cubicBezTo>
                  <a:pt x="3921658" y="2075830"/>
                  <a:pt x="3909686" y="2071141"/>
                  <a:pt x="3898423" y="2062451"/>
                </a:cubicBezTo>
                <a:cubicBezTo>
                  <a:pt x="3862243" y="2062947"/>
                  <a:pt x="3830779" y="2049077"/>
                  <a:pt x="3790908" y="2042213"/>
                </a:cubicBezTo>
                <a:cubicBezTo>
                  <a:pt x="3742158" y="2027507"/>
                  <a:pt x="3726280" y="2025530"/>
                  <a:pt x="3683661" y="2018290"/>
                </a:cubicBezTo>
                <a:lnTo>
                  <a:pt x="3611183" y="1986019"/>
                </a:lnTo>
                <a:lnTo>
                  <a:pt x="3605003" y="1987381"/>
                </a:lnTo>
                <a:cubicBezTo>
                  <a:pt x="3600731" y="1988000"/>
                  <a:pt x="3597877" y="1988000"/>
                  <a:pt x="3595884" y="1987545"/>
                </a:cubicBezTo>
                <a:lnTo>
                  <a:pt x="3595649" y="1987276"/>
                </a:lnTo>
                <a:lnTo>
                  <a:pt x="3587126" y="1987966"/>
                </a:lnTo>
                <a:cubicBezTo>
                  <a:pt x="3572774" y="1989757"/>
                  <a:pt x="3550540" y="1975558"/>
                  <a:pt x="3537283" y="1978267"/>
                </a:cubicBezTo>
                <a:cubicBezTo>
                  <a:pt x="3515092" y="1973971"/>
                  <a:pt x="3489773" y="1980236"/>
                  <a:pt x="3474371" y="1974606"/>
                </a:cubicBezTo>
                <a:lnTo>
                  <a:pt x="3401876" y="1962558"/>
                </a:lnTo>
                <a:lnTo>
                  <a:pt x="3365036" y="1979510"/>
                </a:lnTo>
                <a:cubicBezTo>
                  <a:pt x="3361007" y="1981808"/>
                  <a:pt x="3355145" y="1982886"/>
                  <a:pt x="3345174" y="1981192"/>
                </a:cubicBezTo>
                <a:lnTo>
                  <a:pt x="3342846" y="1980217"/>
                </a:lnTo>
                <a:cubicBezTo>
                  <a:pt x="3337528" y="1982688"/>
                  <a:pt x="3296694" y="1983818"/>
                  <a:pt x="3263504" y="1986094"/>
                </a:cubicBezTo>
                <a:cubicBezTo>
                  <a:pt x="3210873" y="1988435"/>
                  <a:pt x="3204538" y="1996407"/>
                  <a:pt x="3143704" y="1993869"/>
                </a:cubicBezTo>
                <a:cubicBezTo>
                  <a:pt x="3083839" y="1995098"/>
                  <a:pt x="3073438" y="2001104"/>
                  <a:pt x="3031439" y="1996512"/>
                </a:cubicBezTo>
                <a:lnTo>
                  <a:pt x="2782717" y="2018333"/>
                </a:lnTo>
                <a:cubicBezTo>
                  <a:pt x="2720447" y="2045988"/>
                  <a:pt x="2718750" y="2015419"/>
                  <a:pt x="2647675" y="2028869"/>
                </a:cubicBezTo>
                <a:cubicBezTo>
                  <a:pt x="2583664" y="1968934"/>
                  <a:pt x="2609849" y="2007202"/>
                  <a:pt x="2569176" y="2002628"/>
                </a:cubicBezTo>
                <a:lnTo>
                  <a:pt x="2444403" y="2016529"/>
                </a:lnTo>
                <a:cubicBezTo>
                  <a:pt x="2412730" y="2033089"/>
                  <a:pt x="2355175" y="2003000"/>
                  <a:pt x="2316260" y="2024996"/>
                </a:cubicBezTo>
                <a:cubicBezTo>
                  <a:pt x="2277148" y="2025534"/>
                  <a:pt x="2234330" y="2021339"/>
                  <a:pt x="2209726" y="2019763"/>
                </a:cubicBezTo>
                <a:cubicBezTo>
                  <a:pt x="2172984" y="2016106"/>
                  <a:pt x="2131016" y="2007174"/>
                  <a:pt x="2095813" y="2003052"/>
                </a:cubicBezTo>
                <a:cubicBezTo>
                  <a:pt x="2078687" y="2016661"/>
                  <a:pt x="2046700" y="1994357"/>
                  <a:pt x="1998504" y="1995032"/>
                </a:cubicBezTo>
                <a:cubicBezTo>
                  <a:pt x="1979851" y="2010679"/>
                  <a:pt x="1965997" y="1995296"/>
                  <a:pt x="1929320" y="2016977"/>
                </a:cubicBezTo>
                <a:cubicBezTo>
                  <a:pt x="1927506" y="2015185"/>
                  <a:pt x="1925308" y="2013558"/>
                  <a:pt x="1922798" y="2012146"/>
                </a:cubicBezTo>
                <a:cubicBezTo>
                  <a:pt x="1908224" y="2003952"/>
                  <a:pt x="1886476" y="2004665"/>
                  <a:pt x="1874228" y="2013741"/>
                </a:cubicBezTo>
                <a:cubicBezTo>
                  <a:pt x="1844711" y="2028500"/>
                  <a:pt x="1815838" y="2036277"/>
                  <a:pt x="1787803" y="2041363"/>
                </a:cubicBezTo>
                <a:lnTo>
                  <a:pt x="1739352" y="2036312"/>
                </a:lnTo>
                <a:cubicBezTo>
                  <a:pt x="1720756" y="2032746"/>
                  <a:pt x="1697809" y="2023837"/>
                  <a:pt x="1676219" y="2019963"/>
                </a:cubicBezTo>
                <a:cubicBezTo>
                  <a:pt x="1653856" y="2018758"/>
                  <a:pt x="1629782" y="2025363"/>
                  <a:pt x="1609817" y="2013066"/>
                </a:cubicBezTo>
                <a:cubicBezTo>
                  <a:pt x="1570834" y="2001390"/>
                  <a:pt x="1525521" y="2021545"/>
                  <a:pt x="1497258" y="1987476"/>
                </a:cubicBezTo>
                <a:cubicBezTo>
                  <a:pt x="1419429" y="1972767"/>
                  <a:pt x="1265224" y="1952754"/>
                  <a:pt x="1151127" y="1938041"/>
                </a:cubicBezTo>
                <a:cubicBezTo>
                  <a:pt x="1044820" y="1928230"/>
                  <a:pt x="911490" y="1929978"/>
                  <a:pt x="859417" y="1928608"/>
                </a:cubicBezTo>
                <a:lnTo>
                  <a:pt x="838688" y="1929821"/>
                </a:lnTo>
                <a:cubicBezTo>
                  <a:pt x="829380" y="1926412"/>
                  <a:pt x="823010" y="1926387"/>
                  <a:pt x="817957" y="1927857"/>
                </a:cubicBezTo>
                <a:lnTo>
                  <a:pt x="812654" y="1930751"/>
                </a:lnTo>
                <a:lnTo>
                  <a:pt x="721195" y="1929661"/>
                </a:lnTo>
                <a:cubicBezTo>
                  <a:pt x="721095" y="1929241"/>
                  <a:pt x="720991" y="1928820"/>
                  <a:pt x="720890" y="1928399"/>
                </a:cubicBezTo>
                <a:cubicBezTo>
                  <a:pt x="719222" y="1925556"/>
                  <a:pt x="716144" y="1923424"/>
                  <a:pt x="710023" y="1922722"/>
                </a:cubicBezTo>
                <a:cubicBezTo>
                  <a:pt x="689532" y="1914633"/>
                  <a:pt x="619665" y="1887450"/>
                  <a:pt x="597940" y="1879864"/>
                </a:cubicBezTo>
                <a:cubicBezTo>
                  <a:pt x="587430" y="1879265"/>
                  <a:pt x="583862" y="1877622"/>
                  <a:pt x="579683" y="1877212"/>
                </a:cubicBezTo>
                <a:lnTo>
                  <a:pt x="572865" y="1877401"/>
                </a:lnTo>
                <a:cubicBezTo>
                  <a:pt x="550627" y="1871095"/>
                  <a:pt x="474197" y="1846680"/>
                  <a:pt x="446247" y="1839371"/>
                </a:cubicBezTo>
                <a:cubicBezTo>
                  <a:pt x="429213" y="1847023"/>
                  <a:pt x="416808" y="1842285"/>
                  <a:pt x="405163" y="1833548"/>
                </a:cubicBezTo>
                <a:cubicBezTo>
                  <a:pt x="367566" y="1833890"/>
                  <a:pt x="334968" y="1819885"/>
                  <a:pt x="293583" y="1812852"/>
                </a:cubicBezTo>
                <a:lnTo>
                  <a:pt x="119529" y="1761047"/>
                </a:lnTo>
                <a:cubicBezTo>
                  <a:pt x="73377" y="1751937"/>
                  <a:pt x="36403" y="1759579"/>
                  <a:pt x="16674" y="1758191"/>
                </a:cubicBezTo>
                <a:lnTo>
                  <a:pt x="1150" y="1752722"/>
                </a:lnTo>
                <a:cubicBezTo>
                  <a:pt x="-1438" y="1496726"/>
                  <a:pt x="1148" y="514333"/>
                  <a:pt x="1148" y="222213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450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5"/>
          <p:cNvSpPr txBox="1"/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</a:pPr>
            <a:r>
              <a:rPr b="1" i="0" lang="en-GB"/>
              <a:t>KEY JOB RESPONSIBILITIES OF HR:</a:t>
            </a:r>
            <a:endParaRPr/>
          </a:p>
        </p:txBody>
      </p:sp>
      <p:grpSp>
        <p:nvGrpSpPr>
          <p:cNvPr id="105" name="Google Shape;105;p15"/>
          <p:cNvGrpSpPr/>
          <p:nvPr/>
        </p:nvGrpSpPr>
        <p:grpSpPr>
          <a:xfrm>
            <a:off x="682050" y="3781659"/>
            <a:ext cx="10827892" cy="1819644"/>
            <a:chOff x="5155" y="1099646"/>
            <a:chExt cx="10054687" cy="1462854"/>
          </a:xfrm>
        </p:grpSpPr>
        <p:sp>
          <p:nvSpPr>
            <p:cNvPr id="106" name="Google Shape;106;p15"/>
            <p:cNvSpPr/>
            <p:nvPr/>
          </p:nvSpPr>
          <p:spPr>
            <a:xfrm>
              <a:off x="407342" y="1099646"/>
              <a:ext cx="658125" cy="658125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7" name="Google Shape;107;p15"/>
            <p:cNvSpPr/>
            <p:nvPr/>
          </p:nvSpPr>
          <p:spPr>
            <a:xfrm>
              <a:off x="5155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8" name="Google Shape;108;p15"/>
            <p:cNvSpPr txBox="1"/>
            <p:nvPr/>
          </p:nvSpPr>
          <p:spPr>
            <a:xfrm>
              <a:off x="5155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Recruitment and selection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09" name="Google Shape;109;p15"/>
            <p:cNvSpPr/>
            <p:nvPr/>
          </p:nvSpPr>
          <p:spPr>
            <a:xfrm>
              <a:off x="2125780" y="1099646"/>
              <a:ext cx="658125" cy="658125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0" name="Google Shape;110;p15"/>
            <p:cNvSpPr/>
            <p:nvPr/>
          </p:nvSpPr>
          <p:spPr>
            <a:xfrm>
              <a:off x="1723592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1" name="Google Shape;111;p15"/>
            <p:cNvSpPr txBox="1"/>
            <p:nvPr/>
          </p:nvSpPr>
          <p:spPr>
            <a:xfrm>
              <a:off x="1723592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Training and development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2" name="Google Shape;112;p15"/>
            <p:cNvSpPr/>
            <p:nvPr/>
          </p:nvSpPr>
          <p:spPr>
            <a:xfrm>
              <a:off x="3844217" y="1099646"/>
              <a:ext cx="658125" cy="658125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3" name="Google Shape;113;p15"/>
            <p:cNvSpPr/>
            <p:nvPr/>
          </p:nvSpPr>
          <p:spPr>
            <a:xfrm>
              <a:off x="3442030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4" name="Google Shape;114;p15"/>
            <p:cNvSpPr txBox="1"/>
            <p:nvPr/>
          </p:nvSpPr>
          <p:spPr>
            <a:xfrm>
              <a:off x="3442030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Performance management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5" name="Google Shape;115;p15"/>
            <p:cNvSpPr/>
            <p:nvPr/>
          </p:nvSpPr>
          <p:spPr>
            <a:xfrm>
              <a:off x="5562655" y="1099646"/>
              <a:ext cx="658125" cy="658125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6" name="Google Shape;116;p15"/>
            <p:cNvSpPr/>
            <p:nvPr/>
          </p:nvSpPr>
          <p:spPr>
            <a:xfrm>
              <a:off x="5160467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7" name="Google Shape;117;p15"/>
            <p:cNvSpPr txBox="1"/>
            <p:nvPr/>
          </p:nvSpPr>
          <p:spPr>
            <a:xfrm>
              <a:off x="5160467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Employee relations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8" name="Google Shape;118;p15"/>
            <p:cNvSpPr/>
            <p:nvPr/>
          </p:nvSpPr>
          <p:spPr>
            <a:xfrm>
              <a:off x="7281092" y="1099646"/>
              <a:ext cx="658125" cy="658125"/>
            </a:xfrm>
            <a:prstGeom prst="rect">
              <a:avLst/>
            </a:prstGeom>
            <a:blipFill rotWithShape="1">
              <a:blip r:embed="rId8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19" name="Google Shape;119;p15"/>
            <p:cNvSpPr/>
            <p:nvPr/>
          </p:nvSpPr>
          <p:spPr>
            <a:xfrm>
              <a:off x="6878905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0" name="Google Shape;120;p15"/>
            <p:cNvSpPr txBox="1"/>
            <p:nvPr/>
          </p:nvSpPr>
          <p:spPr>
            <a:xfrm>
              <a:off x="6878905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Compensation and benefits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1" name="Google Shape;121;p15"/>
            <p:cNvSpPr/>
            <p:nvPr/>
          </p:nvSpPr>
          <p:spPr>
            <a:xfrm>
              <a:off x="8999530" y="1099646"/>
              <a:ext cx="658125" cy="658125"/>
            </a:xfrm>
            <a:prstGeom prst="rect">
              <a:avLst/>
            </a:prstGeom>
            <a:blipFill rotWithShape="1">
              <a:blip r:embed="rId9">
                <a:alphaModFix/>
              </a:blip>
              <a:stretch>
                <a:fillRect b="0" l="0" r="0" t="0"/>
              </a:stretch>
            </a:blip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2" name="Google Shape;122;p15"/>
            <p:cNvSpPr/>
            <p:nvPr/>
          </p:nvSpPr>
          <p:spPr>
            <a:xfrm>
              <a:off x="8597342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3" name="Google Shape;123;p15"/>
            <p:cNvSpPr txBox="1"/>
            <p:nvPr/>
          </p:nvSpPr>
          <p:spPr>
            <a:xfrm>
              <a:off x="8597342" y="1977500"/>
              <a:ext cx="1462500" cy="585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900"/>
                <a:buFont typeface="Arial"/>
                <a:buNone/>
              </a:pPr>
              <a:r>
                <a:rPr b="0" i="0" lang="en-GB" sz="19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Legal compliance</a:t>
              </a:r>
              <a:endParaRPr b="0" i="0" sz="19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24" name="Google Shape;124;p15"/>
          <p:cNvSpPr txBox="1"/>
          <p:nvPr>
            <p:ph idx="4294967295" type="subTitle"/>
          </p:nvPr>
        </p:nvSpPr>
        <p:spPr>
          <a:xfrm>
            <a:off x="468550" y="2532187"/>
            <a:ext cx="10734300" cy="1065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</a:pPr>
            <a:r>
              <a:rPr b="0" i="0" lang="en-GB" sz="20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According to </a:t>
            </a:r>
            <a:r>
              <a:rPr lang="en-GB"/>
              <a:t>AIHR </a:t>
            </a:r>
            <a:r>
              <a:rPr b="0" i="0" lang="en-GB" sz="20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(Scott, 2023</a:t>
            </a:r>
            <a:r>
              <a:rPr b="0" i="0" lang="en-GB" sz="20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)</a:t>
            </a:r>
            <a:r>
              <a:rPr b="0" i="0" lang="en-GB" sz="20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, some of the key responsibilities of HR professionals include:</a:t>
            </a:r>
            <a:endParaRPr b="0" i="0" sz="2000" u="none" cap="none" strike="noStrike">
              <a:solidFill>
                <a:srgbClr val="262626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Google Shape;129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905744" y="0"/>
            <a:ext cx="1286256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1" name="Google Shape;131;p16"/>
          <p:cNvSpPr/>
          <p:nvPr/>
        </p:nvSpPr>
        <p:spPr>
          <a:xfrm>
            <a:off x="0" y="0"/>
            <a:ext cx="12192000" cy="2176818"/>
          </a:xfrm>
          <a:custGeom>
            <a:rect b="b" l="l" r="r" t="t"/>
            <a:pathLst>
              <a:path extrusionOk="0" h="2237474" w="12192000">
                <a:moveTo>
                  <a:pt x="0" y="0"/>
                </a:moveTo>
                <a:lnTo>
                  <a:pt x="12192000" y="0"/>
                </a:lnTo>
                <a:lnTo>
                  <a:pt x="12192000" y="751299"/>
                </a:lnTo>
                <a:lnTo>
                  <a:pt x="12176759" y="759190"/>
                </a:lnTo>
                <a:cubicBezTo>
                  <a:pt x="12165968" y="763819"/>
                  <a:pt x="12157853" y="765770"/>
                  <a:pt x="12154948" y="762731"/>
                </a:cubicBezTo>
                <a:cubicBezTo>
                  <a:pt x="12116503" y="759396"/>
                  <a:pt x="12073342" y="763579"/>
                  <a:pt x="12047364" y="749662"/>
                </a:cubicBezTo>
                <a:cubicBezTo>
                  <a:pt x="12041261" y="730599"/>
                  <a:pt x="11914319" y="741909"/>
                  <a:pt x="11890686" y="732766"/>
                </a:cubicBezTo>
                <a:cubicBezTo>
                  <a:pt x="11832408" y="747890"/>
                  <a:pt x="11815359" y="777569"/>
                  <a:pt x="11782413" y="769868"/>
                </a:cubicBezTo>
                <a:cubicBezTo>
                  <a:pt x="11760031" y="763594"/>
                  <a:pt x="11675205" y="777151"/>
                  <a:pt x="11649954" y="749628"/>
                </a:cubicBezTo>
                <a:cubicBezTo>
                  <a:pt x="11608286" y="767874"/>
                  <a:pt x="11593031" y="740811"/>
                  <a:pt x="11560424" y="748017"/>
                </a:cubicBezTo>
                <a:cubicBezTo>
                  <a:pt x="11488916" y="747650"/>
                  <a:pt x="11449669" y="773362"/>
                  <a:pt x="11358455" y="747593"/>
                </a:cubicBezTo>
                <a:cubicBezTo>
                  <a:pt x="11316233" y="754756"/>
                  <a:pt x="11256313" y="713012"/>
                  <a:pt x="11165209" y="748852"/>
                </a:cubicBezTo>
                <a:cubicBezTo>
                  <a:pt x="11113345" y="753539"/>
                  <a:pt x="11140250" y="736122"/>
                  <a:pt x="11058755" y="749617"/>
                </a:cubicBezTo>
                <a:cubicBezTo>
                  <a:pt x="11036836" y="722990"/>
                  <a:pt x="10909903" y="759211"/>
                  <a:pt x="10884013" y="760728"/>
                </a:cubicBezTo>
                <a:cubicBezTo>
                  <a:pt x="10864519" y="743356"/>
                  <a:pt x="10853492" y="756172"/>
                  <a:pt x="10834688" y="757726"/>
                </a:cubicBezTo>
                <a:cubicBezTo>
                  <a:pt x="10826871" y="747343"/>
                  <a:pt x="10811086" y="746602"/>
                  <a:pt x="10805004" y="757573"/>
                </a:cubicBezTo>
                <a:cubicBezTo>
                  <a:pt x="10810951" y="784448"/>
                  <a:pt x="10744688" y="759043"/>
                  <a:pt x="10739478" y="776841"/>
                </a:cubicBezTo>
                <a:cubicBezTo>
                  <a:pt x="10678284" y="779408"/>
                  <a:pt x="10540854" y="756546"/>
                  <a:pt x="10458762" y="755400"/>
                </a:cubicBezTo>
                <a:cubicBezTo>
                  <a:pt x="10426976" y="747433"/>
                  <a:pt x="10362961" y="776166"/>
                  <a:pt x="10246919" y="769960"/>
                </a:cubicBezTo>
                <a:cubicBezTo>
                  <a:pt x="10231631" y="763610"/>
                  <a:pt x="10172943" y="749095"/>
                  <a:pt x="10167995" y="760843"/>
                </a:cubicBezTo>
                <a:cubicBezTo>
                  <a:pt x="10131971" y="759999"/>
                  <a:pt x="10021683" y="796978"/>
                  <a:pt x="9997044" y="780129"/>
                </a:cubicBezTo>
                <a:cubicBezTo>
                  <a:pt x="10001018" y="806225"/>
                  <a:pt x="9951331" y="779975"/>
                  <a:pt x="9943887" y="804141"/>
                </a:cubicBezTo>
                <a:lnTo>
                  <a:pt x="9918248" y="816628"/>
                </a:lnTo>
                <a:lnTo>
                  <a:pt x="9836148" y="858312"/>
                </a:lnTo>
                <a:lnTo>
                  <a:pt x="9823800" y="866604"/>
                </a:lnTo>
                <a:lnTo>
                  <a:pt x="9794684" y="864509"/>
                </a:lnTo>
                <a:lnTo>
                  <a:pt x="9778288" y="854362"/>
                </a:lnTo>
                <a:lnTo>
                  <a:pt x="9773886" y="857543"/>
                </a:lnTo>
                <a:cubicBezTo>
                  <a:pt x="9769008" y="863842"/>
                  <a:pt x="9766501" y="867741"/>
                  <a:pt x="9761459" y="862394"/>
                </a:cubicBezTo>
                <a:lnTo>
                  <a:pt x="9705768" y="894610"/>
                </a:lnTo>
                <a:cubicBezTo>
                  <a:pt x="9699860" y="897215"/>
                  <a:pt x="9692576" y="897590"/>
                  <a:pt x="9683005" y="894128"/>
                </a:cubicBezTo>
                <a:cubicBezTo>
                  <a:pt x="9664449" y="898200"/>
                  <a:pt x="9612100" y="914263"/>
                  <a:pt x="9594438" y="919051"/>
                </a:cubicBezTo>
                <a:lnTo>
                  <a:pt x="9577033" y="922857"/>
                </a:lnTo>
                <a:cubicBezTo>
                  <a:pt x="9568659" y="926175"/>
                  <a:pt x="9551353" y="936082"/>
                  <a:pt x="9544189" y="938966"/>
                </a:cubicBezTo>
                <a:cubicBezTo>
                  <a:pt x="9538380" y="940584"/>
                  <a:pt x="9541329" y="937538"/>
                  <a:pt x="9534048" y="940158"/>
                </a:cubicBezTo>
                <a:cubicBezTo>
                  <a:pt x="9533709" y="946069"/>
                  <a:pt x="9530854" y="951684"/>
                  <a:pt x="9500499" y="954680"/>
                </a:cubicBezTo>
                <a:cubicBezTo>
                  <a:pt x="9481230" y="968165"/>
                  <a:pt x="9456325" y="979029"/>
                  <a:pt x="9428195" y="986225"/>
                </a:cubicBezTo>
                <a:cubicBezTo>
                  <a:pt x="9422499" y="981315"/>
                  <a:pt x="9414660" y="991352"/>
                  <a:pt x="9410017" y="993931"/>
                </a:cubicBezTo>
                <a:cubicBezTo>
                  <a:pt x="9408360" y="990327"/>
                  <a:pt x="9395782" y="990863"/>
                  <a:pt x="9392919" y="994656"/>
                </a:cubicBezTo>
                <a:cubicBezTo>
                  <a:pt x="9310581" y="1024474"/>
                  <a:pt x="9345163" y="981210"/>
                  <a:pt x="9301293" y="1011593"/>
                </a:cubicBezTo>
                <a:cubicBezTo>
                  <a:pt x="9292916" y="1014346"/>
                  <a:pt x="9285483" y="1013807"/>
                  <a:pt x="9278619" y="1011878"/>
                </a:cubicBezTo>
                <a:lnTo>
                  <a:pt x="9268019" y="1007442"/>
                </a:lnTo>
                <a:lnTo>
                  <a:pt x="9234662" y="1023056"/>
                </a:lnTo>
                <a:cubicBezTo>
                  <a:pt x="9217868" y="1029197"/>
                  <a:pt x="9199852" y="1034202"/>
                  <a:pt x="9181033" y="1037921"/>
                </a:cubicBezTo>
                <a:cubicBezTo>
                  <a:pt x="9174974" y="1030923"/>
                  <a:pt x="9162516" y="1043719"/>
                  <a:pt x="9155969" y="1046804"/>
                </a:cubicBezTo>
                <a:cubicBezTo>
                  <a:pt x="9154734" y="1041866"/>
                  <a:pt x="9138567" y="1041606"/>
                  <a:pt x="9133985" y="1046450"/>
                </a:cubicBezTo>
                <a:cubicBezTo>
                  <a:pt x="9021681" y="1079910"/>
                  <a:pt x="9076377" y="1024799"/>
                  <a:pt x="9012987" y="1061986"/>
                </a:cubicBezTo>
                <a:lnTo>
                  <a:pt x="8968445" y="1052169"/>
                </a:lnTo>
                <a:lnTo>
                  <a:pt x="8958984" y="1057212"/>
                </a:lnTo>
                <a:cubicBezTo>
                  <a:pt x="8920115" y="1062770"/>
                  <a:pt x="8906181" y="1053838"/>
                  <a:pt x="8886001" y="1067468"/>
                </a:cubicBezTo>
                <a:cubicBezTo>
                  <a:pt x="8847384" y="1050046"/>
                  <a:pt x="8863283" y="1068286"/>
                  <a:pt x="8838610" y="1075091"/>
                </a:cubicBezTo>
                <a:cubicBezTo>
                  <a:pt x="8816007" y="1080079"/>
                  <a:pt x="8773923" y="1092257"/>
                  <a:pt x="8750383" y="1097387"/>
                </a:cubicBezTo>
                <a:cubicBezTo>
                  <a:pt x="8735450" y="1116502"/>
                  <a:pt x="8721220" y="1097372"/>
                  <a:pt x="8697365" y="1105869"/>
                </a:cubicBezTo>
                <a:cubicBezTo>
                  <a:pt x="8687037" y="1113735"/>
                  <a:pt x="8678781" y="1115961"/>
                  <a:pt x="8665605" y="1110791"/>
                </a:cubicBezTo>
                <a:cubicBezTo>
                  <a:pt x="8618410" y="1148662"/>
                  <a:pt x="8633049" y="1116609"/>
                  <a:pt x="8584946" y="1135226"/>
                </a:cubicBezTo>
                <a:cubicBezTo>
                  <a:pt x="8544020" y="1153499"/>
                  <a:pt x="8496232" y="1168229"/>
                  <a:pt x="8460755" y="1203427"/>
                </a:cubicBezTo>
                <a:cubicBezTo>
                  <a:pt x="8454928" y="1212828"/>
                  <a:pt x="8436573" y="1218574"/>
                  <a:pt x="8419755" y="1216260"/>
                </a:cubicBezTo>
                <a:cubicBezTo>
                  <a:pt x="8416861" y="1215863"/>
                  <a:pt x="8414124" y="1215234"/>
                  <a:pt x="8411626" y="1214397"/>
                </a:cubicBezTo>
                <a:cubicBezTo>
                  <a:pt x="8391326" y="1238641"/>
                  <a:pt x="8371389" y="1231045"/>
                  <a:pt x="8363469" y="1246658"/>
                </a:cubicBezTo>
                <a:cubicBezTo>
                  <a:pt x="8322316" y="1258746"/>
                  <a:pt x="8283162" y="1250600"/>
                  <a:pt x="8275497" y="1264396"/>
                </a:cubicBezTo>
                <a:cubicBezTo>
                  <a:pt x="8253233" y="1266996"/>
                  <a:pt x="8218383" y="1257577"/>
                  <a:pt x="8206287" y="1273060"/>
                </a:cubicBezTo>
                <a:cubicBezTo>
                  <a:pt x="8200396" y="1262794"/>
                  <a:pt x="8183827" y="1285000"/>
                  <a:pt x="8168705" y="1279956"/>
                </a:cubicBezTo>
                <a:cubicBezTo>
                  <a:pt x="8157611" y="1275235"/>
                  <a:pt x="8149996" y="1280870"/>
                  <a:pt x="8139997" y="1282713"/>
                </a:cubicBezTo>
                <a:cubicBezTo>
                  <a:pt x="8125566" y="1279776"/>
                  <a:pt x="8084128" y="1294221"/>
                  <a:pt x="8074238" y="1301895"/>
                </a:cubicBezTo>
                <a:cubicBezTo>
                  <a:pt x="8052170" y="1326903"/>
                  <a:pt x="7986951" y="1319381"/>
                  <a:pt x="7968292" y="1338779"/>
                </a:cubicBezTo>
                <a:cubicBezTo>
                  <a:pt x="7960694" y="1342282"/>
                  <a:pt x="7952937" y="1344333"/>
                  <a:pt x="7945122" y="1345477"/>
                </a:cubicBezTo>
                <a:lnTo>
                  <a:pt x="7922771" y="1346645"/>
                </a:lnTo>
                <a:lnTo>
                  <a:pt x="7915461" y="1342919"/>
                </a:lnTo>
                <a:lnTo>
                  <a:pt x="7902328" y="1345865"/>
                </a:lnTo>
                <a:lnTo>
                  <a:pt x="7898322" y="1345689"/>
                </a:lnTo>
                <a:lnTo>
                  <a:pt x="7875879" y="1345646"/>
                </a:lnTo>
                <a:cubicBezTo>
                  <a:pt x="7890672" y="1367295"/>
                  <a:pt x="7816428" y="1353520"/>
                  <a:pt x="7840612" y="1369373"/>
                </a:cubicBezTo>
                <a:cubicBezTo>
                  <a:pt x="7803208" y="1375918"/>
                  <a:pt x="7836041" y="1389289"/>
                  <a:pt x="7786819" y="1378970"/>
                </a:cubicBezTo>
                <a:cubicBezTo>
                  <a:pt x="7732613" y="1405648"/>
                  <a:pt x="7587405" y="1382806"/>
                  <a:pt x="7548172" y="1417460"/>
                </a:cubicBezTo>
                <a:cubicBezTo>
                  <a:pt x="7551327" y="1405830"/>
                  <a:pt x="7499280" y="1470447"/>
                  <a:pt x="7483437" y="1478152"/>
                </a:cubicBezTo>
                <a:cubicBezTo>
                  <a:pt x="7446517" y="1491067"/>
                  <a:pt x="7432754" y="1502351"/>
                  <a:pt x="7377870" y="1523319"/>
                </a:cubicBezTo>
                <a:cubicBezTo>
                  <a:pt x="7324166" y="1536168"/>
                  <a:pt x="7290459" y="1563749"/>
                  <a:pt x="7230737" y="1562633"/>
                </a:cubicBezTo>
                <a:cubicBezTo>
                  <a:pt x="7229794" y="1566487"/>
                  <a:pt x="7227568" y="1569908"/>
                  <a:pt x="7224458" y="1573008"/>
                </a:cubicBezTo>
                <a:lnTo>
                  <a:pt x="7213486" y="1580987"/>
                </a:lnTo>
                <a:lnTo>
                  <a:pt x="7210972" y="1580856"/>
                </a:lnTo>
                <a:lnTo>
                  <a:pt x="7183121" y="1595162"/>
                </a:lnTo>
                <a:lnTo>
                  <a:pt x="7164601" y="1606490"/>
                </a:lnTo>
                <a:lnTo>
                  <a:pt x="7159286" y="1606850"/>
                </a:lnTo>
                <a:cubicBezTo>
                  <a:pt x="7150961" y="1609262"/>
                  <a:pt x="7125743" y="1618162"/>
                  <a:pt x="7114651" y="1620959"/>
                </a:cubicBezTo>
                <a:cubicBezTo>
                  <a:pt x="7109310" y="1606138"/>
                  <a:pt x="7106695" y="1617324"/>
                  <a:pt x="7092727" y="1623628"/>
                </a:cubicBezTo>
                <a:cubicBezTo>
                  <a:pt x="7081313" y="1602012"/>
                  <a:pt x="7049394" y="1627301"/>
                  <a:pt x="7031309" y="1619451"/>
                </a:cubicBezTo>
                <a:cubicBezTo>
                  <a:pt x="7021305" y="1624569"/>
                  <a:pt x="7010515" y="1629587"/>
                  <a:pt x="6999084" y="1634317"/>
                </a:cubicBezTo>
                <a:lnTo>
                  <a:pt x="6992107" y="1636860"/>
                </a:lnTo>
                <a:lnTo>
                  <a:pt x="6991765" y="1636725"/>
                </a:lnTo>
                <a:cubicBezTo>
                  <a:pt x="6989813" y="1636884"/>
                  <a:pt x="6987353" y="1637572"/>
                  <a:pt x="6983996" y="1639040"/>
                </a:cubicBezTo>
                <a:lnTo>
                  <a:pt x="6979383" y="1641496"/>
                </a:lnTo>
                <a:lnTo>
                  <a:pt x="6900177" y="1636016"/>
                </a:lnTo>
                <a:cubicBezTo>
                  <a:pt x="6859708" y="1641136"/>
                  <a:pt x="6829973" y="1628753"/>
                  <a:pt x="6795372" y="1644845"/>
                </a:cubicBezTo>
                <a:cubicBezTo>
                  <a:pt x="6757466" y="1649571"/>
                  <a:pt x="6723150" y="1647290"/>
                  <a:pt x="6692251" y="1656357"/>
                </a:cubicBezTo>
                <a:cubicBezTo>
                  <a:pt x="6678032" y="1652894"/>
                  <a:pt x="6665282" y="1652445"/>
                  <a:pt x="6655235" y="1661869"/>
                </a:cubicBezTo>
                <a:cubicBezTo>
                  <a:pt x="6619334" y="1664040"/>
                  <a:pt x="6608179" y="1654034"/>
                  <a:pt x="6587857" y="1665769"/>
                </a:cubicBezTo>
                <a:lnTo>
                  <a:pt x="6554894" y="1664428"/>
                </a:lnTo>
                <a:lnTo>
                  <a:pt x="6551579" y="1662213"/>
                </a:lnTo>
                <a:lnTo>
                  <a:pt x="6545693" y="1661776"/>
                </a:lnTo>
                <a:lnTo>
                  <a:pt x="6530561" y="1664619"/>
                </a:lnTo>
                <a:lnTo>
                  <a:pt x="6525028" y="1666354"/>
                </a:lnTo>
                <a:cubicBezTo>
                  <a:pt x="6521154" y="1667301"/>
                  <a:pt x="6518510" y="1667613"/>
                  <a:pt x="6516595" y="1667475"/>
                </a:cubicBezTo>
                <a:lnTo>
                  <a:pt x="6516340" y="1667291"/>
                </a:lnTo>
                <a:lnTo>
                  <a:pt x="6508541" y="1668757"/>
                </a:lnTo>
                <a:cubicBezTo>
                  <a:pt x="6495493" y="1671715"/>
                  <a:pt x="6482908" y="1675051"/>
                  <a:pt x="6471012" y="1678604"/>
                </a:cubicBezTo>
                <a:cubicBezTo>
                  <a:pt x="6457809" y="1668164"/>
                  <a:pt x="6415506" y="1688334"/>
                  <a:pt x="6415265" y="1665317"/>
                </a:cubicBezTo>
                <a:cubicBezTo>
                  <a:pt x="6399063" y="1669446"/>
                  <a:pt x="6391173" y="1680085"/>
                  <a:pt x="6393343" y="1664672"/>
                </a:cubicBezTo>
                <a:lnTo>
                  <a:pt x="6380457" y="1662376"/>
                </a:lnTo>
                <a:lnTo>
                  <a:pt x="6280959" y="1689329"/>
                </a:lnTo>
                <a:lnTo>
                  <a:pt x="6266765" y="1695560"/>
                </a:lnTo>
                <a:cubicBezTo>
                  <a:pt x="6262331" y="1698152"/>
                  <a:pt x="6258580" y="1701192"/>
                  <a:pt x="6255823" y="1704850"/>
                </a:cubicBezTo>
                <a:cubicBezTo>
                  <a:pt x="6200184" y="1694834"/>
                  <a:pt x="6155082" y="1716996"/>
                  <a:pt x="6098321" y="1721646"/>
                </a:cubicBezTo>
                <a:cubicBezTo>
                  <a:pt x="6036511" y="1734126"/>
                  <a:pt x="5902526" y="1770074"/>
                  <a:pt x="5880652" y="1779643"/>
                </a:cubicBezTo>
                <a:cubicBezTo>
                  <a:pt x="5862008" y="1784877"/>
                  <a:pt x="5777344" y="1786304"/>
                  <a:pt x="5785959" y="1775307"/>
                </a:cubicBezTo>
                <a:cubicBezTo>
                  <a:pt x="5732223" y="1803618"/>
                  <a:pt x="5707481" y="1784706"/>
                  <a:pt x="5643534" y="1802919"/>
                </a:cubicBezTo>
                <a:lnTo>
                  <a:pt x="5518799" y="1818312"/>
                </a:lnTo>
                <a:lnTo>
                  <a:pt x="5505014" y="1819259"/>
                </a:lnTo>
                <a:lnTo>
                  <a:pt x="5499949" y="1814490"/>
                </a:lnTo>
                <a:lnTo>
                  <a:pt x="5453307" y="1815450"/>
                </a:lnTo>
                <a:cubicBezTo>
                  <a:pt x="5433075" y="1827706"/>
                  <a:pt x="5395563" y="1821122"/>
                  <a:pt x="5364192" y="1826074"/>
                </a:cubicBezTo>
                <a:lnTo>
                  <a:pt x="5350380" y="1830891"/>
                </a:lnTo>
                <a:lnTo>
                  <a:pt x="5259633" y="1837160"/>
                </a:lnTo>
                <a:lnTo>
                  <a:pt x="5197513" y="1844718"/>
                </a:lnTo>
                <a:lnTo>
                  <a:pt x="5184170" y="1849402"/>
                </a:lnTo>
                <a:lnTo>
                  <a:pt x="5168852" y="1844846"/>
                </a:lnTo>
                <a:cubicBezTo>
                  <a:pt x="5166986" y="1843561"/>
                  <a:pt x="5165478" y="1842127"/>
                  <a:pt x="5164370" y="1840597"/>
                </a:cubicBezTo>
                <a:lnTo>
                  <a:pt x="5114927" y="1847827"/>
                </a:lnTo>
                <a:lnTo>
                  <a:pt x="5108970" y="1847935"/>
                </a:lnTo>
                <a:lnTo>
                  <a:pt x="5067961" y="1845917"/>
                </a:lnTo>
                <a:lnTo>
                  <a:pt x="5007075" y="1838626"/>
                </a:lnTo>
                <a:cubicBezTo>
                  <a:pt x="4987003" y="1833546"/>
                  <a:pt x="4969259" y="1814096"/>
                  <a:pt x="4944087" y="1823332"/>
                </a:cubicBezTo>
                <a:cubicBezTo>
                  <a:pt x="4949882" y="1812650"/>
                  <a:pt x="4914396" y="1826154"/>
                  <a:pt x="4907662" y="1816900"/>
                </a:cubicBezTo>
                <a:cubicBezTo>
                  <a:pt x="4903760" y="1809237"/>
                  <a:pt x="4892087" y="1811549"/>
                  <a:pt x="4882386" y="1809844"/>
                </a:cubicBezTo>
                <a:cubicBezTo>
                  <a:pt x="4874062" y="1802609"/>
                  <a:pt x="4826962" y="1801349"/>
                  <a:pt x="4811440" y="1804655"/>
                </a:cubicBezTo>
                <a:cubicBezTo>
                  <a:pt x="4768806" y="1818748"/>
                  <a:pt x="4725356" y="1790961"/>
                  <a:pt x="4691075" y="1801389"/>
                </a:cubicBezTo>
                <a:cubicBezTo>
                  <a:pt x="4663743" y="1799478"/>
                  <a:pt x="4655044" y="1795479"/>
                  <a:pt x="4647449" y="1793181"/>
                </a:cubicBezTo>
                <a:lnTo>
                  <a:pt x="4645504" y="1787606"/>
                </a:lnTo>
                <a:lnTo>
                  <a:pt x="4632229" y="1785815"/>
                </a:lnTo>
                <a:lnTo>
                  <a:pt x="4629273" y="1784355"/>
                </a:lnTo>
                <a:cubicBezTo>
                  <a:pt x="4623639" y="1781544"/>
                  <a:pt x="4617950" y="1778917"/>
                  <a:pt x="4611738" y="1776964"/>
                </a:cubicBezTo>
                <a:cubicBezTo>
                  <a:pt x="4601379" y="1800272"/>
                  <a:pt x="4557197" y="1764196"/>
                  <a:pt x="4560070" y="1785640"/>
                </a:cubicBezTo>
                <a:lnTo>
                  <a:pt x="4536503" y="1785334"/>
                </a:lnTo>
                <a:lnTo>
                  <a:pt x="4513724" y="1791996"/>
                </a:lnTo>
                <a:lnTo>
                  <a:pt x="4501513" y="1799835"/>
                </a:lnTo>
                <a:lnTo>
                  <a:pt x="4459076" y="1813003"/>
                </a:lnTo>
                <a:lnTo>
                  <a:pt x="4459810" y="1797886"/>
                </a:lnTo>
                <a:lnTo>
                  <a:pt x="4379064" y="1817177"/>
                </a:lnTo>
                <a:lnTo>
                  <a:pt x="4319209" y="1834833"/>
                </a:lnTo>
                <a:lnTo>
                  <a:pt x="4306907" y="1841641"/>
                </a:lnTo>
                <a:lnTo>
                  <a:pt x="4290981" y="1839677"/>
                </a:lnTo>
                <a:cubicBezTo>
                  <a:pt x="4288909" y="1838717"/>
                  <a:pt x="4287163" y="1837555"/>
                  <a:pt x="4285792" y="1836231"/>
                </a:cubicBezTo>
                <a:lnTo>
                  <a:pt x="4238372" y="1851480"/>
                </a:lnTo>
                <a:lnTo>
                  <a:pt x="4232517" y="1852567"/>
                </a:lnTo>
                <a:lnTo>
                  <a:pt x="4191732" y="1857328"/>
                </a:lnTo>
                <a:lnTo>
                  <a:pt x="4065532" y="1855477"/>
                </a:lnTo>
                <a:cubicBezTo>
                  <a:pt x="4069305" y="1844009"/>
                  <a:pt x="4036780" y="1863138"/>
                  <a:pt x="4028460" y="1855137"/>
                </a:cubicBezTo>
                <a:cubicBezTo>
                  <a:pt x="4023224" y="1848238"/>
                  <a:pt x="4012138" y="1852433"/>
                  <a:pt x="4002267" y="1852352"/>
                </a:cubicBezTo>
                <a:cubicBezTo>
                  <a:pt x="3992749" y="1846600"/>
                  <a:pt x="3946095" y="1853107"/>
                  <a:pt x="3931396" y="1858915"/>
                </a:cubicBezTo>
                <a:cubicBezTo>
                  <a:pt x="3891932" y="1879798"/>
                  <a:pt x="3844059" y="1859600"/>
                  <a:pt x="3812162" y="1875501"/>
                </a:cubicBezTo>
                <a:cubicBezTo>
                  <a:pt x="3784875" y="1878116"/>
                  <a:pt x="3775574" y="1875612"/>
                  <a:pt x="3767672" y="1874600"/>
                </a:cubicBezTo>
                <a:lnTo>
                  <a:pt x="3764741" y="1869433"/>
                </a:lnTo>
                <a:lnTo>
                  <a:pt x="3751332" y="1869854"/>
                </a:lnTo>
                <a:lnTo>
                  <a:pt x="3748155" y="1868903"/>
                </a:lnTo>
                <a:cubicBezTo>
                  <a:pt x="3742091" y="1867062"/>
                  <a:pt x="3736007" y="1865414"/>
                  <a:pt x="3729530" y="1864513"/>
                </a:cubicBezTo>
                <a:cubicBezTo>
                  <a:pt x="3723549" y="1889158"/>
                  <a:pt x="3673453" y="1860919"/>
                  <a:pt x="3680177" y="1881552"/>
                </a:cubicBezTo>
                <a:cubicBezTo>
                  <a:pt x="3643549" y="1880892"/>
                  <a:pt x="3599470" y="1913398"/>
                  <a:pt x="3567259" y="1893482"/>
                </a:cubicBezTo>
                <a:cubicBezTo>
                  <a:pt x="3512865" y="1897927"/>
                  <a:pt x="3463644" y="1898121"/>
                  <a:pt x="3405770" y="1904591"/>
                </a:cubicBezTo>
                <a:cubicBezTo>
                  <a:pt x="3361027" y="1917619"/>
                  <a:pt x="3312439" y="1902759"/>
                  <a:pt x="3280097" y="1919610"/>
                </a:cubicBezTo>
                <a:cubicBezTo>
                  <a:pt x="3228353" y="1917339"/>
                  <a:pt x="3163854" y="1927961"/>
                  <a:pt x="3123424" y="1952930"/>
                </a:cubicBezTo>
                <a:cubicBezTo>
                  <a:pt x="3067921" y="1955455"/>
                  <a:pt x="3058626" y="1970554"/>
                  <a:pt x="3009910" y="1957866"/>
                </a:cubicBezTo>
                <a:cubicBezTo>
                  <a:pt x="3005875" y="1961558"/>
                  <a:pt x="3001138" y="1964570"/>
                  <a:pt x="2995934" y="1967085"/>
                </a:cubicBezTo>
                <a:lnTo>
                  <a:pt x="2980071" y="1972988"/>
                </a:lnTo>
                <a:lnTo>
                  <a:pt x="2978094" y="1972369"/>
                </a:lnTo>
                <a:lnTo>
                  <a:pt x="2942858" y="1981367"/>
                </a:lnTo>
                <a:lnTo>
                  <a:pt x="2875436" y="1996977"/>
                </a:lnTo>
                <a:lnTo>
                  <a:pt x="2874892" y="1996085"/>
                </a:lnTo>
                <a:cubicBezTo>
                  <a:pt x="2872808" y="1994277"/>
                  <a:pt x="2869648" y="1993306"/>
                  <a:pt x="2864145" y="1994061"/>
                </a:cubicBezTo>
                <a:cubicBezTo>
                  <a:pt x="2872218" y="1978115"/>
                  <a:pt x="2860603" y="1988862"/>
                  <a:pt x="2843662" y="1992498"/>
                </a:cubicBezTo>
                <a:cubicBezTo>
                  <a:pt x="2852423" y="1968542"/>
                  <a:pt x="2804535" y="1987804"/>
                  <a:pt x="2796128" y="1976403"/>
                </a:cubicBezTo>
                <a:cubicBezTo>
                  <a:pt x="2783487" y="1979614"/>
                  <a:pt x="2770278" y="1982573"/>
                  <a:pt x="2756784" y="1985116"/>
                </a:cubicBezTo>
                <a:lnTo>
                  <a:pt x="2748833" y="1986323"/>
                </a:lnTo>
                <a:cubicBezTo>
                  <a:pt x="2748775" y="1986256"/>
                  <a:pt x="2748719" y="1986188"/>
                  <a:pt x="2748661" y="1986122"/>
                </a:cubicBezTo>
                <a:cubicBezTo>
                  <a:pt x="2746906" y="1985902"/>
                  <a:pt x="2744280" y="1986117"/>
                  <a:pt x="2740251" y="1986946"/>
                </a:cubicBezTo>
                <a:lnTo>
                  <a:pt x="2718916" y="1990867"/>
                </a:lnTo>
                <a:lnTo>
                  <a:pt x="2713522" y="1990173"/>
                </a:lnTo>
                <a:lnTo>
                  <a:pt x="2680597" y="1984996"/>
                </a:lnTo>
                <a:cubicBezTo>
                  <a:pt x="2658416" y="1985461"/>
                  <a:pt x="2612251" y="1988312"/>
                  <a:pt x="2578178" y="1990531"/>
                </a:cubicBezTo>
                <a:cubicBezTo>
                  <a:pt x="2545413" y="1998704"/>
                  <a:pt x="2513846" y="1994934"/>
                  <a:pt x="2476147" y="1998305"/>
                </a:cubicBezTo>
                <a:cubicBezTo>
                  <a:pt x="2437134" y="2013637"/>
                  <a:pt x="2413847" y="1999542"/>
                  <a:pt x="2373568" y="2003219"/>
                </a:cubicBezTo>
                <a:cubicBezTo>
                  <a:pt x="2341422" y="2024631"/>
                  <a:pt x="2342856" y="1992997"/>
                  <a:pt x="2321399" y="1989467"/>
                </a:cubicBezTo>
                <a:lnTo>
                  <a:pt x="2315525" y="1989708"/>
                </a:lnTo>
                <a:lnTo>
                  <a:pt x="2300792" y="1994290"/>
                </a:lnTo>
                <a:lnTo>
                  <a:pt x="2295469" y="1996659"/>
                </a:lnTo>
                <a:cubicBezTo>
                  <a:pt x="2291722" y="1998049"/>
                  <a:pt x="2289127" y="1998665"/>
                  <a:pt x="2287219" y="1998750"/>
                </a:cubicBezTo>
                <a:lnTo>
                  <a:pt x="2286948" y="1998596"/>
                </a:lnTo>
                <a:lnTo>
                  <a:pt x="2243069" y="2015111"/>
                </a:lnTo>
                <a:cubicBezTo>
                  <a:pt x="2229030" y="2006206"/>
                  <a:pt x="2188966" y="2031217"/>
                  <a:pt x="2186609" y="2008263"/>
                </a:cubicBezTo>
                <a:cubicBezTo>
                  <a:pt x="2170936" y="2014251"/>
                  <a:pt x="2164097" y="2025782"/>
                  <a:pt x="2164831" y="2010143"/>
                </a:cubicBezTo>
                <a:cubicBezTo>
                  <a:pt x="2159536" y="2011705"/>
                  <a:pt x="2155830" y="2011340"/>
                  <a:pt x="2152836" y="2010048"/>
                </a:cubicBezTo>
                <a:lnTo>
                  <a:pt x="2117102" y="2023004"/>
                </a:lnTo>
                <a:lnTo>
                  <a:pt x="2111935" y="2023163"/>
                </a:lnTo>
                <a:lnTo>
                  <a:pt x="2089991" y="2034193"/>
                </a:lnTo>
                <a:lnTo>
                  <a:pt x="2058061" y="2047942"/>
                </a:lnTo>
                <a:lnTo>
                  <a:pt x="2055737" y="2047704"/>
                </a:lnTo>
                <a:lnTo>
                  <a:pt x="2042244" y="2055560"/>
                </a:lnTo>
                <a:cubicBezTo>
                  <a:pt x="2038090" y="2058656"/>
                  <a:pt x="1978623" y="2070285"/>
                  <a:pt x="1976224" y="2074257"/>
                </a:cubicBezTo>
                <a:cubicBezTo>
                  <a:pt x="1920172" y="2070662"/>
                  <a:pt x="1933546" y="2089824"/>
                  <a:pt x="1877728" y="2101004"/>
                </a:cubicBezTo>
                <a:cubicBezTo>
                  <a:pt x="1839146" y="2101989"/>
                  <a:pt x="1818769" y="2108983"/>
                  <a:pt x="1759056" y="2125608"/>
                </a:cubicBezTo>
                <a:cubicBezTo>
                  <a:pt x="1719091" y="2137539"/>
                  <a:pt x="1691494" y="2161097"/>
                  <a:pt x="1637948" y="2172597"/>
                </a:cubicBezTo>
                <a:cubicBezTo>
                  <a:pt x="1587306" y="2207053"/>
                  <a:pt x="1496241" y="2208973"/>
                  <a:pt x="1434549" y="2234522"/>
                </a:cubicBezTo>
                <a:cubicBezTo>
                  <a:pt x="1402655" y="2224964"/>
                  <a:pt x="1409212" y="2231152"/>
                  <a:pt x="1398481" y="2237074"/>
                </a:cubicBezTo>
                <a:cubicBezTo>
                  <a:pt x="1398456" y="2237082"/>
                  <a:pt x="1398432" y="2237089"/>
                  <a:pt x="1398407" y="2237095"/>
                </a:cubicBezTo>
                <a:lnTo>
                  <a:pt x="1370962" y="2237474"/>
                </a:lnTo>
                <a:lnTo>
                  <a:pt x="1356367" y="2235089"/>
                </a:lnTo>
                <a:cubicBezTo>
                  <a:pt x="1346056" y="2233320"/>
                  <a:pt x="1335986" y="2231930"/>
                  <a:pt x="1324828" y="2231968"/>
                </a:cubicBezTo>
                <a:lnTo>
                  <a:pt x="1297744" y="2235849"/>
                </a:lnTo>
                <a:lnTo>
                  <a:pt x="1286236" y="2233135"/>
                </a:lnTo>
                <a:lnTo>
                  <a:pt x="1283504" y="2233797"/>
                </a:lnTo>
                <a:lnTo>
                  <a:pt x="1279765" y="2229639"/>
                </a:lnTo>
                <a:cubicBezTo>
                  <a:pt x="1260110" y="2221111"/>
                  <a:pt x="1209850" y="2211602"/>
                  <a:pt x="1195347" y="2212354"/>
                </a:cubicBezTo>
                <a:cubicBezTo>
                  <a:pt x="1171903" y="2216875"/>
                  <a:pt x="1033292" y="2222456"/>
                  <a:pt x="970251" y="2221029"/>
                </a:cubicBezTo>
                <a:cubicBezTo>
                  <a:pt x="913858" y="2213074"/>
                  <a:pt x="864984" y="2224767"/>
                  <a:pt x="812914" y="2202752"/>
                </a:cubicBezTo>
                <a:cubicBezTo>
                  <a:pt x="809419" y="2205714"/>
                  <a:pt x="805091" y="2207855"/>
                  <a:pt x="800195" y="2209407"/>
                </a:cubicBezTo>
                <a:lnTo>
                  <a:pt x="784978" y="2212360"/>
                </a:lnTo>
                <a:lnTo>
                  <a:pt x="681987" y="2216757"/>
                </a:lnTo>
                <a:lnTo>
                  <a:pt x="669923" y="2211682"/>
                </a:lnTo>
                <a:cubicBezTo>
                  <a:pt x="675432" y="2197125"/>
                  <a:pt x="665394" y="2205767"/>
                  <a:pt x="648680" y="2206229"/>
                </a:cubicBezTo>
                <a:cubicBezTo>
                  <a:pt x="653511" y="2183723"/>
                  <a:pt x="607806" y="2194090"/>
                  <a:pt x="597225" y="2180999"/>
                </a:cubicBezTo>
                <a:cubicBezTo>
                  <a:pt x="584838" y="2181847"/>
                  <a:pt x="571827" y="2182333"/>
                  <a:pt x="558449" y="2182346"/>
                </a:cubicBezTo>
                <a:lnTo>
                  <a:pt x="550517" y="2182060"/>
                </a:lnTo>
                <a:lnTo>
                  <a:pt x="550309" y="2181825"/>
                </a:lnTo>
                <a:cubicBezTo>
                  <a:pt x="548471" y="2181269"/>
                  <a:pt x="545824" y="2180990"/>
                  <a:pt x="541836" y="2181063"/>
                </a:cubicBezTo>
                <a:lnTo>
                  <a:pt x="536057" y="2181537"/>
                </a:lnTo>
                <a:lnTo>
                  <a:pt x="520671" y="2180980"/>
                </a:lnTo>
                <a:lnTo>
                  <a:pt x="515024" y="2179258"/>
                </a:lnTo>
                <a:lnTo>
                  <a:pt x="512278" y="2176369"/>
                </a:lnTo>
                <a:lnTo>
                  <a:pt x="480419" y="2167807"/>
                </a:lnTo>
                <a:cubicBezTo>
                  <a:pt x="458012" y="2174781"/>
                  <a:pt x="449332" y="2162566"/>
                  <a:pt x="413835" y="2156783"/>
                </a:cubicBezTo>
                <a:cubicBezTo>
                  <a:pt x="401959" y="2163765"/>
                  <a:pt x="389622" y="2160522"/>
                  <a:pt x="376513" y="2154014"/>
                </a:cubicBezTo>
                <a:cubicBezTo>
                  <a:pt x="344376" y="2156059"/>
                  <a:pt x="311403" y="2146283"/>
                  <a:pt x="273386" y="2142551"/>
                </a:cubicBezTo>
                <a:cubicBezTo>
                  <a:pt x="236093" y="2150634"/>
                  <a:pt x="209811" y="2132011"/>
                  <a:pt x="169207" y="2128100"/>
                </a:cubicBezTo>
                <a:lnTo>
                  <a:pt x="93149" y="2105324"/>
                </a:lnTo>
                <a:lnTo>
                  <a:pt x="88109" y="2106704"/>
                </a:lnTo>
                <a:cubicBezTo>
                  <a:pt x="84511" y="2107398"/>
                  <a:pt x="81960" y="2107528"/>
                  <a:pt x="80022" y="2107254"/>
                </a:cubicBezTo>
                <a:lnTo>
                  <a:pt x="79717" y="2107046"/>
                </a:lnTo>
                <a:lnTo>
                  <a:pt x="72352" y="2107991"/>
                </a:lnTo>
                <a:cubicBezTo>
                  <a:pt x="60160" y="2110089"/>
                  <a:pt x="48530" y="2112610"/>
                  <a:pt x="37645" y="2115401"/>
                </a:cubicBezTo>
                <a:cubicBezTo>
                  <a:pt x="29688" y="2109582"/>
                  <a:pt x="16534" y="2111084"/>
                  <a:pt x="4572" y="2111091"/>
                </a:cubicBezTo>
                <a:lnTo>
                  <a:pt x="0" y="2110468"/>
                </a:lnTo>
                <a:close/>
              </a:path>
            </a:pathLst>
          </a:custGeom>
          <a:solidFill>
            <a:srgbClr val="82766A">
              <a:alpha val="1450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2" name="Google Shape;132;p16"/>
          <p:cNvSpPr txBox="1"/>
          <p:nvPr>
            <p:ph type="title"/>
          </p:nvPr>
        </p:nvSpPr>
        <p:spPr>
          <a:xfrm>
            <a:off x="966037" y="480397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</a:pPr>
            <a:r>
              <a:rPr b="1" i="0" lang="en-GB"/>
              <a:t>ESSENTIAL VALUES FOR HR PROFESSIONALS</a:t>
            </a:r>
            <a:endParaRPr/>
          </a:p>
        </p:txBody>
      </p:sp>
      <p:sp>
        <p:nvSpPr>
          <p:cNvPr id="133" name="Google Shape;133;p16"/>
          <p:cNvSpPr/>
          <p:nvPr/>
        </p:nvSpPr>
        <p:spPr>
          <a:xfrm>
            <a:off x="4360460" y="6189260"/>
            <a:ext cx="7831541" cy="668740"/>
          </a:xfrm>
          <a:custGeom>
            <a:rect b="b" l="l" r="r" t="t"/>
            <a:pathLst>
              <a:path extrusionOk="0" h="918356" w="9517857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450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34" name="Google Shape;134;p16"/>
          <p:cNvGrpSpPr/>
          <p:nvPr/>
        </p:nvGrpSpPr>
        <p:grpSpPr>
          <a:xfrm>
            <a:off x="7118110" y="1759306"/>
            <a:ext cx="4567569" cy="4429411"/>
            <a:chOff x="2621590" y="-829"/>
            <a:chExt cx="4567569" cy="4429411"/>
          </a:xfrm>
        </p:grpSpPr>
        <p:sp>
          <p:nvSpPr>
            <p:cNvPr id="135" name="Google Shape;135;p16"/>
            <p:cNvSpPr/>
            <p:nvPr/>
          </p:nvSpPr>
          <p:spPr>
            <a:xfrm>
              <a:off x="5429337" y="30875"/>
              <a:ext cx="1097002" cy="10970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" name="Google Shape;136;p16"/>
            <p:cNvSpPr txBox="1"/>
            <p:nvPr/>
          </p:nvSpPr>
          <p:spPr>
            <a:xfrm>
              <a:off x="5429337" y="30875"/>
              <a:ext cx="1097002" cy="10970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00" lIns="16500" spcFirstLastPara="1" rIns="16500" wrap="square" tIns="165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300"/>
                <a:buFont typeface="Arial"/>
                <a:buNone/>
              </a:pPr>
              <a:r>
                <a:rPr b="0" i="0" lang="en-GB" sz="13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Integrity</a:t>
              </a:r>
              <a:endParaRPr b="0" i="0" sz="13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" name="Google Shape;137;p16"/>
            <p:cNvSpPr/>
            <p:nvPr/>
          </p:nvSpPr>
          <p:spPr>
            <a:xfrm>
              <a:off x="2849048" y="-829"/>
              <a:ext cx="4112653" cy="4112653"/>
            </a:xfrm>
            <a:custGeom>
              <a:rect b="b" l="l" r="r" t="t"/>
              <a:pathLst>
                <a:path extrusionOk="0" h="120000" w="120000">
                  <a:moveTo>
                    <a:pt x="108084" y="31611"/>
                  </a:moveTo>
                  <a:lnTo>
                    <a:pt x="108084" y="31611"/>
                  </a:lnTo>
                  <a:cubicBezTo>
                    <a:pt x="112355" y="38846"/>
                    <a:pt x="114939" y="46951"/>
                    <a:pt x="115643" y="55323"/>
                  </a:cubicBezTo>
                  <a:lnTo>
                    <a:pt x="119789" y="55358"/>
                  </a:lnTo>
                  <a:lnTo>
                    <a:pt x="112717" y="60443"/>
                  </a:lnTo>
                  <a:lnTo>
                    <a:pt x="105227" y="55235"/>
                  </a:lnTo>
                  <a:lnTo>
                    <a:pt x="109372" y="55270"/>
                  </a:lnTo>
                  <a:cubicBezTo>
                    <a:pt x="108679" y="48036"/>
                    <a:pt x="106404" y="41042"/>
                    <a:pt x="102710" y="34784"/>
                  </a:cubicBezTo>
                  <a:close/>
                </a:path>
              </a:pathLst>
            </a:custGeom>
            <a:solidFill>
              <a:srgbClr val="A65B5D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8" name="Google Shape;138;p16"/>
            <p:cNvSpPr/>
            <p:nvPr/>
          </p:nvSpPr>
          <p:spPr>
            <a:xfrm>
              <a:off x="6092157" y="2070823"/>
              <a:ext cx="1097002" cy="10970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9" name="Google Shape;139;p16"/>
            <p:cNvSpPr txBox="1"/>
            <p:nvPr/>
          </p:nvSpPr>
          <p:spPr>
            <a:xfrm>
              <a:off x="6092157" y="2070823"/>
              <a:ext cx="1097002" cy="10970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00" lIns="16500" spcFirstLastPara="1" rIns="16500" wrap="square" tIns="165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300"/>
                <a:buFont typeface="Arial"/>
                <a:buNone/>
              </a:pPr>
              <a:r>
                <a:rPr b="0" i="0" lang="en-GB" sz="13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Fairness</a:t>
              </a:r>
              <a:endParaRPr b="0" i="0" sz="13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0" name="Google Shape;140;p16"/>
            <p:cNvSpPr/>
            <p:nvPr/>
          </p:nvSpPr>
          <p:spPr>
            <a:xfrm>
              <a:off x="2849048" y="-829"/>
              <a:ext cx="4112653" cy="4112653"/>
            </a:xfrm>
            <a:custGeom>
              <a:rect b="b" l="l" r="r" t="t"/>
              <a:pathLst>
                <a:path extrusionOk="0" h="120000" w="120000">
                  <a:moveTo>
                    <a:pt x="104263" y="94041"/>
                  </a:moveTo>
                  <a:lnTo>
                    <a:pt x="104263" y="94041"/>
                  </a:lnTo>
                  <a:cubicBezTo>
                    <a:pt x="98356" y="101721"/>
                    <a:pt x="90554" y="107732"/>
                    <a:pt x="81621" y="111483"/>
                  </a:cubicBezTo>
                  <a:lnTo>
                    <a:pt x="82868" y="115438"/>
                  </a:lnTo>
                  <a:lnTo>
                    <a:pt x="75848" y="110280"/>
                  </a:lnTo>
                  <a:lnTo>
                    <a:pt x="78490" y="101549"/>
                  </a:lnTo>
                  <a:lnTo>
                    <a:pt x="79736" y="105502"/>
                  </a:lnTo>
                  <a:lnTo>
                    <a:pt x="79736" y="105502"/>
                  </a:lnTo>
                  <a:cubicBezTo>
                    <a:pt x="87451" y="102156"/>
                    <a:pt x="94189" y="96903"/>
                    <a:pt x="99315" y="90237"/>
                  </a:cubicBezTo>
                  <a:close/>
                </a:path>
              </a:pathLst>
            </a:custGeom>
            <a:solidFill>
              <a:srgbClr val="A65B5D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1" name="Google Shape;141;p16"/>
            <p:cNvSpPr/>
            <p:nvPr/>
          </p:nvSpPr>
          <p:spPr>
            <a:xfrm>
              <a:off x="4356873" y="3331580"/>
              <a:ext cx="1097002" cy="10970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" name="Google Shape;142;p16"/>
            <p:cNvSpPr txBox="1"/>
            <p:nvPr/>
          </p:nvSpPr>
          <p:spPr>
            <a:xfrm>
              <a:off x="4356873" y="3331580"/>
              <a:ext cx="1097002" cy="10970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00" lIns="16500" spcFirstLastPara="1" rIns="16500" wrap="square" tIns="165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300"/>
                <a:buFont typeface="Arial"/>
                <a:buNone/>
              </a:pPr>
              <a:r>
                <a:rPr b="0" i="0" lang="en-GB" sz="13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Confidentiality</a:t>
              </a:r>
              <a:endParaRPr b="0" i="0" sz="13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3" name="Google Shape;143;p16"/>
            <p:cNvSpPr/>
            <p:nvPr/>
          </p:nvSpPr>
          <p:spPr>
            <a:xfrm>
              <a:off x="2849048" y="-829"/>
              <a:ext cx="4112653" cy="4112653"/>
            </a:xfrm>
            <a:custGeom>
              <a:rect b="b" l="l" r="r" t="t"/>
              <a:pathLst>
                <a:path extrusionOk="0" h="120000" w="120000">
                  <a:moveTo>
                    <a:pt x="43214" y="113256"/>
                  </a:moveTo>
                  <a:lnTo>
                    <a:pt x="43214" y="113256"/>
                  </a:lnTo>
                  <a:cubicBezTo>
                    <a:pt x="33974" y="110344"/>
                    <a:pt x="25651" y="105077"/>
                    <a:pt x="19062" y="97975"/>
                  </a:cubicBezTo>
                  <a:lnTo>
                    <a:pt x="15775" y="100503"/>
                  </a:lnTo>
                  <a:lnTo>
                    <a:pt x="18211" y="92139"/>
                  </a:lnTo>
                  <a:lnTo>
                    <a:pt x="27319" y="91624"/>
                  </a:lnTo>
                  <a:lnTo>
                    <a:pt x="24033" y="94151"/>
                  </a:lnTo>
                  <a:lnTo>
                    <a:pt x="24033" y="94151"/>
                  </a:lnTo>
                  <a:cubicBezTo>
                    <a:pt x="29823" y="100250"/>
                    <a:pt x="37070" y="104776"/>
                    <a:pt x="45090" y="107304"/>
                  </a:cubicBezTo>
                  <a:close/>
                </a:path>
              </a:pathLst>
            </a:custGeom>
            <a:solidFill>
              <a:srgbClr val="A65B5D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4" name="Google Shape;144;p16"/>
            <p:cNvSpPr/>
            <p:nvPr/>
          </p:nvSpPr>
          <p:spPr>
            <a:xfrm>
              <a:off x="2621590" y="2070823"/>
              <a:ext cx="1097002" cy="10970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5" name="Google Shape;145;p16"/>
            <p:cNvSpPr txBox="1"/>
            <p:nvPr/>
          </p:nvSpPr>
          <p:spPr>
            <a:xfrm>
              <a:off x="2621590" y="2070823"/>
              <a:ext cx="1097002" cy="10970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00" lIns="16500" spcFirstLastPara="1" rIns="16500" wrap="square" tIns="165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300"/>
                <a:buFont typeface="Arial"/>
                <a:buNone/>
              </a:pPr>
              <a:r>
                <a:rPr b="0" i="0" lang="en-GB" sz="13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Respect for individuals</a:t>
              </a:r>
              <a:endParaRPr b="0" i="0" sz="13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" name="Google Shape;146;p16"/>
            <p:cNvSpPr/>
            <p:nvPr/>
          </p:nvSpPr>
          <p:spPr>
            <a:xfrm>
              <a:off x="2849048" y="-829"/>
              <a:ext cx="4112653" cy="4112653"/>
            </a:xfrm>
            <a:custGeom>
              <a:rect b="b" l="l" r="r" t="t"/>
              <a:pathLst>
                <a:path extrusionOk="0" h="120000" w="120000">
                  <a:moveTo>
                    <a:pt x="4163" y="60469"/>
                  </a:moveTo>
                  <a:lnTo>
                    <a:pt x="4163" y="60469"/>
                  </a:lnTo>
                  <a:cubicBezTo>
                    <a:pt x="4092" y="52068"/>
                    <a:pt x="5918" y="43759"/>
                    <a:pt x="9505" y="36162"/>
                  </a:cubicBezTo>
                  <a:lnTo>
                    <a:pt x="5934" y="34054"/>
                  </a:lnTo>
                  <a:lnTo>
                    <a:pt x="14603" y="33198"/>
                  </a:lnTo>
                  <a:lnTo>
                    <a:pt x="18475" y="41458"/>
                  </a:lnTo>
                  <a:lnTo>
                    <a:pt x="14905" y="39351"/>
                  </a:lnTo>
                  <a:lnTo>
                    <a:pt x="14905" y="39351"/>
                  </a:lnTo>
                  <a:cubicBezTo>
                    <a:pt x="11880" y="45958"/>
                    <a:pt x="10343" y="53150"/>
                    <a:pt x="10404" y="60417"/>
                  </a:cubicBezTo>
                  <a:close/>
                </a:path>
              </a:pathLst>
            </a:custGeom>
            <a:solidFill>
              <a:srgbClr val="A65B5D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7" name="Google Shape;147;p16"/>
            <p:cNvSpPr/>
            <p:nvPr/>
          </p:nvSpPr>
          <p:spPr>
            <a:xfrm>
              <a:off x="3284409" y="30875"/>
              <a:ext cx="1097002" cy="10970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8" name="Google Shape;148;p16"/>
            <p:cNvSpPr txBox="1"/>
            <p:nvPr/>
          </p:nvSpPr>
          <p:spPr>
            <a:xfrm>
              <a:off x="3284409" y="30875"/>
              <a:ext cx="1097002" cy="109700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6500" lIns="16500" spcFirstLastPara="1" rIns="16500" wrap="square" tIns="1650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300"/>
                <a:buFont typeface="Arial"/>
                <a:buNone/>
              </a:pPr>
              <a:r>
                <a:rPr b="0" i="0" lang="en-GB" sz="13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Professionalism</a:t>
              </a:r>
              <a:endParaRPr b="0" i="0" sz="13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9" name="Google Shape;149;p16"/>
            <p:cNvSpPr/>
            <p:nvPr/>
          </p:nvSpPr>
          <p:spPr>
            <a:xfrm>
              <a:off x="2849048" y="-829"/>
              <a:ext cx="4112653" cy="4112653"/>
            </a:xfrm>
            <a:custGeom>
              <a:rect b="b" l="l" r="r" t="t"/>
              <a:pathLst>
                <a:path extrusionOk="0" h="120000" w="120000">
                  <a:moveTo>
                    <a:pt x="43965" y="6513"/>
                  </a:moveTo>
                  <a:lnTo>
                    <a:pt x="43965" y="6513"/>
                  </a:lnTo>
                  <a:cubicBezTo>
                    <a:pt x="52750" y="3879"/>
                    <a:pt x="62049" y="3450"/>
                    <a:pt x="71039" y="5263"/>
                  </a:cubicBezTo>
                  <a:lnTo>
                    <a:pt x="72230" y="1291"/>
                  </a:lnTo>
                  <a:lnTo>
                    <a:pt x="75139" y="9502"/>
                  </a:lnTo>
                  <a:lnTo>
                    <a:pt x="68048" y="15241"/>
                  </a:lnTo>
                  <a:lnTo>
                    <a:pt x="69238" y="11270"/>
                  </a:lnTo>
                  <a:lnTo>
                    <a:pt x="69238" y="11270"/>
                  </a:lnTo>
                  <a:cubicBezTo>
                    <a:pt x="61426" y="9789"/>
                    <a:pt x="53373" y="10208"/>
                    <a:pt x="45757" y="12491"/>
                  </a:cubicBezTo>
                  <a:close/>
                </a:path>
              </a:pathLst>
            </a:custGeom>
            <a:solidFill>
              <a:srgbClr val="A65B5D"/>
            </a:solid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50" name="Google Shape;150;p16"/>
          <p:cNvSpPr txBox="1"/>
          <p:nvPr>
            <p:ph idx="1" type="body"/>
          </p:nvPr>
        </p:nvSpPr>
        <p:spPr>
          <a:xfrm>
            <a:off x="159004" y="2369912"/>
            <a:ext cx="7065600" cy="40191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t/>
            </a:r>
            <a:endParaRPr>
              <a:solidFill>
                <a:srgbClr val="37415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rPr lang="en-GB">
                <a:solidFill>
                  <a:srgbClr val="374151"/>
                </a:solidFill>
              </a:rPr>
              <a:t>According to the CIPD, key values for HR professionals are integrity, professionalism, respect, and fairness. </a:t>
            </a:r>
            <a:endParaRPr>
              <a:solidFill>
                <a:srgbClr val="37415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t/>
            </a:r>
            <a:endParaRPr>
              <a:solidFill>
                <a:srgbClr val="374151"/>
              </a:solidFill>
            </a:endParaRPr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rPr lang="en-GB">
                <a:solidFill>
                  <a:srgbClr val="374151"/>
                </a:solidFill>
              </a:rPr>
              <a:t>They also highlight the need for skills like teamwork, presenting, and problem-solving.</a:t>
            </a:r>
            <a:endParaRPr b="0" i="0">
              <a:solidFill>
                <a:srgbClr val="37415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Google Shape;155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905744" y="0"/>
            <a:ext cx="1286256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1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7" name="Google Shape;157;p17"/>
          <p:cNvSpPr/>
          <p:nvPr/>
        </p:nvSpPr>
        <p:spPr>
          <a:xfrm>
            <a:off x="0" y="0"/>
            <a:ext cx="12192000" cy="2176818"/>
          </a:xfrm>
          <a:custGeom>
            <a:rect b="b" l="l" r="r" t="t"/>
            <a:pathLst>
              <a:path extrusionOk="0" h="2237474" w="12192000">
                <a:moveTo>
                  <a:pt x="0" y="0"/>
                </a:moveTo>
                <a:lnTo>
                  <a:pt x="12192000" y="0"/>
                </a:lnTo>
                <a:lnTo>
                  <a:pt x="12192000" y="751299"/>
                </a:lnTo>
                <a:lnTo>
                  <a:pt x="12176759" y="759190"/>
                </a:lnTo>
                <a:cubicBezTo>
                  <a:pt x="12165968" y="763819"/>
                  <a:pt x="12157853" y="765770"/>
                  <a:pt x="12154948" y="762731"/>
                </a:cubicBezTo>
                <a:cubicBezTo>
                  <a:pt x="12116503" y="759396"/>
                  <a:pt x="12073342" y="763579"/>
                  <a:pt x="12047364" y="749662"/>
                </a:cubicBezTo>
                <a:cubicBezTo>
                  <a:pt x="12041261" y="730599"/>
                  <a:pt x="11914319" y="741909"/>
                  <a:pt x="11890686" y="732766"/>
                </a:cubicBezTo>
                <a:cubicBezTo>
                  <a:pt x="11832408" y="747890"/>
                  <a:pt x="11815359" y="777569"/>
                  <a:pt x="11782413" y="769868"/>
                </a:cubicBezTo>
                <a:cubicBezTo>
                  <a:pt x="11760031" y="763594"/>
                  <a:pt x="11675205" y="777151"/>
                  <a:pt x="11649954" y="749628"/>
                </a:cubicBezTo>
                <a:cubicBezTo>
                  <a:pt x="11608286" y="767874"/>
                  <a:pt x="11593031" y="740811"/>
                  <a:pt x="11560424" y="748017"/>
                </a:cubicBezTo>
                <a:cubicBezTo>
                  <a:pt x="11488916" y="747650"/>
                  <a:pt x="11449669" y="773362"/>
                  <a:pt x="11358455" y="747593"/>
                </a:cubicBezTo>
                <a:cubicBezTo>
                  <a:pt x="11316233" y="754756"/>
                  <a:pt x="11256313" y="713012"/>
                  <a:pt x="11165209" y="748852"/>
                </a:cubicBezTo>
                <a:cubicBezTo>
                  <a:pt x="11113345" y="753539"/>
                  <a:pt x="11140250" y="736122"/>
                  <a:pt x="11058755" y="749617"/>
                </a:cubicBezTo>
                <a:cubicBezTo>
                  <a:pt x="11036836" y="722990"/>
                  <a:pt x="10909903" y="759211"/>
                  <a:pt x="10884013" y="760728"/>
                </a:cubicBezTo>
                <a:cubicBezTo>
                  <a:pt x="10864519" y="743356"/>
                  <a:pt x="10853492" y="756172"/>
                  <a:pt x="10834688" y="757726"/>
                </a:cubicBezTo>
                <a:cubicBezTo>
                  <a:pt x="10826871" y="747343"/>
                  <a:pt x="10811086" y="746602"/>
                  <a:pt x="10805004" y="757573"/>
                </a:cubicBezTo>
                <a:cubicBezTo>
                  <a:pt x="10810951" y="784448"/>
                  <a:pt x="10744688" y="759043"/>
                  <a:pt x="10739478" y="776841"/>
                </a:cubicBezTo>
                <a:cubicBezTo>
                  <a:pt x="10678284" y="779408"/>
                  <a:pt x="10540854" y="756546"/>
                  <a:pt x="10458762" y="755400"/>
                </a:cubicBezTo>
                <a:cubicBezTo>
                  <a:pt x="10426976" y="747433"/>
                  <a:pt x="10362961" y="776166"/>
                  <a:pt x="10246919" y="769960"/>
                </a:cubicBezTo>
                <a:cubicBezTo>
                  <a:pt x="10231631" y="763610"/>
                  <a:pt x="10172943" y="749095"/>
                  <a:pt x="10167995" y="760843"/>
                </a:cubicBezTo>
                <a:cubicBezTo>
                  <a:pt x="10131971" y="759999"/>
                  <a:pt x="10021683" y="796978"/>
                  <a:pt x="9997044" y="780129"/>
                </a:cubicBezTo>
                <a:cubicBezTo>
                  <a:pt x="10001018" y="806225"/>
                  <a:pt x="9951331" y="779975"/>
                  <a:pt x="9943887" y="804141"/>
                </a:cubicBezTo>
                <a:lnTo>
                  <a:pt x="9918248" y="816628"/>
                </a:lnTo>
                <a:lnTo>
                  <a:pt x="9836148" y="858312"/>
                </a:lnTo>
                <a:lnTo>
                  <a:pt x="9823800" y="866604"/>
                </a:lnTo>
                <a:lnTo>
                  <a:pt x="9794684" y="864509"/>
                </a:lnTo>
                <a:lnTo>
                  <a:pt x="9778288" y="854362"/>
                </a:lnTo>
                <a:lnTo>
                  <a:pt x="9773886" y="857543"/>
                </a:lnTo>
                <a:cubicBezTo>
                  <a:pt x="9769008" y="863842"/>
                  <a:pt x="9766501" y="867741"/>
                  <a:pt x="9761459" y="862394"/>
                </a:cubicBezTo>
                <a:lnTo>
                  <a:pt x="9705768" y="894610"/>
                </a:lnTo>
                <a:cubicBezTo>
                  <a:pt x="9699860" y="897215"/>
                  <a:pt x="9692576" y="897590"/>
                  <a:pt x="9683005" y="894128"/>
                </a:cubicBezTo>
                <a:cubicBezTo>
                  <a:pt x="9664449" y="898200"/>
                  <a:pt x="9612100" y="914263"/>
                  <a:pt x="9594438" y="919051"/>
                </a:cubicBezTo>
                <a:lnTo>
                  <a:pt x="9577033" y="922857"/>
                </a:lnTo>
                <a:cubicBezTo>
                  <a:pt x="9568659" y="926175"/>
                  <a:pt x="9551353" y="936082"/>
                  <a:pt x="9544189" y="938966"/>
                </a:cubicBezTo>
                <a:cubicBezTo>
                  <a:pt x="9538380" y="940584"/>
                  <a:pt x="9541329" y="937538"/>
                  <a:pt x="9534048" y="940158"/>
                </a:cubicBezTo>
                <a:cubicBezTo>
                  <a:pt x="9533709" y="946069"/>
                  <a:pt x="9530854" y="951684"/>
                  <a:pt x="9500499" y="954680"/>
                </a:cubicBezTo>
                <a:cubicBezTo>
                  <a:pt x="9481230" y="968165"/>
                  <a:pt x="9456325" y="979029"/>
                  <a:pt x="9428195" y="986225"/>
                </a:cubicBezTo>
                <a:cubicBezTo>
                  <a:pt x="9422499" y="981315"/>
                  <a:pt x="9414660" y="991352"/>
                  <a:pt x="9410017" y="993931"/>
                </a:cubicBezTo>
                <a:cubicBezTo>
                  <a:pt x="9408360" y="990327"/>
                  <a:pt x="9395782" y="990863"/>
                  <a:pt x="9392919" y="994656"/>
                </a:cubicBezTo>
                <a:cubicBezTo>
                  <a:pt x="9310581" y="1024474"/>
                  <a:pt x="9345163" y="981210"/>
                  <a:pt x="9301293" y="1011593"/>
                </a:cubicBezTo>
                <a:cubicBezTo>
                  <a:pt x="9292916" y="1014346"/>
                  <a:pt x="9285483" y="1013807"/>
                  <a:pt x="9278619" y="1011878"/>
                </a:cubicBezTo>
                <a:lnTo>
                  <a:pt x="9268019" y="1007442"/>
                </a:lnTo>
                <a:lnTo>
                  <a:pt x="9234662" y="1023056"/>
                </a:lnTo>
                <a:cubicBezTo>
                  <a:pt x="9217868" y="1029197"/>
                  <a:pt x="9199852" y="1034202"/>
                  <a:pt x="9181033" y="1037921"/>
                </a:cubicBezTo>
                <a:cubicBezTo>
                  <a:pt x="9174974" y="1030923"/>
                  <a:pt x="9162516" y="1043719"/>
                  <a:pt x="9155969" y="1046804"/>
                </a:cubicBezTo>
                <a:cubicBezTo>
                  <a:pt x="9154734" y="1041866"/>
                  <a:pt x="9138567" y="1041606"/>
                  <a:pt x="9133985" y="1046450"/>
                </a:cubicBezTo>
                <a:cubicBezTo>
                  <a:pt x="9021681" y="1079910"/>
                  <a:pt x="9076377" y="1024799"/>
                  <a:pt x="9012987" y="1061986"/>
                </a:cubicBezTo>
                <a:lnTo>
                  <a:pt x="8968445" y="1052169"/>
                </a:lnTo>
                <a:lnTo>
                  <a:pt x="8958984" y="1057212"/>
                </a:lnTo>
                <a:cubicBezTo>
                  <a:pt x="8920115" y="1062770"/>
                  <a:pt x="8906181" y="1053838"/>
                  <a:pt x="8886001" y="1067468"/>
                </a:cubicBezTo>
                <a:cubicBezTo>
                  <a:pt x="8847384" y="1050046"/>
                  <a:pt x="8863283" y="1068286"/>
                  <a:pt x="8838610" y="1075091"/>
                </a:cubicBezTo>
                <a:cubicBezTo>
                  <a:pt x="8816007" y="1080079"/>
                  <a:pt x="8773923" y="1092257"/>
                  <a:pt x="8750383" y="1097387"/>
                </a:cubicBezTo>
                <a:cubicBezTo>
                  <a:pt x="8735450" y="1116502"/>
                  <a:pt x="8721220" y="1097372"/>
                  <a:pt x="8697365" y="1105869"/>
                </a:cubicBezTo>
                <a:cubicBezTo>
                  <a:pt x="8687037" y="1113735"/>
                  <a:pt x="8678781" y="1115961"/>
                  <a:pt x="8665605" y="1110791"/>
                </a:cubicBezTo>
                <a:cubicBezTo>
                  <a:pt x="8618410" y="1148662"/>
                  <a:pt x="8633049" y="1116609"/>
                  <a:pt x="8584946" y="1135226"/>
                </a:cubicBezTo>
                <a:cubicBezTo>
                  <a:pt x="8544020" y="1153499"/>
                  <a:pt x="8496232" y="1168229"/>
                  <a:pt x="8460755" y="1203427"/>
                </a:cubicBezTo>
                <a:cubicBezTo>
                  <a:pt x="8454928" y="1212828"/>
                  <a:pt x="8436573" y="1218574"/>
                  <a:pt x="8419755" y="1216260"/>
                </a:cubicBezTo>
                <a:cubicBezTo>
                  <a:pt x="8416861" y="1215863"/>
                  <a:pt x="8414124" y="1215234"/>
                  <a:pt x="8411626" y="1214397"/>
                </a:cubicBezTo>
                <a:cubicBezTo>
                  <a:pt x="8391326" y="1238641"/>
                  <a:pt x="8371389" y="1231045"/>
                  <a:pt x="8363469" y="1246658"/>
                </a:cubicBezTo>
                <a:cubicBezTo>
                  <a:pt x="8322316" y="1258746"/>
                  <a:pt x="8283162" y="1250600"/>
                  <a:pt x="8275497" y="1264396"/>
                </a:cubicBezTo>
                <a:cubicBezTo>
                  <a:pt x="8253233" y="1266996"/>
                  <a:pt x="8218383" y="1257577"/>
                  <a:pt x="8206287" y="1273060"/>
                </a:cubicBezTo>
                <a:cubicBezTo>
                  <a:pt x="8200396" y="1262794"/>
                  <a:pt x="8183827" y="1285000"/>
                  <a:pt x="8168705" y="1279956"/>
                </a:cubicBezTo>
                <a:cubicBezTo>
                  <a:pt x="8157611" y="1275235"/>
                  <a:pt x="8149996" y="1280870"/>
                  <a:pt x="8139997" y="1282713"/>
                </a:cubicBezTo>
                <a:cubicBezTo>
                  <a:pt x="8125566" y="1279776"/>
                  <a:pt x="8084128" y="1294221"/>
                  <a:pt x="8074238" y="1301895"/>
                </a:cubicBezTo>
                <a:cubicBezTo>
                  <a:pt x="8052170" y="1326903"/>
                  <a:pt x="7986951" y="1319381"/>
                  <a:pt x="7968292" y="1338779"/>
                </a:cubicBezTo>
                <a:cubicBezTo>
                  <a:pt x="7960694" y="1342282"/>
                  <a:pt x="7952937" y="1344333"/>
                  <a:pt x="7945122" y="1345477"/>
                </a:cubicBezTo>
                <a:lnTo>
                  <a:pt x="7922771" y="1346645"/>
                </a:lnTo>
                <a:lnTo>
                  <a:pt x="7915461" y="1342919"/>
                </a:lnTo>
                <a:lnTo>
                  <a:pt x="7902328" y="1345865"/>
                </a:lnTo>
                <a:lnTo>
                  <a:pt x="7898322" y="1345689"/>
                </a:lnTo>
                <a:lnTo>
                  <a:pt x="7875879" y="1345646"/>
                </a:lnTo>
                <a:cubicBezTo>
                  <a:pt x="7890672" y="1367295"/>
                  <a:pt x="7816428" y="1353520"/>
                  <a:pt x="7840612" y="1369373"/>
                </a:cubicBezTo>
                <a:cubicBezTo>
                  <a:pt x="7803208" y="1375918"/>
                  <a:pt x="7836041" y="1389289"/>
                  <a:pt x="7786819" y="1378970"/>
                </a:cubicBezTo>
                <a:cubicBezTo>
                  <a:pt x="7732613" y="1405648"/>
                  <a:pt x="7587405" y="1382806"/>
                  <a:pt x="7548172" y="1417460"/>
                </a:cubicBezTo>
                <a:cubicBezTo>
                  <a:pt x="7551327" y="1405830"/>
                  <a:pt x="7499280" y="1470447"/>
                  <a:pt x="7483437" y="1478152"/>
                </a:cubicBezTo>
                <a:cubicBezTo>
                  <a:pt x="7446517" y="1491067"/>
                  <a:pt x="7432754" y="1502351"/>
                  <a:pt x="7377870" y="1523319"/>
                </a:cubicBezTo>
                <a:cubicBezTo>
                  <a:pt x="7324166" y="1536168"/>
                  <a:pt x="7290459" y="1563749"/>
                  <a:pt x="7230737" y="1562633"/>
                </a:cubicBezTo>
                <a:cubicBezTo>
                  <a:pt x="7229794" y="1566487"/>
                  <a:pt x="7227568" y="1569908"/>
                  <a:pt x="7224458" y="1573008"/>
                </a:cubicBezTo>
                <a:lnTo>
                  <a:pt x="7213486" y="1580987"/>
                </a:lnTo>
                <a:lnTo>
                  <a:pt x="7210972" y="1580856"/>
                </a:lnTo>
                <a:lnTo>
                  <a:pt x="7183121" y="1595162"/>
                </a:lnTo>
                <a:lnTo>
                  <a:pt x="7164601" y="1606490"/>
                </a:lnTo>
                <a:lnTo>
                  <a:pt x="7159286" y="1606850"/>
                </a:lnTo>
                <a:cubicBezTo>
                  <a:pt x="7150961" y="1609262"/>
                  <a:pt x="7125743" y="1618162"/>
                  <a:pt x="7114651" y="1620959"/>
                </a:cubicBezTo>
                <a:cubicBezTo>
                  <a:pt x="7109310" y="1606138"/>
                  <a:pt x="7106695" y="1617324"/>
                  <a:pt x="7092727" y="1623628"/>
                </a:cubicBezTo>
                <a:cubicBezTo>
                  <a:pt x="7081313" y="1602012"/>
                  <a:pt x="7049394" y="1627301"/>
                  <a:pt x="7031309" y="1619451"/>
                </a:cubicBezTo>
                <a:cubicBezTo>
                  <a:pt x="7021305" y="1624569"/>
                  <a:pt x="7010515" y="1629587"/>
                  <a:pt x="6999084" y="1634317"/>
                </a:cubicBezTo>
                <a:lnTo>
                  <a:pt x="6992107" y="1636860"/>
                </a:lnTo>
                <a:lnTo>
                  <a:pt x="6991765" y="1636725"/>
                </a:lnTo>
                <a:cubicBezTo>
                  <a:pt x="6989813" y="1636884"/>
                  <a:pt x="6987353" y="1637572"/>
                  <a:pt x="6983996" y="1639040"/>
                </a:cubicBezTo>
                <a:lnTo>
                  <a:pt x="6979383" y="1641496"/>
                </a:lnTo>
                <a:lnTo>
                  <a:pt x="6900177" y="1636016"/>
                </a:lnTo>
                <a:cubicBezTo>
                  <a:pt x="6859708" y="1641136"/>
                  <a:pt x="6829973" y="1628753"/>
                  <a:pt x="6795372" y="1644845"/>
                </a:cubicBezTo>
                <a:cubicBezTo>
                  <a:pt x="6757466" y="1649571"/>
                  <a:pt x="6723150" y="1647290"/>
                  <a:pt x="6692251" y="1656357"/>
                </a:cubicBezTo>
                <a:cubicBezTo>
                  <a:pt x="6678032" y="1652894"/>
                  <a:pt x="6665282" y="1652445"/>
                  <a:pt x="6655235" y="1661869"/>
                </a:cubicBezTo>
                <a:cubicBezTo>
                  <a:pt x="6619334" y="1664040"/>
                  <a:pt x="6608179" y="1654034"/>
                  <a:pt x="6587857" y="1665769"/>
                </a:cubicBezTo>
                <a:lnTo>
                  <a:pt x="6554894" y="1664428"/>
                </a:lnTo>
                <a:lnTo>
                  <a:pt x="6551579" y="1662213"/>
                </a:lnTo>
                <a:lnTo>
                  <a:pt x="6545693" y="1661776"/>
                </a:lnTo>
                <a:lnTo>
                  <a:pt x="6530561" y="1664619"/>
                </a:lnTo>
                <a:lnTo>
                  <a:pt x="6525028" y="1666354"/>
                </a:lnTo>
                <a:cubicBezTo>
                  <a:pt x="6521154" y="1667301"/>
                  <a:pt x="6518510" y="1667613"/>
                  <a:pt x="6516595" y="1667475"/>
                </a:cubicBezTo>
                <a:lnTo>
                  <a:pt x="6516340" y="1667291"/>
                </a:lnTo>
                <a:lnTo>
                  <a:pt x="6508541" y="1668757"/>
                </a:lnTo>
                <a:cubicBezTo>
                  <a:pt x="6495493" y="1671715"/>
                  <a:pt x="6482908" y="1675051"/>
                  <a:pt x="6471012" y="1678604"/>
                </a:cubicBezTo>
                <a:cubicBezTo>
                  <a:pt x="6457809" y="1668164"/>
                  <a:pt x="6415506" y="1688334"/>
                  <a:pt x="6415265" y="1665317"/>
                </a:cubicBezTo>
                <a:cubicBezTo>
                  <a:pt x="6399063" y="1669446"/>
                  <a:pt x="6391173" y="1680085"/>
                  <a:pt x="6393343" y="1664672"/>
                </a:cubicBezTo>
                <a:lnTo>
                  <a:pt x="6380457" y="1662376"/>
                </a:lnTo>
                <a:lnTo>
                  <a:pt x="6280959" y="1689329"/>
                </a:lnTo>
                <a:lnTo>
                  <a:pt x="6266765" y="1695560"/>
                </a:lnTo>
                <a:cubicBezTo>
                  <a:pt x="6262331" y="1698152"/>
                  <a:pt x="6258580" y="1701192"/>
                  <a:pt x="6255823" y="1704850"/>
                </a:cubicBezTo>
                <a:cubicBezTo>
                  <a:pt x="6200184" y="1694834"/>
                  <a:pt x="6155082" y="1716996"/>
                  <a:pt x="6098321" y="1721646"/>
                </a:cubicBezTo>
                <a:cubicBezTo>
                  <a:pt x="6036511" y="1734126"/>
                  <a:pt x="5902526" y="1770074"/>
                  <a:pt x="5880652" y="1779643"/>
                </a:cubicBezTo>
                <a:cubicBezTo>
                  <a:pt x="5862008" y="1784877"/>
                  <a:pt x="5777344" y="1786304"/>
                  <a:pt x="5785959" y="1775307"/>
                </a:cubicBezTo>
                <a:cubicBezTo>
                  <a:pt x="5732223" y="1803618"/>
                  <a:pt x="5707481" y="1784706"/>
                  <a:pt x="5643534" y="1802919"/>
                </a:cubicBezTo>
                <a:lnTo>
                  <a:pt x="5518799" y="1818312"/>
                </a:lnTo>
                <a:lnTo>
                  <a:pt x="5505014" y="1819259"/>
                </a:lnTo>
                <a:lnTo>
                  <a:pt x="5499949" y="1814490"/>
                </a:lnTo>
                <a:lnTo>
                  <a:pt x="5453307" y="1815450"/>
                </a:lnTo>
                <a:cubicBezTo>
                  <a:pt x="5433075" y="1827706"/>
                  <a:pt x="5395563" y="1821122"/>
                  <a:pt x="5364192" y="1826074"/>
                </a:cubicBezTo>
                <a:lnTo>
                  <a:pt x="5350380" y="1830891"/>
                </a:lnTo>
                <a:lnTo>
                  <a:pt x="5259633" y="1837160"/>
                </a:lnTo>
                <a:lnTo>
                  <a:pt x="5197513" y="1844718"/>
                </a:lnTo>
                <a:lnTo>
                  <a:pt x="5184170" y="1849402"/>
                </a:lnTo>
                <a:lnTo>
                  <a:pt x="5168852" y="1844846"/>
                </a:lnTo>
                <a:cubicBezTo>
                  <a:pt x="5166986" y="1843561"/>
                  <a:pt x="5165478" y="1842127"/>
                  <a:pt x="5164370" y="1840597"/>
                </a:cubicBezTo>
                <a:lnTo>
                  <a:pt x="5114927" y="1847827"/>
                </a:lnTo>
                <a:lnTo>
                  <a:pt x="5108970" y="1847935"/>
                </a:lnTo>
                <a:lnTo>
                  <a:pt x="5067961" y="1845917"/>
                </a:lnTo>
                <a:lnTo>
                  <a:pt x="5007075" y="1838626"/>
                </a:lnTo>
                <a:cubicBezTo>
                  <a:pt x="4987003" y="1833546"/>
                  <a:pt x="4969259" y="1814096"/>
                  <a:pt x="4944087" y="1823332"/>
                </a:cubicBezTo>
                <a:cubicBezTo>
                  <a:pt x="4949882" y="1812650"/>
                  <a:pt x="4914396" y="1826154"/>
                  <a:pt x="4907662" y="1816900"/>
                </a:cubicBezTo>
                <a:cubicBezTo>
                  <a:pt x="4903760" y="1809237"/>
                  <a:pt x="4892087" y="1811549"/>
                  <a:pt x="4882386" y="1809844"/>
                </a:cubicBezTo>
                <a:cubicBezTo>
                  <a:pt x="4874062" y="1802609"/>
                  <a:pt x="4826962" y="1801349"/>
                  <a:pt x="4811440" y="1804655"/>
                </a:cubicBezTo>
                <a:cubicBezTo>
                  <a:pt x="4768806" y="1818748"/>
                  <a:pt x="4725356" y="1790961"/>
                  <a:pt x="4691075" y="1801389"/>
                </a:cubicBezTo>
                <a:cubicBezTo>
                  <a:pt x="4663743" y="1799478"/>
                  <a:pt x="4655044" y="1795479"/>
                  <a:pt x="4647449" y="1793181"/>
                </a:cubicBezTo>
                <a:lnTo>
                  <a:pt x="4645504" y="1787606"/>
                </a:lnTo>
                <a:lnTo>
                  <a:pt x="4632229" y="1785815"/>
                </a:lnTo>
                <a:lnTo>
                  <a:pt x="4629273" y="1784355"/>
                </a:lnTo>
                <a:cubicBezTo>
                  <a:pt x="4623639" y="1781544"/>
                  <a:pt x="4617950" y="1778917"/>
                  <a:pt x="4611738" y="1776964"/>
                </a:cubicBezTo>
                <a:cubicBezTo>
                  <a:pt x="4601379" y="1800272"/>
                  <a:pt x="4557197" y="1764196"/>
                  <a:pt x="4560070" y="1785640"/>
                </a:cubicBezTo>
                <a:lnTo>
                  <a:pt x="4536503" y="1785334"/>
                </a:lnTo>
                <a:lnTo>
                  <a:pt x="4513724" y="1791996"/>
                </a:lnTo>
                <a:lnTo>
                  <a:pt x="4501513" y="1799835"/>
                </a:lnTo>
                <a:lnTo>
                  <a:pt x="4459076" y="1813003"/>
                </a:lnTo>
                <a:lnTo>
                  <a:pt x="4459810" y="1797886"/>
                </a:lnTo>
                <a:lnTo>
                  <a:pt x="4379064" y="1817177"/>
                </a:lnTo>
                <a:lnTo>
                  <a:pt x="4319209" y="1834833"/>
                </a:lnTo>
                <a:lnTo>
                  <a:pt x="4306907" y="1841641"/>
                </a:lnTo>
                <a:lnTo>
                  <a:pt x="4290981" y="1839677"/>
                </a:lnTo>
                <a:cubicBezTo>
                  <a:pt x="4288909" y="1838717"/>
                  <a:pt x="4287163" y="1837555"/>
                  <a:pt x="4285792" y="1836231"/>
                </a:cubicBezTo>
                <a:lnTo>
                  <a:pt x="4238372" y="1851480"/>
                </a:lnTo>
                <a:lnTo>
                  <a:pt x="4232517" y="1852567"/>
                </a:lnTo>
                <a:lnTo>
                  <a:pt x="4191732" y="1857328"/>
                </a:lnTo>
                <a:lnTo>
                  <a:pt x="4065532" y="1855477"/>
                </a:lnTo>
                <a:cubicBezTo>
                  <a:pt x="4069305" y="1844009"/>
                  <a:pt x="4036780" y="1863138"/>
                  <a:pt x="4028460" y="1855137"/>
                </a:cubicBezTo>
                <a:cubicBezTo>
                  <a:pt x="4023224" y="1848238"/>
                  <a:pt x="4012138" y="1852433"/>
                  <a:pt x="4002267" y="1852352"/>
                </a:cubicBezTo>
                <a:cubicBezTo>
                  <a:pt x="3992749" y="1846600"/>
                  <a:pt x="3946095" y="1853107"/>
                  <a:pt x="3931396" y="1858915"/>
                </a:cubicBezTo>
                <a:cubicBezTo>
                  <a:pt x="3891932" y="1879798"/>
                  <a:pt x="3844059" y="1859600"/>
                  <a:pt x="3812162" y="1875501"/>
                </a:cubicBezTo>
                <a:cubicBezTo>
                  <a:pt x="3784875" y="1878116"/>
                  <a:pt x="3775574" y="1875612"/>
                  <a:pt x="3767672" y="1874600"/>
                </a:cubicBezTo>
                <a:lnTo>
                  <a:pt x="3764741" y="1869433"/>
                </a:lnTo>
                <a:lnTo>
                  <a:pt x="3751332" y="1869854"/>
                </a:lnTo>
                <a:lnTo>
                  <a:pt x="3748155" y="1868903"/>
                </a:lnTo>
                <a:cubicBezTo>
                  <a:pt x="3742091" y="1867062"/>
                  <a:pt x="3736007" y="1865414"/>
                  <a:pt x="3729530" y="1864513"/>
                </a:cubicBezTo>
                <a:cubicBezTo>
                  <a:pt x="3723549" y="1889158"/>
                  <a:pt x="3673453" y="1860919"/>
                  <a:pt x="3680177" y="1881552"/>
                </a:cubicBezTo>
                <a:cubicBezTo>
                  <a:pt x="3643549" y="1880892"/>
                  <a:pt x="3599470" y="1913398"/>
                  <a:pt x="3567259" y="1893482"/>
                </a:cubicBezTo>
                <a:cubicBezTo>
                  <a:pt x="3512865" y="1897927"/>
                  <a:pt x="3463644" y="1898121"/>
                  <a:pt x="3405770" y="1904591"/>
                </a:cubicBezTo>
                <a:cubicBezTo>
                  <a:pt x="3361027" y="1917619"/>
                  <a:pt x="3312439" y="1902759"/>
                  <a:pt x="3280097" y="1919610"/>
                </a:cubicBezTo>
                <a:cubicBezTo>
                  <a:pt x="3228353" y="1917339"/>
                  <a:pt x="3163854" y="1927961"/>
                  <a:pt x="3123424" y="1952930"/>
                </a:cubicBezTo>
                <a:cubicBezTo>
                  <a:pt x="3067921" y="1955455"/>
                  <a:pt x="3058626" y="1970554"/>
                  <a:pt x="3009910" y="1957866"/>
                </a:cubicBezTo>
                <a:cubicBezTo>
                  <a:pt x="3005875" y="1961558"/>
                  <a:pt x="3001138" y="1964570"/>
                  <a:pt x="2995934" y="1967085"/>
                </a:cubicBezTo>
                <a:lnTo>
                  <a:pt x="2980071" y="1972988"/>
                </a:lnTo>
                <a:lnTo>
                  <a:pt x="2978094" y="1972369"/>
                </a:lnTo>
                <a:lnTo>
                  <a:pt x="2942858" y="1981367"/>
                </a:lnTo>
                <a:lnTo>
                  <a:pt x="2875436" y="1996977"/>
                </a:lnTo>
                <a:lnTo>
                  <a:pt x="2874892" y="1996085"/>
                </a:lnTo>
                <a:cubicBezTo>
                  <a:pt x="2872808" y="1994277"/>
                  <a:pt x="2869648" y="1993306"/>
                  <a:pt x="2864145" y="1994061"/>
                </a:cubicBezTo>
                <a:cubicBezTo>
                  <a:pt x="2872218" y="1978115"/>
                  <a:pt x="2860603" y="1988862"/>
                  <a:pt x="2843662" y="1992498"/>
                </a:cubicBezTo>
                <a:cubicBezTo>
                  <a:pt x="2852423" y="1968542"/>
                  <a:pt x="2804535" y="1987804"/>
                  <a:pt x="2796128" y="1976403"/>
                </a:cubicBezTo>
                <a:cubicBezTo>
                  <a:pt x="2783487" y="1979614"/>
                  <a:pt x="2770278" y="1982573"/>
                  <a:pt x="2756784" y="1985116"/>
                </a:cubicBezTo>
                <a:lnTo>
                  <a:pt x="2748833" y="1986323"/>
                </a:lnTo>
                <a:cubicBezTo>
                  <a:pt x="2748775" y="1986256"/>
                  <a:pt x="2748719" y="1986188"/>
                  <a:pt x="2748661" y="1986122"/>
                </a:cubicBezTo>
                <a:cubicBezTo>
                  <a:pt x="2746906" y="1985902"/>
                  <a:pt x="2744280" y="1986117"/>
                  <a:pt x="2740251" y="1986946"/>
                </a:cubicBezTo>
                <a:lnTo>
                  <a:pt x="2718916" y="1990867"/>
                </a:lnTo>
                <a:lnTo>
                  <a:pt x="2713522" y="1990173"/>
                </a:lnTo>
                <a:lnTo>
                  <a:pt x="2680597" y="1984996"/>
                </a:lnTo>
                <a:cubicBezTo>
                  <a:pt x="2658416" y="1985461"/>
                  <a:pt x="2612251" y="1988312"/>
                  <a:pt x="2578178" y="1990531"/>
                </a:cubicBezTo>
                <a:cubicBezTo>
                  <a:pt x="2545413" y="1998704"/>
                  <a:pt x="2513846" y="1994934"/>
                  <a:pt x="2476147" y="1998305"/>
                </a:cubicBezTo>
                <a:cubicBezTo>
                  <a:pt x="2437134" y="2013637"/>
                  <a:pt x="2413847" y="1999542"/>
                  <a:pt x="2373568" y="2003219"/>
                </a:cubicBezTo>
                <a:cubicBezTo>
                  <a:pt x="2341422" y="2024631"/>
                  <a:pt x="2342856" y="1992997"/>
                  <a:pt x="2321399" y="1989467"/>
                </a:cubicBezTo>
                <a:lnTo>
                  <a:pt x="2315525" y="1989708"/>
                </a:lnTo>
                <a:lnTo>
                  <a:pt x="2300792" y="1994290"/>
                </a:lnTo>
                <a:lnTo>
                  <a:pt x="2295469" y="1996659"/>
                </a:lnTo>
                <a:cubicBezTo>
                  <a:pt x="2291722" y="1998049"/>
                  <a:pt x="2289127" y="1998665"/>
                  <a:pt x="2287219" y="1998750"/>
                </a:cubicBezTo>
                <a:lnTo>
                  <a:pt x="2286948" y="1998596"/>
                </a:lnTo>
                <a:lnTo>
                  <a:pt x="2243069" y="2015111"/>
                </a:lnTo>
                <a:cubicBezTo>
                  <a:pt x="2229030" y="2006206"/>
                  <a:pt x="2188966" y="2031217"/>
                  <a:pt x="2186609" y="2008263"/>
                </a:cubicBezTo>
                <a:cubicBezTo>
                  <a:pt x="2170936" y="2014251"/>
                  <a:pt x="2164097" y="2025782"/>
                  <a:pt x="2164831" y="2010143"/>
                </a:cubicBezTo>
                <a:cubicBezTo>
                  <a:pt x="2159536" y="2011705"/>
                  <a:pt x="2155830" y="2011340"/>
                  <a:pt x="2152836" y="2010048"/>
                </a:cubicBezTo>
                <a:lnTo>
                  <a:pt x="2117102" y="2023004"/>
                </a:lnTo>
                <a:lnTo>
                  <a:pt x="2111935" y="2023163"/>
                </a:lnTo>
                <a:lnTo>
                  <a:pt x="2089991" y="2034193"/>
                </a:lnTo>
                <a:lnTo>
                  <a:pt x="2058061" y="2047942"/>
                </a:lnTo>
                <a:lnTo>
                  <a:pt x="2055737" y="2047704"/>
                </a:lnTo>
                <a:lnTo>
                  <a:pt x="2042244" y="2055560"/>
                </a:lnTo>
                <a:cubicBezTo>
                  <a:pt x="2038090" y="2058656"/>
                  <a:pt x="1978623" y="2070285"/>
                  <a:pt x="1976224" y="2074257"/>
                </a:cubicBezTo>
                <a:cubicBezTo>
                  <a:pt x="1920172" y="2070662"/>
                  <a:pt x="1933546" y="2089824"/>
                  <a:pt x="1877728" y="2101004"/>
                </a:cubicBezTo>
                <a:cubicBezTo>
                  <a:pt x="1839146" y="2101989"/>
                  <a:pt x="1818769" y="2108983"/>
                  <a:pt x="1759056" y="2125608"/>
                </a:cubicBezTo>
                <a:cubicBezTo>
                  <a:pt x="1719091" y="2137539"/>
                  <a:pt x="1691494" y="2161097"/>
                  <a:pt x="1637948" y="2172597"/>
                </a:cubicBezTo>
                <a:cubicBezTo>
                  <a:pt x="1587306" y="2207053"/>
                  <a:pt x="1496241" y="2208973"/>
                  <a:pt x="1434549" y="2234522"/>
                </a:cubicBezTo>
                <a:cubicBezTo>
                  <a:pt x="1402655" y="2224964"/>
                  <a:pt x="1409212" y="2231152"/>
                  <a:pt x="1398481" y="2237074"/>
                </a:cubicBezTo>
                <a:cubicBezTo>
                  <a:pt x="1398456" y="2237082"/>
                  <a:pt x="1398432" y="2237089"/>
                  <a:pt x="1398407" y="2237095"/>
                </a:cubicBezTo>
                <a:lnTo>
                  <a:pt x="1370962" y="2237474"/>
                </a:lnTo>
                <a:lnTo>
                  <a:pt x="1356367" y="2235089"/>
                </a:lnTo>
                <a:cubicBezTo>
                  <a:pt x="1346056" y="2233320"/>
                  <a:pt x="1335986" y="2231930"/>
                  <a:pt x="1324828" y="2231968"/>
                </a:cubicBezTo>
                <a:lnTo>
                  <a:pt x="1297744" y="2235849"/>
                </a:lnTo>
                <a:lnTo>
                  <a:pt x="1286236" y="2233135"/>
                </a:lnTo>
                <a:lnTo>
                  <a:pt x="1283504" y="2233797"/>
                </a:lnTo>
                <a:lnTo>
                  <a:pt x="1279765" y="2229639"/>
                </a:lnTo>
                <a:cubicBezTo>
                  <a:pt x="1260110" y="2221111"/>
                  <a:pt x="1209850" y="2211602"/>
                  <a:pt x="1195347" y="2212354"/>
                </a:cubicBezTo>
                <a:cubicBezTo>
                  <a:pt x="1171903" y="2216875"/>
                  <a:pt x="1033292" y="2222456"/>
                  <a:pt x="970251" y="2221029"/>
                </a:cubicBezTo>
                <a:cubicBezTo>
                  <a:pt x="913858" y="2213074"/>
                  <a:pt x="864984" y="2224767"/>
                  <a:pt x="812914" y="2202752"/>
                </a:cubicBezTo>
                <a:cubicBezTo>
                  <a:pt x="809419" y="2205714"/>
                  <a:pt x="805091" y="2207855"/>
                  <a:pt x="800195" y="2209407"/>
                </a:cubicBezTo>
                <a:lnTo>
                  <a:pt x="784978" y="2212360"/>
                </a:lnTo>
                <a:lnTo>
                  <a:pt x="681987" y="2216757"/>
                </a:lnTo>
                <a:lnTo>
                  <a:pt x="669923" y="2211682"/>
                </a:lnTo>
                <a:cubicBezTo>
                  <a:pt x="675432" y="2197125"/>
                  <a:pt x="665394" y="2205767"/>
                  <a:pt x="648680" y="2206229"/>
                </a:cubicBezTo>
                <a:cubicBezTo>
                  <a:pt x="653511" y="2183723"/>
                  <a:pt x="607806" y="2194090"/>
                  <a:pt x="597225" y="2180999"/>
                </a:cubicBezTo>
                <a:cubicBezTo>
                  <a:pt x="584838" y="2181847"/>
                  <a:pt x="571827" y="2182333"/>
                  <a:pt x="558449" y="2182346"/>
                </a:cubicBezTo>
                <a:lnTo>
                  <a:pt x="550517" y="2182060"/>
                </a:lnTo>
                <a:lnTo>
                  <a:pt x="550309" y="2181825"/>
                </a:lnTo>
                <a:cubicBezTo>
                  <a:pt x="548471" y="2181269"/>
                  <a:pt x="545824" y="2180990"/>
                  <a:pt x="541836" y="2181063"/>
                </a:cubicBezTo>
                <a:lnTo>
                  <a:pt x="536057" y="2181537"/>
                </a:lnTo>
                <a:lnTo>
                  <a:pt x="520671" y="2180980"/>
                </a:lnTo>
                <a:lnTo>
                  <a:pt x="515024" y="2179258"/>
                </a:lnTo>
                <a:lnTo>
                  <a:pt x="512278" y="2176369"/>
                </a:lnTo>
                <a:lnTo>
                  <a:pt x="480419" y="2167807"/>
                </a:lnTo>
                <a:cubicBezTo>
                  <a:pt x="458012" y="2174781"/>
                  <a:pt x="449332" y="2162566"/>
                  <a:pt x="413835" y="2156783"/>
                </a:cubicBezTo>
                <a:cubicBezTo>
                  <a:pt x="401959" y="2163765"/>
                  <a:pt x="389622" y="2160522"/>
                  <a:pt x="376513" y="2154014"/>
                </a:cubicBezTo>
                <a:cubicBezTo>
                  <a:pt x="344376" y="2156059"/>
                  <a:pt x="311403" y="2146283"/>
                  <a:pt x="273386" y="2142551"/>
                </a:cubicBezTo>
                <a:cubicBezTo>
                  <a:pt x="236093" y="2150634"/>
                  <a:pt x="209811" y="2132011"/>
                  <a:pt x="169207" y="2128100"/>
                </a:cubicBezTo>
                <a:lnTo>
                  <a:pt x="93149" y="2105324"/>
                </a:lnTo>
                <a:lnTo>
                  <a:pt x="88109" y="2106704"/>
                </a:lnTo>
                <a:cubicBezTo>
                  <a:pt x="84511" y="2107398"/>
                  <a:pt x="81960" y="2107528"/>
                  <a:pt x="80022" y="2107254"/>
                </a:cubicBezTo>
                <a:lnTo>
                  <a:pt x="79717" y="2107046"/>
                </a:lnTo>
                <a:lnTo>
                  <a:pt x="72352" y="2107991"/>
                </a:lnTo>
                <a:cubicBezTo>
                  <a:pt x="60160" y="2110089"/>
                  <a:pt x="48530" y="2112610"/>
                  <a:pt x="37645" y="2115401"/>
                </a:cubicBezTo>
                <a:cubicBezTo>
                  <a:pt x="29688" y="2109582"/>
                  <a:pt x="16534" y="2111084"/>
                  <a:pt x="4572" y="2111091"/>
                </a:cubicBezTo>
                <a:lnTo>
                  <a:pt x="0" y="2110468"/>
                </a:lnTo>
                <a:close/>
              </a:path>
            </a:pathLst>
          </a:custGeom>
          <a:solidFill>
            <a:srgbClr val="82766A">
              <a:alpha val="1450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17"/>
          <p:cNvSpPr txBox="1"/>
          <p:nvPr>
            <p:ph type="title"/>
          </p:nvPr>
        </p:nvSpPr>
        <p:spPr>
          <a:xfrm>
            <a:off x="1519172" y="974944"/>
            <a:ext cx="9153655" cy="79216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</a:pPr>
            <a:r>
              <a:rPr b="1" i="0" lang="en-GB"/>
              <a:t>WHAT IS CIPD PROFESSION MAP?</a:t>
            </a:r>
            <a:endParaRPr/>
          </a:p>
        </p:txBody>
      </p:sp>
      <p:sp>
        <p:nvSpPr>
          <p:cNvPr id="159" name="Google Shape;159;p17"/>
          <p:cNvSpPr/>
          <p:nvPr/>
        </p:nvSpPr>
        <p:spPr>
          <a:xfrm>
            <a:off x="4360460" y="6189260"/>
            <a:ext cx="7831541" cy="668740"/>
          </a:xfrm>
          <a:custGeom>
            <a:rect b="b" l="l" r="r" t="t"/>
            <a:pathLst>
              <a:path extrusionOk="0" h="918356" w="9517857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450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17"/>
          <p:cNvSpPr txBox="1"/>
          <p:nvPr>
            <p:ph idx="1" type="body"/>
          </p:nvPr>
        </p:nvSpPr>
        <p:spPr>
          <a:xfrm>
            <a:off x="522871" y="3523420"/>
            <a:ext cx="10913712" cy="30589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70000" lnSpcReduction="20000"/>
          </a:bodyPr>
          <a:lstStyle/>
          <a:p>
            <a:pPr indent="0" lvl="0" marL="13716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2857"/>
              <a:buNone/>
            </a:pP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The CIPD Core behaviours guide people professionals towards ethical, evidence-based decision-making. These behaviours, rooted in research and professional feedback, are:</a:t>
            </a:r>
            <a:endParaRPr/>
          </a:p>
          <a:p>
            <a:pPr indent="-32004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2857"/>
              <a:buFont typeface="Arial"/>
              <a:buAutoNum type="arabicPeriod"/>
            </a:pPr>
            <a:r>
              <a:rPr b="1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Ethical Practice</a:t>
            </a: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: Upholding ethical behaviour and decision-making.</a:t>
            </a:r>
            <a:endParaRPr/>
          </a:p>
          <a:p>
            <a:pPr indent="-32004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2857"/>
              <a:buFont typeface="Arial"/>
              <a:buAutoNum type="arabicPeriod"/>
            </a:pPr>
            <a:r>
              <a:rPr b="1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Professional Courage and Influence</a:t>
            </a: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: Speaking up and influencing others.</a:t>
            </a:r>
            <a:endParaRPr/>
          </a:p>
          <a:p>
            <a:pPr indent="-32004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2857"/>
              <a:buFont typeface="Arial"/>
              <a:buAutoNum type="arabicPeriod"/>
            </a:pPr>
            <a:r>
              <a:rPr b="1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Valuing People</a:t>
            </a: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: Collaborating effectively and inclusively.</a:t>
            </a:r>
            <a:endParaRPr/>
          </a:p>
          <a:p>
            <a:pPr indent="-32004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2857"/>
              <a:buFont typeface="Arial"/>
              <a:buAutoNum type="arabicPeriod"/>
            </a:pPr>
            <a:r>
              <a:rPr b="1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Working Inclusively</a:t>
            </a: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: Ensuring inclusive collaboration.</a:t>
            </a:r>
            <a:endParaRPr/>
          </a:p>
          <a:p>
            <a:pPr indent="-32004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2857"/>
              <a:buFont typeface="Arial"/>
              <a:buAutoNum type="arabicPeriod"/>
            </a:pPr>
            <a:r>
              <a:rPr b="1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Commercial Drive</a:t>
            </a: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: Adopting a commercial mindset to create value.</a:t>
            </a:r>
            <a:endParaRPr/>
          </a:p>
          <a:p>
            <a:pPr indent="-32004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2857"/>
              <a:buFont typeface="Arial"/>
              <a:buAutoNum type="arabicPeriod"/>
            </a:pPr>
            <a:r>
              <a:rPr b="1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Passion for Learning</a:t>
            </a: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: Embracing curiosity and continuous learning.</a:t>
            </a:r>
            <a:endParaRPr/>
          </a:p>
          <a:p>
            <a:pPr indent="-32004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2857"/>
              <a:buFont typeface="Arial"/>
              <a:buAutoNum type="arabicPeriod"/>
            </a:pPr>
            <a:r>
              <a:rPr b="1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Insights Focused</a:t>
            </a: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: Seeking deeper understanding and insights.</a:t>
            </a:r>
            <a:endParaRPr/>
          </a:p>
          <a:p>
            <a:pPr indent="-320040" lvl="0" marL="45720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ct val="102857"/>
              <a:buFont typeface="Arial"/>
              <a:buAutoNum type="arabicPeriod"/>
            </a:pPr>
            <a:r>
              <a:rPr b="1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Situational Decision Making</a:t>
            </a:r>
            <a:r>
              <a:rPr b="0" i="0" lang="en-GB">
                <a:solidFill>
                  <a:srgbClr val="374151"/>
                </a:solidFill>
                <a:latin typeface="Arial"/>
                <a:ea typeface="Arial"/>
                <a:cs typeface="Arial"/>
                <a:sym typeface="Arial"/>
              </a:rPr>
              <a:t>: Making decisions based on context.</a:t>
            </a:r>
            <a:endParaRPr/>
          </a:p>
        </p:txBody>
      </p:sp>
      <p:sp>
        <p:nvSpPr>
          <p:cNvPr id="161" name="Google Shape;161;p17"/>
          <p:cNvSpPr txBox="1"/>
          <p:nvPr/>
        </p:nvSpPr>
        <p:spPr>
          <a:xfrm>
            <a:off x="1438701" y="1701189"/>
            <a:ext cx="12704656" cy="146192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13716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440"/>
              <a:buFont typeface="Arial"/>
              <a:buNone/>
            </a:pPr>
            <a:r>
              <a:rPr b="0" i="0" lang="en-GB" sz="2000" u="none" cap="none" strike="noStrike">
                <a:solidFill>
                  <a:srgbClr val="343541"/>
                </a:solidFill>
                <a:latin typeface="Arial"/>
                <a:ea typeface="Arial"/>
                <a:cs typeface="Arial"/>
                <a:sym typeface="Arial"/>
              </a:rPr>
              <a:t>CIPD is a framework that establishes the global standard for the people profession.</a:t>
            </a:r>
            <a:endParaRPr b="0" i="0" sz="2000" u="none" cap="none" strike="noStrike">
              <a:solidFill>
                <a:srgbClr val="262626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2" name="Google Shape;162;p17"/>
          <p:cNvSpPr txBox="1"/>
          <p:nvPr/>
        </p:nvSpPr>
        <p:spPr>
          <a:xfrm>
            <a:off x="232070" y="3263366"/>
            <a:ext cx="11727859" cy="44249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40000" lnSpcReduction="20000"/>
          </a:bodyPr>
          <a:lstStyle/>
          <a:p>
            <a:pPr indent="0" lvl="0" marL="0" marR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18055"/>
              <a:buFont typeface="Arial"/>
              <a:buNone/>
            </a:pPr>
            <a:r>
              <a:rPr b="1" i="0" lang="en-GB" sz="7200" u="none" cap="none" strike="noStrik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CORE BEHAVIOURS</a:t>
            </a:r>
            <a:r>
              <a:rPr b="0" i="0" lang="en-GB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8"/>
          <p:cNvSpPr txBox="1"/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</a:pPr>
            <a:r>
              <a:rPr b="1" i="0" lang="en-GB">
                <a:latin typeface="Arial"/>
                <a:ea typeface="Arial"/>
                <a:cs typeface="Arial"/>
                <a:sym typeface="Arial"/>
              </a:rPr>
              <a:t>TYPES OF EMPLOYER-EMPLOYEE RELATIONSHIPS</a:t>
            </a:r>
            <a:endParaRPr/>
          </a:p>
        </p:txBody>
      </p:sp>
      <p:grpSp>
        <p:nvGrpSpPr>
          <p:cNvPr id="168" name="Google Shape;168;p18"/>
          <p:cNvGrpSpPr/>
          <p:nvPr/>
        </p:nvGrpSpPr>
        <p:grpSpPr>
          <a:xfrm>
            <a:off x="971359" y="3129699"/>
            <a:ext cx="9124750" cy="3154874"/>
            <a:chOff x="92816" y="600200"/>
            <a:chExt cx="9624971" cy="3316294"/>
          </a:xfrm>
        </p:grpSpPr>
        <p:sp>
          <p:nvSpPr>
            <p:cNvPr id="169" name="Google Shape;169;p18"/>
            <p:cNvSpPr/>
            <p:nvPr/>
          </p:nvSpPr>
          <p:spPr>
            <a:xfrm>
              <a:off x="92816" y="600200"/>
              <a:ext cx="1274227" cy="1274227"/>
            </a:xfrm>
            <a:prstGeom prst="ellipse">
              <a:avLst/>
            </a:prstGeom>
            <a:solidFill>
              <a:srgbClr val="E0D1D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" name="Google Shape;170;p18"/>
            <p:cNvSpPr/>
            <p:nvPr/>
          </p:nvSpPr>
          <p:spPr>
            <a:xfrm>
              <a:off x="360404" y="867788"/>
              <a:ext cx="739052" cy="739052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" name="Google Shape;171;p18"/>
            <p:cNvSpPr/>
            <p:nvPr/>
          </p:nvSpPr>
          <p:spPr>
            <a:xfrm>
              <a:off x="1640093" y="600200"/>
              <a:ext cx="3003537" cy="12742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" name="Google Shape;172;p18"/>
            <p:cNvSpPr txBox="1"/>
            <p:nvPr/>
          </p:nvSpPr>
          <p:spPr>
            <a:xfrm>
              <a:off x="1640093" y="600200"/>
              <a:ext cx="3003537" cy="12742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300"/>
                <a:buFont typeface="Arial"/>
                <a:buNone/>
              </a:pPr>
              <a:r>
                <a:rPr b="0" i="0" lang="en-GB" sz="23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Transactional: Based on a simple exchange – work for pay.</a:t>
              </a:r>
              <a:endParaRPr b="0" i="0" sz="23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" name="Google Shape;173;p18"/>
            <p:cNvSpPr/>
            <p:nvPr/>
          </p:nvSpPr>
          <p:spPr>
            <a:xfrm>
              <a:off x="5166973" y="600200"/>
              <a:ext cx="1274227" cy="1274227"/>
            </a:xfrm>
            <a:prstGeom prst="ellipse">
              <a:avLst/>
            </a:prstGeom>
            <a:solidFill>
              <a:srgbClr val="E0D1D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" name="Google Shape;174;p18"/>
            <p:cNvSpPr/>
            <p:nvPr/>
          </p:nvSpPr>
          <p:spPr>
            <a:xfrm>
              <a:off x="5434561" y="867788"/>
              <a:ext cx="739052" cy="739052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" name="Google Shape;175;p18"/>
            <p:cNvSpPr/>
            <p:nvPr/>
          </p:nvSpPr>
          <p:spPr>
            <a:xfrm>
              <a:off x="6714250" y="600200"/>
              <a:ext cx="3003537" cy="12742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6" name="Google Shape;176;p18"/>
            <p:cNvSpPr txBox="1"/>
            <p:nvPr/>
          </p:nvSpPr>
          <p:spPr>
            <a:xfrm>
              <a:off x="6714250" y="600200"/>
              <a:ext cx="3003537" cy="12742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300"/>
                <a:buFont typeface="Arial"/>
                <a:buNone/>
              </a:pPr>
              <a:r>
                <a:rPr b="0" i="0" lang="en-GB" sz="23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Partnership: Collaborative relationship with mutual goals.</a:t>
              </a:r>
              <a:endParaRPr b="0" i="0" sz="23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7" name="Google Shape;177;p18"/>
            <p:cNvSpPr/>
            <p:nvPr/>
          </p:nvSpPr>
          <p:spPr>
            <a:xfrm>
              <a:off x="92816" y="2642267"/>
              <a:ext cx="1274227" cy="1274227"/>
            </a:xfrm>
            <a:prstGeom prst="ellipse">
              <a:avLst/>
            </a:prstGeom>
            <a:solidFill>
              <a:srgbClr val="E0D1D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8" name="Google Shape;178;p18"/>
            <p:cNvSpPr/>
            <p:nvPr/>
          </p:nvSpPr>
          <p:spPr>
            <a:xfrm>
              <a:off x="360404" y="2909855"/>
              <a:ext cx="739052" cy="739052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9" name="Google Shape;179;p18"/>
            <p:cNvSpPr/>
            <p:nvPr/>
          </p:nvSpPr>
          <p:spPr>
            <a:xfrm>
              <a:off x="1640093" y="2642267"/>
              <a:ext cx="3003537" cy="12742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0" name="Google Shape;180;p18"/>
            <p:cNvSpPr txBox="1"/>
            <p:nvPr/>
          </p:nvSpPr>
          <p:spPr>
            <a:xfrm>
              <a:off x="1640093" y="2642267"/>
              <a:ext cx="3003537" cy="12742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300"/>
                <a:buFont typeface="Arial"/>
                <a:buNone/>
              </a:pPr>
              <a:r>
                <a:rPr b="0" i="0" lang="en-GB" sz="23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Paternalistic: Employer takes a protective role.</a:t>
              </a:r>
              <a:endParaRPr b="0" i="0" sz="23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1" name="Google Shape;181;p18"/>
            <p:cNvSpPr/>
            <p:nvPr/>
          </p:nvSpPr>
          <p:spPr>
            <a:xfrm>
              <a:off x="5166973" y="2642267"/>
              <a:ext cx="1274227" cy="1274227"/>
            </a:xfrm>
            <a:prstGeom prst="ellipse">
              <a:avLst/>
            </a:prstGeom>
            <a:solidFill>
              <a:srgbClr val="E0D1D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2" name="Google Shape;182;p18"/>
            <p:cNvSpPr/>
            <p:nvPr/>
          </p:nvSpPr>
          <p:spPr>
            <a:xfrm>
              <a:off x="5434561" y="2909855"/>
              <a:ext cx="739052" cy="739052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3" name="Google Shape;183;p18"/>
            <p:cNvSpPr/>
            <p:nvPr/>
          </p:nvSpPr>
          <p:spPr>
            <a:xfrm>
              <a:off x="6714250" y="2642267"/>
              <a:ext cx="3003537" cy="12742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4" name="Google Shape;184;p18"/>
            <p:cNvSpPr txBox="1"/>
            <p:nvPr/>
          </p:nvSpPr>
          <p:spPr>
            <a:xfrm>
              <a:off x="6714250" y="2642267"/>
              <a:ext cx="3003537" cy="1274227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0" lIns="0" spcFirstLastPara="1" rIns="0" wrap="square" tIns="0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300"/>
                <a:buFont typeface="Arial"/>
                <a:buNone/>
              </a:pPr>
              <a:r>
                <a:rPr b="0" i="0" lang="en-GB" sz="23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Laissez-faire: Minimal intervention from the employer.</a:t>
              </a:r>
              <a:endParaRPr b="0" i="0" sz="23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85" name="Google Shape;185;p18"/>
          <p:cNvSpPr txBox="1"/>
          <p:nvPr/>
        </p:nvSpPr>
        <p:spPr>
          <a:xfrm>
            <a:off x="971359" y="1648719"/>
            <a:ext cx="9810604" cy="76945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/>
          </a:bodyPr>
          <a:lstStyle/>
          <a:p>
            <a:pPr indent="0" lvl="0" marL="137160" marR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ct val="77837"/>
              <a:buFont typeface="Arial"/>
              <a:buNone/>
            </a:pPr>
            <a:r>
              <a:rPr b="0" i="0" lang="en-GB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According to</a:t>
            </a:r>
            <a:r>
              <a:rPr lang="en-GB" sz="2000">
                <a:solidFill>
                  <a:schemeClr val="dk1"/>
                </a:solidFill>
              </a:rPr>
              <a:t> Amanda Banach</a:t>
            </a:r>
            <a:r>
              <a:rPr b="0" i="0" lang="en-GB" sz="20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(Chron.com, 2011) , the employer-employee relationship is more than just work; it's about building a bond. Some types of employee relationships are:</a:t>
            </a:r>
            <a:endParaRPr b="0" i="0" sz="20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9"/>
          <p:cNvSpPr txBox="1"/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</a:pPr>
            <a:r>
              <a:rPr b="1" i="0" lang="en-GB">
                <a:latin typeface="Arial"/>
                <a:ea typeface="Arial"/>
                <a:cs typeface="Arial"/>
                <a:sym typeface="Arial"/>
              </a:rPr>
              <a:t>RELATIONSHIP-INFLUENCING FACTORS</a:t>
            </a:r>
            <a:endParaRPr/>
          </a:p>
        </p:txBody>
      </p:sp>
      <p:grpSp>
        <p:nvGrpSpPr>
          <p:cNvPr id="191" name="Google Shape;191;p19"/>
          <p:cNvGrpSpPr/>
          <p:nvPr/>
        </p:nvGrpSpPr>
        <p:grpSpPr>
          <a:xfrm>
            <a:off x="668245" y="3302290"/>
            <a:ext cx="9809121" cy="1733765"/>
            <a:chOff x="741" y="1391465"/>
            <a:chExt cx="9809121" cy="1733765"/>
          </a:xfrm>
        </p:grpSpPr>
        <p:sp>
          <p:nvSpPr>
            <p:cNvPr id="192" name="Google Shape;192;p19"/>
            <p:cNvSpPr/>
            <p:nvPr/>
          </p:nvSpPr>
          <p:spPr>
            <a:xfrm>
              <a:off x="473988" y="1391465"/>
              <a:ext cx="774404" cy="774404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 b="0" l="0" r="0" t="0"/>
              </a:stretch>
            </a:blip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3" name="Google Shape;193;p19"/>
            <p:cNvSpPr/>
            <p:nvPr/>
          </p:nvSpPr>
          <p:spPr>
            <a:xfrm>
              <a:off x="741" y="2436871"/>
              <a:ext cx="1720898" cy="6883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4" name="Google Shape;194;p19"/>
            <p:cNvSpPr txBox="1"/>
            <p:nvPr/>
          </p:nvSpPr>
          <p:spPr>
            <a:xfrm>
              <a:off x="741" y="2436871"/>
              <a:ext cx="1720898" cy="6883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rial"/>
                <a:buNone/>
              </a:pPr>
              <a:r>
                <a:rPr b="0" i="0" lang="en-GB" sz="16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Effective communication</a:t>
              </a:r>
              <a:endPara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5" name="Google Shape;195;p19"/>
            <p:cNvSpPr/>
            <p:nvPr/>
          </p:nvSpPr>
          <p:spPr>
            <a:xfrm>
              <a:off x="2496044" y="1391465"/>
              <a:ext cx="774404" cy="774404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 b="0" l="0" r="0" t="0"/>
              </a:stretch>
            </a:blip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6" name="Google Shape;196;p19"/>
            <p:cNvSpPr/>
            <p:nvPr/>
          </p:nvSpPr>
          <p:spPr>
            <a:xfrm>
              <a:off x="2022797" y="2436871"/>
              <a:ext cx="1720898" cy="6883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7" name="Google Shape;197;p19"/>
            <p:cNvSpPr txBox="1"/>
            <p:nvPr/>
          </p:nvSpPr>
          <p:spPr>
            <a:xfrm>
              <a:off x="2022797" y="2436871"/>
              <a:ext cx="1720898" cy="6883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rial"/>
                <a:buNone/>
              </a:pPr>
              <a:r>
                <a:rPr b="0" i="0" lang="en-GB" sz="16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Recognition and rewards</a:t>
              </a:r>
              <a:endPara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8" name="Google Shape;198;p19"/>
            <p:cNvSpPr/>
            <p:nvPr/>
          </p:nvSpPr>
          <p:spPr>
            <a:xfrm>
              <a:off x="4518099" y="1391465"/>
              <a:ext cx="774404" cy="774404"/>
            </a:xfrm>
            <a:prstGeom prst="rect">
              <a:avLst/>
            </a:prstGeom>
            <a:blipFill rotWithShape="1">
              <a:blip r:embed="rId5">
                <a:alphaModFix/>
              </a:blip>
              <a:stretch>
                <a:fillRect b="0" l="0" r="0" t="0"/>
              </a:stretch>
            </a:blip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9" name="Google Shape;199;p19"/>
            <p:cNvSpPr/>
            <p:nvPr/>
          </p:nvSpPr>
          <p:spPr>
            <a:xfrm>
              <a:off x="4044852" y="2436871"/>
              <a:ext cx="1720898" cy="6883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0" name="Google Shape;200;p19"/>
            <p:cNvSpPr txBox="1"/>
            <p:nvPr/>
          </p:nvSpPr>
          <p:spPr>
            <a:xfrm>
              <a:off x="4044852" y="2436871"/>
              <a:ext cx="1720898" cy="6883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rial"/>
                <a:buNone/>
              </a:pPr>
              <a:r>
                <a:rPr b="0" i="0" lang="en-GB" sz="16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Opportunities for growth</a:t>
              </a:r>
              <a:endPara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1" name="Google Shape;201;p19"/>
            <p:cNvSpPr/>
            <p:nvPr/>
          </p:nvSpPr>
          <p:spPr>
            <a:xfrm>
              <a:off x="6540155" y="1391465"/>
              <a:ext cx="774404" cy="774404"/>
            </a:xfrm>
            <a:prstGeom prst="rect">
              <a:avLst/>
            </a:prstGeom>
            <a:blipFill rotWithShape="1">
              <a:blip r:embed="rId6">
                <a:alphaModFix/>
              </a:blip>
              <a:stretch>
                <a:fillRect b="0" l="0" r="0" t="0"/>
              </a:stretch>
            </a:blip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2" name="Google Shape;202;p19"/>
            <p:cNvSpPr/>
            <p:nvPr/>
          </p:nvSpPr>
          <p:spPr>
            <a:xfrm>
              <a:off x="6066908" y="2436871"/>
              <a:ext cx="1720898" cy="6883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3" name="Google Shape;203;p19"/>
            <p:cNvSpPr txBox="1"/>
            <p:nvPr/>
          </p:nvSpPr>
          <p:spPr>
            <a:xfrm>
              <a:off x="6066908" y="2436871"/>
              <a:ext cx="1720898" cy="6883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rial"/>
                <a:buNone/>
              </a:pPr>
              <a:r>
                <a:rPr b="0" i="0" lang="en-GB" sz="16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Work-life balance</a:t>
              </a:r>
              <a:endPara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4" name="Google Shape;204;p19"/>
            <p:cNvSpPr/>
            <p:nvPr/>
          </p:nvSpPr>
          <p:spPr>
            <a:xfrm>
              <a:off x="8562211" y="1391465"/>
              <a:ext cx="774404" cy="774404"/>
            </a:xfrm>
            <a:prstGeom prst="rect">
              <a:avLst/>
            </a:prstGeom>
            <a:blipFill rotWithShape="1">
              <a:blip r:embed="rId7">
                <a:alphaModFix/>
              </a:blip>
              <a:stretch>
                <a:fillRect b="0" l="0" r="0" t="0"/>
              </a:stretch>
            </a:blipFill>
            <a:ln cap="flat" cmpd="sng" w="12700">
              <a:solidFill>
                <a:schemeClr val="lt1"/>
              </a:solidFill>
              <a:prstDash val="solid"/>
              <a:miter lim="800000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5" name="Google Shape;205;p19"/>
            <p:cNvSpPr/>
            <p:nvPr/>
          </p:nvSpPr>
          <p:spPr>
            <a:xfrm>
              <a:off x="8088964" y="2436871"/>
              <a:ext cx="1720898" cy="6883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r>
                <a:t/>
              </a:r>
              <a:endPara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6" name="Google Shape;206;p19"/>
            <p:cNvSpPr txBox="1"/>
            <p:nvPr/>
          </p:nvSpPr>
          <p:spPr>
            <a:xfrm>
              <a:off x="8088964" y="2436871"/>
              <a:ext cx="1720898" cy="688359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t" bIns="0" lIns="0" spcFirstLastPara="1" rIns="0" wrap="square" tIns="0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600"/>
                <a:buFont typeface="Arial"/>
                <a:buNone/>
              </a:pPr>
              <a:r>
                <a:rPr b="0" i="0" lang="en-GB" sz="1600" u="none" cap="none" strike="noStrik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Transparent feedback mechanisms</a:t>
              </a:r>
              <a:endParaRPr b="0" i="0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1" name="Google Shape;211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905744" y="0"/>
            <a:ext cx="1286256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12" name="Google Shape;212;p2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3" name="Google Shape;213;p20"/>
          <p:cNvSpPr/>
          <p:nvPr/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450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4" name="Google Shape;214;p20"/>
          <p:cNvSpPr txBox="1"/>
          <p:nvPr>
            <p:ph type="title"/>
          </p:nvPr>
        </p:nvSpPr>
        <p:spPr>
          <a:xfrm>
            <a:off x="1050879" y="609601"/>
            <a:ext cx="6967200" cy="1215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</a:pPr>
            <a:r>
              <a:rPr b="1" i="0" lang="en-GB"/>
              <a:t>PERSONAL</a:t>
            </a:r>
            <a:r>
              <a:rPr b="1" lang="en-GB"/>
              <a:t> </a:t>
            </a:r>
            <a:r>
              <a:rPr b="1" lang="en-GB"/>
              <a:t>EXPERIENCE</a:t>
            </a:r>
            <a:endParaRPr/>
          </a:p>
        </p:txBody>
      </p:sp>
      <p:sp>
        <p:nvSpPr>
          <p:cNvPr id="215" name="Google Shape;215;p20"/>
          <p:cNvSpPr txBox="1"/>
          <p:nvPr>
            <p:ph idx="1" type="body"/>
          </p:nvPr>
        </p:nvSpPr>
        <p:spPr>
          <a:xfrm>
            <a:off x="1050879" y="2147356"/>
            <a:ext cx="6967181" cy="410702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t/>
            </a:r>
            <a:endParaRPr b="0" i="0"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rPr b="0" i="0" lang="en-GB"/>
              <a:t>I worked at the company and looked forward to book my holiday. However, when I approached </a:t>
            </a:r>
            <a:r>
              <a:rPr lang="en-GB"/>
              <a:t>my manager</a:t>
            </a:r>
            <a:r>
              <a:rPr b="0" i="0" lang="en-GB"/>
              <a:t> with my request, they unexpectedly denied it.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rPr b="0" i="0" lang="en-GB"/>
              <a:t>To find a solution, I scheduled a meeting with HR to discuss my concerns. Through open dialogue and understanding, we reached a compromise that allowed me to take my leave during a more suitable period for the company.</a:t>
            </a:r>
            <a:endParaRPr/>
          </a:p>
        </p:txBody>
      </p:sp>
      <p:pic>
        <p:nvPicPr>
          <p:cNvPr descr="A close-up of a network&#10;&#10;Description automatically generated" id="216" name="Google Shape;216;p20"/>
          <p:cNvPicPr preferRelativeResize="0"/>
          <p:nvPr/>
        </p:nvPicPr>
        <p:blipFill rotWithShape="1">
          <a:blip r:embed="rId4">
            <a:alphaModFix/>
          </a:blip>
          <a:srcRect b="0" l="38415" r="12369" t="0"/>
          <a:stretch/>
        </p:blipFill>
        <p:spPr>
          <a:xfrm>
            <a:off x="7968222" y="2"/>
            <a:ext cx="4223778" cy="6865951"/>
          </a:xfrm>
          <a:custGeom>
            <a:rect b="b" l="l" r="r" t="t"/>
            <a:pathLst>
              <a:path extrusionOk="0" h="6865951" w="4223778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1" name="Google Shape;221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905744" y="0"/>
            <a:ext cx="1286256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2" name="Google Shape;222;p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3" name="Google Shape;223;p21"/>
          <p:cNvSpPr/>
          <p:nvPr/>
        </p:nvSpPr>
        <p:spPr>
          <a:xfrm>
            <a:off x="1" y="0"/>
            <a:ext cx="11331648" cy="1978172"/>
          </a:xfrm>
          <a:custGeom>
            <a:rect b="b" l="l" r="r" t="t"/>
            <a:pathLst>
              <a:path extrusionOk="0" h="1978172" w="10768629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450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4" name="Google Shape;224;p21"/>
          <p:cNvSpPr txBox="1"/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Arial"/>
              <a:buNone/>
            </a:pPr>
            <a:r>
              <a:rPr b="1" i="0" lang="en-GB"/>
              <a:t>CONCLUSION</a:t>
            </a:r>
            <a:br>
              <a:rPr b="0" i="0" lang="en-GB"/>
            </a:br>
            <a:endParaRPr/>
          </a:p>
        </p:txBody>
      </p:sp>
      <p:sp>
        <p:nvSpPr>
          <p:cNvPr id="225" name="Google Shape;225;p21"/>
          <p:cNvSpPr txBox="1"/>
          <p:nvPr>
            <p:ph idx="1" type="body"/>
          </p:nvPr>
        </p:nvSpPr>
        <p:spPr>
          <a:xfrm>
            <a:off x="1050879" y="2296161"/>
            <a:ext cx="4788505" cy="384601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rPr b="0" i="0" lang="en-GB"/>
              <a:t>The role of HR is multifaceted, from operational tasks to strategic planning.</a:t>
            </a:r>
            <a:endParaRPr/>
          </a:p>
          <a:p>
            <a:pPr indent="0" lvl="0" marL="0" rtl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None/>
            </a:pPr>
            <a:r>
              <a:rPr b="0" i="0" lang="en-GB"/>
              <a:t>Positive employer-employee relationships are crucial for organizational success.</a:t>
            </a:r>
            <a:endParaRPr/>
          </a:p>
        </p:txBody>
      </p:sp>
      <p:pic>
        <p:nvPicPr>
          <p:cNvPr descr="Group of People" id="226" name="Google Shape;226;p2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921673" y="1978172"/>
            <a:ext cx="3846011" cy="3846011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1"/>
          <p:cNvSpPr/>
          <p:nvPr/>
        </p:nvSpPr>
        <p:spPr>
          <a:xfrm>
            <a:off x="6450426" y="5902730"/>
            <a:ext cx="5741575" cy="955271"/>
          </a:xfrm>
          <a:custGeom>
            <a:rect b="b" l="l" r="r" t="t"/>
            <a:pathLst>
              <a:path extrusionOk="0" h="955271" w="5741575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4509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2" name="Google Shape;232;p2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905744" y="0"/>
            <a:ext cx="1286256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3" name="Google Shape;233;p2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4" name="Google Shape;234;p22"/>
          <p:cNvSpPr/>
          <p:nvPr/>
        </p:nvSpPr>
        <p:spPr>
          <a:xfrm>
            <a:off x="-65800" y="-67000"/>
            <a:ext cx="11980100" cy="1498465"/>
          </a:xfrm>
          <a:custGeom>
            <a:rect b="b" l="l" r="r" t="t"/>
            <a:pathLst>
              <a:path extrusionOk="0" h="1978172" w="10768629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451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5" name="Google Shape;235;p22"/>
          <p:cNvSpPr txBox="1"/>
          <p:nvPr>
            <p:ph type="title"/>
          </p:nvPr>
        </p:nvSpPr>
        <p:spPr>
          <a:xfrm>
            <a:off x="370704" y="74289"/>
            <a:ext cx="9810600" cy="1215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8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Reference list</a:t>
            </a:r>
            <a:endParaRPr sz="3800"/>
          </a:p>
        </p:txBody>
      </p:sp>
      <p:sp>
        <p:nvSpPr>
          <p:cNvPr id="236" name="Google Shape;236;p22"/>
          <p:cNvSpPr txBox="1"/>
          <p:nvPr>
            <p:ph idx="1" type="body"/>
          </p:nvPr>
        </p:nvSpPr>
        <p:spPr>
          <a:xfrm>
            <a:off x="370700" y="1128800"/>
            <a:ext cx="11407200" cy="5686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92500" lnSpcReduction="10000"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1111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Chron.com. (2011).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Examples of a Employee-Employer Relationship in a Company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https://smallbusiness.chron.com/examples-employeeemployer-relationship-company-14479.html.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CIPD (2023).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CIPD | The Profession Map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CIPD. Available at: https://www.cipd.org/uk/the-people-profession/the-profession-map/.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Healey, B. (2017).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Is it time to rethink what we value – and reward – at work?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[online] HRM online. Available at: https://www.hrmonline.com.au/section/featured/dont-value-tortoise-hare/ [Accessed 19 Oct. 2023].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Indeed Career Guide. (n.d.).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What Does a Human Resources Manager Do? Career Description, Duties and How to Become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https://www.indeed.com/career-advice/finding-a-job/what-do-human-resource-management-do.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Kenton, W. (2023).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Human resources (HR) meaning and responsibilities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Investopedia. Available at: https://www.investopedia.com/terms/h/humanresources.asp.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Nuse, H. (2018). Factors that Affect the Relationship between Employer and Employees within Organizations.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Dissertations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https://digitalcommons.wku.edu/diss/158/.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Scott, C. (2023).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From Compliance to Talent Management: The 15 Essential HR Responsibilities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AIHR. Available at: https://www.aihr.com/blog/hr-responsibilities/.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Wilmington College (Wilmington, Ohio). (n.d.).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 Traits of an Effective HR Professional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</a:t>
            </a:r>
            <a:r>
              <a:rPr lang="en-GB" sz="1200" u="sng">
                <a:solidFill>
                  <a:schemeClr val="hlink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/>
              </a:rPr>
              <a:t>https://www.wilmington.edu/news/10-traits-of-an-effective-hr-professional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None/>
            </a:pP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app.croneri.co.uk. (n.d.). </a:t>
            </a:r>
            <a:r>
              <a:rPr i="1"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Employer/Employee Relationship: In-depth | Croner-i</a:t>
            </a:r>
            <a:r>
              <a:rPr lang="en-GB" sz="12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 https://app.croneri.co.uk/topics/employeremployee-relationship/indepth.</a:t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ct val="91666"/>
              <a:buFont typeface="Arial"/>
              <a:buNone/>
            </a:pPr>
            <a:r>
              <a:t/>
            </a:r>
            <a:endParaRPr sz="12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262626"/>
              </a:buClr>
              <a:buSzPct val="80000"/>
              <a:buNone/>
            </a:pPr>
            <a:r>
              <a:t/>
            </a:r>
            <a:endParaRPr/>
          </a:p>
        </p:txBody>
      </p:sp>
      <p:sp>
        <p:nvSpPr>
          <p:cNvPr id="237" name="Google Shape;237;p22"/>
          <p:cNvSpPr/>
          <p:nvPr/>
        </p:nvSpPr>
        <p:spPr>
          <a:xfrm>
            <a:off x="6450426" y="5902730"/>
            <a:ext cx="5741575" cy="955271"/>
          </a:xfrm>
          <a:custGeom>
            <a:rect b="b" l="l" r="r" t="t"/>
            <a:pathLst>
              <a:path extrusionOk="0" h="955271" w="5741575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4510"/>
            </a:srgbClr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ArchiveVTI">
  <a:themeElements>
    <a:clrScheme name="Archive">
      <a:dk1>
        <a:srgbClr val="000000"/>
      </a:dk1>
      <a:lt1>
        <a:srgbClr val="FFFFFF"/>
      </a:lt1>
      <a:dk2>
        <a:srgbClr val="353B3D"/>
      </a:dk2>
      <a:lt2>
        <a:srgbClr val="EEECEA"/>
      </a:lt2>
      <a:accent1>
        <a:srgbClr val="A65E5E"/>
      </a:accent1>
      <a:accent2>
        <a:srgbClr val="9D6053"/>
      </a:accent2>
      <a:accent3>
        <a:srgbClr val="968274"/>
      </a:accent3>
      <a:accent4>
        <a:srgbClr val="878079"/>
      </a:accent4>
      <a:accent5>
        <a:srgbClr val="6C737A"/>
      </a:accent5>
      <a:accent6>
        <a:srgbClr val="697777"/>
      </a:accent6>
      <a:hlink>
        <a:srgbClr val="A25872"/>
      </a:hlink>
      <a:folHlink>
        <a:srgbClr val="667A7E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