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7" r:id="rId2"/>
    <p:sldId id="274" r:id="rId3"/>
    <p:sldId id="275" r:id="rId4"/>
    <p:sldId id="301" r:id="rId5"/>
    <p:sldId id="376" r:id="rId6"/>
    <p:sldId id="357" r:id="rId7"/>
    <p:sldId id="395" r:id="rId8"/>
    <p:sldId id="302" r:id="rId9"/>
    <p:sldId id="303" r:id="rId10"/>
    <p:sldId id="304" r:id="rId11"/>
    <p:sldId id="305" r:id="rId12"/>
    <p:sldId id="358" r:id="rId13"/>
    <p:sldId id="359" r:id="rId14"/>
    <p:sldId id="306" r:id="rId15"/>
    <p:sldId id="294" r:id="rId16"/>
    <p:sldId id="259" r:id="rId17"/>
    <p:sldId id="401" r:id="rId18"/>
    <p:sldId id="402" r:id="rId19"/>
    <p:sldId id="260" r:id="rId20"/>
    <p:sldId id="403" r:id="rId21"/>
    <p:sldId id="261" r:id="rId22"/>
    <p:sldId id="278" r:id="rId23"/>
    <p:sldId id="366" r:id="rId24"/>
    <p:sldId id="266" r:id="rId25"/>
    <p:sldId id="383" r:id="rId26"/>
    <p:sldId id="385" r:id="rId27"/>
    <p:sldId id="386" r:id="rId28"/>
    <p:sldId id="384" r:id="rId29"/>
    <p:sldId id="387" r:id="rId30"/>
    <p:sldId id="368" r:id="rId31"/>
    <p:sldId id="369" r:id="rId32"/>
    <p:sldId id="370" r:id="rId33"/>
    <p:sldId id="371" r:id="rId34"/>
    <p:sldId id="372" r:id="rId35"/>
    <p:sldId id="373" r:id="rId36"/>
    <p:sldId id="375" r:id="rId37"/>
    <p:sldId id="328" r:id="rId38"/>
    <p:sldId id="330" r:id="rId39"/>
    <p:sldId id="297" r:id="rId40"/>
    <p:sldId id="331" r:id="rId41"/>
    <p:sldId id="270" r:id="rId42"/>
    <p:sldId id="282" r:id="rId43"/>
    <p:sldId id="329" r:id="rId44"/>
    <p:sldId id="338" r:id="rId45"/>
    <p:sldId id="318" r:id="rId46"/>
    <p:sldId id="319" r:id="rId47"/>
    <p:sldId id="320" r:id="rId48"/>
    <p:sldId id="322" r:id="rId49"/>
    <p:sldId id="323" r:id="rId50"/>
    <p:sldId id="332" r:id="rId51"/>
    <p:sldId id="379" r:id="rId52"/>
    <p:sldId id="377" r:id="rId53"/>
    <p:sldId id="38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B09415-9799-4D82-8130-0F932EF0B0AA}"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F095636C-5F36-442B-B1ED-8D08EC10262D}">
      <dgm:prSet/>
      <dgm:spPr/>
      <dgm:t>
        <a:bodyPr/>
        <a:lstStyle/>
        <a:p>
          <a:r>
            <a:rPr lang="en-US"/>
            <a:t>How do we become related to each other?</a:t>
          </a:r>
        </a:p>
      </dgm:t>
    </dgm:pt>
    <dgm:pt modelId="{67FE0C3A-CE54-4256-96B9-C04C0CD690B0}" type="parTrans" cxnId="{DF5C3042-0807-42A1-8A4A-6635654B8A6A}">
      <dgm:prSet/>
      <dgm:spPr/>
      <dgm:t>
        <a:bodyPr/>
        <a:lstStyle/>
        <a:p>
          <a:endParaRPr lang="en-US"/>
        </a:p>
      </dgm:t>
    </dgm:pt>
    <dgm:pt modelId="{8957A5E1-938B-4CED-BE0D-AB2D6030FEE2}" type="sibTrans" cxnId="{DF5C3042-0807-42A1-8A4A-6635654B8A6A}">
      <dgm:prSet/>
      <dgm:spPr/>
      <dgm:t>
        <a:bodyPr/>
        <a:lstStyle/>
        <a:p>
          <a:endParaRPr lang="en-US"/>
        </a:p>
      </dgm:t>
    </dgm:pt>
    <dgm:pt modelId="{2009117C-652B-49ED-9D5E-8B46B544CA2A}">
      <dgm:prSet/>
      <dgm:spPr/>
      <dgm:t>
        <a:bodyPr/>
        <a:lstStyle/>
        <a:p>
          <a:r>
            <a:rPr lang="en-US"/>
            <a:t>What prompts us to imagine we are ‘more’ connected to some people and not others?</a:t>
          </a:r>
        </a:p>
      </dgm:t>
    </dgm:pt>
    <dgm:pt modelId="{7B81C741-3719-411F-AC2C-F96BBA7A2FAE}" type="parTrans" cxnId="{CB042FD5-1AEC-4983-B4BB-DF3121A06B2E}">
      <dgm:prSet/>
      <dgm:spPr/>
      <dgm:t>
        <a:bodyPr/>
        <a:lstStyle/>
        <a:p>
          <a:endParaRPr lang="en-US"/>
        </a:p>
      </dgm:t>
    </dgm:pt>
    <dgm:pt modelId="{4BBC02E3-E697-4AE5-92DA-B986F6FD9161}" type="sibTrans" cxnId="{CB042FD5-1AEC-4983-B4BB-DF3121A06B2E}">
      <dgm:prSet/>
      <dgm:spPr/>
      <dgm:t>
        <a:bodyPr/>
        <a:lstStyle/>
        <a:p>
          <a:endParaRPr lang="en-US"/>
        </a:p>
      </dgm:t>
    </dgm:pt>
    <dgm:pt modelId="{D45210C5-7E95-9E42-80B9-57EE846B3A21}" type="pres">
      <dgm:prSet presAssocID="{BDB09415-9799-4D82-8130-0F932EF0B0AA}" presName="linear" presStyleCnt="0">
        <dgm:presLayoutVars>
          <dgm:animLvl val="lvl"/>
          <dgm:resizeHandles val="exact"/>
        </dgm:presLayoutVars>
      </dgm:prSet>
      <dgm:spPr/>
    </dgm:pt>
    <dgm:pt modelId="{7D224330-B7CF-3D40-8264-DD7341296828}" type="pres">
      <dgm:prSet presAssocID="{F095636C-5F36-442B-B1ED-8D08EC10262D}" presName="parentText" presStyleLbl="node1" presStyleIdx="0" presStyleCnt="2">
        <dgm:presLayoutVars>
          <dgm:chMax val="0"/>
          <dgm:bulletEnabled val="1"/>
        </dgm:presLayoutVars>
      </dgm:prSet>
      <dgm:spPr/>
    </dgm:pt>
    <dgm:pt modelId="{CEC958F1-A67A-DD41-B82E-6E8FFB014F35}" type="pres">
      <dgm:prSet presAssocID="{8957A5E1-938B-4CED-BE0D-AB2D6030FEE2}" presName="spacer" presStyleCnt="0"/>
      <dgm:spPr/>
    </dgm:pt>
    <dgm:pt modelId="{85CD6068-5BBC-1545-9E82-78B885EB41A0}" type="pres">
      <dgm:prSet presAssocID="{2009117C-652B-49ED-9D5E-8B46B544CA2A}" presName="parentText" presStyleLbl="node1" presStyleIdx="1" presStyleCnt="2">
        <dgm:presLayoutVars>
          <dgm:chMax val="0"/>
          <dgm:bulletEnabled val="1"/>
        </dgm:presLayoutVars>
      </dgm:prSet>
      <dgm:spPr/>
    </dgm:pt>
  </dgm:ptLst>
  <dgm:cxnLst>
    <dgm:cxn modelId="{94A09324-C8BB-7B4E-B016-0A4433743128}" type="presOf" srcId="{F095636C-5F36-442B-B1ED-8D08EC10262D}" destId="{7D224330-B7CF-3D40-8264-DD7341296828}" srcOrd="0" destOrd="0" presId="urn:microsoft.com/office/officeart/2005/8/layout/vList2"/>
    <dgm:cxn modelId="{DF5C3042-0807-42A1-8A4A-6635654B8A6A}" srcId="{BDB09415-9799-4D82-8130-0F932EF0B0AA}" destId="{F095636C-5F36-442B-B1ED-8D08EC10262D}" srcOrd="0" destOrd="0" parTransId="{67FE0C3A-CE54-4256-96B9-C04C0CD690B0}" sibTransId="{8957A5E1-938B-4CED-BE0D-AB2D6030FEE2}"/>
    <dgm:cxn modelId="{EB1C4B82-BA14-2741-B382-F2F78BCDB043}" type="presOf" srcId="{2009117C-652B-49ED-9D5E-8B46B544CA2A}" destId="{85CD6068-5BBC-1545-9E82-78B885EB41A0}" srcOrd="0" destOrd="0" presId="urn:microsoft.com/office/officeart/2005/8/layout/vList2"/>
    <dgm:cxn modelId="{3D5D05C9-E919-C445-A63D-558AB1C2A61E}" type="presOf" srcId="{BDB09415-9799-4D82-8130-0F932EF0B0AA}" destId="{D45210C5-7E95-9E42-80B9-57EE846B3A21}" srcOrd="0" destOrd="0" presId="urn:microsoft.com/office/officeart/2005/8/layout/vList2"/>
    <dgm:cxn modelId="{CB042FD5-1AEC-4983-B4BB-DF3121A06B2E}" srcId="{BDB09415-9799-4D82-8130-0F932EF0B0AA}" destId="{2009117C-652B-49ED-9D5E-8B46B544CA2A}" srcOrd="1" destOrd="0" parTransId="{7B81C741-3719-411F-AC2C-F96BBA7A2FAE}" sibTransId="{4BBC02E3-E697-4AE5-92DA-B986F6FD9161}"/>
    <dgm:cxn modelId="{953FDB43-D5F2-1644-88DD-BCB812F9338A}" type="presParOf" srcId="{D45210C5-7E95-9E42-80B9-57EE846B3A21}" destId="{7D224330-B7CF-3D40-8264-DD7341296828}" srcOrd="0" destOrd="0" presId="urn:microsoft.com/office/officeart/2005/8/layout/vList2"/>
    <dgm:cxn modelId="{E2E44E80-19B9-6F48-A9BD-D16A5984EBE8}" type="presParOf" srcId="{D45210C5-7E95-9E42-80B9-57EE846B3A21}" destId="{CEC958F1-A67A-DD41-B82E-6E8FFB014F35}" srcOrd="1" destOrd="0" presId="urn:microsoft.com/office/officeart/2005/8/layout/vList2"/>
    <dgm:cxn modelId="{0A7D131F-CE08-4B49-B6EE-6B6B11479492}" type="presParOf" srcId="{D45210C5-7E95-9E42-80B9-57EE846B3A21}" destId="{85CD6068-5BBC-1545-9E82-78B885EB41A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24330-B7CF-3D40-8264-DD7341296828}">
      <dsp:nvSpPr>
        <dsp:cNvPr id="0" name=""/>
        <dsp:cNvSpPr/>
      </dsp:nvSpPr>
      <dsp:spPr>
        <a:xfrm>
          <a:off x="0" y="25137"/>
          <a:ext cx="8229600" cy="21816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How do we become related to each other?</a:t>
          </a:r>
        </a:p>
      </dsp:txBody>
      <dsp:txXfrm>
        <a:off x="106501" y="131638"/>
        <a:ext cx="8016598" cy="1968682"/>
      </dsp:txXfrm>
    </dsp:sp>
    <dsp:sp modelId="{85CD6068-5BBC-1545-9E82-78B885EB41A0}">
      <dsp:nvSpPr>
        <dsp:cNvPr id="0" name=""/>
        <dsp:cNvSpPr/>
      </dsp:nvSpPr>
      <dsp:spPr>
        <a:xfrm>
          <a:off x="0" y="2319141"/>
          <a:ext cx="8229600" cy="21816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What prompts us to imagine we are ‘more’ connected to some people and not others?</a:t>
          </a:r>
        </a:p>
      </dsp:txBody>
      <dsp:txXfrm>
        <a:off x="106501" y="2425642"/>
        <a:ext cx="8016598" cy="19686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C8B33-8B06-457A-A370-5DA1C4D75A66}" type="datetimeFigureOut">
              <a:rPr lang="en-GB" smtClean="0"/>
              <a:t>20/09/2024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6C91C8-7452-4AE4-A762-8B8431F95C29}" type="slidenum">
              <a:rPr lang="en-GB" smtClean="0"/>
              <a:t>‹#›</a:t>
            </a:fld>
            <a:endParaRPr lang="en-GB"/>
          </a:p>
        </p:txBody>
      </p:sp>
    </p:spTree>
    <p:extLst>
      <p:ext uri="{BB962C8B-B14F-4D97-AF65-F5344CB8AC3E}">
        <p14:creationId xmlns:p14="http://schemas.microsoft.com/office/powerpoint/2010/main" val="4058614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Morgan (1877) had established the family as the</a:t>
            </a:r>
            <a:r>
              <a:rPr lang="en-US" baseline="0"/>
              <a:t> central social institution by asserting that all </a:t>
            </a:r>
            <a:r>
              <a:rPr lang="en-US" baseline="0" err="1"/>
              <a:t>organisation</a:t>
            </a:r>
            <a:r>
              <a:rPr lang="en-US" baseline="0"/>
              <a:t> stemmed from these first relationships. Acknowledging that biology meant only mothers and their children could be physically seen as related, he maintained that other kin ties needed to be given terms to allow their value to be seen. He was particularly interested in paternity and how fatherhood could be </a:t>
            </a:r>
            <a:r>
              <a:rPr lang="en-US" baseline="0" err="1"/>
              <a:t>recognised</a:t>
            </a:r>
            <a:r>
              <a:rPr lang="en-US" baseline="0"/>
              <a:t>, valued and acknowledged.</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1</a:t>
            </a:fld>
            <a:endParaRPr lang="en-US"/>
          </a:p>
        </p:txBody>
      </p:sp>
    </p:spTree>
    <p:extLst>
      <p:ext uri="{BB962C8B-B14F-4D97-AF65-F5344CB8AC3E}">
        <p14:creationId xmlns:p14="http://schemas.microsoft.com/office/powerpoint/2010/main" val="3984785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3</a:t>
            </a:fld>
            <a:endParaRPr lang="en-US"/>
          </a:p>
        </p:txBody>
      </p:sp>
    </p:spTree>
    <p:extLst>
      <p:ext uri="{BB962C8B-B14F-4D97-AF65-F5344CB8AC3E}">
        <p14:creationId xmlns:p14="http://schemas.microsoft.com/office/powerpoint/2010/main" val="4281236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addition, Morgan’s ideas failed to successfully account for any transition that might have occurred between his stages: barbarian and </a:t>
            </a:r>
            <a:r>
              <a:rPr lang="en-US" err="1"/>
              <a:t>civilised</a:t>
            </a:r>
            <a:r>
              <a:rPr lang="mr-IN"/>
              <a:t>…</a:t>
            </a:r>
            <a:r>
              <a:rPr lang="en-GB"/>
              <a:t>.something Morgan was attempting to do with his theory.</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a:t>
            </a:fld>
            <a:endParaRPr lang="en-US"/>
          </a:p>
        </p:txBody>
      </p:sp>
    </p:spTree>
    <p:extLst>
      <p:ext uri="{BB962C8B-B14F-4D97-AF65-F5344CB8AC3E}">
        <p14:creationId xmlns:p14="http://schemas.microsoft.com/office/powerpoint/2010/main" val="352021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was</a:t>
            </a:r>
            <a:r>
              <a:rPr lang="en-GB" baseline="0"/>
              <a:t> the beginning of the move that recognised terms were not always easily translatable and that attaching European terms to practices of other social groups was clumsy and problematic. Using European terms shapes other people’s lives into the form that the researcher knows…but that may do damage to it by not being an accurate presentation of it.</a:t>
            </a:r>
            <a:endParaRPr lang="en-GB"/>
          </a:p>
        </p:txBody>
      </p:sp>
      <p:sp>
        <p:nvSpPr>
          <p:cNvPr id="4" name="Slide Number Placeholder 3"/>
          <p:cNvSpPr>
            <a:spLocks noGrp="1"/>
          </p:cNvSpPr>
          <p:nvPr>
            <p:ph type="sldNum" sz="quarter" idx="10"/>
          </p:nvPr>
        </p:nvSpPr>
        <p:spPr/>
        <p:txBody>
          <a:bodyPr/>
          <a:lstStyle/>
          <a:p>
            <a:fld id="{521C7B94-0634-5F4A-A11A-40F123814A1D}" type="slidenum">
              <a:rPr lang="en-US" smtClean="0"/>
              <a:t>9</a:t>
            </a:fld>
            <a:endParaRPr lang="en-US"/>
          </a:p>
        </p:txBody>
      </p:sp>
    </p:spTree>
    <p:extLst>
      <p:ext uri="{BB962C8B-B14F-4D97-AF65-F5344CB8AC3E}">
        <p14:creationId xmlns:p14="http://schemas.microsoft.com/office/powerpoint/2010/main" val="23086927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Bachofen</a:t>
            </a:r>
            <a:r>
              <a:rPr lang="en-US"/>
              <a:t>, J. J. 1861</a:t>
            </a:r>
            <a:r>
              <a:rPr lang="en-US" i="1" baseline="0"/>
              <a:t> Das </a:t>
            </a:r>
            <a:r>
              <a:rPr lang="en-US" i="1" baseline="0" err="1"/>
              <a:t>Mutterrecht</a:t>
            </a:r>
            <a:endParaRPr lang="en-US" i="1" baseline="0"/>
          </a:p>
          <a:p>
            <a:r>
              <a:rPr lang="en-US" i="0" baseline="0"/>
              <a:t>Translated as Myth, Religion and </a:t>
            </a:r>
            <a:r>
              <a:rPr lang="en-US" i="0" baseline="0" err="1"/>
              <a:t>Motherright</a:t>
            </a:r>
            <a:r>
              <a:rPr lang="en-US" i="0" baseline="0"/>
              <a:t>.</a:t>
            </a:r>
            <a:endParaRPr lang="en-US" i="0"/>
          </a:p>
        </p:txBody>
      </p:sp>
      <p:sp>
        <p:nvSpPr>
          <p:cNvPr id="4" name="Slide Number Placeholder 3"/>
          <p:cNvSpPr>
            <a:spLocks noGrp="1"/>
          </p:cNvSpPr>
          <p:nvPr>
            <p:ph type="sldNum" sz="quarter" idx="10"/>
          </p:nvPr>
        </p:nvSpPr>
        <p:spPr/>
        <p:txBody>
          <a:bodyPr/>
          <a:lstStyle/>
          <a:p>
            <a:fld id="{521C7B94-0634-5F4A-A11A-40F123814A1D}" type="slidenum">
              <a:rPr lang="en-US" smtClean="0"/>
              <a:t>11</a:t>
            </a:fld>
            <a:endParaRPr lang="en-US"/>
          </a:p>
        </p:txBody>
      </p:sp>
    </p:spTree>
    <p:extLst>
      <p:ext uri="{BB962C8B-B14F-4D97-AF65-F5344CB8AC3E}">
        <p14:creationId xmlns:p14="http://schemas.microsoft.com/office/powerpoint/2010/main" val="3752462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variety of bonding</a:t>
            </a:r>
            <a:r>
              <a:rPr lang="en-US" baseline="0"/>
              <a:t> evident across species indicates that there is no point attempting to attribute ‘right’ or ‘correct’ </a:t>
            </a:r>
            <a:r>
              <a:rPr lang="en-US" baseline="0" err="1"/>
              <a:t>behaviour</a:t>
            </a:r>
            <a:r>
              <a:rPr lang="en-US" baseline="0"/>
              <a:t> to anything. Thus, the aim is to find out why a particular pattern might have evolved and how that pattern of </a:t>
            </a:r>
            <a:r>
              <a:rPr lang="en-US" baseline="0" err="1"/>
              <a:t>behaviour</a:t>
            </a:r>
            <a:r>
              <a:rPr lang="en-US" baseline="0"/>
              <a:t> functions.</a:t>
            </a:r>
          </a:p>
          <a:p>
            <a:endParaRPr lang="en-US" baseline="0"/>
          </a:p>
          <a:p>
            <a:r>
              <a:rPr lang="en-US" baseline="0"/>
              <a:t>According to </a:t>
            </a:r>
            <a:r>
              <a:rPr lang="en-US" baseline="0" err="1"/>
              <a:t>Espinas</a:t>
            </a:r>
            <a:r>
              <a:rPr lang="en-US" baseline="0"/>
              <a:t> and Engels, the herd is possible when sexual bonds are free or loose. Herds, therefore, are not comprised of rigid reproductive groups. Once family ties solidify it becomes more difficult for herds to function well. This is because people have stronger allegiances or connections to certain individuals over others. This means groups cannot be both (herd or nuclear family)  as one struggles to have allegiance to both the group and the family simultaneously. Consequently, for families to be produced herds had to undergo a radical social change.</a:t>
            </a:r>
          </a:p>
          <a:p>
            <a:endParaRPr lang="en-US" baseline="0"/>
          </a:p>
          <a:p>
            <a:r>
              <a:rPr lang="en-US" baseline="0"/>
              <a:t> Male sexual jealousy is cited as an impetus that moved people away from herding and towards families with a known pater.</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14</a:t>
            </a:fld>
            <a:endParaRPr lang="en-US"/>
          </a:p>
        </p:txBody>
      </p:sp>
    </p:spTree>
    <p:extLst>
      <p:ext uri="{BB962C8B-B14F-4D97-AF65-F5344CB8AC3E}">
        <p14:creationId xmlns:p14="http://schemas.microsoft.com/office/powerpoint/2010/main" val="1719098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15</a:t>
            </a:fld>
            <a:endParaRPr lang="en-US"/>
          </a:p>
        </p:txBody>
      </p:sp>
    </p:spTree>
    <p:extLst>
      <p:ext uri="{BB962C8B-B14F-4D97-AF65-F5344CB8AC3E}">
        <p14:creationId xmlns:p14="http://schemas.microsoft.com/office/powerpoint/2010/main" val="1960072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solidFill>
                  <a:srgbClr val="13009B"/>
                </a:solidFill>
                <a:latin typeface="ArialMT"/>
              </a:rPr>
              <a:t>Helpful terms</a:t>
            </a:r>
            <a:r>
              <a:rPr lang="en-US" sz="1200" baseline="0">
                <a:solidFill>
                  <a:srgbClr val="13009B"/>
                </a:solidFill>
                <a:latin typeface="ArialMT"/>
              </a:rPr>
              <a:t> to enable us to describe these relationships with more accuracy or fine-tuning: </a:t>
            </a:r>
            <a:r>
              <a:rPr lang="en-US" sz="1200">
                <a:solidFill>
                  <a:srgbClr val="13009B"/>
                </a:solidFill>
                <a:latin typeface="ArialMT"/>
              </a:rPr>
              <a:t>interconnected</a:t>
            </a:r>
            <a:r>
              <a:rPr lang="en-US" sz="1200">
                <a:solidFill>
                  <a:srgbClr val="747474"/>
                </a:solidFill>
                <a:latin typeface="ArialMT"/>
              </a:rPr>
              <a:t>, </a:t>
            </a:r>
            <a:r>
              <a:rPr lang="en-US" sz="1200">
                <a:solidFill>
                  <a:srgbClr val="13009B"/>
                </a:solidFill>
                <a:latin typeface="ArialMT"/>
              </a:rPr>
              <a:t>associated</a:t>
            </a:r>
            <a:r>
              <a:rPr lang="en-US" sz="1200">
                <a:solidFill>
                  <a:srgbClr val="747474"/>
                </a:solidFill>
                <a:latin typeface="ArialMT"/>
              </a:rPr>
              <a:t>, linked, coupled, correlated, </a:t>
            </a:r>
            <a:r>
              <a:rPr lang="en-US" sz="1200">
                <a:solidFill>
                  <a:srgbClr val="13009B"/>
                </a:solidFill>
                <a:latin typeface="ArialMT"/>
              </a:rPr>
              <a:t>allied</a:t>
            </a:r>
            <a:r>
              <a:rPr lang="en-US" sz="1200">
                <a:solidFill>
                  <a:srgbClr val="747474"/>
                </a:solidFill>
                <a:latin typeface="ArialMT"/>
              </a:rPr>
              <a:t>, </a:t>
            </a:r>
            <a:r>
              <a:rPr lang="en-US" sz="1200">
                <a:solidFill>
                  <a:srgbClr val="13009B"/>
                </a:solidFill>
                <a:latin typeface="ArialMT"/>
              </a:rPr>
              <a:t>affiliated</a:t>
            </a:r>
            <a:r>
              <a:rPr lang="en-US" sz="1200">
                <a:solidFill>
                  <a:srgbClr val="747474"/>
                </a:solidFill>
                <a:latin typeface="ArialMT"/>
              </a:rPr>
              <a:t>, accompanying, </a:t>
            </a:r>
            <a:r>
              <a:rPr lang="en-US" sz="1200">
                <a:solidFill>
                  <a:srgbClr val="13009B"/>
                </a:solidFill>
                <a:latin typeface="ArialMT"/>
              </a:rPr>
              <a:t>concomitant</a:t>
            </a:r>
            <a:r>
              <a:rPr lang="en-US" sz="1200">
                <a:solidFill>
                  <a:srgbClr val="747474"/>
                </a:solidFill>
                <a:latin typeface="ArialMT"/>
              </a:rPr>
              <a:t>, </a:t>
            </a:r>
            <a:r>
              <a:rPr lang="en-US" sz="1200">
                <a:solidFill>
                  <a:srgbClr val="13009B"/>
                </a:solidFill>
                <a:latin typeface="ArialMT"/>
              </a:rPr>
              <a:t>corresponding</a:t>
            </a:r>
            <a:r>
              <a:rPr lang="en-US" sz="1200">
                <a:solidFill>
                  <a:srgbClr val="747474"/>
                </a:solidFill>
                <a:latin typeface="ArialMT"/>
              </a:rPr>
              <a:t>, </a:t>
            </a:r>
            <a:r>
              <a:rPr lang="en-US" sz="1200">
                <a:solidFill>
                  <a:srgbClr val="13009B"/>
                </a:solidFill>
                <a:latin typeface="ArialMT"/>
              </a:rPr>
              <a:t>analogous</a:t>
            </a:r>
            <a:r>
              <a:rPr lang="en-US" sz="1200">
                <a:solidFill>
                  <a:srgbClr val="747474"/>
                </a:solidFill>
                <a:latin typeface="ArialMT"/>
              </a:rPr>
              <a:t>, </a:t>
            </a:r>
            <a:r>
              <a:rPr lang="en-US" sz="1200">
                <a:solidFill>
                  <a:srgbClr val="13009B"/>
                </a:solidFill>
                <a:latin typeface="ArialMT"/>
              </a:rPr>
              <a:t>kindred</a:t>
            </a:r>
            <a:r>
              <a:rPr lang="en-US" sz="1200">
                <a:solidFill>
                  <a:srgbClr val="747474"/>
                </a:solidFill>
                <a:latin typeface="ArialMT"/>
              </a:rPr>
              <a:t>, </a:t>
            </a:r>
            <a:r>
              <a:rPr lang="en-US" sz="1200">
                <a:solidFill>
                  <a:srgbClr val="13009B"/>
                </a:solidFill>
                <a:latin typeface="ArialMT"/>
              </a:rPr>
              <a:t>parallel</a:t>
            </a:r>
            <a:r>
              <a:rPr lang="en-US" sz="1200">
                <a:solidFill>
                  <a:srgbClr val="747474"/>
                </a:solidFill>
                <a:latin typeface="ArialMT"/>
              </a:rPr>
              <a:t>, </a:t>
            </a:r>
            <a:r>
              <a:rPr lang="en-US" sz="1200">
                <a:solidFill>
                  <a:srgbClr val="13009B"/>
                </a:solidFill>
                <a:latin typeface="ArialMT"/>
              </a:rPr>
              <a:t>comparable</a:t>
            </a:r>
            <a:r>
              <a:rPr lang="en-US" sz="1200">
                <a:solidFill>
                  <a:srgbClr val="747474"/>
                </a:solidFill>
                <a:latin typeface="ArialMT"/>
              </a:rPr>
              <a:t>, </a:t>
            </a:r>
            <a:r>
              <a:rPr lang="en-US" sz="1200">
                <a:solidFill>
                  <a:srgbClr val="13009B"/>
                </a:solidFill>
                <a:latin typeface="ArialMT"/>
              </a:rPr>
              <a:t>equivalent</a:t>
            </a:r>
            <a:r>
              <a:rPr lang="en-US" sz="1200">
                <a:solidFill>
                  <a:srgbClr val="747474"/>
                </a:solidFill>
                <a:latin typeface="ArialMT"/>
              </a:rPr>
              <a:t>, </a:t>
            </a:r>
            <a:r>
              <a:rPr lang="en-US" sz="1200">
                <a:solidFill>
                  <a:srgbClr val="13009B"/>
                </a:solidFill>
                <a:latin typeface="ArialMT"/>
              </a:rPr>
              <a:t>homologous</a:t>
            </a:r>
            <a:r>
              <a:rPr lang="en-US" sz="1200">
                <a:solidFill>
                  <a:srgbClr val="747474"/>
                </a:solidFill>
                <a:latin typeface="ArialMT"/>
              </a:rPr>
              <a:t>,	</a:t>
            </a:r>
          </a:p>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16</a:t>
            </a:fld>
            <a:endParaRPr lang="en-US"/>
          </a:p>
        </p:txBody>
      </p:sp>
    </p:spTree>
    <p:extLst>
      <p:ext uri="{BB962C8B-B14F-4D97-AF65-F5344CB8AC3E}">
        <p14:creationId xmlns:p14="http://schemas.microsoft.com/office/powerpoint/2010/main" val="1788269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21</a:t>
            </a:fld>
            <a:endParaRPr lang="en-US"/>
          </a:p>
        </p:txBody>
      </p:sp>
    </p:spTree>
    <p:extLst>
      <p:ext uri="{BB962C8B-B14F-4D97-AF65-F5344CB8AC3E}">
        <p14:creationId xmlns:p14="http://schemas.microsoft.com/office/powerpoint/2010/main" val="788308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Also see </a:t>
            </a:r>
            <a:r>
              <a:rPr lang="en-US" err="1"/>
              <a:t>Charis</a:t>
            </a:r>
            <a:r>
              <a:rPr lang="en-US"/>
              <a:t> Thompson’s chapter Strategic </a:t>
            </a:r>
            <a:r>
              <a:rPr lang="en-US" err="1"/>
              <a:t>Naturalising</a:t>
            </a:r>
            <a:r>
              <a:rPr lang="en-US"/>
              <a:t> in Franklin, S., and McKinnon, S. 2002</a:t>
            </a:r>
            <a:r>
              <a:rPr lang="en-US" i="1"/>
              <a:t>Relative Values (</a:t>
            </a:r>
            <a:r>
              <a:rPr lang="en-US"/>
              <a:t>Case</a:t>
            </a:r>
            <a:r>
              <a:rPr lang="en-US" baseline="0"/>
              <a:t> studies on page 179)</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27</a:t>
            </a:fld>
            <a:endParaRPr lang="en-US"/>
          </a:p>
        </p:txBody>
      </p:sp>
    </p:spTree>
    <p:extLst>
      <p:ext uri="{BB962C8B-B14F-4D97-AF65-F5344CB8AC3E}">
        <p14:creationId xmlns:p14="http://schemas.microsoft.com/office/powerpoint/2010/main" val="1822486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Citatio:n</a:t>
            </a:r>
            <a:r>
              <a:rPr lang="en-US"/>
              <a:t> </a:t>
            </a:r>
            <a:r>
              <a:rPr lang="en-US" sz="1200">
                <a:solidFill>
                  <a:srgbClr val="0E68F8"/>
                </a:solidFill>
                <a:latin typeface="Roboto-Regular"/>
              </a:rPr>
              <a:t>In re Marriage of </a:t>
            </a:r>
            <a:r>
              <a:rPr lang="en-US" sz="1200" err="1">
                <a:solidFill>
                  <a:srgbClr val="0E68F8"/>
                </a:solidFill>
                <a:latin typeface="Roboto-Regular"/>
              </a:rPr>
              <a:t>Buzzanca</a:t>
            </a:r>
            <a:r>
              <a:rPr lang="en-US" sz="1200">
                <a:solidFill>
                  <a:srgbClr val="0E68F8"/>
                </a:solidFill>
                <a:latin typeface="Roboto-Regular"/>
              </a:rPr>
              <a:t>, 61 Cal. App. 4th 1410, 72 Cal. </a:t>
            </a:r>
            <a:r>
              <a:rPr lang="en-US" sz="1200" err="1">
                <a:solidFill>
                  <a:srgbClr val="0E68F8"/>
                </a:solidFill>
                <a:latin typeface="Roboto-Regular"/>
              </a:rPr>
              <a:t>Rptr</a:t>
            </a:r>
            <a:r>
              <a:rPr lang="en-US" sz="1200">
                <a:solidFill>
                  <a:srgbClr val="0E68F8"/>
                </a:solidFill>
                <a:latin typeface="Roboto-Regular"/>
              </a:rPr>
              <a:t>. 2d 280, 1998 Cal. App. LEXIS 180, 98 Cal. Daily Op. Service 1782, 77 A.L.R.5th 775, 98 Daily Journal DAR 2436 (Cal. App. 4th Dist. Mar. 10, 1998) Available at https://</a:t>
            </a:r>
            <a:r>
              <a:rPr lang="en-US" sz="1200" err="1">
                <a:solidFill>
                  <a:srgbClr val="0E68F8"/>
                </a:solidFill>
                <a:latin typeface="Roboto-Regular"/>
              </a:rPr>
              <a:t>www.casebriefs.com</a:t>
            </a:r>
            <a:r>
              <a:rPr lang="en-US" sz="1200">
                <a:solidFill>
                  <a:srgbClr val="0E68F8"/>
                </a:solidFill>
                <a:latin typeface="Roboto-Regular"/>
              </a:rPr>
              <a:t>/blog/law/family-law/family-law-keyed-to-</a:t>
            </a:r>
            <a:r>
              <a:rPr lang="en-US" sz="1200" err="1">
                <a:solidFill>
                  <a:srgbClr val="0E68F8"/>
                </a:solidFill>
                <a:latin typeface="Roboto-Regular"/>
              </a:rPr>
              <a:t>weisberg</a:t>
            </a:r>
            <a:r>
              <a:rPr lang="en-US" sz="1200">
                <a:solidFill>
                  <a:srgbClr val="0E68F8"/>
                </a:solidFill>
                <a:latin typeface="Roboto-Regular"/>
              </a:rPr>
              <a:t>/adoption-and-alternatives-to-adoption/in-re-marriage-of-</a:t>
            </a:r>
            <a:r>
              <a:rPr lang="en-US" sz="1200" err="1">
                <a:solidFill>
                  <a:srgbClr val="0E68F8"/>
                </a:solidFill>
                <a:latin typeface="Roboto-Regular"/>
              </a:rPr>
              <a:t>buzzanca</a:t>
            </a:r>
            <a:r>
              <a:rPr lang="en-US" sz="1200">
                <a:solidFill>
                  <a:srgbClr val="0E68F8"/>
                </a:solidFill>
                <a:latin typeface="Roboto-Regular"/>
              </a:rPr>
              <a:t>/ </a:t>
            </a:r>
          </a:p>
          <a:p>
            <a:endParaRPr lang="en-US" sz="1200">
              <a:solidFill>
                <a:srgbClr val="0E68F8"/>
              </a:solidFill>
              <a:latin typeface="Roboto-Regular"/>
            </a:endParaRPr>
          </a:p>
          <a:p>
            <a:pPr>
              <a:buChar char="◦"/>
            </a:pPr>
            <a:r>
              <a:rPr lang="en-US" sz="1200">
                <a:solidFill>
                  <a:prstClr val="black"/>
                </a:solidFill>
                <a:latin typeface="Times-Roman"/>
              </a:rPr>
              <a:t>‘Under the </a:t>
            </a:r>
            <a:r>
              <a:rPr lang="en-US" sz="1200" b="1">
                <a:solidFill>
                  <a:prstClr val="black"/>
                </a:solidFill>
                <a:latin typeface="Times-Roman"/>
              </a:rPr>
              <a:t>Uniform Parentage Act</a:t>
            </a:r>
            <a:r>
              <a:rPr lang="en-US" sz="1200" b="0">
                <a:solidFill>
                  <a:prstClr val="black"/>
                </a:solidFill>
                <a:latin typeface="Times-Roman"/>
              </a:rPr>
              <a:t>, there are a number of ways paternity can be established other than biology, including:</a:t>
            </a:r>
          </a:p>
          <a:p>
            <a:pPr>
              <a:buChar char="▪"/>
            </a:pPr>
            <a:r>
              <a:rPr lang="en-US" sz="1200" b="0">
                <a:solidFill>
                  <a:prstClr val="black"/>
                </a:solidFill>
                <a:latin typeface="Times-Roman"/>
              </a:rPr>
              <a:t>The parents were married at the time of birth.</a:t>
            </a:r>
          </a:p>
          <a:p>
            <a:pPr>
              <a:buChar char="▪"/>
            </a:pPr>
            <a:r>
              <a:rPr lang="en-US" sz="1200" b="0">
                <a:solidFill>
                  <a:prstClr val="black"/>
                </a:solidFill>
                <a:latin typeface="Times-Roman"/>
              </a:rPr>
              <a:t>Consenting to be named the father on the child's birth certificate.</a:t>
            </a:r>
          </a:p>
          <a:p>
            <a:pPr>
              <a:buChar char="•"/>
            </a:pPr>
            <a:r>
              <a:rPr lang="en-US" sz="1200" b="0">
                <a:solidFill>
                  <a:prstClr val="black"/>
                </a:solidFill>
                <a:latin typeface="Times-Roman"/>
              </a:rPr>
              <a:t>The Appellate Court felt that their decision was a stop-gap measure and made an open request to the Legislature to say something conclusive about this issue.</a:t>
            </a:r>
          </a:p>
          <a:p>
            <a:pPr>
              <a:buChar char="•"/>
            </a:pPr>
            <a:r>
              <a:rPr lang="en-US" sz="1200" b="0">
                <a:solidFill>
                  <a:prstClr val="black"/>
                </a:solidFill>
                <a:latin typeface="Times-Roman"/>
              </a:rPr>
              <a:t>This case established the concept of </a:t>
            </a:r>
            <a:r>
              <a:rPr lang="en-US" sz="1200" b="0" i="1">
                <a:solidFill>
                  <a:prstClr val="black"/>
                </a:solidFill>
                <a:latin typeface="Times-Roman"/>
              </a:rPr>
              <a:t>parentage by consent</a:t>
            </a:r>
            <a:r>
              <a:rPr lang="en-US" sz="1200" b="0" i="0">
                <a:solidFill>
                  <a:prstClr val="black"/>
                </a:solidFill>
                <a:latin typeface="Times-Roman"/>
              </a:rPr>
              <a:t>.</a:t>
            </a:r>
          </a:p>
          <a:p>
            <a:pPr>
              <a:buChar char="◦"/>
            </a:pPr>
            <a:r>
              <a:rPr lang="en-US" sz="1200" b="0" i="0">
                <a:solidFill>
                  <a:prstClr val="black"/>
                </a:solidFill>
                <a:latin typeface="Times-Roman"/>
              </a:rPr>
              <a:t>The question is still open as to whether this decision would allow the child to inherit from the </a:t>
            </a:r>
            <a:r>
              <a:rPr lang="en-US" sz="1200" b="0" i="0" err="1">
                <a:solidFill>
                  <a:prstClr val="black"/>
                </a:solidFill>
                <a:latin typeface="Times-Roman"/>
              </a:rPr>
              <a:t>Buzzancas</a:t>
            </a:r>
            <a:r>
              <a:rPr lang="en-US" sz="1200" b="0" i="0">
                <a:solidFill>
                  <a:prstClr val="black"/>
                </a:solidFill>
                <a:latin typeface="Times-Roman"/>
              </a:rPr>
              <a:t>, or if it is just applicable to custody and support.</a:t>
            </a:r>
          </a:p>
          <a:p>
            <a:pPr>
              <a:buChar char="◦"/>
            </a:pPr>
            <a:r>
              <a:rPr lang="en-US" sz="1200" b="1" i="0">
                <a:solidFill>
                  <a:prstClr val="black"/>
                </a:solidFill>
                <a:latin typeface="Times-Roman"/>
              </a:rPr>
              <a:t>Uniform Parentage Act § 707</a:t>
            </a:r>
            <a:r>
              <a:rPr lang="en-US" sz="1200" b="0" i="0">
                <a:solidFill>
                  <a:prstClr val="black"/>
                </a:solidFill>
                <a:latin typeface="Times-Roman"/>
              </a:rPr>
              <a:t> specifically says that if you agree to have a child by assisted reproduction, but die before placement, any child that eventually results from your agreement </a:t>
            </a:r>
            <a:r>
              <a:rPr lang="en-US" sz="1200" b="0" i="1">
                <a:solidFill>
                  <a:prstClr val="black"/>
                </a:solidFill>
                <a:latin typeface="Times-Roman"/>
              </a:rPr>
              <a:t>cannot</a:t>
            </a:r>
            <a:r>
              <a:rPr lang="en-US" sz="1200" b="0" i="0">
                <a:solidFill>
                  <a:prstClr val="black"/>
                </a:solidFill>
                <a:latin typeface="Times-Roman"/>
              </a:rPr>
              <a:t> inherit as your heir (unless you specifically say so in writing).’ Law School Case Briefs Available at http://</a:t>
            </a:r>
            <a:r>
              <a:rPr lang="en-US" sz="1200" b="0" i="0" err="1">
                <a:solidFill>
                  <a:prstClr val="black"/>
                </a:solidFill>
                <a:latin typeface="Times-Roman"/>
              </a:rPr>
              <a:t>www.invispress.com</a:t>
            </a:r>
            <a:r>
              <a:rPr lang="en-US" sz="1200" b="0" i="0">
                <a:solidFill>
                  <a:prstClr val="black"/>
                </a:solidFill>
                <a:latin typeface="Times-Roman"/>
              </a:rPr>
              <a:t>/law/estates/</a:t>
            </a:r>
            <a:r>
              <a:rPr lang="en-US" sz="1200" b="0" i="0" err="1">
                <a:solidFill>
                  <a:prstClr val="black"/>
                </a:solidFill>
                <a:latin typeface="Times-Roman"/>
              </a:rPr>
              <a:t>buzzanca.html</a:t>
            </a:r>
            <a:r>
              <a:rPr lang="en-US" sz="1200" b="0" i="0">
                <a:solidFill>
                  <a:prstClr val="black"/>
                </a:solidFill>
                <a:latin typeface="Times-Roman"/>
              </a:rPr>
              <a:t> </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29</a:t>
            </a:fld>
            <a:endParaRPr lang="en-US"/>
          </a:p>
        </p:txBody>
      </p:sp>
    </p:spTree>
    <p:extLst>
      <p:ext uri="{BB962C8B-B14F-4D97-AF65-F5344CB8AC3E}">
        <p14:creationId xmlns:p14="http://schemas.microsoft.com/office/powerpoint/2010/main" val="2635603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article</a:t>
            </a:r>
            <a:r>
              <a:rPr lang="en-US" baseline="0"/>
              <a:t> was written as a response to </a:t>
            </a:r>
            <a:r>
              <a:rPr lang="en-US" baseline="0" err="1"/>
              <a:t>Sahlins</a:t>
            </a:r>
            <a:r>
              <a:rPr lang="en-US" baseline="0"/>
              <a:t>’ book </a:t>
            </a:r>
            <a:r>
              <a:rPr lang="en-US" i="1" baseline="0"/>
              <a:t>What Kinship is and is Not</a:t>
            </a:r>
            <a:r>
              <a:rPr lang="en-US" i="0" baseline="0"/>
              <a:t> (2013).</a:t>
            </a:r>
            <a:endParaRPr lang="en-US" i="1"/>
          </a:p>
          <a:p>
            <a:endParaRPr lang="en-US"/>
          </a:p>
          <a:p>
            <a:r>
              <a:rPr lang="en-US"/>
              <a:t>According to </a:t>
            </a:r>
            <a:r>
              <a:rPr lang="en-US" err="1"/>
              <a:t>Carsten</a:t>
            </a:r>
            <a:r>
              <a:rPr lang="en-US"/>
              <a:t> (2013) kinship is often treated with a ‘sentimental view’ (quoting</a:t>
            </a:r>
            <a:r>
              <a:rPr lang="en-US" baseline="0"/>
              <a:t> </a:t>
            </a:r>
            <a:r>
              <a:rPr lang="en-US" baseline="0" err="1"/>
              <a:t>Strathern</a:t>
            </a:r>
            <a:r>
              <a:rPr lang="en-US" baseline="0"/>
              <a:t> 200:152) and as a positive, generative ideological force of ideas about connection [and] belonging’ . But kinship is not just all warm and fuzzy. It can be oppressive, restrictive, controlling and coercive. This is because it is where the rules begin.</a:t>
            </a:r>
          </a:p>
          <a:p>
            <a:endParaRPr lang="en-US" baseline="0"/>
          </a:p>
          <a:p>
            <a:r>
              <a:rPr lang="en-US" baseline="0"/>
              <a:t>Kinship ties or bonds can accumulate and can dissolve as time passes. In doing so one’s sense of relatedness can ‘thicken’ or ‘thin’. The processes that construct kinship according to </a:t>
            </a:r>
            <a:r>
              <a:rPr lang="en-US" baseline="0" err="1"/>
              <a:t>Carsten</a:t>
            </a:r>
            <a:r>
              <a:rPr lang="en-US" baseline="0"/>
              <a:t> are feeding, residence, ancestors, memory, time, birth, land use, material lives 9things), similarity, bodies, property.</a:t>
            </a:r>
          </a:p>
          <a:p>
            <a:endParaRPr lang="en-US" baseline="0"/>
          </a:p>
          <a:p>
            <a:r>
              <a:rPr lang="en-US" baseline="0"/>
              <a:t>Kin plays out in power/control/exchange/ideology/religiosity/norms/expectations of culture.</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31</a:t>
            </a:fld>
            <a:endParaRPr lang="en-US"/>
          </a:p>
        </p:txBody>
      </p:sp>
    </p:spTree>
    <p:extLst>
      <p:ext uri="{BB962C8B-B14F-4D97-AF65-F5344CB8AC3E}">
        <p14:creationId xmlns:p14="http://schemas.microsoft.com/office/powerpoint/2010/main" val="3210655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32</a:t>
            </a:fld>
            <a:endParaRPr lang="en-US"/>
          </a:p>
        </p:txBody>
      </p:sp>
    </p:spTree>
    <p:extLst>
      <p:ext uri="{BB962C8B-B14F-4D97-AF65-F5344CB8AC3E}">
        <p14:creationId xmlns:p14="http://schemas.microsoft.com/office/powerpoint/2010/main" val="5431609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err="1">
                <a:solidFill>
                  <a:schemeClr val="tx1"/>
                </a:solidFill>
                <a:effectLst/>
                <a:latin typeface="+mn-lt"/>
                <a:ea typeface="+mn-ea"/>
                <a:cs typeface="+mn-cs"/>
              </a:rPr>
              <a:t>Lambek</a:t>
            </a:r>
            <a:r>
              <a:rPr lang="en-US" sz="1200" kern="1200">
                <a:solidFill>
                  <a:schemeClr val="tx1"/>
                </a:solidFill>
                <a:effectLst/>
                <a:latin typeface="+mn-lt"/>
                <a:ea typeface="+mn-ea"/>
                <a:cs typeface="+mn-cs"/>
              </a:rPr>
              <a:t>, M. 2011. “Kinship as gift and theft: acts of succession in Mayotte and ancient Israel.” </a:t>
            </a:r>
            <a:r>
              <a:rPr lang="en-US" sz="1200" i="1" kern="1200">
                <a:solidFill>
                  <a:schemeClr val="tx1"/>
                </a:solidFill>
                <a:effectLst/>
                <a:latin typeface="+mn-lt"/>
                <a:ea typeface="+mn-ea"/>
                <a:cs typeface="+mn-cs"/>
              </a:rPr>
              <a:t>American Ethnologist </a:t>
            </a:r>
            <a:r>
              <a:rPr lang="en-US" sz="1200" kern="1200">
                <a:solidFill>
                  <a:schemeClr val="tx1"/>
                </a:solidFill>
                <a:effectLst/>
                <a:latin typeface="+mn-lt"/>
                <a:ea typeface="+mn-ea"/>
                <a:cs typeface="+mn-cs"/>
              </a:rPr>
              <a:t>38: 2–16. </a:t>
            </a:r>
            <a:endParaRPr lang="en-US"/>
          </a:p>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33</a:t>
            </a:fld>
            <a:endParaRPr lang="en-US"/>
          </a:p>
        </p:txBody>
      </p:sp>
    </p:spTree>
    <p:extLst>
      <p:ext uri="{BB962C8B-B14F-4D97-AF65-F5344CB8AC3E}">
        <p14:creationId xmlns:p14="http://schemas.microsoft.com/office/powerpoint/2010/main" val="1903558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Schneider rocked the boat with regards kinship studies. Following</a:t>
            </a:r>
            <a:r>
              <a:rPr lang="en-US" baseline="0"/>
              <a:t> previous criticisms of anthropology’s use of European concepts to frame small scale cultures’ social institutions (think: EP, </a:t>
            </a:r>
            <a:r>
              <a:rPr lang="en-US" baseline="0" err="1"/>
              <a:t>Nuer</a:t>
            </a:r>
            <a:r>
              <a:rPr lang="en-US" baseline="0"/>
              <a:t> and </a:t>
            </a:r>
            <a:r>
              <a:rPr lang="en-US" baseline="0" err="1"/>
              <a:t>segmentary</a:t>
            </a:r>
            <a:r>
              <a:rPr lang="en-US" baseline="0"/>
              <a:t> lineage theory), Schneider contested the idea that kinship was a distinct domain at all and suggested that it was perhaps just something European and N American groups do. He used the ethnography of the Yap to support his case. (The Yap have babies by ghosts implanting them, similar to the Trobriand Islanders).</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38</a:t>
            </a:fld>
            <a:endParaRPr lang="en-US"/>
          </a:p>
        </p:txBody>
      </p:sp>
    </p:spTree>
    <p:extLst>
      <p:ext uri="{BB962C8B-B14F-4D97-AF65-F5344CB8AC3E}">
        <p14:creationId xmlns:p14="http://schemas.microsoft.com/office/powerpoint/2010/main" val="3971091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t>‘</a:t>
            </a:r>
            <a:r>
              <a:rPr lang="en-US" sz="1200" kern="1200">
                <a:solidFill>
                  <a:schemeClr val="tx1"/>
                </a:solidFill>
                <a:effectLst/>
                <a:latin typeface="+mn-lt"/>
                <a:ea typeface="+mn-ea"/>
                <a:cs typeface="+mn-cs"/>
              </a:rPr>
              <a:t>The term </a:t>
            </a:r>
            <a:r>
              <a:rPr lang="en-US" sz="1200" i="1" kern="1200" err="1">
                <a:solidFill>
                  <a:schemeClr val="tx1"/>
                </a:solidFill>
                <a:effectLst/>
                <a:latin typeface="+mn-lt"/>
                <a:ea typeface="+mn-ea"/>
                <a:cs typeface="+mn-cs"/>
              </a:rPr>
              <a:t>gidi</a:t>
            </a:r>
            <a:r>
              <a:rPr lang="en-US" sz="1200" i="1" kern="1200">
                <a:solidFill>
                  <a:schemeClr val="tx1"/>
                </a:solidFill>
                <a:effectLst/>
                <a:latin typeface="+mn-lt"/>
                <a:ea typeface="+mn-ea"/>
                <a:cs typeface="+mn-cs"/>
              </a:rPr>
              <a:t> </a:t>
            </a:r>
            <a:r>
              <a:rPr lang="en-US" sz="1200" i="1" kern="1200" err="1">
                <a:solidFill>
                  <a:schemeClr val="tx1"/>
                </a:solidFill>
                <a:effectLst/>
                <a:latin typeface="+mn-lt"/>
                <a:ea typeface="+mn-ea"/>
                <a:cs typeface="+mn-cs"/>
              </a:rPr>
              <a:t>ni</a:t>
            </a:r>
            <a:r>
              <a:rPr lang="en-US" sz="1200" i="1" kern="1200">
                <a:solidFill>
                  <a:schemeClr val="tx1"/>
                </a:solidFill>
                <a:effectLst/>
                <a:latin typeface="+mn-lt"/>
                <a:ea typeface="+mn-ea"/>
                <a:cs typeface="+mn-cs"/>
              </a:rPr>
              <a:t> </a:t>
            </a:r>
            <a:r>
              <a:rPr lang="en-US" sz="1200" i="1" kern="1200" err="1">
                <a:solidFill>
                  <a:schemeClr val="tx1"/>
                </a:solidFill>
                <a:effectLst/>
                <a:latin typeface="+mn-lt"/>
                <a:ea typeface="+mn-ea"/>
                <a:cs typeface="+mn-cs"/>
              </a:rPr>
              <a:t>m'fen</a:t>
            </a:r>
            <a:r>
              <a:rPr lang="en-US" sz="1200" i="1" kern="1200">
                <a:solidFill>
                  <a:schemeClr val="tx1"/>
                </a:solidFill>
                <a:effectLst/>
                <a:latin typeface="+mn-lt"/>
                <a:ea typeface="+mn-ea"/>
                <a:cs typeface="+mn-cs"/>
              </a:rPr>
              <a:t> </a:t>
            </a:r>
            <a:r>
              <a:rPr lang="en-US" sz="1200" kern="1200">
                <a:solidFill>
                  <a:schemeClr val="tx1"/>
                </a:solidFill>
                <a:effectLst/>
                <a:latin typeface="+mn-lt"/>
                <a:ea typeface="+mn-ea"/>
                <a:cs typeface="+mn-cs"/>
              </a:rPr>
              <a:t>means literally "people who chase away"; it is neither an elementary nor a compound kinship term. The phrase refers to the right of the father's sister's children to chase ego off his land either for failing to accord them the deep respect which is their due or for committing some very serious breach of custom.’ (Schneider, 1953:223)</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This quote above</a:t>
            </a:r>
            <a:r>
              <a:rPr lang="en-US" sz="1200" kern="1200" baseline="0">
                <a:solidFill>
                  <a:schemeClr val="tx1"/>
                </a:solidFill>
                <a:effectLst/>
                <a:latin typeface="+mn-lt"/>
                <a:ea typeface="+mn-ea"/>
                <a:cs typeface="+mn-cs"/>
              </a:rPr>
              <a:t> illustrates the problem of translation of kinship terms into other cultural systems.</a:t>
            </a:r>
            <a:r>
              <a:rPr lang="en-US" sz="1200" kern="120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Schneider, D. 1953 Yap Kinship Terminology and Kin Groups</a:t>
            </a:r>
            <a:r>
              <a:rPr lang="en-US" sz="1200" kern="1200" baseline="0">
                <a:solidFill>
                  <a:schemeClr val="tx1"/>
                </a:solidFill>
                <a:effectLst/>
                <a:latin typeface="+mn-lt"/>
                <a:ea typeface="+mn-ea"/>
                <a:cs typeface="+mn-cs"/>
              </a:rPr>
              <a:t> </a:t>
            </a:r>
            <a:r>
              <a:rPr lang="en-US" sz="1200" i="1" kern="1200">
                <a:solidFill>
                  <a:schemeClr val="tx1"/>
                </a:solidFill>
                <a:effectLst/>
                <a:latin typeface="+mn-lt"/>
                <a:ea typeface="+mn-ea"/>
                <a:cs typeface="+mn-cs"/>
              </a:rPr>
              <a:t>American Anthropologist</a:t>
            </a:r>
            <a:r>
              <a:rPr lang="en-US" sz="1200" kern="1200">
                <a:solidFill>
                  <a:schemeClr val="tx1"/>
                </a:solidFill>
                <a:effectLst/>
                <a:latin typeface="+mn-lt"/>
                <a:ea typeface="+mn-ea"/>
                <a:cs typeface="+mn-cs"/>
              </a:rPr>
              <a:t>, New Series, Vol. 55, No. 2, Part 1, pp. 215-236</a:t>
            </a:r>
            <a:br>
              <a:rPr lang="en-US" sz="1200" kern="1200">
                <a:solidFill>
                  <a:schemeClr val="tx1"/>
                </a:solidFill>
                <a:effectLst/>
                <a:latin typeface="+mn-lt"/>
                <a:ea typeface="+mn-ea"/>
                <a:cs typeface="+mn-cs"/>
              </a:rPr>
            </a:br>
            <a:endParaRPr lang="en-US"/>
          </a:p>
          <a:p>
            <a:pPr marL="0" marR="0" indent="0" algn="l" defTabSz="4572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39</a:t>
            </a:fld>
            <a:endParaRPr lang="en-US"/>
          </a:p>
        </p:txBody>
      </p:sp>
    </p:spTree>
    <p:extLst>
      <p:ext uri="{BB962C8B-B14F-4D97-AF65-F5344CB8AC3E}">
        <p14:creationId xmlns:p14="http://schemas.microsoft.com/office/powerpoint/2010/main" val="3996907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40</a:t>
            </a:fld>
            <a:endParaRPr lang="en-US"/>
          </a:p>
        </p:txBody>
      </p:sp>
    </p:spTree>
    <p:extLst>
      <p:ext uri="{BB962C8B-B14F-4D97-AF65-F5344CB8AC3E}">
        <p14:creationId xmlns:p14="http://schemas.microsoft.com/office/powerpoint/2010/main" val="42226503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t>Consubstantiation: the sharing of substances makes kinship different to other relationships (this idea, of course, can be contested).</a:t>
            </a:r>
          </a:p>
          <a:p>
            <a:pPr marL="0" marR="0" indent="0" algn="l" defTabSz="457200" rtl="0" eaLnBrk="1" fontAlgn="auto" latinLnBrk="0" hangingPunct="1">
              <a:lnSpc>
                <a:spcPct val="100000"/>
              </a:lnSpc>
              <a:spcBef>
                <a:spcPts val="0"/>
              </a:spcBef>
              <a:spcAft>
                <a:spcPts val="0"/>
              </a:spcAft>
              <a:buClrTx/>
              <a:buSzTx/>
              <a:buFontTx/>
              <a:buNone/>
              <a:tabLst/>
              <a:defRPr/>
            </a:pPr>
            <a:r>
              <a:rPr lang="en-US"/>
              <a:t>Consubstantiation: from the Latin, meaning: ‘coming together’, typically associated with a belief that bread and wine coexists as the body and blood of Christ, used anthropologically as ‘sharing substances’.</a:t>
            </a:r>
          </a:p>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41</a:t>
            </a:fld>
            <a:endParaRPr lang="en-US"/>
          </a:p>
        </p:txBody>
      </p:sp>
    </p:spTree>
    <p:extLst>
      <p:ext uri="{BB962C8B-B14F-4D97-AF65-F5344CB8AC3E}">
        <p14:creationId xmlns:p14="http://schemas.microsoft.com/office/powerpoint/2010/main" val="2822868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the term substance is ambiguous and has been contested. How far can we take the word substance? Can we go all the way to objects? Like sharing land? Or are we really sticking</a:t>
            </a:r>
            <a:r>
              <a:rPr lang="en-US" baseline="0"/>
              <a:t> with biological and organic substances? </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42</a:t>
            </a:fld>
            <a:endParaRPr lang="en-US"/>
          </a:p>
        </p:txBody>
      </p:sp>
    </p:spTree>
    <p:extLst>
      <p:ext uri="{BB962C8B-B14F-4D97-AF65-F5344CB8AC3E}">
        <p14:creationId xmlns:p14="http://schemas.microsoft.com/office/powerpoint/2010/main" val="32096860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Mutuality: </a:t>
            </a:r>
            <a:r>
              <a:rPr lang="en-US" sz="1200">
                <a:solidFill>
                  <a:srgbClr val="1F1F1F"/>
                </a:solidFill>
                <a:latin typeface="OpenSans-Regular"/>
              </a:rPr>
              <a:t>The sharing of a feeling, action, or relationship between two or more parties; cooperation. </a:t>
            </a:r>
            <a:r>
              <a:rPr lang="en-US" sz="1200" err="1">
                <a:solidFill>
                  <a:srgbClr val="1F1F1F"/>
                </a:solidFill>
                <a:latin typeface="OpenSans-Regular"/>
              </a:rPr>
              <a:t>Sahlins</a:t>
            </a:r>
            <a:r>
              <a:rPr lang="en-US" sz="1200" baseline="0">
                <a:solidFill>
                  <a:srgbClr val="1F1F1F"/>
                </a:solidFill>
                <a:latin typeface="OpenSans-Regular"/>
              </a:rPr>
              <a:t> borrowed this term from Smith (1981) who talked of ‘ties of mutuality’. For </a:t>
            </a:r>
            <a:r>
              <a:rPr lang="en-US" sz="1200" baseline="0" err="1">
                <a:solidFill>
                  <a:srgbClr val="1F1F1F"/>
                </a:solidFill>
                <a:latin typeface="OpenSans-Regular"/>
              </a:rPr>
              <a:t>Sahlins</a:t>
            </a:r>
            <a:r>
              <a:rPr lang="en-US" sz="1200" baseline="0">
                <a:solidFill>
                  <a:srgbClr val="1F1F1F"/>
                </a:solidFill>
                <a:latin typeface="OpenSans-Regular"/>
              </a:rPr>
              <a:t> the phrase ‘mutuality of being’ better summed things up </a:t>
            </a:r>
            <a:r>
              <a:rPr lang="mr-IN" sz="1200" baseline="0">
                <a:solidFill>
                  <a:srgbClr val="1F1F1F"/>
                </a:solidFill>
                <a:latin typeface="OpenSans-Regular"/>
              </a:rPr>
              <a:t>–</a:t>
            </a:r>
            <a:r>
              <a:rPr lang="en-US" sz="1200" baseline="0">
                <a:solidFill>
                  <a:srgbClr val="1F1F1F"/>
                </a:solidFill>
                <a:latin typeface="OpenSans-Regular"/>
              </a:rPr>
              <a:t> it concerned ‘people who are intrinsic to another’s existence (p2).</a:t>
            </a:r>
            <a:endParaRPr lang="en-US" sz="1200">
              <a:solidFill>
                <a:srgbClr val="1F1F1F"/>
              </a:solidFill>
              <a:latin typeface="OpenSans-Regular"/>
            </a:endParaRPr>
          </a:p>
          <a:p>
            <a:r>
              <a:rPr lang="en-US" sz="1200">
                <a:solidFill>
                  <a:srgbClr val="1F1F1F"/>
                </a:solidFill>
                <a:latin typeface="OpenSans-Regular"/>
              </a:rPr>
              <a:t>For </a:t>
            </a:r>
            <a:r>
              <a:rPr lang="en-US" sz="1200" err="1">
                <a:solidFill>
                  <a:srgbClr val="1F1F1F"/>
                </a:solidFill>
                <a:latin typeface="OpenSans-Regular"/>
              </a:rPr>
              <a:t>Sahlins</a:t>
            </a:r>
            <a:r>
              <a:rPr lang="en-US" sz="1200" baseline="0">
                <a:solidFill>
                  <a:srgbClr val="1F1F1F"/>
                </a:solidFill>
                <a:latin typeface="OpenSans-Regular"/>
              </a:rPr>
              <a:t> it is that people feel, </a:t>
            </a:r>
            <a:r>
              <a:rPr lang="en-US" sz="1200" baseline="0" err="1">
                <a:solidFill>
                  <a:srgbClr val="1F1F1F"/>
                </a:solidFill>
                <a:latin typeface="OpenSans-Regular"/>
              </a:rPr>
              <a:t>recognise</a:t>
            </a:r>
            <a:r>
              <a:rPr lang="en-US" sz="1200" baseline="0">
                <a:solidFill>
                  <a:srgbClr val="1F1F1F"/>
                </a:solidFill>
                <a:latin typeface="OpenSans-Regular"/>
              </a:rPr>
              <a:t> and enact similarity that underpins kinship as a social system. Kinship is not biology, it is culture</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45</a:t>
            </a:fld>
            <a:endParaRPr lang="en-US"/>
          </a:p>
        </p:txBody>
      </p:sp>
    </p:spTree>
    <p:extLst>
      <p:ext uri="{BB962C8B-B14F-4D97-AF65-F5344CB8AC3E}">
        <p14:creationId xmlns:p14="http://schemas.microsoft.com/office/powerpoint/2010/main" val="38802082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Sahlin’s</a:t>
            </a:r>
            <a:r>
              <a:rPr lang="en-US"/>
              <a:t> uses Maori ethnography by Johansen to illustrate his point.</a:t>
            </a:r>
          </a:p>
          <a:p>
            <a:r>
              <a:rPr lang="en-US"/>
              <a:t>‘it is this kinship I which reveals itself in the rich traditions of the Maori: the history of the kinship group is his own. It is the kinship I which remembers old insults and old friendship; which sticks to its country and fights for it and which observes the customs of the ancestors, everything because it is the same unbroken I, which lives in all of it (Johansen 1954:37 in </a:t>
            </a:r>
            <a:r>
              <a:rPr lang="en-US" err="1"/>
              <a:t>Sahlins</a:t>
            </a:r>
            <a:r>
              <a:rPr lang="en-US" baseline="0"/>
              <a:t> 2013:35</a:t>
            </a:r>
            <a:r>
              <a:rPr lang="en-US"/>
              <a:t>)</a:t>
            </a:r>
          </a:p>
          <a:p>
            <a:endParaRPr lang="en-US"/>
          </a:p>
          <a:p>
            <a:r>
              <a:rPr lang="en-US"/>
              <a:t>‘A chief of part of the </a:t>
            </a:r>
            <a:r>
              <a:rPr lang="en-US" err="1"/>
              <a:t>Ngatiwhatua</a:t>
            </a:r>
            <a:r>
              <a:rPr lang="en-US"/>
              <a:t> tribe tells a piece of old tribal history as follows “according to our knowledge the reason why</a:t>
            </a:r>
            <a:r>
              <a:rPr lang="en-US" baseline="0"/>
              <a:t> the </a:t>
            </a:r>
            <a:r>
              <a:rPr lang="en-US" baseline="0" err="1"/>
              <a:t>Ngatiwhatua</a:t>
            </a:r>
            <a:r>
              <a:rPr lang="en-US" baseline="0"/>
              <a:t> came to </a:t>
            </a:r>
            <a:r>
              <a:rPr lang="en-US" baseline="0" err="1"/>
              <a:t>Kaipara</a:t>
            </a:r>
            <a:r>
              <a:rPr lang="en-US" baseline="0"/>
              <a:t> was a murder committed by the </a:t>
            </a:r>
            <a:r>
              <a:rPr lang="en-US" baseline="0" err="1"/>
              <a:t>Ngatikahumateika</a:t>
            </a:r>
            <a:r>
              <a:rPr lang="en-US" baseline="0"/>
              <a:t>. This tribe murdered my ancestor, </a:t>
            </a:r>
            <a:r>
              <a:rPr lang="en-US" baseline="0" err="1"/>
              <a:t>Taureka</a:t>
            </a:r>
            <a:r>
              <a:rPr lang="mr-IN" baseline="0"/>
              <a:t>…</a:t>
            </a:r>
            <a:r>
              <a:rPr lang="en-GB" baseline="0"/>
              <a:t>My home was </a:t>
            </a:r>
            <a:r>
              <a:rPr lang="en-GB" baseline="0" err="1"/>
              <a:t>Muriwhenua</a:t>
            </a:r>
            <a:r>
              <a:rPr lang="mr-IN" baseline="0"/>
              <a:t>…</a:t>
            </a:r>
            <a:r>
              <a:rPr lang="en-GB" baseline="0"/>
              <a:t>Later I left </a:t>
            </a:r>
            <a:r>
              <a:rPr lang="en-GB" baseline="0" err="1"/>
              <a:t>Muriwhenua</a:t>
            </a:r>
            <a:r>
              <a:rPr lang="en-GB" baseline="0"/>
              <a:t> because of this murder. Then I tried to avenge myself and </a:t>
            </a:r>
            <a:r>
              <a:rPr lang="en-GB" baseline="0" err="1"/>
              <a:t>Hokianga’s</a:t>
            </a:r>
            <a:r>
              <a:rPr lang="en-GB" baseline="0"/>
              <a:t> people were defeated and took possession of the old country’ (1954:36) All of these events, comments Johansen, ‘took place long before the narrator was born”’ (</a:t>
            </a:r>
            <a:r>
              <a:rPr lang="en-US" err="1"/>
              <a:t>Sahlins</a:t>
            </a:r>
            <a:r>
              <a:rPr lang="en-US" baseline="0"/>
              <a:t> 2013:35)</a:t>
            </a:r>
          </a:p>
          <a:p>
            <a:endParaRPr lang="en-US" baseline="0"/>
          </a:p>
          <a:p>
            <a:r>
              <a:rPr lang="en-US" baseline="0"/>
              <a:t>This quote illustrates how the self extends and reaches into the past and future using the notion of being kin.</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46</a:t>
            </a:fld>
            <a:endParaRPr lang="en-US"/>
          </a:p>
        </p:txBody>
      </p:sp>
    </p:spTree>
    <p:extLst>
      <p:ext uri="{BB962C8B-B14F-4D97-AF65-F5344CB8AC3E}">
        <p14:creationId xmlns:p14="http://schemas.microsoft.com/office/powerpoint/2010/main" val="6317065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Intersubjectivity</a:t>
            </a:r>
            <a:r>
              <a:rPr lang="en-US"/>
              <a:t>: </a:t>
            </a:r>
            <a:r>
              <a:rPr lang="en-US" err="1"/>
              <a:t>recognises</a:t>
            </a:r>
            <a:r>
              <a:rPr lang="en-US"/>
              <a:t> the sociality inherent in perspectives;</a:t>
            </a:r>
            <a:r>
              <a:rPr lang="en-US" baseline="0"/>
              <a:t> concerns the joining of minds or the social agreement of ideas.</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47</a:t>
            </a:fld>
            <a:endParaRPr lang="en-US"/>
          </a:p>
        </p:txBody>
      </p:sp>
    </p:spTree>
    <p:extLst>
      <p:ext uri="{BB962C8B-B14F-4D97-AF65-F5344CB8AC3E}">
        <p14:creationId xmlns:p14="http://schemas.microsoft.com/office/powerpoint/2010/main" val="2762465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CB94-1A95-B794-5BF1-2097CD809A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68E8A1-502B-1B02-B018-4E535A1BFC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1633C3-643B-6387-73F0-996141579124}"/>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5" name="Footer Placeholder 4">
            <a:extLst>
              <a:ext uri="{FF2B5EF4-FFF2-40B4-BE49-F238E27FC236}">
                <a16:creationId xmlns:a16="http://schemas.microsoft.com/office/drawing/2014/main" id="{DDC0AC5D-49DB-8CE3-7261-B5C75A8ABC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941B05-8F40-4EB6-C1D6-CE535114E0B8}"/>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2740376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613C-2298-9DF9-3FF5-956AA8B59A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6E8B76-49F1-A03D-CC3E-24A9438EBD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32F46-0255-3BE4-4B52-E425D709FD4B}"/>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5" name="Footer Placeholder 4">
            <a:extLst>
              <a:ext uri="{FF2B5EF4-FFF2-40B4-BE49-F238E27FC236}">
                <a16:creationId xmlns:a16="http://schemas.microsoft.com/office/drawing/2014/main" id="{AB79769F-7B6F-E529-B3D5-04340C1EDA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E0D2D6-520F-1D7A-9E8D-14B59B341EF9}"/>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2525583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1A329-FF93-AC66-41AF-0B99F27BD4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A3B57D-9384-49A9-F02A-91EC6F3AB8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679515-DFFD-C748-C7A4-3C7AA7D9D3C4}"/>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5" name="Footer Placeholder 4">
            <a:extLst>
              <a:ext uri="{FF2B5EF4-FFF2-40B4-BE49-F238E27FC236}">
                <a16:creationId xmlns:a16="http://schemas.microsoft.com/office/drawing/2014/main" id="{E79F8D0E-47A6-87AA-6E0C-B077B86B0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0A5A23-E231-FEA9-0630-9282527DE067}"/>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466599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EFC9F-9A40-56FA-8BB8-56E1454194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413E4C-1593-B8BF-2EBD-177CFCEB76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881539-FF98-E970-3CCE-1D6FD318D5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498175-1456-8F4B-ABF9-28FF6B8BC59B}"/>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6" name="Footer Placeholder 5">
            <a:extLst>
              <a:ext uri="{FF2B5EF4-FFF2-40B4-BE49-F238E27FC236}">
                <a16:creationId xmlns:a16="http://schemas.microsoft.com/office/drawing/2014/main" id="{4EFE17A1-1F57-2D47-AD06-28A28DE54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620ECD-37FF-FE5C-DCFD-FA49FC6BF8CF}"/>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2545693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6CD8E-693D-5F66-B1AB-7DB0BD2237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F0EB5-0318-E9A7-098C-6D9438DC77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C046C0-9050-5CB3-B6BD-EBEBF0DCA6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EC8189-7486-6FF3-FA45-448224F4DF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ABDA6A-7156-BA1C-D460-169A47F362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22726B-738B-541B-6ABF-AB62F9E4C87C}"/>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8" name="Footer Placeholder 7">
            <a:extLst>
              <a:ext uri="{FF2B5EF4-FFF2-40B4-BE49-F238E27FC236}">
                <a16:creationId xmlns:a16="http://schemas.microsoft.com/office/drawing/2014/main" id="{AA1F968E-A74A-0E38-BB99-2CB4379C4F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ABA9D3-FEF0-D866-E4C0-7CB4DBE7AFA0}"/>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3625317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6883D-DCF5-1B42-6FD5-A36F3527F1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A409CC-74D7-9949-C01F-D5D03AD67146}"/>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4" name="Footer Placeholder 3">
            <a:extLst>
              <a:ext uri="{FF2B5EF4-FFF2-40B4-BE49-F238E27FC236}">
                <a16:creationId xmlns:a16="http://schemas.microsoft.com/office/drawing/2014/main" id="{5CD2D77C-C998-FC2E-F53D-A54E9E5557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ED1A0D-FBBE-EC4F-30E4-C462F7687077}"/>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368411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DC5363-F0BB-24FA-E371-A7224C17B82C}"/>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3" name="Footer Placeholder 2">
            <a:extLst>
              <a:ext uri="{FF2B5EF4-FFF2-40B4-BE49-F238E27FC236}">
                <a16:creationId xmlns:a16="http://schemas.microsoft.com/office/drawing/2014/main" id="{A5F967C5-4B26-B5BA-97C4-E83F791639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731C97-226F-11D5-03D7-F85C90DBEBCC}"/>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2381690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66559-83B4-D50D-EDBC-E69D6502C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A2A2B6-E942-EA28-7481-2DC8B0C0ED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830557-138A-F503-89B2-7BA05FA574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A06C65-0743-1FF6-605F-F77917D28137}"/>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6" name="Footer Placeholder 5">
            <a:extLst>
              <a:ext uri="{FF2B5EF4-FFF2-40B4-BE49-F238E27FC236}">
                <a16:creationId xmlns:a16="http://schemas.microsoft.com/office/drawing/2014/main" id="{0E62FFD9-13AE-942C-B29A-A517A3D550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AAC036-334C-149D-66C4-856F92FD0C79}"/>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294459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DE876-1013-E348-EEB2-A0B5B10105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331A77-469A-247A-4AFF-B55E972271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E94052-E979-6F7A-E15D-3D2EDE9C0A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C923D2-9729-9F6D-1655-1FD673069E25}"/>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6" name="Footer Placeholder 5">
            <a:extLst>
              <a:ext uri="{FF2B5EF4-FFF2-40B4-BE49-F238E27FC236}">
                <a16:creationId xmlns:a16="http://schemas.microsoft.com/office/drawing/2014/main" id="{28F68325-165D-680C-9BFE-1883C39161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8B19AE-FB5E-6C3A-3853-9932942BA6AB}"/>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4290568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902BE-35C2-DCEB-B4DB-DC5FA29E8C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161DC5-C054-FB57-8D26-EA74CDA47A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70B223-9A38-86CA-FC06-8217786906CD}"/>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5" name="Footer Placeholder 4">
            <a:extLst>
              <a:ext uri="{FF2B5EF4-FFF2-40B4-BE49-F238E27FC236}">
                <a16:creationId xmlns:a16="http://schemas.microsoft.com/office/drawing/2014/main" id="{96519C1B-321B-A661-B679-B0AE92F3D0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C29155-50EE-3EB3-E13C-63F728F6E13D}"/>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26662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BECC55-A70D-2779-A071-E81EA71258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BAD8C5-9762-B743-651A-9B3F0DECD7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AFF4DF-BFBD-5AD5-DE56-36ECBC535815}"/>
              </a:ext>
            </a:extLst>
          </p:cNvPr>
          <p:cNvSpPr>
            <a:spLocks noGrp="1"/>
          </p:cNvSpPr>
          <p:nvPr>
            <p:ph type="dt" sz="half" idx="10"/>
          </p:nvPr>
        </p:nvSpPr>
        <p:spPr/>
        <p:txBody>
          <a:bodyPr/>
          <a:lstStyle/>
          <a:p>
            <a:fld id="{6E2FD958-BE1E-4A74-8D74-54DD8E813B8A}" type="datetimeFigureOut">
              <a:rPr lang="en-GB" smtClean="0"/>
              <a:t>20/09/2024</a:t>
            </a:fld>
            <a:endParaRPr lang="en-GB"/>
          </a:p>
        </p:txBody>
      </p:sp>
      <p:sp>
        <p:nvSpPr>
          <p:cNvPr id="5" name="Footer Placeholder 4">
            <a:extLst>
              <a:ext uri="{FF2B5EF4-FFF2-40B4-BE49-F238E27FC236}">
                <a16:creationId xmlns:a16="http://schemas.microsoft.com/office/drawing/2014/main" id="{D90AF5DD-3E1C-1940-DD46-0C7C0ABDDA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0F61EB-0AF2-67A8-1341-DDC19ED2F236}"/>
              </a:ext>
            </a:extLst>
          </p:cNvPr>
          <p:cNvSpPr>
            <a:spLocks noGrp="1"/>
          </p:cNvSpPr>
          <p:nvPr>
            <p:ph type="sldNum" sz="quarter" idx="12"/>
          </p:nvPr>
        </p:nvSpPr>
        <p:spPr/>
        <p:txBody>
          <a:bodyPr/>
          <a:lstStyle/>
          <a:p>
            <a:fld id="{556B94C5-B907-4BF6-9A18-33A0F246F557}" type="slidenum">
              <a:rPr lang="en-GB" smtClean="0"/>
              <a:t>‹#›</a:t>
            </a:fld>
            <a:endParaRPr lang="en-GB"/>
          </a:p>
        </p:txBody>
      </p:sp>
    </p:spTree>
    <p:extLst>
      <p:ext uri="{BB962C8B-B14F-4D97-AF65-F5344CB8AC3E}">
        <p14:creationId xmlns:p14="http://schemas.microsoft.com/office/powerpoint/2010/main" val="367967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4D2CD2-9506-7062-E476-8AE6BDBA49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2B5E2-426C-AB07-9EC4-644725E9AA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CD098-A570-4736-CCFC-421B9D7F08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2FD958-BE1E-4A74-8D74-54DD8E813B8A}" type="datetimeFigureOut">
              <a:rPr lang="en-GB" smtClean="0"/>
              <a:t>20/09/2024</a:t>
            </a:fld>
            <a:endParaRPr lang="en-GB"/>
          </a:p>
        </p:txBody>
      </p:sp>
      <p:sp>
        <p:nvSpPr>
          <p:cNvPr id="5" name="Footer Placeholder 4">
            <a:extLst>
              <a:ext uri="{FF2B5EF4-FFF2-40B4-BE49-F238E27FC236}">
                <a16:creationId xmlns:a16="http://schemas.microsoft.com/office/drawing/2014/main" id="{7D906F8C-80B3-32CA-DC6F-1C3C487386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85B0ED-6C42-8460-1DDB-8862A2DF80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6B94C5-B907-4BF6-9A18-33A0F246F557}" type="slidenum">
              <a:rPr lang="en-GB" smtClean="0"/>
              <a:t>‹#›</a:t>
            </a:fld>
            <a:endParaRPr lang="en-GB"/>
          </a:p>
        </p:txBody>
      </p:sp>
    </p:spTree>
    <p:extLst>
      <p:ext uri="{BB962C8B-B14F-4D97-AF65-F5344CB8AC3E}">
        <p14:creationId xmlns:p14="http://schemas.microsoft.com/office/powerpoint/2010/main" val="375990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21.jpeg"/><Relationship Id="rId7" Type="http://schemas.openxmlformats.org/officeDocument/2006/relationships/image" Target="../media/image24.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hyperlink" Target="http://myblogbycammie.blogspot.com.au/2011_04_01_archive.html"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The Family</a:t>
            </a:r>
          </a:p>
        </p:txBody>
      </p:sp>
      <p:sp>
        <p:nvSpPr>
          <p:cNvPr id="3" name="Subtitle 2"/>
          <p:cNvSpPr>
            <a:spLocks noGrp="1"/>
          </p:cNvSpPr>
          <p:nvPr>
            <p:ph type="subTitle" idx="1"/>
          </p:nvPr>
        </p:nvSpPr>
        <p:spPr/>
        <p:txBody>
          <a:bodyPr/>
          <a:lstStyle/>
          <a:p>
            <a:r>
              <a:rPr lang="en-US"/>
              <a:t>Part two: What is a family? </a:t>
            </a:r>
          </a:p>
        </p:txBody>
      </p:sp>
    </p:spTree>
    <p:extLst>
      <p:ext uri="{BB962C8B-B14F-4D97-AF65-F5344CB8AC3E}">
        <p14:creationId xmlns:p14="http://schemas.microsoft.com/office/powerpoint/2010/main" val="2357705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Etymology: Family</a:t>
            </a:r>
          </a:p>
        </p:txBody>
      </p:sp>
      <p:sp>
        <p:nvSpPr>
          <p:cNvPr id="3" name="Content Placeholder 2"/>
          <p:cNvSpPr>
            <a:spLocks noGrp="1"/>
          </p:cNvSpPr>
          <p:nvPr>
            <p:ph sz="half" idx="1"/>
          </p:nvPr>
        </p:nvSpPr>
        <p:spPr/>
        <p:txBody>
          <a:bodyPr/>
          <a:lstStyle/>
          <a:p>
            <a:r>
              <a:rPr lang="en-US"/>
              <a:t>Latin for ‘servants of the household’: </a:t>
            </a:r>
            <a:r>
              <a:rPr lang="en-US" err="1"/>
              <a:t>famulus</a:t>
            </a:r>
            <a:r>
              <a:rPr lang="en-US"/>
              <a:t> (servant or slave). </a:t>
            </a:r>
            <a:r>
              <a:rPr lang="en-US" err="1"/>
              <a:t>Famula</a:t>
            </a:r>
            <a:r>
              <a:rPr lang="en-US"/>
              <a:t>= serving woman; </a:t>
            </a:r>
            <a:r>
              <a:rPr lang="en-US" err="1"/>
              <a:t>familiaris</a:t>
            </a:r>
            <a:r>
              <a:rPr lang="en-US"/>
              <a:t> = close to the household (familiar)</a:t>
            </a:r>
          </a:p>
          <a:p>
            <a:r>
              <a:rPr lang="en-US" i="1"/>
              <a:t>Not parents with children. </a:t>
            </a:r>
            <a:r>
              <a:rPr lang="en-US"/>
              <a:t>Just a domestic setting</a:t>
            </a:r>
          </a:p>
        </p:txBody>
      </p:sp>
      <p:pic>
        <p:nvPicPr>
          <p:cNvPr id="5" name="Content Placeholder 4" descr="1200px-Mosaique_echansons_Bardo.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540598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981200" y="274638"/>
            <a:ext cx="8229600" cy="1143000"/>
          </a:xfrm>
        </p:spPr>
        <p:txBody>
          <a:bodyPr anchor="ctr">
            <a:normAutofit/>
          </a:bodyPr>
          <a:lstStyle/>
          <a:p>
            <a:r>
              <a:rPr lang="en-US"/>
              <a:t>The word ‘family’ now </a:t>
            </a:r>
          </a:p>
        </p:txBody>
      </p:sp>
      <p:pic>
        <p:nvPicPr>
          <p:cNvPr id="12" name="Picture 11" descr="My-Family-and-Other-Animals.jp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501275" y="1600201"/>
            <a:ext cx="2998450" cy="4525963"/>
          </a:xfrm>
          <a:prstGeom prst="rect">
            <a:avLst/>
          </a:prstGeom>
          <a:noFill/>
        </p:spPr>
      </p:pic>
      <p:sp>
        <p:nvSpPr>
          <p:cNvPr id="7" name="Content Placeholder 6"/>
          <p:cNvSpPr>
            <a:spLocks noGrp="1"/>
          </p:cNvSpPr>
          <p:nvPr>
            <p:ph sz="half" idx="2"/>
          </p:nvPr>
        </p:nvSpPr>
        <p:spPr>
          <a:xfrm>
            <a:off x="6172200" y="1600201"/>
            <a:ext cx="4038600" cy="4525963"/>
          </a:xfrm>
        </p:spPr>
        <p:txBody>
          <a:bodyPr>
            <a:normAutofit/>
          </a:bodyPr>
          <a:lstStyle/>
          <a:p>
            <a:r>
              <a:rPr lang="en-US"/>
              <a:t>describes: ‘expressions of actual conceptions of nearness and remoteness, of equality and difference’ (Engels, 1884:17).</a:t>
            </a:r>
          </a:p>
        </p:txBody>
      </p:sp>
    </p:spTree>
    <p:extLst>
      <p:ext uri="{BB962C8B-B14F-4D97-AF65-F5344CB8AC3E}">
        <p14:creationId xmlns:p14="http://schemas.microsoft.com/office/powerpoint/2010/main" val="738029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Brief history of academic thought concerning the family in Europe</a:t>
            </a:r>
          </a:p>
        </p:txBody>
      </p:sp>
      <p:sp>
        <p:nvSpPr>
          <p:cNvPr id="3" name="Content Placeholder 2"/>
          <p:cNvSpPr>
            <a:spLocks noGrp="1"/>
          </p:cNvSpPr>
          <p:nvPr>
            <p:ph sz="half" idx="1"/>
          </p:nvPr>
        </p:nvSpPr>
        <p:spPr/>
        <p:txBody>
          <a:bodyPr>
            <a:normAutofit/>
          </a:bodyPr>
          <a:lstStyle/>
          <a:p>
            <a:r>
              <a:rPr lang="en-US"/>
              <a:t>Morgan's’ 3 stages of social development inspired Engels to think about the ‘invention’ of ‘the family’.</a:t>
            </a:r>
          </a:p>
        </p:txBody>
      </p:sp>
      <p:sp>
        <p:nvSpPr>
          <p:cNvPr id="4" name="Content Placeholder 3"/>
          <p:cNvSpPr>
            <a:spLocks noGrp="1"/>
          </p:cNvSpPr>
          <p:nvPr>
            <p:ph sz="half" idx="2"/>
          </p:nvPr>
        </p:nvSpPr>
        <p:spPr/>
        <p:txBody>
          <a:bodyPr>
            <a:normAutofit/>
          </a:bodyPr>
          <a:lstStyle/>
          <a:p>
            <a:r>
              <a:rPr lang="en-US"/>
              <a:t>Morgan’s 3 stages: savage, barbarian and </a:t>
            </a:r>
            <a:r>
              <a:rPr lang="en-US" err="1"/>
              <a:t>civilised</a:t>
            </a:r>
            <a:r>
              <a:rPr lang="en-US"/>
              <a:t> </a:t>
            </a:r>
          </a:p>
        </p:txBody>
      </p:sp>
      <p:pic>
        <p:nvPicPr>
          <p:cNvPr id="5" name="Picture 4" descr="371320449_cc05feaf0f_b.jp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19800" y="3239744"/>
            <a:ext cx="4330022" cy="3146032"/>
          </a:xfrm>
          <a:prstGeom prst="rect">
            <a:avLst/>
          </a:prstGeom>
        </p:spPr>
      </p:pic>
      <p:sp>
        <p:nvSpPr>
          <p:cNvPr id="6" name="Rectangle 5"/>
          <p:cNvSpPr/>
          <p:nvPr/>
        </p:nvSpPr>
        <p:spPr>
          <a:xfrm>
            <a:off x="2520639" y="3846078"/>
            <a:ext cx="1885157" cy="646331"/>
          </a:xfrm>
          <a:prstGeom prst="rect">
            <a:avLst/>
          </a:prstGeom>
        </p:spPr>
        <p:txBody>
          <a:bodyPr wrap="square">
            <a:spAutoFit/>
          </a:bodyPr>
          <a:lstStyle/>
          <a:p>
            <a:r>
              <a:rPr lang="en-US"/>
              <a:t>Morgan, H. 1877</a:t>
            </a:r>
            <a:br>
              <a:rPr lang="en-US"/>
            </a:br>
            <a:r>
              <a:rPr lang="en-US" i="1"/>
              <a:t>Ancient Society</a:t>
            </a:r>
            <a:endParaRPr lang="en-US"/>
          </a:p>
        </p:txBody>
      </p:sp>
    </p:spTree>
    <p:extLst>
      <p:ext uri="{BB962C8B-B14F-4D97-AF65-F5344CB8AC3E}">
        <p14:creationId xmlns:p14="http://schemas.microsoft.com/office/powerpoint/2010/main" val="2730661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383_1_600.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981200" y="0"/>
            <a:ext cx="8218170" cy="6858000"/>
          </a:xfrm>
          <a:prstGeom prst="rect">
            <a:avLst/>
          </a:prstGeom>
        </p:spPr>
      </p:pic>
    </p:spTree>
    <p:extLst>
      <p:ext uri="{BB962C8B-B14F-4D97-AF65-F5344CB8AC3E}">
        <p14:creationId xmlns:p14="http://schemas.microsoft.com/office/powerpoint/2010/main" val="201539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FF0000"/>
            </a:solidFill>
          </a:ln>
          <a:effectLst>
            <a:reflection stA="50000" endPos="75000" dist="12700" dir="5400000" sy="-100000" algn="bl" rotWithShape="0"/>
          </a:effectLst>
        </p:spPr>
        <p:txBody>
          <a:bodyPr/>
          <a:lstStyle/>
          <a:p>
            <a:r>
              <a:rPr lang="en-US"/>
              <a:t>Activity</a:t>
            </a:r>
          </a:p>
        </p:txBody>
      </p:sp>
      <p:sp>
        <p:nvSpPr>
          <p:cNvPr id="3" name="Content Placeholder 2"/>
          <p:cNvSpPr>
            <a:spLocks noGrp="1"/>
          </p:cNvSpPr>
          <p:nvPr>
            <p:ph idx="1"/>
          </p:nvPr>
        </p:nvSpPr>
        <p:spPr>
          <a:ln w="25400">
            <a:solidFill>
              <a:srgbClr val="4F81BD"/>
            </a:solidFill>
          </a:ln>
        </p:spPr>
        <p:txBody>
          <a:bodyPr/>
          <a:lstStyle/>
          <a:p>
            <a:r>
              <a:rPr lang="en-US"/>
              <a:t>Q: Are scholars right to think that family does more than produce and show connections?</a:t>
            </a:r>
          </a:p>
          <a:p>
            <a:pPr lvl="1"/>
            <a:r>
              <a:rPr lang="en-US"/>
              <a:t>Do you feel obliged to behave towards family members in certain ways? And at certain times of the calendar?</a:t>
            </a:r>
          </a:p>
          <a:p>
            <a:r>
              <a:rPr lang="en-US">
                <a:solidFill>
                  <a:srgbClr val="FFFF00"/>
                </a:solidFill>
              </a:rPr>
              <a:t>List</a:t>
            </a:r>
            <a:r>
              <a:rPr lang="en-US"/>
              <a:t> familial obligations that assert pressure in your life. How do these obligations manifest? What do they do to your identity?</a:t>
            </a:r>
          </a:p>
        </p:txBody>
      </p:sp>
    </p:spTree>
    <p:extLst>
      <p:ext uri="{BB962C8B-B14F-4D97-AF65-F5344CB8AC3E}">
        <p14:creationId xmlns:p14="http://schemas.microsoft.com/office/powerpoint/2010/main" val="2591252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chor="ctr">
            <a:normAutofit fontScale="90000"/>
          </a:bodyPr>
          <a:lstStyle/>
          <a:p>
            <a:r>
              <a:rPr lang="en-US"/>
              <a:t>Engels </a:t>
            </a:r>
            <a:r>
              <a:rPr lang="en-GB"/>
              <a:t>(1884)</a:t>
            </a:r>
            <a:r>
              <a:rPr lang="en-US"/>
              <a:t> </a:t>
            </a:r>
            <a:r>
              <a:rPr lang="en-US" i="1"/>
              <a:t>The Origin of the Family</a:t>
            </a:r>
          </a:p>
        </p:txBody>
      </p:sp>
      <p:pic>
        <p:nvPicPr>
          <p:cNvPr id="5" name="Picture 4" descr="51rHl9wSeDL._SX324_BO1,204,203,200_.jpg"/>
          <p:cNvPicPr>
            <a:picLocks noChangeAspect="1"/>
          </p:cNvPicPr>
          <p:nvPr/>
        </p:nvPicPr>
        <p:blipFill rotWithShape="1">
          <a:blip r:embed="rId2">
            <a:extLst>
              <a:ext uri="{28A0092B-C50C-407E-A947-70E740481C1C}">
                <a14:useLocalDpi xmlns:a14="http://schemas.microsoft.com/office/drawing/2010/main"/>
              </a:ext>
            </a:extLst>
          </a:blip>
          <a:srcRect r="3" b="26878"/>
          <a:stretch/>
        </p:blipFill>
        <p:spPr>
          <a:xfrm>
            <a:off x="1981200" y="1600201"/>
            <a:ext cx="4038600" cy="4525963"/>
          </a:xfrm>
          <a:prstGeom prst="rect">
            <a:avLst/>
          </a:prstGeom>
          <a:noFill/>
        </p:spPr>
      </p:pic>
      <p:sp>
        <p:nvSpPr>
          <p:cNvPr id="3" name="Content Placeholder 2"/>
          <p:cNvSpPr>
            <a:spLocks noGrp="1"/>
          </p:cNvSpPr>
          <p:nvPr>
            <p:ph sz="half" idx="2"/>
          </p:nvPr>
        </p:nvSpPr>
        <p:spPr>
          <a:xfrm>
            <a:off x="6172200" y="1600201"/>
            <a:ext cx="4038600" cy="4525963"/>
          </a:xfrm>
        </p:spPr>
        <p:txBody>
          <a:bodyPr>
            <a:normAutofit/>
          </a:bodyPr>
          <a:lstStyle/>
          <a:p>
            <a:r>
              <a:rPr lang="en-US" err="1"/>
              <a:t>Formalising</a:t>
            </a:r>
            <a:r>
              <a:rPr lang="en-US"/>
              <a:t> families contributed to the creation of the state.</a:t>
            </a:r>
          </a:p>
          <a:p>
            <a:r>
              <a:rPr lang="en-US"/>
              <a:t>For Engels this has produced social oppression. This happened with the transition to private property.</a:t>
            </a:r>
          </a:p>
        </p:txBody>
      </p:sp>
    </p:spTree>
    <p:extLst>
      <p:ext uri="{BB962C8B-B14F-4D97-AF65-F5344CB8AC3E}">
        <p14:creationId xmlns:p14="http://schemas.microsoft.com/office/powerpoint/2010/main" val="4100757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Morgan, the Iroquois and the </a:t>
            </a:r>
            <a:br>
              <a:rPr lang="en-US"/>
            </a:br>
            <a:r>
              <a:rPr lang="en-US"/>
              <a:t>‘Pairing Family’ in Engels (1884: 17)</a:t>
            </a:r>
          </a:p>
        </p:txBody>
      </p:sp>
      <p:sp>
        <p:nvSpPr>
          <p:cNvPr id="3" name="Content Placeholder 2"/>
          <p:cNvSpPr>
            <a:spLocks noGrp="1"/>
          </p:cNvSpPr>
          <p:nvPr>
            <p:ph sz="half" idx="1"/>
          </p:nvPr>
        </p:nvSpPr>
        <p:spPr/>
        <p:txBody>
          <a:bodyPr/>
          <a:lstStyle/>
          <a:p>
            <a:r>
              <a:rPr lang="en-US"/>
              <a:t>After time in the field Morgan termed the Iroquois system the ‘Pairing Family’ after noting that while relationships were labeled with similar terminology those terms seemed to be used differently.</a:t>
            </a:r>
          </a:p>
        </p:txBody>
      </p:sp>
      <p:pic>
        <p:nvPicPr>
          <p:cNvPr id="4" name="Picture 3" descr="17835572648_2.jpg"/>
          <p:cNvPicPr>
            <a:picLocks noChangeAspect="1"/>
          </p:cNvPicPr>
          <p:nvPr/>
        </p:nvPicPr>
        <p:blipFill rotWithShape="1">
          <a:blip r:embed="rId2" cstate="email">
            <a:extLst>
              <a:ext uri="{28A0092B-C50C-407E-A947-70E740481C1C}">
                <a14:useLocalDpi xmlns:a14="http://schemas.microsoft.com/office/drawing/2010/main" val="0"/>
              </a:ext>
            </a:extLst>
          </a:blip>
          <a:srcRect l="15760" r="6404"/>
          <a:stretch/>
        </p:blipFill>
        <p:spPr>
          <a:xfrm>
            <a:off x="5887398" y="1811933"/>
            <a:ext cx="4477365" cy="4314231"/>
          </a:xfrm>
          <a:prstGeom prst="rect">
            <a:avLst/>
          </a:prstGeom>
        </p:spPr>
      </p:pic>
    </p:spTree>
    <p:extLst>
      <p:ext uri="{BB962C8B-B14F-4D97-AF65-F5344CB8AC3E}">
        <p14:creationId xmlns:p14="http://schemas.microsoft.com/office/powerpoint/2010/main" val="4138194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a:t>Description of Morgan’s findings in Engels (1884:17)</a:t>
            </a:r>
          </a:p>
        </p:txBody>
      </p:sp>
      <p:sp>
        <p:nvSpPr>
          <p:cNvPr id="6" name="Content Placeholder 5"/>
          <p:cNvSpPr>
            <a:spLocks noGrp="1"/>
          </p:cNvSpPr>
          <p:nvPr>
            <p:ph idx="1"/>
          </p:nvPr>
        </p:nvSpPr>
        <p:spPr>
          <a:xfrm>
            <a:off x="1981200" y="1600201"/>
            <a:ext cx="8229600" cy="4919133"/>
          </a:xfrm>
        </p:spPr>
        <p:txBody>
          <a:bodyPr>
            <a:normAutofit/>
          </a:bodyPr>
          <a:lstStyle/>
          <a:p>
            <a:r>
              <a:rPr lang="en-US"/>
              <a:t>‘The Iroquois calls not only his children his sons and daughters, but also the children of his brothers; and they call him father. The children of his sisters however, he calls, his nephews and nieces, and they call him their uncle. The Iroquois woman, on the other hand, calls her sisters’ children, as well as her own, her sons and daughters, and they call her mother. But her brothers children she calls her nephews and nieces, and she is known as their aunt’ </a:t>
            </a:r>
          </a:p>
          <a:p>
            <a:pPr marL="0" indent="0">
              <a:buNone/>
            </a:pPr>
            <a:endParaRPr lang="en-US"/>
          </a:p>
          <a:p>
            <a:endParaRPr lang="en-US"/>
          </a:p>
        </p:txBody>
      </p:sp>
    </p:spTree>
    <p:extLst>
      <p:ext uri="{BB962C8B-B14F-4D97-AF65-F5344CB8AC3E}">
        <p14:creationId xmlns:p14="http://schemas.microsoft.com/office/powerpoint/2010/main" val="3539905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According to Engels, what Morgan’s work shows us is that:</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a:t>‘The names of father, child, brother, sister are not mere complimentary forms of address; they involve quite definite and very serious mutual obligations that together make up an essential part of the social institution of the family’ (Engels, 1884:17).</a:t>
            </a:r>
          </a:p>
          <a:p>
            <a:pPr marL="514350" indent="-514350">
              <a:buFont typeface="+mj-lt"/>
              <a:buAutoNum type="arabicPeriod"/>
            </a:pPr>
            <a:r>
              <a:rPr lang="en-US"/>
              <a:t>Therefore, family ‘is an active principle’ (Ibid.) </a:t>
            </a:r>
            <a:r>
              <a:rPr lang="mr-IN"/>
              <a:t>–</a:t>
            </a:r>
            <a:r>
              <a:rPr lang="en-US"/>
              <a:t> but not one thing or a rigid entity.</a:t>
            </a:r>
          </a:p>
        </p:txBody>
      </p:sp>
    </p:spTree>
    <p:extLst>
      <p:ext uri="{BB962C8B-B14F-4D97-AF65-F5344CB8AC3E}">
        <p14:creationId xmlns:p14="http://schemas.microsoft.com/office/powerpoint/2010/main" val="1471436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a:t>But Engel’s wants to know more about </a:t>
            </a:r>
            <a:r>
              <a:rPr lang="en-US" i="1"/>
              <a:t>origins</a:t>
            </a:r>
          </a:p>
        </p:txBody>
      </p:sp>
      <p:sp>
        <p:nvSpPr>
          <p:cNvPr id="5" name="Content Placeholder 4"/>
          <p:cNvSpPr>
            <a:spLocks noGrp="1"/>
          </p:cNvSpPr>
          <p:nvPr>
            <p:ph sz="half" idx="1"/>
          </p:nvPr>
        </p:nvSpPr>
        <p:spPr/>
        <p:txBody>
          <a:bodyPr>
            <a:normAutofit/>
          </a:bodyPr>
          <a:lstStyle/>
          <a:p>
            <a:r>
              <a:rPr lang="en-US"/>
              <a:t>Bachofen’s notion of an original time of promiscuity </a:t>
            </a:r>
            <a:r>
              <a:rPr lang="mr-IN"/>
              <a:t>–</a:t>
            </a:r>
            <a:r>
              <a:rPr lang="en-US"/>
              <a:t> the time of unrestricted sexual freedom </a:t>
            </a:r>
            <a:r>
              <a:rPr lang="mr-IN"/>
              <a:t>–</a:t>
            </a:r>
            <a:r>
              <a:rPr lang="en-US"/>
              <a:t> where ‘every woman belong[</a:t>
            </a:r>
            <a:r>
              <a:rPr lang="en-US" err="1"/>
              <a:t>ed</a:t>
            </a:r>
            <a:r>
              <a:rPr lang="en-US"/>
              <a:t>] equally to every man and every man to every woman’ (Engels 1884: 18)</a:t>
            </a:r>
          </a:p>
        </p:txBody>
      </p:sp>
      <p:pic>
        <p:nvPicPr>
          <p:cNvPr id="7" name="Content Placeholder 6" descr="amazon.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70921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Early social structures according to </a:t>
            </a:r>
            <a:r>
              <a:rPr lang="en-US" err="1"/>
              <a:t>Bachofen</a:t>
            </a:r>
            <a:endParaRPr lang="en-US"/>
          </a:p>
        </p:txBody>
      </p:sp>
      <p:sp>
        <p:nvSpPr>
          <p:cNvPr id="3" name="Content Placeholder 2"/>
          <p:cNvSpPr>
            <a:spLocks noGrp="1"/>
          </p:cNvSpPr>
          <p:nvPr>
            <p:ph sz="half" idx="1"/>
          </p:nvPr>
        </p:nvSpPr>
        <p:spPr/>
        <p:txBody>
          <a:bodyPr>
            <a:normAutofit lnSpcReduction="10000"/>
          </a:bodyPr>
          <a:lstStyle/>
          <a:p>
            <a:r>
              <a:rPr lang="en-US" err="1"/>
              <a:t>Bachofen</a:t>
            </a:r>
            <a:r>
              <a:rPr lang="en-US"/>
              <a:t>, imagined that ancient forms of the family were both poly -</a:t>
            </a:r>
            <a:r>
              <a:rPr lang="en-US" err="1"/>
              <a:t>androus</a:t>
            </a:r>
            <a:r>
              <a:rPr lang="en-US"/>
              <a:t> and </a:t>
            </a:r>
            <a:r>
              <a:rPr lang="mr-IN"/>
              <a:t>–</a:t>
            </a:r>
            <a:r>
              <a:rPr lang="en-US" err="1"/>
              <a:t>gamous</a:t>
            </a:r>
            <a:r>
              <a:rPr lang="en-US"/>
              <a:t>.</a:t>
            </a:r>
          </a:p>
          <a:p>
            <a:r>
              <a:rPr lang="en-US"/>
              <a:t> That the groups shared ‘common children’ (common to all).</a:t>
            </a:r>
          </a:p>
          <a:p>
            <a:r>
              <a:rPr lang="en-US"/>
              <a:t> and that any social movement away from promiscuity tightened the bonds between pairs of people thereby altering the form of the herd/group.</a:t>
            </a:r>
          </a:p>
          <a:p>
            <a:endParaRPr lang="en-US"/>
          </a:p>
        </p:txBody>
      </p:sp>
      <p:pic>
        <p:nvPicPr>
          <p:cNvPr id="7" name="Picture 6" descr="51ySNHVzeFL._SX322_BO1,204,203,200_.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321586" y="1600200"/>
            <a:ext cx="4114800" cy="6337300"/>
          </a:xfrm>
          <a:prstGeom prst="rect">
            <a:avLst/>
          </a:prstGeom>
        </p:spPr>
      </p:pic>
    </p:spTree>
    <p:extLst>
      <p:ext uri="{BB962C8B-B14F-4D97-AF65-F5344CB8AC3E}">
        <p14:creationId xmlns:p14="http://schemas.microsoft.com/office/powerpoint/2010/main" val="1298370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209800" y="1664251"/>
            <a:ext cx="7772400" cy="1470025"/>
          </a:xfrm>
        </p:spPr>
        <p:txBody>
          <a:bodyPr>
            <a:normAutofit fontScale="90000"/>
          </a:bodyPr>
          <a:lstStyle/>
          <a:p>
            <a:r>
              <a:rPr lang="en-US"/>
              <a:t>But, why use the notion of herds?</a:t>
            </a:r>
            <a:br>
              <a:rPr lang="en-US"/>
            </a:br>
            <a:r>
              <a:rPr lang="en-US"/>
              <a:t>And, then, what propelled us to abandon the loose bonds of herds to form families?</a:t>
            </a:r>
            <a:br>
              <a:rPr lang="en-US"/>
            </a:br>
            <a:endParaRPr lang="en-US"/>
          </a:p>
        </p:txBody>
      </p:sp>
      <p:sp>
        <p:nvSpPr>
          <p:cNvPr id="6" name="Subtitle 5"/>
          <p:cNvSpPr>
            <a:spLocks noGrp="1"/>
          </p:cNvSpPr>
          <p:nvPr>
            <p:ph type="subTitle" idx="1"/>
          </p:nvPr>
        </p:nvSpPr>
        <p:spPr/>
        <p:txBody>
          <a:bodyPr/>
          <a:lstStyle/>
          <a:p>
            <a:endParaRPr lang="en-US"/>
          </a:p>
        </p:txBody>
      </p:sp>
      <p:pic>
        <p:nvPicPr>
          <p:cNvPr id="7" name="Picture 6" descr="Zebras2.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140312" y="3645076"/>
            <a:ext cx="3911098" cy="2931395"/>
          </a:xfrm>
          <a:prstGeom prst="rect">
            <a:avLst/>
          </a:prstGeom>
        </p:spPr>
      </p:pic>
    </p:spTree>
    <p:extLst>
      <p:ext uri="{BB962C8B-B14F-4D97-AF65-F5344CB8AC3E}">
        <p14:creationId xmlns:p14="http://schemas.microsoft.com/office/powerpoint/2010/main" val="620189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Taking zoological inspiration</a:t>
            </a:r>
            <a:r>
              <a:rPr lang="mr-IN"/>
              <a:t>…</a:t>
            </a:r>
            <a:endParaRPr lang="en-US"/>
          </a:p>
        </p:txBody>
      </p:sp>
      <p:sp>
        <p:nvSpPr>
          <p:cNvPr id="3" name="Content Placeholder 2"/>
          <p:cNvSpPr>
            <a:spLocks noGrp="1"/>
          </p:cNvSpPr>
          <p:nvPr>
            <p:ph sz="half" idx="1"/>
          </p:nvPr>
        </p:nvSpPr>
        <p:spPr/>
        <p:txBody>
          <a:bodyPr>
            <a:normAutofit/>
          </a:bodyPr>
          <a:lstStyle/>
          <a:p>
            <a:r>
              <a:rPr lang="en-US"/>
              <a:t>‘The herd is the highest social group which we can observe in animals. It is compared, so it appears, to families, but from the start, the family and the herd are in conflict with one another and develop in inverse proportion’ (</a:t>
            </a:r>
            <a:r>
              <a:rPr lang="en-US" err="1"/>
              <a:t>Espinas</a:t>
            </a:r>
            <a:r>
              <a:rPr lang="en-US"/>
              <a:t> 1877 cited by Engels 1884:19)</a:t>
            </a:r>
          </a:p>
        </p:txBody>
      </p:sp>
      <p:pic>
        <p:nvPicPr>
          <p:cNvPr id="5" name="Content Placeholder 4" descr="3.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22010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1200" y="274638"/>
            <a:ext cx="8229600" cy="1143000"/>
          </a:xfrm>
        </p:spPr>
        <p:txBody>
          <a:bodyPr anchor="ctr">
            <a:normAutofit/>
          </a:bodyPr>
          <a:lstStyle/>
          <a:p>
            <a:pPr>
              <a:lnSpc>
                <a:spcPct val="90000"/>
              </a:lnSpc>
            </a:pPr>
            <a:r>
              <a:rPr lang="en-US" sz="3700"/>
              <a:t>What does the notion of kinship do? How does it produce people?</a:t>
            </a:r>
          </a:p>
        </p:txBody>
      </p:sp>
      <p:pic>
        <p:nvPicPr>
          <p:cNvPr id="3" name="Picture 2" descr="confidentmom.gif"/>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251671" y="1600201"/>
            <a:ext cx="3688659" cy="4525963"/>
          </a:xfrm>
          <a:prstGeom prst="rect">
            <a:avLst/>
          </a:prstGeom>
          <a:noFill/>
        </p:spPr>
      </p:pic>
    </p:spTree>
    <p:extLst>
      <p:ext uri="{BB962C8B-B14F-4D97-AF65-F5344CB8AC3E}">
        <p14:creationId xmlns:p14="http://schemas.microsoft.com/office/powerpoint/2010/main" val="1202140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chor="ctr">
            <a:normAutofit/>
          </a:bodyPr>
          <a:lstStyle/>
          <a:p>
            <a:pPr>
              <a:lnSpc>
                <a:spcPct val="90000"/>
              </a:lnSpc>
            </a:pPr>
            <a:r>
              <a:rPr lang="en-US" sz="3700"/>
              <a:t>Being kin means being related, </a:t>
            </a:r>
            <a:br>
              <a:rPr lang="en-US" sz="3700"/>
            </a:br>
            <a:r>
              <a:rPr lang="en-US" sz="3700"/>
              <a:t>which means</a:t>
            </a:r>
            <a:r>
              <a:rPr lang="mr-IN" sz="3700"/>
              <a:t>…</a:t>
            </a:r>
            <a:r>
              <a:rPr lang="en-GB" sz="3700"/>
              <a:t>?</a:t>
            </a:r>
            <a:endParaRPr lang="en-US" sz="3700"/>
          </a:p>
        </p:txBody>
      </p:sp>
      <p:pic>
        <p:nvPicPr>
          <p:cNvPr id="6" name="Picture 5" descr="1200px-Family_by_Edwina_Sandys.JPG"/>
          <p:cNvPicPr>
            <a:picLocks noChangeAspect="1"/>
          </p:cNvPicPr>
          <p:nvPr/>
        </p:nvPicPr>
        <p:blipFill>
          <a:blip r:embed="rId3" cstate="screen">
            <a:extLst>
              <a:ext uri="{BEBA8EAE-BF5A-486C-A8C5-ECC9F3942E4B}">
                <a14:imgProps xmlns:a14="http://schemas.microsoft.com/office/drawing/2010/main">
                  <a14:imgLayer r:embed="rId4">
                    <a14:imgEffect>
                      <a14:backgroundRemoval t="10000" b="90000" l="27750" r="65667"/>
                    </a14:imgEffect>
                  </a14:imgLayer>
                </a14:imgProps>
              </a:ext>
              <a:ext uri="{28A0092B-C50C-407E-A947-70E740481C1C}">
                <a14:useLocalDpi xmlns:a14="http://schemas.microsoft.com/office/drawing/2010/main"/>
              </a:ext>
            </a:extLst>
          </a:blip>
          <a:stretch>
            <a:fillRect/>
          </a:stretch>
        </p:blipFill>
        <p:spPr>
          <a:xfrm>
            <a:off x="3468320" y="1199147"/>
            <a:ext cx="4953784" cy="6605044"/>
          </a:xfrm>
          <a:prstGeom prst="rect">
            <a:avLst/>
          </a:prstGeom>
          <a:noFill/>
        </p:spPr>
      </p:pic>
    </p:spTree>
    <p:extLst>
      <p:ext uri="{BB962C8B-B14F-4D97-AF65-F5344CB8AC3E}">
        <p14:creationId xmlns:p14="http://schemas.microsoft.com/office/powerpoint/2010/main" val="3194627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90B4170-0B4B-422D-9FAC-462FFDF86D1C}"/>
              </a:ext>
            </a:extLst>
          </p:cNvPr>
          <p:cNvSpPr>
            <a:spLocks noGrp="1"/>
          </p:cNvSpPr>
          <p:nvPr>
            <p:ph type="ctrTitle"/>
          </p:nvPr>
        </p:nvSpPr>
        <p:spPr>
          <a:xfrm>
            <a:off x="2209800" y="2130426"/>
            <a:ext cx="7772400" cy="1470025"/>
          </a:xfrm>
        </p:spPr>
        <p:txBody>
          <a:bodyPr anchor="ctr">
            <a:normAutofit/>
          </a:bodyPr>
          <a:lstStyle/>
          <a:p>
            <a:r>
              <a:rPr lang="en-US"/>
              <a:t>Synonyms for ‘related’</a:t>
            </a:r>
          </a:p>
        </p:txBody>
      </p:sp>
      <p:sp>
        <p:nvSpPr>
          <p:cNvPr id="11" name="Content Placeholder 2">
            <a:extLst>
              <a:ext uri="{FF2B5EF4-FFF2-40B4-BE49-F238E27FC236}">
                <a16:creationId xmlns:a16="http://schemas.microsoft.com/office/drawing/2014/main" id="{E08B095C-0802-4442-8D13-35F66821F024}"/>
              </a:ext>
            </a:extLst>
          </p:cNvPr>
          <p:cNvSpPr>
            <a:spLocks noGrp="1"/>
          </p:cNvSpPr>
          <p:nvPr>
            <p:ph type="subTitle" idx="1"/>
          </p:nvPr>
        </p:nvSpPr>
        <p:spPr>
          <a:xfrm>
            <a:off x="2895600" y="3886200"/>
            <a:ext cx="6400800" cy="1752600"/>
          </a:xfrm>
        </p:spPr>
        <p:txBody>
          <a:bodyPr>
            <a:normAutofit/>
          </a:bodyPr>
          <a:lstStyle/>
          <a:p>
            <a:pPr>
              <a:lnSpc>
                <a:spcPct val="90000"/>
              </a:lnSpc>
            </a:pPr>
            <a:r>
              <a:rPr lang="en-US" sz="2700"/>
              <a:t>Connected</a:t>
            </a:r>
          </a:p>
          <a:p>
            <a:pPr lvl="1">
              <a:lnSpc>
                <a:spcPct val="90000"/>
              </a:lnSpc>
            </a:pPr>
            <a:r>
              <a:rPr lang="en-US" sz="2700"/>
              <a:t>Associated, linked, coupled, allied, corresponding, analogous, comparable, affiliated, equivalent, homologous</a:t>
            </a:r>
          </a:p>
        </p:txBody>
      </p:sp>
    </p:spTree>
    <p:extLst>
      <p:ext uri="{BB962C8B-B14F-4D97-AF65-F5344CB8AC3E}">
        <p14:creationId xmlns:p14="http://schemas.microsoft.com/office/powerpoint/2010/main" val="3775007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13214CD-E462-4D4C-9C03-1125710DBE25}"/>
              </a:ext>
            </a:extLst>
          </p:cNvPr>
          <p:cNvSpPr>
            <a:spLocks noGrp="1"/>
          </p:cNvSpPr>
          <p:nvPr>
            <p:ph type="title"/>
          </p:nvPr>
        </p:nvSpPr>
        <p:spPr>
          <a:xfrm>
            <a:off x="1981200" y="274638"/>
            <a:ext cx="8229600" cy="1143000"/>
          </a:xfrm>
        </p:spPr>
        <p:txBody>
          <a:bodyPr/>
          <a:lstStyle/>
          <a:p>
            <a:endParaRPr lang="en-US"/>
          </a:p>
        </p:txBody>
      </p:sp>
      <p:graphicFrame>
        <p:nvGraphicFramePr>
          <p:cNvPr id="5" name="Content Placeholder 2">
            <a:extLst>
              <a:ext uri="{FF2B5EF4-FFF2-40B4-BE49-F238E27FC236}">
                <a16:creationId xmlns:a16="http://schemas.microsoft.com/office/drawing/2014/main" id="{AF52B5AD-5D7E-4D76-BF24-CCCA275EF5B7}"/>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088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How do we become ‘related’?</a:t>
            </a:r>
          </a:p>
        </p:txBody>
      </p:sp>
      <p:sp>
        <p:nvSpPr>
          <p:cNvPr id="3" name="Content Placeholder 2"/>
          <p:cNvSpPr>
            <a:spLocks noGrp="1"/>
          </p:cNvSpPr>
          <p:nvPr>
            <p:ph sz="half" idx="1"/>
          </p:nvPr>
        </p:nvSpPr>
        <p:spPr/>
        <p:txBody>
          <a:bodyPr/>
          <a:lstStyle/>
          <a:p>
            <a:r>
              <a:rPr lang="en-US"/>
              <a:t>Through</a:t>
            </a:r>
          </a:p>
          <a:p>
            <a:pPr lvl="1"/>
            <a:r>
              <a:rPr lang="en-US"/>
              <a:t>Birth (consanguine)</a:t>
            </a:r>
          </a:p>
          <a:p>
            <a:pPr lvl="1"/>
            <a:r>
              <a:rPr lang="en-US"/>
              <a:t>Marriage (affine)</a:t>
            </a:r>
          </a:p>
          <a:p>
            <a:pPr lvl="1"/>
            <a:r>
              <a:rPr lang="en-US"/>
              <a:t>Association (E.g.: adoption, godparents, civil partnerships, community?, neighbours?, environment?, across species?)</a:t>
            </a:r>
          </a:p>
          <a:p>
            <a:pPr lvl="1"/>
            <a:endParaRPr lang="en-US"/>
          </a:p>
          <a:p>
            <a:pPr marL="457200" lvl="1" indent="0">
              <a:buNone/>
            </a:pPr>
            <a:endParaRPr lang="en-US"/>
          </a:p>
        </p:txBody>
      </p:sp>
      <p:pic>
        <p:nvPicPr>
          <p:cNvPr id="5" name="Content Placeholder 4" descr="waterbirthVictoriaLagos.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5849429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F79C46-6ED4-174C-B2D8-FDCB9E49B1FF}"/>
              </a:ext>
            </a:extLst>
          </p:cNvPr>
          <p:cNvSpPr>
            <a:spLocks noGrp="1"/>
          </p:cNvSpPr>
          <p:nvPr>
            <p:ph type="ctrTitle"/>
          </p:nvPr>
        </p:nvSpPr>
        <p:spPr/>
        <p:txBody>
          <a:bodyPr/>
          <a:lstStyle/>
          <a:p>
            <a:r>
              <a:rPr lang="en-US"/>
              <a:t>Once considered ‘related’, then what happens socially?</a:t>
            </a:r>
          </a:p>
        </p:txBody>
      </p:sp>
      <p:sp>
        <p:nvSpPr>
          <p:cNvPr id="6" name="Subtitle 5">
            <a:extLst>
              <a:ext uri="{FF2B5EF4-FFF2-40B4-BE49-F238E27FC236}">
                <a16:creationId xmlns:a16="http://schemas.microsoft.com/office/drawing/2014/main" id="{E4EA9619-ABDE-D34A-BB68-1815E3026C3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487250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0576340-CC1B-4D63-BFF6-5C49AE16CF4A}"/>
              </a:ext>
            </a:extLst>
          </p:cNvPr>
          <p:cNvSpPr>
            <a:spLocks noGrp="1"/>
          </p:cNvSpPr>
          <p:nvPr>
            <p:ph type="title"/>
          </p:nvPr>
        </p:nvSpPr>
        <p:spPr>
          <a:xfrm>
            <a:off x="1981200" y="274638"/>
            <a:ext cx="8229600" cy="1143000"/>
          </a:xfrm>
        </p:spPr>
        <p:txBody>
          <a:bodyPr anchor="ctr">
            <a:normAutofit/>
          </a:bodyPr>
          <a:lstStyle/>
          <a:p>
            <a:pPr>
              <a:lnSpc>
                <a:spcPct val="90000"/>
              </a:lnSpc>
            </a:pPr>
            <a:r>
              <a:rPr lang="en-US" sz="3700"/>
              <a:t>You become woven into the fabric of society</a:t>
            </a:r>
          </a:p>
        </p:txBody>
      </p:sp>
      <p:pic>
        <p:nvPicPr>
          <p:cNvPr id="7" name="Picture 6" descr="838f0d2b342d6110544b1bec9b8be413--ethnic-patterns-geometric-patterns.jpg"/>
          <p:cNvPicPr>
            <a:picLocks noChangeAspect="1"/>
          </p:cNvPicPr>
          <p:nvPr/>
        </p:nvPicPr>
        <p:blipFill rotWithShape="1">
          <a:blip r:embed="rId3" cstate="screen">
            <a:extLst>
              <a:ext uri="{28A0092B-C50C-407E-A947-70E740481C1C}">
                <a14:useLocalDpi xmlns:a14="http://schemas.microsoft.com/office/drawing/2010/main"/>
              </a:ext>
            </a:extLst>
          </a:blip>
          <a:srcRect t="5390" r="-3" b="28577"/>
          <a:stretch/>
        </p:blipFill>
        <p:spPr>
          <a:xfrm rot="5400000">
            <a:off x="1737519" y="1843881"/>
            <a:ext cx="4525963" cy="4038600"/>
          </a:xfrm>
          <a:prstGeom prst="rect">
            <a:avLst/>
          </a:prstGeom>
          <a:noFill/>
        </p:spPr>
      </p:pic>
      <p:sp>
        <p:nvSpPr>
          <p:cNvPr id="3" name="Content Placeholder 2"/>
          <p:cNvSpPr>
            <a:spLocks noGrp="1"/>
          </p:cNvSpPr>
          <p:nvPr>
            <p:ph sz="half" idx="2"/>
          </p:nvPr>
        </p:nvSpPr>
        <p:spPr>
          <a:xfrm>
            <a:off x="6172200" y="1600201"/>
            <a:ext cx="4038600" cy="4525963"/>
          </a:xfrm>
        </p:spPr>
        <p:txBody>
          <a:bodyPr>
            <a:normAutofit/>
          </a:bodyPr>
          <a:lstStyle/>
          <a:p>
            <a:endParaRPr lang="en-US"/>
          </a:p>
          <a:p>
            <a:endParaRPr lang="en-US"/>
          </a:p>
          <a:p>
            <a:endParaRPr lang="en-US"/>
          </a:p>
          <a:p>
            <a:r>
              <a:rPr lang="en-US"/>
              <a:t>Vertical ties </a:t>
            </a:r>
            <a:r>
              <a:rPr lang="mr-IN"/>
              <a:t>–</a:t>
            </a:r>
            <a:r>
              <a:rPr lang="en-US"/>
              <a:t> binds generations through time</a:t>
            </a:r>
          </a:p>
          <a:p>
            <a:r>
              <a:rPr lang="en-US"/>
              <a:t>Horizontal ties </a:t>
            </a:r>
            <a:r>
              <a:rPr lang="mr-IN"/>
              <a:t>–</a:t>
            </a:r>
            <a:r>
              <a:rPr lang="en-US"/>
              <a:t> bind those in the present</a:t>
            </a:r>
          </a:p>
        </p:txBody>
      </p:sp>
    </p:spTree>
    <p:extLst>
      <p:ext uri="{BB962C8B-B14F-4D97-AF65-F5344CB8AC3E}">
        <p14:creationId xmlns:p14="http://schemas.microsoft.com/office/powerpoint/2010/main" val="2697592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The role of language</a:t>
            </a:r>
          </a:p>
        </p:txBody>
      </p:sp>
      <p:sp>
        <p:nvSpPr>
          <p:cNvPr id="3" name="Content Placeholder 2"/>
          <p:cNvSpPr>
            <a:spLocks noGrp="1"/>
          </p:cNvSpPr>
          <p:nvPr>
            <p:ph sz="half" idx="1"/>
          </p:nvPr>
        </p:nvSpPr>
        <p:spPr/>
        <p:txBody>
          <a:bodyPr>
            <a:normAutofit/>
          </a:bodyPr>
          <a:lstStyle/>
          <a:p>
            <a:r>
              <a:rPr lang="en-US"/>
              <a:t>Descriptive terms and labels: (e.g.: mother, father, aunt) construct, maintain and perpetuate structures. </a:t>
            </a:r>
          </a:p>
          <a:p>
            <a:endParaRPr lang="en-US"/>
          </a:p>
        </p:txBody>
      </p:sp>
      <p:pic>
        <p:nvPicPr>
          <p:cNvPr id="5" name="Content Placeholder 4" descr="2014-11-25-Dr.SeussAreYouMypTRU112719803dt-thumb.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92443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ather teaching boy to ride bicycle">
            <a:extLst>
              <a:ext uri="{FF2B5EF4-FFF2-40B4-BE49-F238E27FC236}">
                <a16:creationId xmlns:a16="http://schemas.microsoft.com/office/drawing/2014/main" id="{626F6E37-F1E3-2B42-8135-029E105AB7ED}"/>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81200" y="1701800"/>
            <a:ext cx="6477000" cy="4292600"/>
          </a:xfrm>
          <a:prstGeom prst="rect">
            <a:avLst/>
          </a:prstGeom>
        </p:spPr>
      </p:pic>
      <p:pic>
        <p:nvPicPr>
          <p:cNvPr id="10" name="Picture 9" descr="Father Disciplining.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534400" y="1701800"/>
            <a:ext cx="1663700" cy="1206500"/>
          </a:xfrm>
          <a:prstGeom prst="rect">
            <a:avLst/>
          </a:prstGeom>
        </p:spPr>
      </p:pic>
      <p:pic>
        <p:nvPicPr>
          <p:cNvPr id="8" name="Picture 7" descr="dad.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534400" y="2997200"/>
            <a:ext cx="1663700" cy="1663700"/>
          </a:xfrm>
          <a:prstGeom prst="rect">
            <a:avLst/>
          </a:prstGeom>
        </p:spPr>
      </p:pic>
      <p:pic>
        <p:nvPicPr>
          <p:cNvPr id="9" name="Picture 8" descr="Father-Knows-Best-800x0-c-default.jp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534400" y="4749800"/>
            <a:ext cx="1663700" cy="1244600"/>
          </a:xfrm>
          <a:prstGeom prst="rect">
            <a:avLst/>
          </a:prstGeom>
        </p:spPr>
      </p:pic>
      <p:sp>
        <p:nvSpPr>
          <p:cNvPr id="2" name="Title 1"/>
          <p:cNvSpPr>
            <a:spLocks noGrp="1"/>
          </p:cNvSpPr>
          <p:nvPr>
            <p:ph type="title"/>
          </p:nvPr>
        </p:nvSpPr>
        <p:spPr>
          <a:xfrm>
            <a:off x="1981200" y="274638"/>
            <a:ext cx="8229600" cy="1143000"/>
          </a:xfrm>
        </p:spPr>
        <p:txBody>
          <a:bodyPr anchor="ctr">
            <a:normAutofit/>
          </a:bodyPr>
          <a:lstStyle/>
          <a:p>
            <a:r>
              <a:rPr lang="en-US"/>
              <a:t>Example: ‘father’</a:t>
            </a:r>
          </a:p>
        </p:txBody>
      </p:sp>
    </p:spTree>
    <p:extLst>
      <p:ext uri="{BB962C8B-B14F-4D97-AF65-F5344CB8AC3E}">
        <p14:creationId xmlns:p14="http://schemas.microsoft.com/office/powerpoint/2010/main" val="1590945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lose-up of illuminated circuit board">
            <a:extLst>
              <a:ext uri="{FF2B5EF4-FFF2-40B4-BE49-F238E27FC236}">
                <a16:creationId xmlns:a16="http://schemas.microsoft.com/office/drawing/2014/main" id="{0F5C6206-2512-EA4B-815C-D92D6E0C3A7F}"/>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81200" y="1600200"/>
            <a:ext cx="2882900" cy="2032000"/>
          </a:xfrm>
          <a:prstGeom prst="rect">
            <a:avLst/>
          </a:prstGeom>
        </p:spPr>
      </p:pic>
      <p:pic>
        <p:nvPicPr>
          <p:cNvPr id="12" name="Picture 11" descr="A picture containing table, food&#10;&#10;Description automatically generated">
            <a:extLst>
              <a:ext uri="{FF2B5EF4-FFF2-40B4-BE49-F238E27FC236}">
                <a16:creationId xmlns:a16="http://schemas.microsoft.com/office/drawing/2014/main" id="{778768A3-9A69-A04E-B265-3F9A60D59712}"/>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981200" y="3708400"/>
            <a:ext cx="2882900" cy="2400300"/>
          </a:xfrm>
          <a:prstGeom prst="rect">
            <a:avLst/>
          </a:prstGeom>
        </p:spPr>
      </p:pic>
      <p:pic>
        <p:nvPicPr>
          <p:cNvPr id="8" name="Picture 7" descr="MotherMatters.jpg"/>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4940300" y="1600200"/>
            <a:ext cx="3378200" cy="1549400"/>
          </a:xfrm>
          <a:prstGeom prst="rect">
            <a:avLst/>
          </a:prstGeom>
        </p:spPr>
      </p:pic>
      <p:pic>
        <p:nvPicPr>
          <p:cNvPr id="5" name="Picture 4" descr="mothers-day-crown.jpg"/>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394700" y="1600200"/>
            <a:ext cx="1803400" cy="1549400"/>
          </a:xfrm>
          <a:prstGeom prst="rect">
            <a:avLst/>
          </a:prstGeom>
        </p:spPr>
      </p:pic>
      <p:pic>
        <p:nvPicPr>
          <p:cNvPr id="7" name="Picture 6" descr="mommie2.jpg"/>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940300" y="3225800"/>
            <a:ext cx="5257800" cy="2882900"/>
          </a:xfrm>
          <a:prstGeom prst="rect">
            <a:avLst/>
          </a:prstGeom>
        </p:spPr>
      </p:pic>
      <p:sp>
        <p:nvSpPr>
          <p:cNvPr id="2" name="Title 1"/>
          <p:cNvSpPr>
            <a:spLocks noGrp="1"/>
          </p:cNvSpPr>
          <p:nvPr>
            <p:ph type="title"/>
          </p:nvPr>
        </p:nvSpPr>
        <p:spPr>
          <a:xfrm>
            <a:off x="1981200" y="274638"/>
            <a:ext cx="8229600" cy="1143000"/>
          </a:xfrm>
        </p:spPr>
        <p:txBody>
          <a:bodyPr anchor="ctr">
            <a:normAutofit/>
          </a:bodyPr>
          <a:lstStyle/>
          <a:p>
            <a:r>
              <a:rPr lang="en-US"/>
              <a:t>Example: Mother</a:t>
            </a:r>
          </a:p>
        </p:txBody>
      </p:sp>
      <p:sp>
        <p:nvSpPr>
          <p:cNvPr id="13" name="TextBox 12">
            <a:extLst>
              <a:ext uri="{FF2B5EF4-FFF2-40B4-BE49-F238E27FC236}">
                <a16:creationId xmlns:a16="http://schemas.microsoft.com/office/drawing/2014/main" id="{F4EA2A29-AAD8-F84D-9622-FF75D7324DD4}"/>
              </a:ext>
            </a:extLst>
          </p:cNvPr>
          <p:cNvSpPr txBox="1"/>
          <p:nvPr/>
        </p:nvSpPr>
        <p:spPr>
          <a:xfrm>
            <a:off x="2404772" y="5908646"/>
            <a:ext cx="245932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myblogbycammie.blogspot.com.au/2011_04_01_archiv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1499137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Ethnographic examples that challenge Euro-American conceptions of paternity </a:t>
            </a:r>
          </a:p>
        </p:txBody>
      </p:sp>
      <p:sp>
        <p:nvSpPr>
          <p:cNvPr id="3" name="Content Placeholder 2"/>
          <p:cNvSpPr>
            <a:spLocks noGrp="1"/>
          </p:cNvSpPr>
          <p:nvPr>
            <p:ph sz="half" idx="1"/>
          </p:nvPr>
        </p:nvSpPr>
        <p:spPr>
          <a:xfrm>
            <a:off x="1688137" y="1807094"/>
            <a:ext cx="4038600" cy="4525963"/>
          </a:xfrm>
        </p:spPr>
        <p:txBody>
          <a:bodyPr/>
          <a:lstStyle/>
          <a:p>
            <a:r>
              <a:rPr lang="en-US"/>
              <a:t>Rural Turkey, </a:t>
            </a:r>
            <a:r>
              <a:rPr lang="en-US" i="1"/>
              <a:t>The seed in the soil</a:t>
            </a:r>
          </a:p>
          <a:p>
            <a:r>
              <a:rPr lang="en-US"/>
              <a:t>The </a:t>
            </a:r>
            <a:r>
              <a:rPr lang="en-US" err="1"/>
              <a:t>Sambia</a:t>
            </a:r>
            <a:r>
              <a:rPr lang="en-US"/>
              <a:t> </a:t>
            </a:r>
          </a:p>
          <a:p>
            <a:r>
              <a:rPr lang="en-US"/>
              <a:t>The </a:t>
            </a:r>
            <a:r>
              <a:rPr lang="en-US" err="1"/>
              <a:t>Barya</a:t>
            </a:r>
            <a:r>
              <a:rPr lang="en-US"/>
              <a:t> </a:t>
            </a:r>
          </a:p>
          <a:p>
            <a:r>
              <a:rPr lang="en-US"/>
              <a:t>The Yap </a:t>
            </a:r>
          </a:p>
          <a:p>
            <a:r>
              <a:rPr lang="en-US"/>
              <a:t>The </a:t>
            </a:r>
            <a:r>
              <a:rPr lang="en-US" err="1"/>
              <a:t>Kiriwinans</a:t>
            </a:r>
            <a:endParaRPr lang="en-US"/>
          </a:p>
          <a:p>
            <a:r>
              <a:rPr lang="en-US"/>
              <a:t>The Toda</a:t>
            </a:r>
          </a:p>
        </p:txBody>
      </p:sp>
      <p:pic>
        <p:nvPicPr>
          <p:cNvPr id="7" name="Content Placeholder 6" descr="Challenge_accepted.png"/>
          <p:cNvPicPr>
            <a:picLocks noGrp="1" noChangeAspect="1"/>
          </p:cNvPicPr>
          <p:nvPr>
            <p:ph sz="half" idx="2"/>
          </p:nvPr>
        </p:nvPicPr>
        <p:blipFill>
          <a:blip r:embed="rId2" cstate="screen">
            <a:extLst>
              <a:ext uri="{28A0092B-C50C-407E-A947-70E740481C1C}">
                <a14:useLocalDpi xmlns:a14="http://schemas.microsoft.com/office/drawing/2010/main"/>
              </a:ext>
            </a:extLst>
          </a:blip>
          <a:srcRect t="737" b="737"/>
          <a:stretch>
            <a:fillRect/>
          </a:stretch>
        </p:blipFill>
        <p:spPr>
          <a:xfrm>
            <a:off x="6828070" y="4069250"/>
            <a:ext cx="3382731" cy="2610766"/>
          </a:xfrm>
        </p:spPr>
      </p:pic>
      <p:sp>
        <p:nvSpPr>
          <p:cNvPr id="4" name="TextBox 3"/>
          <p:cNvSpPr txBox="1"/>
          <p:nvPr/>
        </p:nvSpPr>
        <p:spPr>
          <a:xfrm>
            <a:off x="6166333" y="1837216"/>
            <a:ext cx="3449486" cy="1938992"/>
          </a:xfrm>
          <a:prstGeom prst="rect">
            <a:avLst/>
          </a:prstGeom>
          <a:noFill/>
          <a:ln w="57150" cmpd="sng">
            <a:solidFill>
              <a:srgbClr val="FF0000"/>
            </a:solidFill>
          </a:ln>
        </p:spPr>
        <p:txBody>
          <a:bodyPr wrap="square" rtlCol="0">
            <a:spAutoFit/>
          </a:bodyPr>
          <a:lstStyle/>
          <a:p>
            <a:r>
              <a:rPr lang="en-US" sz="2400"/>
              <a:t>Research activity: find out why the examples cited</a:t>
            </a:r>
          </a:p>
          <a:p>
            <a:r>
              <a:rPr lang="en-US" sz="2400"/>
              <a:t>On this slide challenge Euro-American conceptions</a:t>
            </a:r>
          </a:p>
        </p:txBody>
      </p:sp>
    </p:spTree>
    <p:extLst>
      <p:ext uri="{BB962C8B-B14F-4D97-AF65-F5344CB8AC3E}">
        <p14:creationId xmlns:p14="http://schemas.microsoft.com/office/powerpoint/2010/main" val="10049029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t>Kaluli</a:t>
            </a:r>
            <a:r>
              <a:rPr lang="en-US"/>
              <a:t> (PNG) example</a:t>
            </a:r>
          </a:p>
        </p:txBody>
      </p:sp>
      <p:sp>
        <p:nvSpPr>
          <p:cNvPr id="3" name="Content Placeholder 2"/>
          <p:cNvSpPr>
            <a:spLocks noGrp="1"/>
          </p:cNvSpPr>
          <p:nvPr>
            <p:ph sz="half" idx="1"/>
          </p:nvPr>
        </p:nvSpPr>
        <p:spPr/>
        <p:txBody>
          <a:bodyPr>
            <a:normAutofit/>
          </a:bodyPr>
          <a:lstStyle/>
          <a:p>
            <a:r>
              <a:rPr lang="en-US"/>
              <a:t>Kinship is not based on who babies come out of.</a:t>
            </a:r>
          </a:p>
          <a:p>
            <a:r>
              <a:rPr lang="en-US"/>
              <a:t>Whoever feeds a child becomes its mother (see page 12 in Holy 1996)</a:t>
            </a:r>
          </a:p>
          <a:p>
            <a:r>
              <a:rPr lang="en-US"/>
              <a:t>Therefore the concept ‘mother’ is not translatable</a:t>
            </a:r>
          </a:p>
        </p:txBody>
      </p:sp>
      <p:pic>
        <p:nvPicPr>
          <p:cNvPr id="5" name="Content Placeholder 4" descr="Somda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18831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Surrogacy also problematizes kinship</a:t>
            </a:r>
          </a:p>
        </p:txBody>
      </p:sp>
      <p:sp>
        <p:nvSpPr>
          <p:cNvPr id="3" name="Content Placeholder 2"/>
          <p:cNvSpPr>
            <a:spLocks noGrp="1"/>
          </p:cNvSpPr>
          <p:nvPr>
            <p:ph sz="half" idx="1"/>
          </p:nvPr>
        </p:nvSpPr>
        <p:spPr/>
        <p:txBody>
          <a:bodyPr/>
          <a:lstStyle/>
          <a:p>
            <a:r>
              <a:rPr lang="en-US"/>
              <a:t>Different types:</a:t>
            </a:r>
          </a:p>
          <a:p>
            <a:pPr lvl="1"/>
            <a:r>
              <a:rPr lang="en-US"/>
              <a:t>Genetic father: raises questions of illegitimacy and adultery</a:t>
            </a:r>
          </a:p>
          <a:p>
            <a:pPr lvl="1"/>
            <a:r>
              <a:rPr lang="en-US"/>
              <a:t>Surrogate mother: rightful parent</a:t>
            </a:r>
          </a:p>
          <a:p>
            <a:endParaRPr lang="en-US"/>
          </a:p>
        </p:txBody>
      </p:sp>
      <p:pic>
        <p:nvPicPr>
          <p:cNvPr id="5" name="Content Placeholder 4" descr="surrogacy.pn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23081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Maternity and paternity</a:t>
            </a:r>
          </a:p>
        </p:txBody>
      </p:sp>
      <p:sp>
        <p:nvSpPr>
          <p:cNvPr id="3" name="Content Placeholder 2"/>
          <p:cNvSpPr>
            <a:spLocks noGrp="1"/>
          </p:cNvSpPr>
          <p:nvPr>
            <p:ph sz="half" idx="1"/>
          </p:nvPr>
        </p:nvSpPr>
        <p:spPr/>
        <p:txBody>
          <a:bodyPr>
            <a:normAutofit/>
          </a:bodyPr>
          <a:lstStyle/>
          <a:p>
            <a:r>
              <a:rPr lang="en-US"/>
              <a:t>Mothers can be identified. Therefore, motherhood is a natural fact. </a:t>
            </a:r>
          </a:p>
          <a:p>
            <a:pPr lvl="1"/>
            <a:r>
              <a:rPr lang="en-US"/>
              <a:t>Only the mother of the child can be known </a:t>
            </a:r>
            <a:r>
              <a:rPr lang="mr-IN"/>
              <a:t>–</a:t>
            </a:r>
            <a:r>
              <a:rPr lang="en-US"/>
              <a:t> </a:t>
            </a:r>
            <a:r>
              <a:rPr lang="en-US" i="1">
                <a:solidFill>
                  <a:srgbClr val="FFFF00"/>
                </a:solidFill>
              </a:rPr>
              <a:t>true or false?</a:t>
            </a:r>
          </a:p>
          <a:p>
            <a:r>
              <a:rPr lang="en-US"/>
              <a:t>Can we then accept that the notion of fatherhood was culturally constructed?</a:t>
            </a:r>
          </a:p>
        </p:txBody>
      </p:sp>
      <p:pic>
        <p:nvPicPr>
          <p:cNvPr id="5" name="Content Placeholder 4" descr="speaker-1575798__340.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67789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The case of </a:t>
            </a:r>
            <a:r>
              <a:rPr lang="en-US" err="1"/>
              <a:t>Buzzanca</a:t>
            </a:r>
            <a:r>
              <a:rPr lang="en-US"/>
              <a:t> v </a:t>
            </a:r>
            <a:r>
              <a:rPr lang="en-US" err="1"/>
              <a:t>Buzzanca</a:t>
            </a:r>
            <a:r>
              <a:rPr lang="en-US"/>
              <a:t> 1998</a:t>
            </a:r>
          </a:p>
        </p:txBody>
      </p:sp>
      <p:sp>
        <p:nvSpPr>
          <p:cNvPr id="3" name="Content Placeholder 2"/>
          <p:cNvSpPr>
            <a:spLocks noGrp="1"/>
          </p:cNvSpPr>
          <p:nvPr>
            <p:ph sz="half" idx="1"/>
          </p:nvPr>
        </p:nvSpPr>
        <p:spPr>
          <a:xfrm>
            <a:off x="1981200" y="1600200"/>
            <a:ext cx="4038600" cy="4876800"/>
          </a:xfrm>
        </p:spPr>
        <p:txBody>
          <a:bodyPr>
            <a:normAutofit fontScale="70000" lnSpcReduction="20000"/>
          </a:bodyPr>
          <a:lstStyle/>
          <a:p>
            <a:pPr marL="0" indent="0">
              <a:buNone/>
            </a:pPr>
            <a:r>
              <a:rPr lang="en-US">
                <a:solidFill>
                  <a:srgbClr val="FFFFFF"/>
                </a:solidFill>
                <a:latin typeface="Roboto-Regular"/>
              </a:rPr>
              <a:t>Jaycee was born as a result of Luanne and John </a:t>
            </a:r>
            <a:r>
              <a:rPr lang="en-US" err="1">
                <a:solidFill>
                  <a:srgbClr val="FFFFFF"/>
                </a:solidFill>
                <a:latin typeface="Roboto-Regular"/>
              </a:rPr>
              <a:t>Buzzanca’s</a:t>
            </a:r>
            <a:r>
              <a:rPr lang="en-US">
                <a:solidFill>
                  <a:srgbClr val="FFFFFF"/>
                </a:solidFill>
                <a:latin typeface="Roboto-Regular"/>
              </a:rPr>
              <a:t> decision to have an embryo genetically unrelated to either of them implanted in a woman surrogate, who would carry and give birth to the child for them. </a:t>
            </a:r>
          </a:p>
          <a:p>
            <a:endParaRPr lang="en-US">
              <a:solidFill>
                <a:srgbClr val="FFFFFF"/>
              </a:solidFill>
              <a:latin typeface="Roboto-Regular"/>
            </a:endParaRPr>
          </a:p>
          <a:p>
            <a:pPr marL="0" indent="0">
              <a:buNone/>
            </a:pPr>
            <a:r>
              <a:rPr lang="en-US">
                <a:solidFill>
                  <a:srgbClr val="FFFFFF"/>
                </a:solidFill>
                <a:latin typeface="Roboto-Regular"/>
              </a:rPr>
              <a:t>After the pregnancy, Luanne and John split up, and the question arose as to who were Jaycee’s lawful parents. Luanne claimed she and her erstwhile husband where, but John disclaimed any responsibility, financial or otherwise. The woman who gave birth made no claim to the child. The trial court determined that Jaycee had no lawful parents.</a:t>
            </a:r>
            <a:endParaRPr lang="en-US">
              <a:solidFill>
                <a:srgbClr val="FFFFFF"/>
              </a:solidFill>
            </a:endParaRPr>
          </a:p>
        </p:txBody>
      </p:sp>
      <p:pic>
        <p:nvPicPr>
          <p:cNvPr id="7" name="Content Placeholder 6" descr="515KZhIfwjL.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a:xfrm>
            <a:off x="6172200" y="1417638"/>
            <a:ext cx="4038600" cy="5059362"/>
          </a:xfrm>
        </p:spPr>
      </p:pic>
    </p:spTree>
    <p:extLst>
      <p:ext uri="{BB962C8B-B14F-4D97-AF65-F5344CB8AC3E}">
        <p14:creationId xmlns:p14="http://schemas.microsoft.com/office/powerpoint/2010/main" val="9320701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a:t>What else does kinship do?</a:t>
            </a:r>
          </a:p>
        </p:txBody>
      </p:sp>
      <p:sp>
        <p:nvSpPr>
          <p:cNvPr id="6" name="Subtitle 5"/>
          <p:cNvSpPr>
            <a:spLocks noGrp="1"/>
          </p:cNvSpPr>
          <p:nvPr>
            <p:ph type="subTitle" idx="1"/>
          </p:nvPr>
        </p:nvSpPr>
        <p:spPr/>
        <p:txBody>
          <a:bodyPr/>
          <a:lstStyle/>
          <a:p>
            <a:r>
              <a:rPr lang="en-US"/>
              <a:t>Cohere? Restrict? Prescribe? Educate? Create identities? Order? </a:t>
            </a:r>
            <a:r>
              <a:rPr lang="en-US" err="1"/>
              <a:t>Focalise</a:t>
            </a:r>
            <a:r>
              <a:rPr lang="en-US"/>
              <a:t> belonging?</a:t>
            </a:r>
          </a:p>
        </p:txBody>
      </p:sp>
    </p:spTree>
    <p:extLst>
      <p:ext uri="{BB962C8B-B14F-4D97-AF65-F5344CB8AC3E}">
        <p14:creationId xmlns:p14="http://schemas.microsoft.com/office/powerpoint/2010/main" val="2065026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err="1"/>
              <a:t>Carsten</a:t>
            </a:r>
            <a:r>
              <a:rPr lang="en-US" sz="2800"/>
              <a:t>. J. 2013 What Kinship Does </a:t>
            </a:r>
            <a:r>
              <a:rPr lang="mr-IN" sz="2800"/>
              <a:t>–</a:t>
            </a:r>
            <a:r>
              <a:rPr lang="en-US" sz="2800"/>
              <a:t> and How (</a:t>
            </a:r>
            <a:r>
              <a:rPr lang="en-US" sz="2800" i="1"/>
              <a:t>HAU: Journal of Ethnographic Theory </a:t>
            </a:r>
            <a:r>
              <a:rPr lang="en-US" sz="2800"/>
              <a:t>, Vol 3, 2)</a:t>
            </a:r>
          </a:p>
        </p:txBody>
      </p:sp>
      <p:sp>
        <p:nvSpPr>
          <p:cNvPr id="3" name="Content Placeholder 2"/>
          <p:cNvSpPr>
            <a:spLocks noGrp="1"/>
          </p:cNvSpPr>
          <p:nvPr>
            <p:ph sz="half" idx="1"/>
          </p:nvPr>
        </p:nvSpPr>
        <p:spPr>
          <a:xfrm>
            <a:off x="1981200" y="1600201"/>
            <a:ext cx="4038600" cy="4829803"/>
          </a:xfrm>
        </p:spPr>
        <p:txBody>
          <a:bodyPr>
            <a:normAutofit/>
          </a:bodyPr>
          <a:lstStyle/>
          <a:p>
            <a:r>
              <a:rPr lang="en-US"/>
              <a:t>Kinship is not a benign sense of ‘belonging’ it can be restrictive and controlling.</a:t>
            </a:r>
          </a:p>
          <a:p>
            <a:r>
              <a:rPr lang="en-US"/>
              <a:t>Kinship processes include feeding, residence, ancestors, memory, time, birth, land use, material lives (things), similarity, bodies, property</a:t>
            </a:r>
          </a:p>
        </p:txBody>
      </p:sp>
      <p:pic>
        <p:nvPicPr>
          <p:cNvPr id="5" name="Content Placeholder 4" descr="poverty_660_080213110525.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5996644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Therefore, kinship impacts on more than within family life</a:t>
            </a:r>
          </a:p>
        </p:txBody>
      </p:sp>
      <p:sp>
        <p:nvSpPr>
          <p:cNvPr id="3" name="Content Placeholder 2"/>
          <p:cNvSpPr>
            <a:spLocks noGrp="1"/>
          </p:cNvSpPr>
          <p:nvPr>
            <p:ph sz="half" idx="1"/>
          </p:nvPr>
        </p:nvSpPr>
        <p:spPr/>
        <p:txBody>
          <a:bodyPr>
            <a:normAutofit/>
          </a:bodyPr>
          <a:lstStyle/>
          <a:p>
            <a:r>
              <a:rPr lang="en-US"/>
              <a:t>Kinship is a cultural system </a:t>
            </a:r>
            <a:r>
              <a:rPr lang="mr-IN"/>
              <a:t>–</a:t>
            </a:r>
            <a:r>
              <a:rPr lang="en-US"/>
              <a:t> not a system of facts.</a:t>
            </a:r>
          </a:p>
          <a:p>
            <a:r>
              <a:rPr lang="en-US"/>
              <a:t>Kinship is physical, sociological, political, economic and symbolic simultaneously.</a:t>
            </a:r>
          </a:p>
        </p:txBody>
      </p:sp>
      <p:sp>
        <p:nvSpPr>
          <p:cNvPr id="4" name="Content Placeholder 3"/>
          <p:cNvSpPr>
            <a:spLocks noGrp="1"/>
          </p:cNvSpPr>
          <p:nvPr>
            <p:ph sz="half" idx="2"/>
          </p:nvPr>
        </p:nvSpPr>
        <p:spPr/>
        <p:txBody>
          <a:bodyPr>
            <a:normAutofit/>
          </a:bodyPr>
          <a:lstStyle/>
          <a:p>
            <a:endParaRPr lang="en-US"/>
          </a:p>
          <a:p>
            <a:endParaRPr lang="en-US"/>
          </a:p>
          <a:p>
            <a:endParaRPr lang="en-US"/>
          </a:p>
          <a:p>
            <a:endParaRPr lang="en-US"/>
          </a:p>
        </p:txBody>
      </p:sp>
      <p:pic>
        <p:nvPicPr>
          <p:cNvPr id="6" name="Picture 5" descr="cc744.jp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72201" y="1819832"/>
            <a:ext cx="4414893" cy="3882999"/>
          </a:xfrm>
          <a:prstGeom prst="rect">
            <a:avLst/>
          </a:prstGeom>
        </p:spPr>
      </p:pic>
    </p:spTree>
    <p:extLst>
      <p:ext uri="{BB962C8B-B14F-4D97-AF65-F5344CB8AC3E}">
        <p14:creationId xmlns:p14="http://schemas.microsoft.com/office/powerpoint/2010/main" val="6049557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err="1"/>
              <a:t>Lambek</a:t>
            </a:r>
            <a:r>
              <a:rPr lang="en-US"/>
              <a:t> (2011) </a:t>
            </a:r>
            <a:br>
              <a:rPr lang="en-US"/>
            </a:br>
            <a:r>
              <a:rPr lang="en-US"/>
              <a:t>‘</a:t>
            </a:r>
            <a:r>
              <a:rPr lang="en-US" i="1"/>
              <a:t>Kinship as gift and theft</a:t>
            </a:r>
            <a:r>
              <a:rPr lang="en-US"/>
              <a:t>’</a:t>
            </a:r>
          </a:p>
        </p:txBody>
      </p:sp>
      <p:sp>
        <p:nvSpPr>
          <p:cNvPr id="3" name="Content Placeholder 2"/>
          <p:cNvSpPr>
            <a:spLocks noGrp="1"/>
          </p:cNvSpPr>
          <p:nvPr>
            <p:ph sz="half" idx="1"/>
          </p:nvPr>
        </p:nvSpPr>
        <p:spPr/>
        <p:txBody>
          <a:bodyPr>
            <a:normAutofit/>
          </a:bodyPr>
          <a:lstStyle/>
          <a:p>
            <a:r>
              <a:rPr lang="en-US"/>
              <a:t>Kinship reveals the values of the culture. </a:t>
            </a:r>
          </a:p>
          <a:p>
            <a:r>
              <a:rPr lang="en-US"/>
              <a:t>(apply this to ethnographic examples)</a:t>
            </a:r>
          </a:p>
          <a:p>
            <a:r>
              <a:rPr lang="en-US"/>
              <a:t>Looked at temporally it is possible to see values changing by looking at kinship.</a:t>
            </a:r>
          </a:p>
        </p:txBody>
      </p:sp>
      <p:pic>
        <p:nvPicPr>
          <p:cNvPr id="5" name="Content Placeholder 4" descr="graveyard_2796875b.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117091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err="1"/>
              <a:t>Feuchtwang</a:t>
            </a:r>
            <a:r>
              <a:rPr lang="en-US" sz="2800"/>
              <a:t>, S. 2013 What is Kinship? 2013 | </a:t>
            </a:r>
            <a:r>
              <a:rPr lang="en-US" sz="2800" i="1"/>
              <a:t>HAU: Journal of Ethnographic Theory </a:t>
            </a:r>
            <a:r>
              <a:rPr lang="en-US" sz="2800"/>
              <a:t>3 (2): 281–84 </a:t>
            </a:r>
            <a:br>
              <a:rPr lang="en-US" sz="2800"/>
            </a:br>
            <a:endParaRPr lang="en-US" sz="2800"/>
          </a:p>
        </p:txBody>
      </p:sp>
      <p:sp>
        <p:nvSpPr>
          <p:cNvPr id="3" name="Content Placeholder 2"/>
          <p:cNvSpPr>
            <a:spLocks noGrp="1"/>
          </p:cNvSpPr>
          <p:nvPr>
            <p:ph sz="half" idx="1"/>
          </p:nvPr>
        </p:nvSpPr>
        <p:spPr>
          <a:xfrm>
            <a:off x="1981200" y="1600200"/>
            <a:ext cx="4038600" cy="4749428"/>
          </a:xfrm>
        </p:spPr>
        <p:txBody>
          <a:bodyPr>
            <a:normAutofit lnSpcReduction="10000"/>
          </a:bodyPr>
          <a:lstStyle/>
          <a:p>
            <a:r>
              <a:rPr lang="en-US"/>
              <a:t>Kinship offers and creates a ‘peculiar intimacy that differentiates kinship from other relations’ (p.283)</a:t>
            </a:r>
          </a:p>
          <a:p>
            <a:r>
              <a:rPr lang="en-US"/>
              <a:t>It has a moral component.</a:t>
            </a:r>
          </a:p>
          <a:p>
            <a:r>
              <a:rPr lang="en-US"/>
              <a:t>Is not just about family because it shapes how one acts with strangers (p.282).</a:t>
            </a:r>
          </a:p>
        </p:txBody>
      </p:sp>
      <p:pic>
        <p:nvPicPr>
          <p:cNvPr id="8" name="Content Placeholder 7" descr="how-to-talk-to-strangers.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947731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Kinship seeps out from the family across all areas of society</a:t>
            </a:r>
          </a:p>
        </p:txBody>
      </p:sp>
      <p:sp>
        <p:nvSpPr>
          <p:cNvPr id="3" name="Content Placeholder 2"/>
          <p:cNvSpPr>
            <a:spLocks noGrp="1"/>
          </p:cNvSpPr>
          <p:nvPr>
            <p:ph sz="half" idx="1"/>
          </p:nvPr>
        </p:nvSpPr>
        <p:spPr/>
        <p:txBody>
          <a:bodyPr>
            <a:normAutofit lnSpcReduction="10000"/>
          </a:bodyPr>
          <a:lstStyle/>
          <a:p>
            <a:r>
              <a:rPr lang="en-US"/>
              <a:t>Sexuality</a:t>
            </a:r>
          </a:p>
          <a:p>
            <a:r>
              <a:rPr lang="en-US"/>
              <a:t>Religion</a:t>
            </a:r>
          </a:p>
          <a:p>
            <a:r>
              <a:rPr lang="en-US"/>
              <a:t>Gender</a:t>
            </a:r>
          </a:p>
          <a:p>
            <a:r>
              <a:rPr lang="en-US"/>
              <a:t>Identity</a:t>
            </a:r>
          </a:p>
          <a:p>
            <a:r>
              <a:rPr lang="en-US"/>
              <a:t>Property</a:t>
            </a:r>
          </a:p>
          <a:p>
            <a:r>
              <a:rPr lang="en-US"/>
              <a:t>Economics</a:t>
            </a:r>
          </a:p>
          <a:p>
            <a:r>
              <a:rPr lang="en-US" err="1"/>
              <a:t>Labour</a:t>
            </a:r>
            <a:endParaRPr lang="en-US"/>
          </a:p>
          <a:p>
            <a:r>
              <a:rPr lang="en-US"/>
              <a:t>Politics</a:t>
            </a:r>
          </a:p>
          <a:p>
            <a:r>
              <a:rPr lang="en-US"/>
              <a:t>Equality</a:t>
            </a:r>
          </a:p>
        </p:txBody>
      </p:sp>
      <p:pic>
        <p:nvPicPr>
          <p:cNvPr id="7" name="Picture 6" descr="fifties-familysm.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448500" y="1811867"/>
            <a:ext cx="5932762" cy="3903133"/>
          </a:xfrm>
          <a:prstGeom prst="rect">
            <a:avLst/>
          </a:prstGeom>
        </p:spPr>
      </p:pic>
    </p:spTree>
    <p:extLst>
      <p:ext uri="{BB962C8B-B14F-4D97-AF65-F5344CB8AC3E}">
        <p14:creationId xmlns:p14="http://schemas.microsoft.com/office/powerpoint/2010/main" val="1237646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367370" y="2828065"/>
            <a:ext cx="7772400" cy="1470025"/>
          </a:xfrm>
        </p:spPr>
        <p:txBody>
          <a:bodyPr/>
          <a:lstStyle/>
          <a:p>
            <a:r>
              <a:rPr lang="en-US"/>
              <a:t>Activity</a:t>
            </a:r>
          </a:p>
        </p:txBody>
      </p:sp>
      <p:sp>
        <p:nvSpPr>
          <p:cNvPr id="6" name="Subtitle 5"/>
          <p:cNvSpPr>
            <a:spLocks noGrp="1"/>
          </p:cNvSpPr>
          <p:nvPr>
            <p:ph type="subTitle" idx="1"/>
          </p:nvPr>
        </p:nvSpPr>
        <p:spPr>
          <a:xfrm>
            <a:off x="3887371" y="4298089"/>
            <a:ext cx="6400800" cy="1752600"/>
          </a:xfrm>
          <a:ln w="76200" cmpd="sng">
            <a:solidFill>
              <a:srgbClr val="FF0000"/>
            </a:solidFill>
          </a:ln>
        </p:spPr>
        <p:txBody>
          <a:bodyPr>
            <a:normAutofit/>
          </a:bodyPr>
          <a:lstStyle/>
          <a:p>
            <a:r>
              <a:rPr lang="en-US"/>
              <a:t>Explain how kinship norms shape or impact on the social concepts and areas of social life listed on the side of this slide?</a:t>
            </a:r>
          </a:p>
          <a:p>
            <a:endParaRPr lang="en-US"/>
          </a:p>
        </p:txBody>
      </p:sp>
      <p:sp>
        <p:nvSpPr>
          <p:cNvPr id="3" name="Rectangle 2"/>
          <p:cNvSpPr/>
          <p:nvPr/>
        </p:nvSpPr>
        <p:spPr>
          <a:xfrm>
            <a:off x="1832488" y="1526375"/>
            <a:ext cx="2103119" cy="4524315"/>
          </a:xfrm>
          <a:prstGeom prst="rect">
            <a:avLst/>
          </a:prstGeom>
          <a:ln w="76200" cmpd="sng">
            <a:solidFill>
              <a:srgbClr val="FF0000"/>
            </a:solidFill>
          </a:ln>
        </p:spPr>
        <p:txBody>
          <a:bodyPr wrap="square">
            <a:spAutoFit/>
          </a:bodyPr>
          <a:lstStyle/>
          <a:p>
            <a:r>
              <a:rPr lang="en-US" sz="3200"/>
              <a:t>Sexuality</a:t>
            </a:r>
          </a:p>
          <a:p>
            <a:r>
              <a:rPr lang="en-US" sz="3200"/>
              <a:t>Religion</a:t>
            </a:r>
          </a:p>
          <a:p>
            <a:r>
              <a:rPr lang="en-US" sz="3200"/>
              <a:t>Gender</a:t>
            </a:r>
          </a:p>
          <a:p>
            <a:r>
              <a:rPr lang="en-US" sz="3200"/>
              <a:t>Identity</a:t>
            </a:r>
          </a:p>
          <a:p>
            <a:r>
              <a:rPr lang="en-US" sz="3200"/>
              <a:t>Property</a:t>
            </a:r>
          </a:p>
          <a:p>
            <a:r>
              <a:rPr lang="en-US" sz="3200"/>
              <a:t>Economics</a:t>
            </a:r>
          </a:p>
          <a:p>
            <a:r>
              <a:rPr lang="en-US" sz="3200" err="1"/>
              <a:t>Labour</a:t>
            </a:r>
            <a:endParaRPr lang="en-US" sz="3200"/>
          </a:p>
          <a:p>
            <a:r>
              <a:rPr lang="en-US" sz="3200"/>
              <a:t>Politics</a:t>
            </a:r>
          </a:p>
          <a:p>
            <a:r>
              <a:rPr lang="en-US" sz="3200"/>
              <a:t>Inequality</a:t>
            </a:r>
          </a:p>
        </p:txBody>
      </p:sp>
      <p:pic>
        <p:nvPicPr>
          <p:cNvPr id="4" name="Picture 3" descr="3607.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993507" y="276900"/>
            <a:ext cx="4168224" cy="3007076"/>
          </a:xfrm>
          <a:prstGeom prst="rect">
            <a:avLst/>
          </a:prstGeom>
        </p:spPr>
      </p:pic>
    </p:spTree>
    <p:extLst>
      <p:ext uri="{BB962C8B-B14F-4D97-AF65-F5344CB8AC3E}">
        <p14:creationId xmlns:p14="http://schemas.microsoft.com/office/powerpoint/2010/main" val="2705252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a:t>What Kinship is and is Not</a:t>
            </a:r>
          </a:p>
        </p:txBody>
      </p:sp>
      <p:sp>
        <p:nvSpPr>
          <p:cNvPr id="6" name="Subtitle 5"/>
          <p:cNvSpPr>
            <a:spLocks noGrp="1"/>
          </p:cNvSpPr>
          <p:nvPr>
            <p:ph type="subTitle" idx="1"/>
          </p:nvPr>
        </p:nvSpPr>
        <p:spPr/>
        <p:txBody>
          <a:bodyPr/>
          <a:lstStyle/>
          <a:p>
            <a:r>
              <a:rPr lang="en-US"/>
              <a:t>Kinship or relatedness?</a:t>
            </a:r>
          </a:p>
        </p:txBody>
      </p:sp>
    </p:spTree>
    <p:extLst>
      <p:ext uri="{BB962C8B-B14F-4D97-AF65-F5344CB8AC3E}">
        <p14:creationId xmlns:p14="http://schemas.microsoft.com/office/powerpoint/2010/main" val="29601345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a:t>Schneider, D. M. 1984 </a:t>
            </a:r>
            <a:r>
              <a:rPr lang="en-US" sz="3200" i="1"/>
              <a:t>A Critique of the Study of Kinship </a:t>
            </a:r>
            <a:r>
              <a:rPr lang="en-US" sz="3200"/>
              <a:t>Ann Arbor: University of Michigan Press</a:t>
            </a:r>
          </a:p>
        </p:txBody>
      </p:sp>
      <p:sp>
        <p:nvSpPr>
          <p:cNvPr id="3" name="Content Placeholder 2"/>
          <p:cNvSpPr>
            <a:spLocks noGrp="1"/>
          </p:cNvSpPr>
          <p:nvPr>
            <p:ph sz="half" idx="1"/>
          </p:nvPr>
        </p:nvSpPr>
        <p:spPr/>
        <p:txBody>
          <a:bodyPr>
            <a:normAutofit/>
          </a:bodyPr>
          <a:lstStyle/>
          <a:p>
            <a:r>
              <a:rPr lang="en-US"/>
              <a:t>Thought kinship studies was an intellectual imposition not a distinct domain</a:t>
            </a:r>
          </a:p>
          <a:p>
            <a:r>
              <a:rPr lang="en-US"/>
              <a:t>Kinship might be ‘a special custom distinctive of European culture’ (1984:201), and might not be a universally applicable concept.</a:t>
            </a:r>
          </a:p>
        </p:txBody>
      </p:sp>
      <p:pic>
        <p:nvPicPr>
          <p:cNvPr id="5" name="Content Placeholder 4" descr="david-m-schneider-c25a7236-1635-4e77-8a63-981edeec481-resize-750.jpe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436199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a:br>
            <a:r>
              <a:rPr lang="en-US"/>
              <a:t>The Yap, Schneider (1953)</a:t>
            </a:r>
            <a:br>
              <a:rPr lang="en-US"/>
            </a:br>
            <a:endParaRPr lang="en-US"/>
          </a:p>
        </p:txBody>
      </p:sp>
      <p:sp>
        <p:nvSpPr>
          <p:cNvPr id="3" name="Content Placeholder 2"/>
          <p:cNvSpPr>
            <a:spLocks noGrp="1"/>
          </p:cNvSpPr>
          <p:nvPr>
            <p:ph sz="half" idx="1"/>
          </p:nvPr>
        </p:nvSpPr>
        <p:spPr>
          <a:xfrm>
            <a:off x="1981200" y="1600201"/>
            <a:ext cx="4038600" cy="4763911"/>
          </a:xfrm>
        </p:spPr>
        <p:txBody>
          <a:bodyPr>
            <a:normAutofit fontScale="92500"/>
          </a:bodyPr>
          <a:lstStyle/>
          <a:p>
            <a:r>
              <a:rPr lang="en-US"/>
              <a:t>The Yap operate a complicated system of kinship alliances based on land and involving ghosts.</a:t>
            </a:r>
          </a:p>
          <a:p>
            <a:r>
              <a:rPr lang="en-US"/>
              <a:t>Schneider (1953) wrote about the stability of a system in light of the problems he experienced understanding how these different methods can work (and </a:t>
            </a:r>
            <a:r>
              <a:rPr lang="en-US" err="1"/>
              <a:t>recognised</a:t>
            </a:r>
            <a:r>
              <a:rPr lang="en-US"/>
              <a:t> how terms do not translate).</a:t>
            </a:r>
          </a:p>
        </p:txBody>
      </p:sp>
      <p:pic>
        <p:nvPicPr>
          <p:cNvPr id="5" name="Content Placeholder 4" descr="14022060su.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074233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t>Anths</a:t>
            </a:r>
            <a:r>
              <a:rPr lang="en-US"/>
              <a:t> reacted</a:t>
            </a:r>
          </a:p>
        </p:txBody>
      </p:sp>
      <p:sp>
        <p:nvSpPr>
          <p:cNvPr id="3" name="Content Placeholder 2"/>
          <p:cNvSpPr>
            <a:spLocks noGrp="1"/>
          </p:cNvSpPr>
          <p:nvPr>
            <p:ph sz="half" idx="1"/>
          </p:nvPr>
        </p:nvSpPr>
        <p:spPr/>
        <p:txBody>
          <a:bodyPr>
            <a:normAutofit/>
          </a:bodyPr>
          <a:lstStyle/>
          <a:p>
            <a:r>
              <a:rPr lang="en-US"/>
              <a:t>With uncomfortable accusations of ethnocentrism sticking in the discipline’s throat, </a:t>
            </a:r>
            <a:r>
              <a:rPr lang="en-US" err="1"/>
              <a:t>anths</a:t>
            </a:r>
            <a:r>
              <a:rPr lang="en-US"/>
              <a:t> began to develop theories of related-ness rather than ‘kinship’.</a:t>
            </a:r>
          </a:p>
          <a:p>
            <a:pPr lvl="1"/>
            <a:r>
              <a:rPr lang="en-US"/>
              <a:t>(see, </a:t>
            </a:r>
            <a:r>
              <a:rPr lang="en-US" err="1"/>
              <a:t>Carsten</a:t>
            </a:r>
            <a:r>
              <a:rPr lang="en-US"/>
              <a:t> 1995 and later.)</a:t>
            </a:r>
          </a:p>
          <a:p>
            <a:r>
              <a:rPr lang="en-US"/>
              <a:t>N.B.: Related-ness still creates structures.</a:t>
            </a:r>
          </a:p>
        </p:txBody>
      </p:sp>
      <p:pic>
        <p:nvPicPr>
          <p:cNvPr id="5" name="Content Placeholder 4" descr="hqdefault-2.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1117985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err="1"/>
              <a:t>Carsten’s</a:t>
            </a:r>
            <a:r>
              <a:rPr lang="en-US"/>
              <a:t> notion of relatedness</a:t>
            </a:r>
          </a:p>
        </p:txBody>
      </p:sp>
      <p:sp>
        <p:nvSpPr>
          <p:cNvPr id="3" name="Content Placeholder 2"/>
          <p:cNvSpPr>
            <a:spLocks noGrp="1"/>
          </p:cNvSpPr>
          <p:nvPr>
            <p:ph sz="half" idx="1"/>
          </p:nvPr>
        </p:nvSpPr>
        <p:spPr/>
        <p:txBody>
          <a:bodyPr>
            <a:normAutofit/>
          </a:bodyPr>
          <a:lstStyle/>
          <a:p>
            <a:r>
              <a:rPr lang="en-US" err="1"/>
              <a:t>Carsten</a:t>
            </a:r>
            <a:r>
              <a:rPr lang="en-US"/>
              <a:t> interrogates  and deconstructs the role of biology</a:t>
            </a:r>
          </a:p>
          <a:p>
            <a:r>
              <a:rPr lang="en-US"/>
              <a:t>She considers shared substances as the basis of kinship (Consubstantiation)</a:t>
            </a:r>
          </a:p>
          <a:p>
            <a:r>
              <a:rPr lang="en-US"/>
              <a:t>Substances: blood, bone, semen, milk, food (</a:t>
            </a:r>
            <a:r>
              <a:rPr lang="en-US" err="1"/>
              <a:t>saming</a:t>
            </a:r>
            <a:r>
              <a:rPr lang="en-US"/>
              <a:t>)</a:t>
            </a:r>
          </a:p>
        </p:txBody>
      </p:sp>
      <p:pic>
        <p:nvPicPr>
          <p:cNvPr id="5" name="Content Placeholder 4" descr="1890_web.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8716161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For </a:t>
            </a:r>
            <a:r>
              <a:rPr lang="en-GB" err="1"/>
              <a:t>Carsten</a:t>
            </a:r>
            <a:r>
              <a:rPr lang="en-GB"/>
              <a:t>, related relationships concern different levels of sharing</a:t>
            </a:r>
            <a:endParaRPr lang="en-US"/>
          </a:p>
        </p:txBody>
      </p:sp>
      <p:sp>
        <p:nvSpPr>
          <p:cNvPr id="9" name="Text Placeholder 8"/>
          <p:cNvSpPr>
            <a:spLocks noGrp="1"/>
          </p:cNvSpPr>
          <p:nvPr>
            <p:ph type="body" idx="1"/>
          </p:nvPr>
        </p:nvSpPr>
        <p:spPr/>
        <p:txBody>
          <a:bodyPr/>
          <a:lstStyle/>
          <a:p>
            <a:r>
              <a:rPr lang="en-US"/>
              <a:t>Consubstantiality</a:t>
            </a:r>
          </a:p>
        </p:txBody>
      </p:sp>
      <p:sp>
        <p:nvSpPr>
          <p:cNvPr id="10" name="Content Placeholder 9"/>
          <p:cNvSpPr>
            <a:spLocks noGrp="1"/>
          </p:cNvSpPr>
          <p:nvPr>
            <p:ph sz="half" idx="2"/>
          </p:nvPr>
        </p:nvSpPr>
        <p:spPr>
          <a:ln>
            <a:solidFill>
              <a:srgbClr val="C0504D"/>
            </a:solidFill>
          </a:ln>
        </p:spPr>
        <p:txBody>
          <a:bodyPr/>
          <a:lstStyle/>
          <a:p>
            <a:r>
              <a:rPr lang="en-US"/>
              <a:t>sharing a common substance:</a:t>
            </a:r>
          </a:p>
          <a:p>
            <a:pPr lvl="1"/>
            <a:r>
              <a:rPr lang="en-US"/>
              <a:t>Blood</a:t>
            </a:r>
          </a:p>
          <a:p>
            <a:pPr lvl="1"/>
            <a:r>
              <a:rPr lang="en-US"/>
              <a:t>Bone</a:t>
            </a:r>
          </a:p>
          <a:p>
            <a:pPr lvl="1"/>
            <a:r>
              <a:rPr lang="en-US"/>
              <a:t>Semen</a:t>
            </a:r>
          </a:p>
          <a:p>
            <a:pPr lvl="1"/>
            <a:r>
              <a:rPr lang="en-US"/>
              <a:t>Milk (suckled)</a:t>
            </a:r>
          </a:p>
          <a:p>
            <a:pPr lvl="1"/>
            <a:r>
              <a:rPr lang="en-US"/>
              <a:t>Food </a:t>
            </a:r>
          </a:p>
          <a:p>
            <a:endParaRPr lang="en-US"/>
          </a:p>
          <a:p>
            <a:endParaRPr lang="en-US"/>
          </a:p>
        </p:txBody>
      </p:sp>
      <p:sp>
        <p:nvSpPr>
          <p:cNvPr id="11" name="Text Placeholder 10"/>
          <p:cNvSpPr>
            <a:spLocks noGrp="1"/>
          </p:cNvSpPr>
          <p:nvPr>
            <p:ph type="body" sz="quarter" idx="3"/>
          </p:nvPr>
        </p:nvSpPr>
        <p:spPr/>
        <p:txBody>
          <a:bodyPr/>
          <a:lstStyle/>
          <a:p>
            <a:r>
              <a:rPr lang="en-US"/>
              <a:t>Residence </a:t>
            </a:r>
          </a:p>
        </p:txBody>
      </p:sp>
      <p:sp>
        <p:nvSpPr>
          <p:cNvPr id="12" name="Content Placeholder 11"/>
          <p:cNvSpPr>
            <a:spLocks noGrp="1"/>
          </p:cNvSpPr>
          <p:nvPr>
            <p:ph sz="quarter" idx="4"/>
          </p:nvPr>
        </p:nvSpPr>
        <p:spPr>
          <a:ln>
            <a:solidFill>
              <a:srgbClr val="C0504D"/>
            </a:solidFill>
          </a:ln>
        </p:spPr>
        <p:txBody>
          <a:bodyPr/>
          <a:lstStyle/>
          <a:p>
            <a:r>
              <a:rPr lang="en-US"/>
              <a:t>Living together (people become kin if they live together </a:t>
            </a:r>
            <a:r>
              <a:rPr lang="mr-IN"/>
              <a:t>–</a:t>
            </a:r>
            <a:r>
              <a:rPr lang="en-US"/>
              <a:t> not because they live together)</a:t>
            </a:r>
          </a:p>
        </p:txBody>
      </p:sp>
      <p:sp>
        <p:nvSpPr>
          <p:cNvPr id="13" name="Oval 12"/>
          <p:cNvSpPr/>
          <p:nvPr/>
        </p:nvSpPr>
        <p:spPr>
          <a:xfrm>
            <a:off x="4652610" y="3400778"/>
            <a:ext cx="2737556" cy="2568222"/>
          </a:xfrm>
          <a:prstGeom prst="ellipse">
            <a:avLst/>
          </a:prstGeom>
          <a:noFill/>
          <a:ln w="76200"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a:t>Consubstantiality and residence can blend together</a:t>
            </a:r>
          </a:p>
        </p:txBody>
      </p:sp>
    </p:spTree>
    <p:extLst>
      <p:ext uri="{BB962C8B-B14F-4D97-AF65-F5344CB8AC3E}">
        <p14:creationId xmlns:p14="http://schemas.microsoft.com/office/powerpoint/2010/main" val="35022050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Brief overview of ideas so far</a:t>
            </a:r>
          </a:p>
        </p:txBody>
      </p:sp>
      <p:sp>
        <p:nvSpPr>
          <p:cNvPr id="4" name="Content Placeholder 3"/>
          <p:cNvSpPr>
            <a:spLocks noGrp="1"/>
          </p:cNvSpPr>
          <p:nvPr>
            <p:ph sz="half" idx="1"/>
          </p:nvPr>
        </p:nvSpPr>
        <p:spPr>
          <a:xfrm>
            <a:off x="1981200" y="1600200"/>
            <a:ext cx="4038600" cy="5060244"/>
          </a:xfrm>
        </p:spPr>
        <p:txBody>
          <a:bodyPr>
            <a:normAutofit fontScale="92500" lnSpcReduction="20000"/>
          </a:bodyPr>
          <a:lstStyle/>
          <a:p>
            <a:r>
              <a:rPr lang="en-US"/>
              <a:t>Kinship is an anthropological category that describes genealogical connections (</a:t>
            </a:r>
            <a:r>
              <a:rPr lang="en-US" err="1"/>
              <a:t>Gellner</a:t>
            </a:r>
            <a:r>
              <a:rPr lang="en-US"/>
              <a:t> 1960)</a:t>
            </a:r>
          </a:p>
          <a:p>
            <a:r>
              <a:rPr lang="en-US"/>
              <a:t>It reflects how reproduction is culturally understood (Morgan 1877 and </a:t>
            </a:r>
            <a:r>
              <a:rPr lang="en-US" err="1"/>
              <a:t>Scheffler</a:t>
            </a:r>
            <a:r>
              <a:rPr lang="en-US"/>
              <a:t> 1973)</a:t>
            </a:r>
          </a:p>
          <a:p>
            <a:r>
              <a:rPr lang="en-US"/>
              <a:t>Is a European idea (Schneider 1984)</a:t>
            </a:r>
          </a:p>
          <a:p>
            <a:r>
              <a:rPr lang="en-US"/>
              <a:t>Is how people draw connections that are sometimes attached to biology and sharing substances (</a:t>
            </a:r>
            <a:r>
              <a:rPr lang="en-US" err="1"/>
              <a:t>Carsten</a:t>
            </a:r>
            <a:r>
              <a:rPr lang="en-US"/>
              <a:t> 1995)</a:t>
            </a:r>
          </a:p>
        </p:txBody>
      </p:sp>
      <p:pic>
        <p:nvPicPr>
          <p:cNvPr id="5" name="Content Placeholder 4" descr="b5zsg68w-1345602566.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945914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Therefore, in summary</a:t>
            </a:r>
          </a:p>
        </p:txBody>
      </p:sp>
      <p:sp>
        <p:nvSpPr>
          <p:cNvPr id="3" name="Content Placeholder 2"/>
          <p:cNvSpPr>
            <a:spLocks noGrp="1"/>
          </p:cNvSpPr>
          <p:nvPr>
            <p:ph sz="half" idx="1"/>
          </p:nvPr>
        </p:nvSpPr>
        <p:spPr/>
        <p:txBody>
          <a:bodyPr>
            <a:normAutofit/>
          </a:bodyPr>
          <a:lstStyle/>
          <a:p>
            <a:r>
              <a:rPr lang="en-US"/>
              <a:t>Kinship is used to label certain kinds of relationships, but it is unclear what exactly these relationships are founded on as they vary dramatically between cultures.</a:t>
            </a:r>
          </a:p>
          <a:p>
            <a:r>
              <a:rPr lang="en-US" err="1"/>
              <a:t>Sahlins</a:t>
            </a:r>
            <a:r>
              <a:rPr lang="en-US"/>
              <a:t>’ essay attempts to answer this long- standing question.</a:t>
            </a:r>
          </a:p>
        </p:txBody>
      </p:sp>
      <p:pic>
        <p:nvPicPr>
          <p:cNvPr id="8" name="Content Placeholder 7" descr="wistlers_Stepmother.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350394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err="1"/>
              <a:t>Sahlins</a:t>
            </a:r>
            <a:r>
              <a:rPr lang="en-US"/>
              <a:t>, M. 2013</a:t>
            </a:r>
            <a:br>
              <a:rPr lang="en-US"/>
            </a:br>
            <a:r>
              <a:rPr lang="en-US" i="1"/>
              <a:t>What Kinship is</a:t>
            </a:r>
            <a:r>
              <a:rPr lang="mr-IN" i="1"/>
              <a:t>…</a:t>
            </a:r>
            <a:r>
              <a:rPr lang="en-GB" i="1"/>
              <a:t>and is Not</a:t>
            </a:r>
            <a:endParaRPr lang="en-US"/>
          </a:p>
        </p:txBody>
      </p:sp>
      <p:sp>
        <p:nvSpPr>
          <p:cNvPr id="3" name="Content Placeholder 2"/>
          <p:cNvSpPr>
            <a:spLocks noGrp="1"/>
          </p:cNvSpPr>
          <p:nvPr>
            <p:ph sz="half" idx="1"/>
          </p:nvPr>
        </p:nvSpPr>
        <p:spPr/>
        <p:txBody>
          <a:bodyPr>
            <a:normAutofit/>
          </a:bodyPr>
          <a:lstStyle/>
          <a:p>
            <a:r>
              <a:rPr lang="en-US" err="1"/>
              <a:t>Sahlins</a:t>
            </a:r>
            <a:r>
              <a:rPr lang="en-US"/>
              <a:t> maintains MUTUALITY is the key to understanding kinship</a:t>
            </a:r>
          </a:p>
          <a:p>
            <a:r>
              <a:rPr lang="en-US"/>
              <a:t>He reminds us of how kinship not only ties but also blends people together </a:t>
            </a:r>
            <a:r>
              <a:rPr lang="mr-IN"/>
              <a:t>–</a:t>
            </a:r>
            <a:r>
              <a:rPr lang="en-US"/>
              <a:t> </a:t>
            </a:r>
            <a:r>
              <a:rPr lang="en-US" err="1"/>
              <a:t>eg</a:t>
            </a:r>
            <a:r>
              <a:rPr lang="en-US"/>
              <a:t>: in conversations you becomes I and I becomes you </a:t>
            </a:r>
            <a:r>
              <a:rPr lang="mr-IN"/>
              <a:t>–</a:t>
            </a:r>
            <a:r>
              <a:rPr lang="en-US"/>
              <a:t> this is evidence of how people are our other selves, of our shared intentionality or ‘we-ness’ (p37)</a:t>
            </a:r>
          </a:p>
          <a:p>
            <a:endParaRPr lang="en-US"/>
          </a:p>
        </p:txBody>
      </p:sp>
      <p:pic>
        <p:nvPicPr>
          <p:cNvPr id="6" name="Content Placeholder 5" descr="416009_actual.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0874322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The Kinship ‘I’</a:t>
            </a:r>
          </a:p>
        </p:txBody>
      </p:sp>
      <p:sp>
        <p:nvSpPr>
          <p:cNvPr id="3" name="Content Placeholder 2"/>
          <p:cNvSpPr>
            <a:spLocks noGrp="1"/>
          </p:cNvSpPr>
          <p:nvPr>
            <p:ph sz="half" idx="1"/>
          </p:nvPr>
        </p:nvSpPr>
        <p:spPr/>
        <p:txBody>
          <a:bodyPr>
            <a:normAutofit/>
          </a:bodyPr>
          <a:lstStyle/>
          <a:p>
            <a:r>
              <a:rPr lang="en-US"/>
              <a:t>‘The transpersonal distribution of the self’ (</a:t>
            </a:r>
            <a:r>
              <a:rPr lang="en-US" err="1"/>
              <a:t>Sahlins</a:t>
            </a:r>
            <a:r>
              <a:rPr lang="en-US"/>
              <a:t> 2013:25)</a:t>
            </a:r>
          </a:p>
          <a:p>
            <a:r>
              <a:rPr lang="en-US"/>
              <a:t>‘the inscription of multiple others in one subject’ (ibid.)</a:t>
            </a:r>
          </a:p>
          <a:p>
            <a:r>
              <a:rPr lang="en-US"/>
              <a:t>For </a:t>
            </a:r>
            <a:r>
              <a:rPr lang="en-US" err="1"/>
              <a:t>Sahlins</a:t>
            </a:r>
            <a:r>
              <a:rPr lang="en-US"/>
              <a:t>, kinship denies independence, joins all of us together and is the result of people’s ability to </a:t>
            </a:r>
            <a:r>
              <a:rPr lang="en-US" err="1"/>
              <a:t>recognise</a:t>
            </a:r>
            <a:r>
              <a:rPr lang="en-US"/>
              <a:t> they are one.</a:t>
            </a:r>
          </a:p>
        </p:txBody>
      </p:sp>
      <p:pic>
        <p:nvPicPr>
          <p:cNvPr id="6" name="Content Placeholder 5" descr="31f1ced0-3bf9-4613-bcba-8ee11d532623.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928572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err="1"/>
              <a:t>Intersubjectivity</a:t>
            </a:r>
            <a:r>
              <a:rPr lang="en-GB"/>
              <a:t> –</a:t>
            </a:r>
            <a:br>
              <a:rPr lang="en-GB"/>
            </a:br>
            <a:r>
              <a:rPr lang="en-GB" err="1"/>
              <a:t>Sahlins</a:t>
            </a:r>
            <a:r>
              <a:rPr lang="en-GB"/>
              <a:t> demonstrates that</a:t>
            </a:r>
          </a:p>
        </p:txBody>
      </p:sp>
      <p:sp>
        <p:nvSpPr>
          <p:cNvPr id="3" name="Content Placeholder 2"/>
          <p:cNvSpPr>
            <a:spLocks noGrp="1"/>
          </p:cNvSpPr>
          <p:nvPr>
            <p:ph sz="half" idx="1"/>
          </p:nvPr>
        </p:nvSpPr>
        <p:spPr/>
        <p:txBody>
          <a:bodyPr>
            <a:normAutofit/>
          </a:bodyPr>
          <a:lstStyle/>
          <a:p>
            <a:r>
              <a:rPr lang="en-GB"/>
              <a:t>Kinship functions to produce a deeper realisation of mutuality and that people are our ‘other selves’ (2013:33)</a:t>
            </a:r>
          </a:p>
          <a:p>
            <a:r>
              <a:rPr lang="en-GB"/>
              <a:t>(his ideas chime with </a:t>
            </a:r>
            <a:r>
              <a:rPr lang="en-GB" err="1"/>
              <a:t>Strathern’s</a:t>
            </a:r>
            <a:r>
              <a:rPr lang="en-GB"/>
              <a:t> notion of the </a:t>
            </a:r>
            <a:r>
              <a:rPr lang="en-GB" err="1"/>
              <a:t>dividual</a:t>
            </a:r>
            <a:r>
              <a:rPr lang="en-GB"/>
              <a:t> </a:t>
            </a:r>
            <a:r>
              <a:rPr lang="mr-IN"/>
              <a:t>–</a:t>
            </a:r>
            <a:r>
              <a:rPr lang="en-GB"/>
              <a:t> see Lamb 2000 </a:t>
            </a:r>
            <a:r>
              <a:rPr lang="mr-IN"/>
              <a:t>–</a:t>
            </a:r>
            <a:r>
              <a:rPr lang="en-GB"/>
              <a:t> and the materiality of personhood)</a:t>
            </a:r>
          </a:p>
        </p:txBody>
      </p:sp>
      <p:pic>
        <p:nvPicPr>
          <p:cNvPr id="5" name="Content Placeholder 4" descr="empathy.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031598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Kinship therefore is</a:t>
            </a:r>
          </a:p>
        </p:txBody>
      </p:sp>
      <p:sp>
        <p:nvSpPr>
          <p:cNvPr id="3" name="Content Placeholder 2"/>
          <p:cNvSpPr>
            <a:spLocks noGrp="1"/>
          </p:cNvSpPr>
          <p:nvPr>
            <p:ph sz="half" idx="1"/>
          </p:nvPr>
        </p:nvSpPr>
        <p:spPr/>
        <p:txBody>
          <a:bodyPr>
            <a:normAutofit/>
          </a:bodyPr>
          <a:lstStyle/>
          <a:p>
            <a:r>
              <a:rPr lang="en-GB"/>
              <a:t>Not rooted in individualism or biology but is a cultural ‘belonging to one another’ (</a:t>
            </a:r>
            <a:r>
              <a:rPr lang="en-GB" err="1"/>
              <a:t>Sahlins</a:t>
            </a:r>
            <a:r>
              <a:rPr lang="en-GB"/>
              <a:t> 2013:44) that people understand and utilise. </a:t>
            </a:r>
          </a:p>
          <a:p>
            <a:r>
              <a:rPr lang="en-GB"/>
              <a:t>But this is not only about being linked to others but that you are one and the same as them.</a:t>
            </a:r>
          </a:p>
        </p:txBody>
      </p:sp>
      <p:pic>
        <p:nvPicPr>
          <p:cNvPr id="5" name="Content Placeholder 4" descr="Bqob4sdm.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5263341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Transpersonal praxis</a:t>
            </a:r>
          </a:p>
        </p:txBody>
      </p:sp>
      <p:sp>
        <p:nvSpPr>
          <p:cNvPr id="6" name="Content Placeholder 5"/>
          <p:cNvSpPr>
            <a:spLocks noGrp="1"/>
          </p:cNvSpPr>
          <p:nvPr>
            <p:ph idx="1"/>
          </p:nvPr>
        </p:nvSpPr>
        <p:spPr/>
        <p:txBody>
          <a:bodyPr>
            <a:normAutofit fontScale="85000" lnSpcReduction="10000"/>
          </a:bodyPr>
          <a:lstStyle/>
          <a:p>
            <a:r>
              <a:rPr lang="en-GB"/>
              <a:t>‘</a:t>
            </a:r>
            <a:r>
              <a:rPr lang="en-GB" i="1"/>
              <a:t>Mutuality of being </a:t>
            </a:r>
            <a:r>
              <a:rPr lang="en-GB"/>
              <a:t>will not only cover the range of ways kinship is constituted, from common substances to common suffering, but it provides the </a:t>
            </a:r>
            <a:r>
              <a:rPr lang="en-GB" err="1"/>
              <a:t>logico</a:t>
            </a:r>
            <a:r>
              <a:rPr lang="en-GB"/>
              <a:t>-meaningful motivation for a wide variety of practices distinctive of people so related. It is the intelligibility in common ethnographic reports of the diffusion among kin of agency and material interest, of ritual participation in birthing and dying and of the effects of bodily injury. The same sense of conjoined existence is involved in taking responsibility for the wrongful acts of relatives, for their fortunes in the hunt or war, even for the shape and health of their bodies. In sum, where being is mutual, experience itself is transpersonal: it is not simply or exclusively an individual function.</a:t>
            </a:r>
          </a:p>
          <a:p>
            <a:r>
              <a:rPr lang="en-GB"/>
              <a:t>If kinsmen are members of one another, then in the manner and to the extent they are so, experience is diffused among them. Not in the sense of direction sensation, of course, but at the level of meaning: of what it is that happens…’ (</a:t>
            </a:r>
            <a:r>
              <a:rPr lang="en-GB" err="1"/>
              <a:t>Sahlins</a:t>
            </a:r>
            <a:r>
              <a:rPr lang="en-GB"/>
              <a:t> 2013: 44)</a:t>
            </a:r>
          </a:p>
        </p:txBody>
      </p:sp>
    </p:spTree>
    <p:extLst>
      <p:ext uri="{BB962C8B-B14F-4D97-AF65-F5344CB8AC3E}">
        <p14:creationId xmlns:p14="http://schemas.microsoft.com/office/powerpoint/2010/main" val="2049295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 conclusion, </a:t>
            </a:r>
            <a:r>
              <a:rPr lang="en-US" err="1"/>
              <a:t>Sahlins</a:t>
            </a:r>
            <a:r>
              <a:rPr lang="en-US"/>
              <a:t> states</a:t>
            </a:r>
          </a:p>
        </p:txBody>
      </p:sp>
      <p:sp>
        <p:nvSpPr>
          <p:cNvPr id="3" name="Content Placeholder 2"/>
          <p:cNvSpPr>
            <a:spLocks noGrp="1"/>
          </p:cNvSpPr>
          <p:nvPr>
            <p:ph sz="half" idx="1"/>
          </p:nvPr>
        </p:nvSpPr>
        <p:spPr/>
        <p:txBody>
          <a:bodyPr/>
          <a:lstStyle/>
          <a:p>
            <a:r>
              <a:rPr lang="en-US"/>
              <a:t>‘human birth is a semiotic function of a kinship order, rather than kinship a biological sequitur of birth’ (2013:87)</a:t>
            </a:r>
          </a:p>
          <a:p>
            <a:r>
              <a:rPr lang="en-US"/>
              <a:t>Therefore, kinship doesn’t follow birth but rather birth functions to signal kinship</a:t>
            </a:r>
          </a:p>
        </p:txBody>
      </p:sp>
      <p:sp>
        <p:nvSpPr>
          <p:cNvPr id="4" name="Content Placeholder 3"/>
          <p:cNvSpPr>
            <a:spLocks noGrp="1"/>
          </p:cNvSpPr>
          <p:nvPr>
            <p:ph sz="half" idx="2"/>
          </p:nvPr>
        </p:nvSpPr>
        <p:spPr/>
        <p:txBody>
          <a:bodyPr/>
          <a:lstStyle/>
          <a:p>
            <a:r>
              <a:rPr lang="en-US"/>
              <a:t>‘Kinship is what you have when you ‘do without’ a biological theory of </a:t>
            </a:r>
            <a:r>
              <a:rPr lang="en-US" err="1"/>
              <a:t>relationality</a:t>
            </a:r>
            <a:r>
              <a:rPr lang="en-US"/>
              <a:t>’ (</a:t>
            </a:r>
            <a:r>
              <a:rPr lang="en-US" err="1"/>
              <a:t>Sahlins</a:t>
            </a:r>
            <a:r>
              <a:rPr lang="en-US"/>
              <a:t> 2013:89 citing </a:t>
            </a:r>
            <a:r>
              <a:rPr lang="en-US" err="1"/>
              <a:t>Viverios</a:t>
            </a:r>
            <a:r>
              <a:rPr lang="en-US"/>
              <a:t> de Castro 2009:241)</a:t>
            </a:r>
          </a:p>
        </p:txBody>
      </p:sp>
    </p:spTree>
    <p:extLst>
      <p:ext uri="{BB962C8B-B14F-4D97-AF65-F5344CB8AC3E}">
        <p14:creationId xmlns:p14="http://schemas.microsoft.com/office/powerpoint/2010/main" val="17334043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209800" y="490775"/>
            <a:ext cx="7772400" cy="1470025"/>
          </a:xfrm>
        </p:spPr>
        <p:txBody>
          <a:bodyPr>
            <a:normAutofit fontScale="90000"/>
          </a:bodyPr>
          <a:lstStyle/>
          <a:p>
            <a:r>
              <a:rPr lang="en-US"/>
              <a:t>Ethnographic and meaning differences are not the only factors that challenge restricted definitions of kinship.</a:t>
            </a:r>
          </a:p>
        </p:txBody>
      </p:sp>
      <p:sp>
        <p:nvSpPr>
          <p:cNvPr id="6" name="Subtitle 5"/>
          <p:cNvSpPr>
            <a:spLocks noGrp="1"/>
          </p:cNvSpPr>
          <p:nvPr>
            <p:ph type="subTitle" idx="1"/>
          </p:nvPr>
        </p:nvSpPr>
        <p:spPr>
          <a:xfrm>
            <a:off x="2895600" y="2359074"/>
            <a:ext cx="6400800" cy="1752600"/>
          </a:xfrm>
        </p:spPr>
        <p:txBody>
          <a:bodyPr/>
          <a:lstStyle/>
          <a:p>
            <a:r>
              <a:rPr lang="en-US" err="1"/>
              <a:t>Globalisation</a:t>
            </a:r>
            <a:r>
              <a:rPr lang="en-US"/>
              <a:t> does too.</a:t>
            </a:r>
          </a:p>
        </p:txBody>
      </p:sp>
      <p:pic>
        <p:nvPicPr>
          <p:cNvPr id="7" name="Picture 6" descr="2.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646211" y="3185167"/>
            <a:ext cx="4774976" cy="3197891"/>
          </a:xfrm>
          <a:prstGeom prst="rect">
            <a:avLst/>
          </a:prstGeom>
        </p:spPr>
      </p:pic>
    </p:spTree>
    <p:extLst>
      <p:ext uri="{BB962C8B-B14F-4D97-AF65-F5344CB8AC3E}">
        <p14:creationId xmlns:p14="http://schemas.microsoft.com/office/powerpoint/2010/main" val="36090920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08975"/>
            <a:ext cx="8229600" cy="1143000"/>
          </a:xfrm>
        </p:spPr>
        <p:txBody>
          <a:bodyPr/>
          <a:lstStyle/>
          <a:p>
            <a:r>
              <a:rPr lang="en-US"/>
              <a:t>Effects of </a:t>
            </a:r>
            <a:r>
              <a:rPr lang="en-US" err="1"/>
              <a:t>globalisation</a:t>
            </a:r>
            <a:r>
              <a:rPr lang="en-US"/>
              <a:t> on kinship</a:t>
            </a:r>
          </a:p>
        </p:txBody>
      </p:sp>
      <p:sp>
        <p:nvSpPr>
          <p:cNvPr id="3" name="Content Placeholder 2"/>
          <p:cNvSpPr>
            <a:spLocks noGrp="1"/>
          </p:cNvSpPr>
          <p:nvPr>
            <p:ph sz="half" idx="1"/>
          </p:nvPr>
        </p:nvSpPr>
        <p:spPr/>
        <p:txBody>
          <a:bodyPr/>
          <a:lstStyle/>
          <a:p>
            <a:r>
              <a:rPr lang="en-US"/>
              <a:t>Increased migration (economic and otherwise)</a:t>
            </a:r>
          </a:p>
          <a:p>
            <a:r>
              <a:rPr lang="en-US"/>
              <a:t>Families spread out across vast distances</a:t>
            </a:r>
          </a:p>
          <a:p>
            <a:r>
              <a:rPr lang="en-US"/>
              <a:t>Increasing elderly demographic</a:t>
            </a:r>
          </a:p>
          <a:p>
            <a:r>
              <a:rPr lang="en-US"/>
              <a:t>Social media</a:t>
            </a:r>
          </a:p>
          <a:p>
            <a:r>
              <a:rPr lang="en-US"/>
              <a:t>Transnational adoption</a:t>
            </a:r>
          </a:p>
        </p:txBody>
      </p:sp>
      <p:pic>
        <p:nvPicPr>
          <p:cNvPr id="5" name="Content Placeholder 4" descr="61449808-emblème-de-la-migration-internationale-timbre-texturé-vector-illustration.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6307138" y="1600201"/>
            <a:ext cx="4038600" cy="4525963"/>
          </a:xfrm>
        </p:spPr>
      </p:pic>
    </p:spTree>
    <p:extLst>
      <p:ext uri="{BB962C8B-B14F-4D97-AF65-F5344CB8AC3E}">
        <p14:creationId xmlns:p14="http://schemas.microsoft.com/office/powerpoint/2010/main" val="1909098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209800" y="937452"/>
            <a:ext cx="7772400" cy="1470025"/>
          </a:xfrm>
        </p:spPr>
        <p:txBody>
          <a:bodyPr>
            <a:normAutofit fontScale="90000"/>
          </a:bodyPr>
          <a:lstStyle/>
          <a:p>
            <a:r>
              <a:rPr lang="en-US"/>
              <a:t>Activity</a:t>
            </a:r>
            <a:br>
              <a:rPr lang="en-US"/>
            </a:br>
            <a:r>
              <a:rPr lang="en-US"/>
              <a:t>Reconsidering kin.</a:t>
            </a:r>
          </a:p>
        </p:txBody>
      </p:sp>
      <p:sp>
        <p:nvSpPr>
          <p:cNvPr id="6" name="Subtitle 5"/>
          <p:cNvSpPr>
            <a:spLocks noGrp="1"/>
          </p:cNvSpPr>
          <p:nvPr>
            <p:ph type="subTitle" idx="1"/>
          </p:nvPr>
        </p:nvSpPr>
        <p:spPr>
          <a:xfrm>
            <a:off x="2895600" y="2693226"/>
            <a:ext cx="6400800" cy="3220336"/>
          </a:xfrm>
          <a:ln w="76200" cmpd="sng">
            <a:solidFill>
              <a:srgbClr val="FF0000"/>
            </a:solidFill>
          </a:ln>
        </p:spPr>
        <p:txBody>
          <a:bodyPr>
            <a:normAutofit/>
          </a:bodyPr>
          <a:lstStyle/>
          <a:p>
            <a:r>
              <a:rPr lang="en-US"/>
              <a:t>How does </a:t>
            </a:r>
            <a:r>
              <a:rPr lang="en-US" err="1"/>
              <a:t>Sahlin’s</a:t>
            </a:r>
            <a:r>
              <a:rPr lang="en-US"/>
              <a:t> notion of mutuality change the membership of one’s family, if at all?</a:t>
            </a:r>
          </a:p>
          <a:p>
            <a:endParaRPr lang="en-US"/>
          </a:p>
          <a:p>
            <a:r>
              <a:rPr lang="en-US"/>
              <a:t>How do companion animals fit with this understanding of what kinship does and is for?</a:t>
            </a:r>
          </a:p>
        </p:txBody>
      </p:sp>
    </p:spTree>
    <p:extLst>
      <p:ext uri="{BB962C8B-B14F-4D97-AF65-F5344CB8AC3E}">
        <p14:creationId xmlns:p14="http://schemas.microsoft.com/office/powerpoint/2010/main" val="482883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3911</Words>
  <Application>Microsoft Office PowerPoint</Application>
  <PresentationFormat>Widescreen</PresentationFormat>
  <Paragraphs>258</Paragraphs>
  <Slides>53</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ArialMT</vt:lpstr>
      <vt:lpstr>OpenSans-Regular</vt:lpstr>
      <vt:lpstr>Roboto-Regular</vt:lpstr>
      <vt:lpstr>Times-Roman</vt:lpstr>
      <vt:lpstr>Arial</vt:lpstr>
      <vt:lpstr>Calibri</vt:lpstr>
      <vt:lpstr>Calibri Light</vt:lpstr>
      <vt:lpstr>Office Theme</vt:lpstr>
      <vt:lpstr>The Family</vt:lpstr>
      <vt:lpstr>Etymology: Family</vt:lpstr>
      <vt:lpstr>The word ‘family’ now </vt:lpstr>
      <vt:lpstr>Brief history of academic thought concerning the family in Europe</vt:lpstr>
      <vt:lpstr>PowerPoint Presentation</vt:lpstr>
      <vt:lpstr>Activity</vt:lpstr>
      <vt:lpstr>Engels (1884) The Origin of the Family</vt:lpstr>
      <vt:lpstr>Morgan, the Iroquois and the  ‘Pairing Family’ in Engels (1884: 17)</vt:lpstr>
      <vt:lpstr>Description of Morgan’s findings in Engels (1884:17)</vt:lpstr>
      <vt:lpstr>According to Engels, what Morgan’s work shows us is that:</vt:lpstr>
      <vt:lpstr>But Engel’s wants to know more about origins</vt:lpstr>
      <vt:lpstr>Early social structures according to Bachofen</vt:lpstr>
      <vt:lpstr>But, why use the notion of herds? And, then, what propelled us to abandon the loose bonds of herds to form families? </vt:lpstr>
      <vt:lpstr>Taking zoological inspiration…</vt:lpstr>
      <vt:lpstr>What does the notion of kinship do? How does it produce people?</vt:lpstr>
      <vt:lpstr>Being kin means being related,  which means…?</vt:lpstr>
      <vt:lpstr>Synonyms for ‘related’</vt:lpstr>
      <vt:lpstr>PowerPoint Presentation</vt:lpstr>
      <vt:lpstr>How do we become ‘related’?</vt:lpstr>
      <vt:lpstr>Once considered ‘related’, then what happens socially?</vt:lpstr>
      <vt:lpstr>You become woven into the fabric of society</vt:lpstr>
      <vt:lpstr>The role of language</vt:lpstr>
      <vt:lpstr>Example: ‘father’</vt:lpstr>
      <vt:lpstr>Example: Mother</vt:lpstr>
      <vt:lpstr>Ethnographic examples that challenge Euro-American conceptions of paternity </vt:lpstr>
      <vt:lpstr>Kaluli (PNG) example</vt:lpstr>
      <vt:lpstr>Surrogacy also problematizes kinship</vt:lpstr>
      <vt:lpstr>Maternity and paternity</vt:lpstr>
      <vt:lpstr>The case of Buzzanca v Buzzanca 1998</vt:lpstr>
      <vt:lpstr>What else does kinship do?</vt:lpstr>
      <vt:lpstr>Carsten. J. 2013 What Kinship Does – and How (HAU: Journal of Ethnographic Theory , Vol 3, 2)</vt:lpstr>
      <vt:lpstr>Therefore, kinship impacts on more than within family life</vt:lpstr>
      <vt:lpstr>Lambek (2011)  ‘Kinship as gift and theft’</vt:lpstr>
      <vt:lpstr>Feuchtwang, S. 2013 What is Kinship? 2013 | HAU: Journal of Ethnographic Theory 3 (2): 281–84  </vt:lpstr>
      <vt:lpstr>Kinship seeps out from the family across all areas of society</vt:lpstr>
      <vt:lpstr>Activity</vt:lpstr>
      <vt:lpstr>What Kinship is and is Not</vt:lpstr>
      <vt:lpstr>Schneider, D. M. 1984 A Critique of the Study of Kinship Ann Arbor: University of Michigan Press</vt:lpstr>
      <vt:lpstr> The Yap, Schneider (1953) </vt:lpstr>
      <vt:lpstr>Anths reacted</vt:lpstr>
      <vt:lpstr>Carsten’s notion of relatedness</vt:lpstr>
      <vt:lpstr>For Carsten, related relationships concern different levels of sharing</vt:lpstr>
      <vt:lpstr>Brief overview of ideas so far</vt:lpstr>
      <vt:lpstr>Therefore, in summary</vt:lpstr>
      <vt:lpstr>Sahlins, M. 2013 What Kinship is…and is Not</vt:lpstr>
      <vt:lpstr>The Kinship ‘I’</vt:lpstr>
      <vt:lpstr>Intersubjectivity – Sahlins demonstrates that</vt:lpstr>
      <vt:lpstr>Kinship therefore is</vt:lpstr>
      <vt:lpstr>Transpersonal praxis</vt:lpstr>
      <vt:lpstr>In conclusion, Sahlins states</vt:lpstr>
      <vt:lpstr>Ethnographic and meaning differences are not the only factors that challenge restricted definitions of kinship.</vt:lpstr>
      <vt:lpstr>Effects of globalisation on kinship</vt:lpstr>
      <vt:lpstr>Activity Reconsidering kin.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Family</dc:title>
  <dc:creator>Bettina Schmidt</dc:creator>
  <cp:lastModifiedBy>Bettina Schmidt</cp:lastModifiedBy>
  <cp:revision>1</cp:revision>
  <dcterms:created xsi:type="dcterms:W3CDTF">2024-09-20T08:27:31Z</dcterms:created>
  <dcterms:modified xsi:type="dcterms:W3CDTF">2024-09-20T08:28:05Z</dcterms:modified>
</cp:coreProperties>
</file>