
<file path=[Content_Types].xml><?xml version="1.0" encoding="utf-8"?>
<Types xmlns="http://schemas.openxmlformats.org/package/2006/content-types">
  <Default Extension="png" ContentType="image/png"/>
  <Default Extension="bin" ContentType="application/vnd.openxmlformats-officedocument.oleObject"/>
  <Default Extension="emf" ContentType="image/x-emf"/>
  <Default Extension="wmf" ContentType="image/x-wmf"/>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9" r:id="rId1"/>
  </p:sldMasterIdLst>
  <p:notesMasterIdLst>
    <p:notesMasterId r:id="rId48"/>
  </p:notesMasterIdLst>
  <p:sldIdLst>
    <p:sldId id="256" r:id="rId2"/>
    <p:sldId id="257" r:id="rId3"/>
    <p:sldId id="296" r:id="rId4"/>
    <p:sldId id="274" r:id="rId5"/>
    <p:sldId id="275" r:id="rId6"/>
    <p:sldId id="289" r:id="rId7"/>
    <p:sldId id="290" r:id="rId8"/>
    <p:sldId id="291" r:id="rId9"/>
    <p:sldId id="288" r:id="rId10"/>
    <p:sldId id="294" r:id="rId11"/>
    <p:sldId id="292" r:id="rId12"/>
    <p:sldId id="295" r:id="rId13"/>
    <p:sldId id="293" r:id="rId14"/>
    <p:sldId id="276" r:id="rId15"/>
    <p:sldId id="277" r:id="rId16"/>
    <p:sldId id="258" r:id="rId17"/>
    <p:sldId id="297" r:id="rId18"/>
    <p:sldId id="278" r:id="rId19"/>
    <p:sldId id="298" r:id="rId20"/>
    <p:sldId id="299" r:id="rId21"/>
    <p:sldId id="300" r:id="rId22"/>
    <p:sldId id="279" r:id="rId23"/>
    <p:sldId id="280" r:id="rId24"/>
    <p:sldId id="301" r:id="rId25"/>
    <p:sldId id="281" r:id="rId26"/>
    <p:sldId id="282" r:id="rId27"/>
    <p:sldId id="283" r:id="rId28"/>
    <p:sldId id="284" r:id="rId29"/>
    <p:sldId id="285" r:id="rId30"/>
    <p:sldId id="286" r:id="rId31"/>
    <p:sldId id="287" r:id="rId32"/>
    <p:sldId id="259" r:id="rId33"/>
    <p:sldId id="260" r:id="rId34"/>
    <p:sldId id="261" r:id="rId35"/>
    <p:sldId id="262" r:id="rId36"/>
    <p:sldId id="263" r:id="rId37"/>
    <p:sldId id="264" r:id="rId38"/>
    <p:sldId id="265" r:id="rId39"/>
    <p:sldId id="266" r:id="rId40"/>
    <p:sldId id="267" r:id="rId41"/>
    <p:sldId id="268" r:id="rId42"/>
    <p:sldId id="269" r:id="rId43"/>
    <p:sldId id="270" r:id="rId44"/>
    <p:sldId id="271" r:id="rId45"/>
    <p:sldId id="272" r:id="rId46"/>
    <p:sldId id="273" r:id="rId4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92" autoAdjust="0"/>
    <p:restoredTop sz="94660"/>
  </p:normalViewPr>
  <p:slideViewPr>
    <p:cSldViewPr snapToGrid="0">
      <p:cViewPr varScale="1">
        <p:scale>
          <a:sx n="114" d="100"/>
          <a:sy n="114" d="100"/>
        </p:scale>
        <p:origin x="300" y="11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4.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318B22-FE75-4A2A-A768-45CD0D2FDD23}" type="datetimeFigureOut">
              <a:rPr lang="en-GB" smtClean="0"/>
              <a:t>03/03/2020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DEA595-8D58-462A-B8CF-BBE653322BDC}" type="slidenum">
              <a:rPr lang="en-GB" smtClean="0"/>
              <a:t>‹#›</a:t>
            </a:fld>
            <a:endParaRPr lang="en-GB"/>
          </a:p>
        </p:txBody>
      </p:sp>
    </p:spTree>
    <p:extLst>
      <p:ext uri="{BB962C8B-B14F-4D97-AF65-F5344CB8AC3E}">
        <p14:creationId xmlns:p14="http://schemas.microsoft.com/office/powerpoint/2010/main" val="124770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1D806EFB-94FC-497E-B472-F767CA8CB5BB}"/>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8435" name="Rectangle 3">
            <a:extLst>
              <a:ext uri="{FF2B5EF4-FFF2-40B4-BE49-F238E27FC236}">
                <a16:creationId xmlns:a16="http://schemas.microsoft.com/office/drawing/2014/main" id="{54FB123F-17AA-4734-A8EE-939D53C28E38}"/>
              </a:ext>
            </a:extLst>
          </p:cNvPr>
          <p:cNvSpPr>
            <a:spLocks noGrp="1" noRot="1" noChangeAspect="1" noChangeArrowheads="1" noTextEdit="1"/>
          </p:cNvSpPr>
          <p:nvPr>
            <p:ph type="sldImg"/>
          </p:nvPr>
        </p:nvSpPr>
        <p:spPr>
          <a:xfrm>
            <a:off x="393700" y="857250"/>
            <a:ext cx="6070600" cy="3416300"/>
          </a:xfrm>
          <a:ln cap="flat"/>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EBE5765D-F331-4A3E-BB95-9682B438579F}"/>
              </a:ext>
            </a:extLst>
          </p:cNvPr>
          <p:cNvSpPr>
            <a:spLocks noGrp="1" noRot="1" noChangeAspect="1" noTextEdit="1"/>
          </p:cNvSpPr>
          <p:nvPr>
            <p:ph type="sldImg"/>
          </p:nvPr>
        </p:nvSpPr>
        <p:spPr>
          <a:xfrm>
            <a:off x="393700" y="857250"/>
            <a:ext cx="6070600" cy="3416300"/>
          </a:xfrm>
          <a:ln/>
        </p:spPr>
      </p:sp>
      <p:sp>
        <p:nvSpPr>
          <p:cNvPr id="19459" name="Notes Placeholder 2">
            <a:extLst>
              <a:ext uri="{FF2B5EF4-FFF2-40B4-BE49-F238E27FC236}">
                <a16:creationId xmlns:a16="http://schemas.microsoft.com/office/drawing/2014/main" id="{164931EB-0570-4422-BB05-EE96F527CF00}"/>
              </a:ext>
            </a:extLst>
          </p:cNvPr>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r>
              <a:rPr lang="en-GB" altLang="en-US">
                <a:latin typeface="Arial" panose="020B0604020202020204" pitchFamily="34" charset="0"/>
              </a:rPr>
              <a:t>Simple lime mortar is made firstly by heating limestone (Calcium carbonate) in a oven to a temperature of about 800</a:t>
            </a:r>
            <a:r>
              <a:rPr lang="en-GB" altLang="en-US" baseline="30000">
                <a:latin typeface="Arial" panose="020B0604020202020204" pitchFamily="34" charset="0"/>
              </a:rPr>
              <a:t>o</a:t>
            </a:r>
            <a:r>
              <a:rPr lang="en-GB" altLang="en-US">
                <a:latin typeface="Arial" panose="020B0604020202020204" pitchFamily="34" charset="0"/>
              </a:rPr>
              <a:t>C which will liberate carbon dioxide gas and leave calcium oxide (quicklime). The calcium oxide is then “slaked” by the addition of water which liberates heat. If calcium hydroxide (slaked lime) is then added to sand and mixed with water, lime mortar is produced. Lime mortar will then combine with the carbon dioxide in the atmosphere and, in effect, return to limestone and hence the mortar will solidify.</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15F48F39-8849-4D97-9F9F-9CA4ABAB80F2}"/>
              </a:ext>
            </a:extLst>
          </p:cNvPr>
          <p:cNvSpPr>
            <a:spLocks noGrp="1" noRot="1" noChangeAspect="1" noTextEdit="1"/>
          </p:cNvSpPr>
          <p:nvPr>
            <p:ph type="sldImg"/>
          </p:nvPr>
        </p:nvSpPr>
        <p:spPr>
          <a:xfrm>
            <a:off x="393700" y="857250"/>
            <a:ext cx="6070600" cy="3416300"/>
          </a:xfrm>
          <a:ln/>
        </p:spPr>
      </p:sp>
      <p:sp>
        <p:nvSpPr>
          <p:cNvPr id="20483" name="Notes Placeholder 2">
            <a:extLst>
              <a:ext uri="{FF2B5EF4-FFF2-40B4-BE49-F238E27FC236}">
                <a16:creationId xmlns:a16="http://schemas.microsoft.com/office/drawing/2014/main" id="{D4EB29A9-114F-4654-87F2-58DBBB0531AA}"/>
              </a:ext>
            </a:extLst>
          </p:cNvPr>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The sodium cations have an ionic size of 54% of the chlorine anions (radius ratio  =0.54) and they can therefore fit into the FCC type latice. </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8F842804-257D-4443-AF90-B574D9779C4B}"/>
              </a:ext>
            </a:extLst>
          </p:cNvPr>
          <p:cNvSpPr>
            <a:spLocks noGrp="1" noRot="1" noChangeAspect="1" noTextEdit="1"/>
          </p:cNvSpPr>
          <p:nvPr>
            <p:ph type="sldImg"/>
          </p:nvPr>
        </p:nvSpPr>
        <p:spPr>
          <a:xfrm>
            <a:off x="393700" y="857250"/>
            <a:ext cx="6070600" cy="3416300"/>
          </a:xfrm>
          <a:ln/>
        </p:spPr>
      </p:sp>
      <p:sp>
        <p:nvSpPr>
          <p:cNvPr id="21507" name="Notes Placeholder 2">
            <a:extLst>
              <a:ext uri="{FF2B5EF4-FFF2-40B4-BE49-F238E27FC236}">
                <a16:creationId xmlns:a16="http://schemas.microsoft.com/office/drawing/2014/main" id="{7C518146-B7EE-46F5-8659-0F8901DAE154}"/>
              </a:ext>
            </a:extLst>
          </p:cNvPr>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The ionic size of the beryllium is only 40% of the ionic size of the oxygen (i.e. The radius ratio = 0.40). The co-ordination ratio is therefore 4 and the beryllium cations fit into the tetrahedral sites.</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EE682BC9-6748-4A70-9CB6-998EC2BE00EA}"/>
              </a:ext>
            </a:extLst>
          </p:cNvPr>
          <p:cNvSpPr>
            <a:spLocks noGrp="1" noRot="1" noChangeAspect="1" noTextEdit="1"/>
          </p:cNvSpPr>
          <p:nvPr>
            <p:ph type="sldImg"/>
          </p:nvPr>
        </p:nvSpPr>
        <p:spPr>
          <a:xfrm>
            <a:off x="393700" y="857250"/>
            <a:ext cx="6070600" cy="3416300"/>
          </a:xfrm>
          <a:ln/>
        </p:spPr>
      </p:sp>
      <p:sp>
        <p:nvSpPr>
          <p:cNvPr id="22531" name="Notes Placeholder 2">
            <a:extLst>
              <a:ext uri="{FF2B5EF4-FFF2-40B4-BE49-F238E27FC236}">
                <a16:creationId xmlns:a16="http://schemas.microsoft.com/office/drawing/2014/main" id="{55B203AD-DE0C-4A8E-B5A2-8EC59D867815}"/>
              </a:ext>
            </a:extLst>
          </p:cNvPr>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The Caesium ionic radius size is 91% of that of the chlorine ion (i.e. radius ratio =0.91) and therefore the caesium ion fits into a simple cubic array of the chlorine.</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9EE091-AEF8-42CF-BCB8-B36403F0B500}" type="datetimeFigureOut">
              <a:rPr lang="en-GB" smtClean="0"/>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C0DD23-4379-41C1-BC13-B6C2465F6B75}" type="slidenum">
              <a:rPr lang="en-GB" smtClean="0"/>
              <a:t>‹#›</a:t>
            </a:fld>
            <a:endParaRPr lang="en-GB"/>
          </a:p>
        </p:txBody>
      </p:sp>
    </p:spTree>
    <p:extLst>
      <p:ext uri="{BB962C8B-B14F-4D97-AF65-F5344CB8AC3E}">
        <p14:creationId xmlns:p14="http://schemas.microsoft.com/office/powerpoint/2010/main" val="31943650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9EE091-AEF8-42CF-BCB8-B36403F0B500}" type="datetimeFigureOut">
              <a:rPr lang="en-GB" smtClean="0"/>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C0DD23-4379-41C1-BC13-B6C2465F6B75}" type="slidenum">
              <a:rPr lang="en-GB" smtClean="0"/>
              <a:t>‹#›</a:t>
            </a:fld>
            <a:endParaRPr lang="en-GB"/>
          </a:p>
        </p:txBody>
      </p:sp>
    </p:spTree>
    <p:extLst>
      <p:ext uri="{BB962C8B-B14F-4D97-AF65-F5344CB8AC3E}">
        <p14:creationId xmlns:p14="http://schemas.microsoft.com/office/powerpoint/2010/main" val="10876265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A9EE091-AEF8-42CF-BCB8-B36403F0B500}" type="datetimeFigureOut">
              <a:rPr lang="en-GB" smtClean="0"/>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C0DD23-4379-41C1-BC13-B6C2465F6B75}" type="slidenum">
              <a:rPr lang="en-GB" smtClean="0"/>
              <a:t>‹#›</a:t>
            </a:fld>
            <a:endParaRPr lang="en-GB"/>
          </a:p>
        </p:txBody>
      </p:sp>
    </p:spTree>
    <p:extLst>
      <p:ext uri="{BB962C8B-B14F-4D97-AF65-F5344CB8AC3E}">
        <p14:creationId xmlns:p14="http://schemas.microsoft.com/office/powerpoint/2010/main" val="15487524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A9EE091-AEF8-42CF-BCB8-B36403F0B500}" type="datetimeFigureOut">
              <a:rPr lang="en-GB" smtClean="0"/>
              <a:t>03/03/2020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C0DD23-4379-41C1-BC13-B6C2465F6B75}" type="slidenum">
              <a:rPr lang="en-GB" smtClean="0"/>
              <a:t>‹#›</a:t>
            </a:fld>
            <a:endParaRPr lang="en-GB"/>
          </a:p>
        </p:txBody>
      </p:sp>
    </p:spTree>
    <p:extLst>
      <p:ext uri="{BB962C8B-B14F-4D97-AF65-F5344CB8AC3E}">
        <p14:creationId xmlns:p14="http://schemas.microsoft.com/office/powerpoint/2010/main" val="5704282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A9EE091-AEF8-42CF-BCB8-B36403F0B500}" type="datetimeFigureOut">
              <a:rPr lang="en-GB" smtClean="0"/>
              <a:t>03/03/2020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EC0DD23-4379-41C1-BC13-B6C2465F6B75}" type="slidenum">
              <a:rPr lang="en-GB" smtClean="0"/>
              <a:t>‹#›</a:t>
            </a:fld>
            <a:endParaRPr lang="en-GB"/>
          </a:p>
        </p:txBody>
      </p:sp>
    </p:spTree>
    <p:extLst>
      <p:ext uri="{BB962C8B-B14F-4D97-AF65-F5344CB8AC3E}">
        <p14:creationId xmlns:p14="http://schemas.microsoft.com/office/powerpoint/2010/main" val="7314160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A9EE091-AEF8-42CF-BCB8-B36403F0B500}" type="datetimeFigureOut">
              <a:rPr lang="en-GB" smtClean="0"/>
              <a:t>03/03/2020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EC0DD23-4379-41C1-BC13-B6C2465F6B75}" type="slidenum">
              <a:rPr lang="en-GB" smtClean="0"/>
              <a:t>‹#›</a:t>
            </a:fld>
            <a:endParaRPr lang="en-GB"/>
          </a:p>
        </p:txBody>
      </p:sp>
    </p:spTree>
    <p:extLst>
      <p:ext uri="{BB962C8B-B14F-4D97-AF65-F5344CB8AC3E}">
        <p14:creationId xmlns:p14="http://schemas.microsoft.com/office/powerpoint/2010/main" val="27926214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9EE091-AEF8-42CF-BCB8-B36403F0B500}" type="datetimeFigureOut">
              <a:rPr lang="en-GB" smtClean="0"/>
              <a:t>03/03/2020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EC0DD23-4379-41C1-BC13-B6C2465F6B75}" type="slidenum">
              <a:rPr lang="en-GB" smtClean="0"/>
              <a:t>‹#›</a:t>
            </a:fld>
            <a:endParaRPr lang="en-GB"/>
          </a:p>
        </p:txBody>
      </p:sp>
    </p:spTree>
    <p:extLst>
      <p:ext uri="{BB962C8B-B14F-4D97-AF65-F5344CB8AC3E}">
        <p14:creationId xmlns:p14="http://schemas.microsoft.com/office/powerpoint/2010/main" val="22267115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A9EE091-AEF8-42CF-BCB8-B36403F0B500}" type="datetimeFigureOut">
              <a:rPr lang="en-GB" smtClean="0"/>
              <a:t>03/03/2020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C0DD23-4379-41C1-BC13-B6C2465F6B75}" type="slidenum">
              <a:rPr lang="en-GB" smtClean="0"/>
              <a:t>‹#›</a:t>
            </a:fld>
            <a:endParaRPr lang="en-GB"/>
          </a:p>
        </p:txBody>
      </p:sp>
    </p:spTree>
    <p:extLst>
      <p:ext uri="{BB962C8B-B14F-4D97-AF65-F5344CB8AC3E}">
        <p14:creationId xmlns:p14="http://schemas.microsoft.com/office/powerpoint/2010/main" val="4026624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C0DD23-4379-41C1-BC13-B6C2465F6B75}" type="slidenum">
              <a:rPr lang="en-GB" smtClean="0"/>
              <a:t>‹#›</a:t>
            </a:fld>
            <a:endParaRPr lang="en-GB"/>
          </a:p>
        </p:txBody>
      </p:sp>
      <p:sp>
        <p:nvSpPr>
          <p:cNvPr id="5" name="Date Placeholder 4"/>
          <p:cNvSpPr>
            <a:spLocks noGrp="1"/>
          </p:cNvSpPr>
          <p:nvPr>
            <p:ph type="dt" sz="half" idx="10"/>
          </p:nvPr>
        </p:nvSpPr>
        <p:spPr/>
        <p:txBody>
          <a:bodyPr/>
          <a:lstStyle/>
          <a:p>
            <a:fld id="{4A9EE091-AEF8-42CF-BCB8-B36403F0B500}" type="datetimeFigureOut">
              <a:rPr lang="en-GB" smtClean="0"/>
              <a:t>03/03/2020</a:t>
            </a:fld>
            <a:endParaRPr lang="en-GB"/>
          </a:p>
        </p:txBody>
      </p:sp>
    </p:spTree>
    <p:extLst>
      <p:ext uri="{BB962C8B-B14F-4D97-AF65-F5344CB8AC3E}">
        <p14:creationId xmlns:p14="http://schemas.microsoft.com/office/powerpoint/2010/main" val="4219864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A9EE091-AEF8-42CF-BCB8-B36403F0B500}" type="datetimeFigureOut">
              <a:rPr lang="en-GB" smtClean="0"/>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C0DD23-4379-41C1-BC13-B6C2465F6B75}" type="slidenum">
              <a:rPr lang="en-GB" smtClean="0"/>
              <a:t>‹#›</a:t>
            </a:fld>
            <a:endParaRPr lang="en-GB"/>
          </a:p>
        </p:txBody>
      </p:sp>
    </p:spTree>
    <p:extLst>
      <p:ext uri="{BB962C8B-B14F-4D97-AF65-F5344CB8AC3E}">
        <p14:creationId xmlns:p14="http://schemas.microsoft.com/office/powerpoint/2010/main" val="35232460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A9EE091-AEF8-42CF-BCB8-B36403F0B500}" type="datetimeFigureOut">
              <a:rPr lang="en-GB" smtClean="0"/>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C0DD23-4379-41C1-BC13-B6C2465F6B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181220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A9EE091-AEF8-42CF-BCB8-B36403F0B500}" type="datetimeFigureOut">
              <a:rPr lang="en-GB" smtClean="0"/>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C0DD23-4379-41C1-BC13-B6C2465F6B75}" type="slidenum">
              <a:rPr lang="en-GB" smtClean="0"/>
              <a:t>‹#›</a:t>
            </a:fld>
            <a:endParaRPr lang="en-GB"/>
          </a:p>
        </p:txBody>
      </p:sp>
    </p:spTree>
    <p:extLst>
      <p:ext uri="{BB962C8B-B14F-4D97-AF65-F5344CB8AC3E}">
        <p14:creationId xmlns:p14="http://schemas.microsoft.com/office/powerpoint/2010/main" val="35329006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A9EE091-AEF8-42CF-BCB8-B36403F0B500}" type="datetimeFigureOut">
              <a:rPr lang="en-GB" smtClean="0"/>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C0DD23-4379-41C1-BC13-B6C2465F6B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071019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A9EE091-AEF8-42CF-BCB8-B36403F0B500}" type="datetimeFigureOut">
              <a:rPr lang="en-GB" smtClean="0"/>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C0DD23-4379-41C1-BC13-B6C2465F6B75}" type="slidenum">
              <a:rPr lang="en-GB" smtClean="0"/>
              <a:t>‹#›</a:t>
            </a:fld>
            <a:endParaRPr lang="en-GB"/>
          </a:p>
        </p:txBody>
      </p:sp>
    </p:spTree>
    <p:extLst>
      <p:ext uri="{BB962C8B-B14F-4D97-AF65-F5344CB8AC3E}">
        <p14:creationId xmlns:p14="http://schemas.microsoft.com/office/powerpoint/2010/main" val="22201240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9EE091-AEF8-42CF-BCB8-B36403F0B500}" type="datetimeFigureOut">
              <a:rPr lang="en-GB" smtClean="0"/>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C0DD23-4379-41C1-BC13-B6C2465F6B75}" type="slidenum">
              <a:rPr lang="en-GB" smtClean="0"/>
              <a:t>‹#›</a:t>
            </a:fld>
            <a:endParaRPr lang="en-GB"/>
          </a:p>
        </p:txBody>
      </p:sp>
    </p:spTree>
    <p:extLst>
      <p:ext uri="{BB962C8B-B14F-4D97-AF65-F5344CB8AC3E}">
        <p14:creationId xmlns:p14="http://schemas.microsoft.com/office/powerpoint/2010/main" val="34506085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9EE091-AEF8-42CF-BCB8-B36403F0B500}" type="datetimeFigureOut">
              <a:rPr lang="en-GB" smtClean="0"/>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C0DD23-4379-41C1-BC13-B6C2465F6B75}" type="slidenum">
              <a:rPr lang="en-GB" smtClean="0"/>
              <a:t>‹#›</a:t>
            </a:fld>
            <a:endParaRPr lang="en-GB"/>
          </a:p>
        </p:txBody>
      </p:sp>
    </p:spTree>
    <p:extLst>
      <p:ext uri="{BB962C8B-B14F-4D97-AF65-F5344CB8AC3E}">
        <p14:creationId xmlns:p14="http://schemas.microsoft.com/office/powerpoint/2010/main" val="36579658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1828800" y="476250"/>
            <a:ext cx="9448800" cy="1276350"/>
          </a:xfrm>
        </p:spPr>
        <p:txBody>
          <a:bodyPr/>
          <a:lstStyle/>
          <a:p>
            <a:r>
              <a:rPr lang="en-US"/>
              <a:t>Click to edit Master title style</a:t>
            </a:r>
            <a:endParaRPr lang="en-GB"/>
          </a:p>
        </p:txBody>
      </p:sp>
      <p:sp>
        <p:nvSpPr>
          <p:cNvPr id="3" name="Table Placeholder 2"/>
          <p:cNvSpPr>
            <a:spLocks noGrp="1"/>
          </p:cNvSpPr>
          <p:nvPr>
            <p:ph type="tbl" idx="1"/>
          </p:nvPr>
        </p:nvSpPr>
        <p:spPr>
          <a:xfrm>
            <a:off x="914400" y="1981200"/>
            <a:ext cx="10363200" cy="4114800"/>
          </a:xfrm>
        </p:spPr>
        <p:txBody>
          <a:bodyPr rtlCol="0">
            <a:normAutofit/>
          </a:bodyPr>
          <a:lstStyle/>
          <a:p>
            <a:pPr lvl="0"/>
            <a:endParaRPr lang="en-GB" noProof="0"/>
          </a:p>
        </p:txBody>
      </p:sp>
    </p:spTree>
    <p:extLst>
      <p:ext uri="{BB962C8B-B14F-4D97-AF65-F5344CB8AC3E}">
        <p14:creationId xmlns:p14="http://schemas.microsoft.com/office/powerpoint/2010/main" val="12660546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A9EE091-AEF8-42CF-BCB8-B36403F0B500}" type="datetimeFigureOut">
              <a:rPr lang="en-GB" smtClean="0"/>
              <a:t>03/03/2020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EC0DD23-4379-41C1-BC13-B6C2465F6B75}" type="slidenum">
              <a:rPr lang="en-GB" smtClean="0"/>
              <a:t>‹#›</a:t>
            </a:fld>
            <a:endParaRPr lang="en-GB"/>
          </a:p>
        </p:txBody>
      </p:sp>
    </p:spTree>
    <p:extLst>
      <p:ext uri="{BB962C8B-B14F-4D97-AF65-F5344CB8AC3E}">
        <p14:creationId xmlns:p14="http://schemas.microsoft.com/office/powerpoint/2010/main" val="3732654414"/>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 id="2147483692" r:id="rId13"/>
    <p:sldLayoutId id="2147483693" r:id="rId14"/>
    <p:sldLayoutId id="2147483694" r:id="rId15"/>
    <p:sldLayoutId id="2147483695" r:id="rId16"/>
    <p:sldLayoutId id="2147483696"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6.xml"/><Relationship Id="rId1" Type="http://schemas.openxmlformats.org/officeDocument/2006/relationships/vmlDrawing" Target="../drawings/vmlDrawing1.vml"/><Relationship Id="rId5" Type="http://schemas.openxmlformats.org/officeDocument/2006/relationships/image" Target="../media/image14.wmf"/><Relationship Id="rId4" Type="http://schemas.openxmlformats.org/officeDocument/2006/relationships/oleObject" Target="../embeddings/oleObject1.bin"/></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2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31.xml.rels><?xml version="1.0" encoding="UTF-8" standalone="yes"?>
<Relationships xmlns="http://schemas.openxmlformats.org/package/2006/relationships"><Relationship Id="rId8" Type="http://schemas.openxmlformats.org/officeDocument/2006/relationships/hyperlink" Target="http://en.wikipedia.org/wiki/Steel" TargetMode="External"/><Relationship Id="rId13" Type="http://schemas.openxmlformats.org/officeDocument/2006/relationships/hyperlink" Target="http://en.wikipedia.org/wiki/Implant_(medicine)" TargetMode="External"/><Relationship Id="rId3" Type="http://schemas.openxmlformats.org/officeDocument/2006/relationships/hyperlink" Target="http://en.wikipedia.org/wiki/Pipe_(material)" TargetMode="External"/><Relationship Id="rId7" Type="http://schemas.openxmlformats.org/officeDocument/2006/relationships/hyperlink" Target="http://en.wikipedia.org/wiki/Kiln" TargetMode="External"/><Relationship Id="rId12" Type="http://schemas.openxmlformats.org/officeDocument/2006/relationships/hyperlink" Target="http://en.wikipedia.org/wiki/Ballistic_vest" TargetMode="External"/><Relationship Id="rId2" Type="http://schemas.openxmlformats.org/officeDocument/2006/relationships/hyperlink" Target="http://en.wikipedia.org/wiki/Brick" TargetMode="External"/><Relationship Id="rId16" Type="http://schemas.openxmlformats.org/officeDocument/2006/relationships/hyperlink" Target="http://en.wikipedia.org/wiki/Missile" TargetMode="External"/><Relationship Id="rId1" Type="http://schemas.openxmlformats.org/officeDocument/2006/relationships/slideLayout" Target="../slideLayouts/slideLayout17.xml"/><Relationship Id="rId6" Type="http://schemas.openxmlformats.org/officeDocument/2006/relationships/hyperlink" Target="http://en.wikipedia.org/wiki/Refractory" TargetMode="External"/><Relationship Id="rId11" Type="http://schemas.openxmlformats.org/officeDocument/2006/relationships/hyperlink" Target="http://en.wikipedia.org/wiki/Nozzle" TargetMode="External"/><Relationship Id="rId5" Type="http://schemas.openxmlformats.org/officeDocument/2006/relationships/hyperlink" Target="http://en.wikipedia.org/wiki/Roof_tile" TargetMode="External"/><Relationship Id="rId15" Type="http://schemas.openxmlformats.org/officeDocument/2006/relationships/hyperlink" Target="http://en.wikipedia.org/wiki/Turbine" TargetMode="External"/><Relationship Id="rId10" Type="http://schemas.openxmlformats.org/officeDocument/2006/relationships/hyperlink" Target="http://en.wikipedia.org/wiki/Space_Shuttle_program" TargetMode="External"/><Relationship Id="rId4" Type="http://schemas.openxmlformats.org/officeDocument/2006/relationships/hyperlink" Target="http://en.wikipedia.org/wiki/Floor" TargetMode="External"/><Relationship Id="rId9" Type="http://schemas.openxmlformats.org/officeDocument/2006/relationships/hyperlink" Target="http://en.wikipedia.org/wiki/Tableware" TargetMode="External"/><Relationship Id="rId14" Type="http://schemas.openxmlformats.org/officeDocument/2006/relationships/hyperlink" Target="http://en.wikipedia.org/wiki/Jet_engine"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Ceramics</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8607639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10222" y="1330079"/>
            <a:ext cx="8596668" cy="1681569"/>
          </a:xfrm>
        </p:spPr>
        <p:txBody>
          <a:bodyPr/>
          <a:lstStyle/>
          <a:p>
            <a:r>
              <a:rPr lang="en-GB" dirty="0"/>
              <a:t>Ceramics are inorganic and non-metallic materials that are commonly electrical and thermal insulators, brittle and composed of more than one element (e.g., two in Al</a:t>
            </a:r>
            <a:r>
              <a:rPr lang="en-GB" baseline="-25000" dirty="0"/>
              <a:t>2</a:t>
            </a:r>
            <a:r>
              <a:rPr lang="en-GB" dirty="0"/>
              <a:t>O</a:t>
            </a:r>
            <a:r>
              <a:rPr lang="en-GB" baseline="-25000" dirty="0"/>
              <a:t>3</a:t>
            </a:r>
            <a:r>
              <a:rPr lang="en-GB" dirty="0"/>
              <a:t>)</a:t>
            </a:r>
          </a:p>
        </p:txBody>
      </p:sp>
      <p:pic>
        <p:nvPicPr>
          <p:cNvPr id="4" name="Picture 3">
            <a:extLst>
              <a:ext uri="{FF2B5EF4-FFF2-40B4-BE49-F238E27FC236}">
                <a16:creationId xmlns:a16="http://schemas.microsoft.com/office/drawing/2014/main" id="{400A5D4B-D201-4E9A-A1AE-954C9AD7D638}"/>
              </a:ext>
            </a:extLst>
          </p:cNvPr>
          <p:cNvPicPr>
            <a:picLocks noChangeAspect="1"/>
          </p:cNvPicPr>
          <p:nvPr/>
        </p:nvPicPr>
        <p:blipFill>
          <a:blip r:embed="rId2"/>
          <a:stretch>
            <a:fillRect/>
          </a:stretch>
        </p:blipFill>
        <p:spPr>
          <a:xfrm>
            <a:off x="1108500" y="3093801"/>
            <a:ext cx="4987500" cy="3640100"/>
          </a:xfrm>
          <a:prstGeom prst="rect">
            <a:avLst/>
          </a:prstGeom>
        </p:spPr>
      </p:pic>
    </p:spTree>
    <p:extLst>
      <p:ext uri="{BB962C8B-B14F-4D97-AF65-F5344CB8AC3E}">
        <p14:creationId xmlns:p14="http://schemas.microsoft.com/office/powerpoint/2010/main" val="23158590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79138-BF5B-45EB-8C77-2CAA4E60622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B0E92CB-785A-428C-8729-2C0FEDDD7CA6}"/>
              </a:ext>
            </a:extLst>
          </p:cNvPr>
          <p:cNvSpPr>
            <a:spLocks noGrp="1"/>
          </p:cNvSpPr>
          <p:nvPr>
            <p:ph idx="1"/>
          </p:nvPr>
        </p:nvSpPr>
        <p:spPr/>
        <p:txBody>
          <a:bodyPr>
            <a:normAutofit/>
          </a:bodyPr>
          <a:lstStyle/>
          <a:p>
            <a:r>
              <a:rPr lang="en-GB" dirty="0"/>
              <a:t>Some of the properties of ceramics may be explained by their structures. For example:</a:t>
            </a:r>
          </a:p>
          <a:p>
            <a:r>
              <a:rPr lang="en-GB" dirty="0"/>
              <a:t> (a) The optical transparency of inorganic glass materials is due, in part, to their </a:t>
            </a:r>
            <a:r>
              <a:rPr lang="en-GB" dirty="0" err="1"/>
              <a:t>noncrystallinity</a:t>
            </a:r>
            <a:r>
              <a:rPr lang="en-GB" dirty="0"/>
              <a:t>;</a:t>
            </a:r>
          </a:p>
          <a:p>
            <a:r>
              <a:rPr lang="en-GB" dirty="0"/>
              <a:t> (b) the </a:t>
            </a:r>
            <a:r>
              <a:rPr lang="en-GB" dirty="0" err="1"/>
              <a:t>hydroplasticity</a:t>
            </a:r>
            <a:r>
              <a:rPr lang="en-GB" dirty="0"/>
              <a:t> of clays (i.e., development of plasticity upon the addition of water) is related to interactions between water molecules and the clay structures and</a:t>
            </a:r>
          </a:p>
          <a:p>
            <a:r>
              <a:rPr lang="en-GB" dirty="0"/>
              <a:t> (c) the permanent magnetic and ferroelectric behaviours of some ceramic materials are explained by their crystal structures</a:t>
            </a:r>
          </a:p>
        </p:txBody>
      </p:sp>
    </p:spTree>
    <p:extLst>
      <p:ext uri="{BB962C8B-B14F-4D97-AF65-F5344CB8AC3E}">
        <p14:creationId xmlns:p14="http://schemas.microsoft.com/office/powerpoint/2010/main" val="34913256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3C7FCCD9-7B11-4DA8-8684-F991EBBC07B6}"/>
              </a:ext>
            </a:extLst>
          </p:cNvPr>
          <p:cNvSpPr>
            <a:spLocks noGrp="1" noChangeArrowheads="1"/>
          </p:cNvSpPr>
          <p:nvPr>
            <p:ph type="ctrTitle"/>
          </p:nvPr>
        </p:nvSpPr>
        <p:spPr>
          <a:xfrm>
            <a:off x="1300293" y="407989"/>
            <a:ext cx="6177094" cy="1143000"/>
          </a:xfrm>
        </p:spPr>
        <p:txBody>
          <a:bodyPr/>
          <a:lstStyle/>
          <a:p>
            <a:pPr eaLnBrk="1" hangingPunct="1"/>
            <a:r>
              <a:rPr lang="en-US" altLang="en-US" dirty="0"/>
              <a:t>Types of Ceramics</a:t>
            </a:r>
          </a:p>
        </p:txBody>
      </p:sp>
      <p:sp>
        <p:nvSpPr>
          <p:cNvPr id="3075" name="Rectangle 3">
            <a:extLst>
              <a:ext uri="{FF2B5EF4-FFF2-40B4-BE49-F238E27FC236}">
                <a16:creationId xmlns:a16="http://schemas.microsoft.com/office/drawing/2014/main" id="{3E2239B5-B6DD-4645-BB40-60E58E23C31E}"/>
              </a:ext>
            </a:extLst>
          </p:cNvPr>
          <p:cNvSpPr>
            <a:spLocks noChangeArrowheads="1"/>
          </p:cNvSpPr>
          <p:nvPr/>
        </p:nvSpPr>
        <p:spPr bwMode="auto">
          <a:xfrm>
            <a:off x="1524002" y="1928814"/>
            <a:ext cx="7611610" cy="82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0488" tIns="44450" rIns="90488" bIns="44450">
            <a:spAutoFit/>
          </a:bodyPr>
          <a:lstStyle>
            <a:lvl1pPr>
              <a:defRPr sz="2400">
                <a:solidFill>
                  <a:schemeClr val="tx1"/>
                </a:solidFill>
                <a:latin typeface="Book Antiqua" panose="02040602050305030304" pitchFamily="18" charset="0"/>
              </a:defRPr>
            </a:lvl1pPr>
            <a:lvl2pPr marL="742950" indent="-285750">
              <a:defRPr sz="2400">
                <a:solidFill>
                  <a:schemeClr val="tx1"/>
                </a:solidFill>
                <a:latin typeface="Book Antiqua" panose="02040602050305030304" pitchFamily="18" charset="0"/>
              </a:defRPr>
            </a:lvl2pPr>
            <a:lvl3pPr marL="1143000" indent="-228600">
              <a:defRPr sz="2400">
                <a:solidFill>
                  <a:schemeClr val="tx1"/>
                </a:solidFill>
                <a:latin typeface="Book Antiqua" panose="02040602050305030304" pitchFamily="18" charset="0"/>
              </a:defRPr>
            </a:lvl3pPr>
            <a:lvl4pPr marL="1600200" indent="-228600">
              <a:defRPr sz="2400">
                <a:solidFill>
                  <a:schemeClr val="tx1"/>
                </a:solidFill>
                <a:latin typeface="Book Antiqua" panose="02040602050305030304" pitchFamily="18" charset="0"/>
              </a:defRPr>
            </a:lvl4pPr>
            <a:lvl5pPr marL="2057400" indent="-228600">
              <a:defRPr sz="2400">
                <a:solidFill>
                  <a:schemeClr val="tx1"/>
                </a:solidFill>
                <a:latin typeface="Book Antiqua" panose="02040602050305030304" pitchFamily="18" charset="0"/>
              </a:defRPr>
            </a:lvl5pPr>
            <a:lvl6pPr marL="2514600" indent="-228600" eaLnBrk="0" fontAlgn="base" hangingPunct="0">
              <a:spcBef>
                <a:spcPct val="0"/>
              </a:spcBef>
              <a:spcAft>
                <a:spcPct val="0"/>
              </a:spcAft>
              <a:defRPr sz="2400">
                <a:solidFill>
                  <a:schemeClr val="tx1"/>
                </a:solidFill>
                <a:latin typeface="Book Antiqua" panose="02040602050305030304" pitchFamily="18" charset="0"/>
              </a:defRPr>
            </a:lvl6pPr>
            <a:lvl7pPr marL="2971800" indent="-228600" eaLnBrk="0" fontAlgn="base" hangingPunct="0">
              <a:spcBef>
                <a:spcPct val="0"/>
              </a:spcBef>
              <a:spcAft>
                <a:spcPct val="0"/>
              </a:spcAft>
              <a:defRPr sz="2400">
                <a:solidFill>
                  <a:schemeClr val="tx1"/>
                </a:solidFill>
                <a:latin typeface="Book Antiqua" panose="02040602050305030304" pitchFamily="18" charset="0"/>
              </a:defRPr>
            </a:lvl7pPr>
            <a:lvl8pPr marL="3429000" indent="-228600" eaLnBrk="0" fontAlgn="base" hangingPunct="0">
              <a:spcBef>
                <a:spcPct val="0"/>
              </a:spcBef>
              <a:spcAft>
                <a:spcPct val="0"/>
              </a:spcAft>
              <a:defRPr sz="2400">
                <a:solidFill>
                  <a:schemeClr val="tx1"/>
                </a:solidFill>
                <a:latin typeface="Book Antiqua" panose="02040602050305030304" pitchFamily="18" charset="0"/>
              </a:defRPr>
            </a:lvl8pPr>
            <a:lvl9pPr marL="3886200" indent="-228600" eaLnBrk="0" fontAlgn="base" hangingPunct="0">
              <a:spcBef>
                <a:spcPct val="0"/>
              </a:spcBef>
              <a:spcAft>
                <a:spcPct val="0"/>
              </a:spcAft>
              <a:defRPr sz="2400">
                <a:solidFill>
                  <a:schemeClr val="tx1"/>
                </a:solidFill>
                <a:latin typeface="Book Antiqua" panose="02040602050305030304" pitchFamily="18" charset="0"/>
              </a:defRPr>
            </a:lvl9pPr>
          </a:lstStyle>
          <a:p>
            <a:r>
              <a:rPr lang="en-US" altLang="en-US" b="1" dirty="0">
                <a:solidFill>
                  <a:schemeClr val="hlink"/>
                </a:solidFill>
              </a:rPr>
              <a:t>Ceramics can be conveniently classified into four main groups.</a:t>
            </a:r>
          </a:p>
        </p:txBody>
      </p:sp>
      <p:sp>
        <p:nvSpPr>
          <p:cNvPr id="3076" name="Rectangle 4">
            <a:extLst>
              <a:ext uri="{FF2B5EF4-FFF2-40B4-BE49-F238E27FC236}">
                <a16:creationId xmlns:a16="http://schemas.microsoft.com/office/drawing/2014/main" id="{38A54965-E30F-4D13-8E38-D4AE7EE4D6EE}"/>
              </a:ext>
            </a:extLst>
          </p:cNvPr>
          <p:cNvSpPr>
            <a:spLocks noChangeArrowheads="1"/>
          </p:cNvSpPr>
          <p:nvPr/>
        </p:nvSpPr>
        <p:spPr bwMode="auto">
          <a:xfrm>
            <a:off x="1524000" y="3143251"/>
            <a:ext cx="9177338" cy="304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Book Antiqua" panose="02040602050305030304" pitchFamily="18" charset="0"/>
              </a:defRPr>
            </a:lvl1pPr>
            <a:lvl2pPr marL="742950" indent="-285750">
              <a:defRPr sz="2400">
                <a:solidFill>
                  <a:schemeClr val="tx1"/>
                </a:solidFill>
                <a:latin typeface="Book Antiqua" panose="02040602050305030304" pitchFamily="18" charset="0"/>
              </a:defRPr>
            </a:lvl2pPr>
            <a:lvl3pPr marL="1143000" indent="-228600">
              <a:defRPr sz="2400">
                <a:solidFill>
                  <a:schemeClr val="tx1"/>
                </a:solidFill>
                <a:latin typeface="Book Antiqua" panose="02040602050305030304" pitchFamily="18" charset="0"/>
              </a:defRPr>
            </a:lvl3pPr>
            <a:lvl4pPr marL="1600200" indent="-228600">
              <a:defRPr sz="2400">
                <a:solidFill>
                  <a:schemeClr val="tx1"/>
                </a:solidFill>
                <a:latin typeface="Book Antiqua" panose="02040602050305030304" pitchFamily="18" charset="0"/>
              </a:defRPr>
            </a:lvl4pPr>
            <a:lvl5pPr marL="2057400" indent="-228600">
              <a:defRPr sz="2400">
                <a:solidFill>
                  <a:schemeClr val="tx1"/>
                </a:solidFill>
                <a:latin typeface="Book Antiqua" panose="02040602050305030304" pitchFamily="18" charset="0"/>
              </a:defRPr>
            </a:lvl5pPr>
            <a:lvl6pPr marL="2514600" indent="-228600" eaLnBrk="0" fontAlgn="base" hangingPunct="0">
              <a:spcBef>
                <a:spcPct val="0"/>
              </a:spcBef>
              <a:spcAft>
                <a:spcPct val="0"/>
              </a:spcAft>
              <a:defRPr sz="2400">
                <a:solidFill>
                  <a:schemeClr val="tx1"/>
                </a:solidFill>
                <a:latin typeface="Book Antiqua" panose="02040602050305030304" pitchFamily="18" charset="0"/>
              </a:defRPr>
            </a:lvl6pPr>
            <a:lvl7pPr marL="2971800" indent="-228600" eaLnBrk="0" fontAlgn="base" hangingPunct="0">
              <a:spcBef>
                <a:spcPct val="0"/>
              </a:spcBef>
              <a:spcAft>
                <a:spcPct val="0"/>
              </a:spcAft>
              <a:defRPr sz="2400">
                <a:solidFill>
                  <a:schemeClr val="tx1"/>
                </a:solidFill>
                <a:latin typeface="Book Antiqua" panose="02040602050305030304" pitchFamily="18" charset="0"/>
              </a:defRPr>
            </a:lvl7pPr>
            <a:lvl8pPr marL="3429000" indent="-228600" eaLnBrk="0" fontAlgn="base" hangingPunct="0">
              <a:spcBef>
                <a:spcPct val="0"/>
              </a:spcBef>
              <a:spcAft>
                <a:spcPct val="0"/>
              </a:spcAft>
              <a:defRPr sz="2400">
                <a:solidFill>
                  <a:schemeClr val="tx1"/>
                </a:solidFill>
                <a:latin typeface="Book Antiqua" panose="02040602050305030304" pitchFamily="18" charset="0"/>
              </a:defRPr>
            </a:lvl8pPr>
            <a:lvl9pPr marL="3886200" indent="-228600" eaLnBrk="0" fontAlgn="base" hangingPunct="0">
              <a:spcBef>
                <a:spcPct val="0"/>
              </a:spcBef>
              <a:spcAft>
                <a:spcPct val="0"/>
              </a:spcAft>
              <a:defRPr sz="2400">
                <a:solidFill>
                  <a:schemeClr val="tx1"/>
                </a:solidFill>
                <a:latin typeface="Book Antiqua" panose="02040602050305030304" pitchFamily="18" charset="0"/>
              </a:defRPr>
            </a:lvl9pPr>
          </a:lstStyle>
          <a:p>
            <a:pPr>
              <a:buSzPct val="100000"/>
              <a:buFontTx/>
              <a:buChar char="•"/>
            </a:pPr>
            <a:r>
              <a:rPr lang="en-US" altLang="en-US" b="1"/>
              <a:t> AMORPHOUS    eg. Glass.</a:t>
            </a:r>
          </a:p>
          <a:p>
            <a:endParaRPr lang="en-US" altLang="en-US" b="1"/>
          </a:p>
          <a:p>
            <a:pPr>
              <a:buSzPct val="100000"/>
              <a:buFontTx/>
              <a:buChar char="•"/>
            </a:pPr>
            <a:r>
              <a:rPr lang="en-US" altLang="en-US" b="1"/>
              <a:t> CRYSTALLINE   eg. Single phased, such as magnesium oxide.</a:t>
            </a:r>
          </a:p>
          <a:p>
            <a:endParaRPr lang="en-US" altLang="en-US" b="1"/>
          </a:p>
          <a:p>
            <a:pPr>
              <a:buSzPct val="100000"/>
              <a:buFontTx/>
              <a:buChar char="•"/>
            </a:pPr>
            <a:r>
              <a:rPr lang="en-US" altLang="en-US" b="1"/>
              <a:t> BONDED              eg. Clays  (the crystals are bonded together.)</a:t>
            </a:r>
          </a:p>
          <a:p>
            <a:endParaRPr lang="en-US" altLang="en-US" b="1"/>
          </a:p>
          <a:p>
            <a:pPr>
              <a:buSzPct val="100000"/>
              <a:buFontTx/>
              <a:buChar char="•"/>
            </a:pPr>
            <a:r>
              <a:rPr lang="en-US" altLang="en-US" b="1"/>
              <a:t> CEMENTS (usually crystalline but can be a mix of amorphous</a:t>
            </a:r>
          </a:p>
          <a:p>
            <a:r>
              <a:rPr lang="en-US" altLang="en-US" b="1"/>
              <a:t>    and crystalline.)</a:t>
            </a:r>
          </a:p>
        </p:txBody>
      </p:sp>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0F5691D4-B87C-4373-8DB6-378EB9B86143}"/>
              </a:ext>
            </a:extLst>
          </p:cNvPr>
          <p:cNvSpPr>
            <a:spLocks noGrp="1" noChangeArrowheads="1"/>
          </p:cNvSpPr>
          <p:nvPr>
            <p:ph type="title"/>
          </p:nvPr>
        </p:nvSpPr>
        <p:spPr>
          <a:xfrm>
            <a:off x="2914650" y="0"/>
            <a:ext cx="7086600" cy="1276350"/>
          </a:xfrm>
        </p:spPr>
        <p:txBody>
          <a:bodyPr/>
          <a:lstStyle/>
          <a:p>
            <a:pPr eaLnBrk="1" hangingPunct="1"/>
            <a:r>
              <a:rPr lang="en-US" altLang="en-US"/>
              <a:t>          Types of Glass</a:t>
            </a:r>
          </a:p>
        </p:txBody>
      </p:sp>
      <p:sp>
        <p:nvSpPr>
          <p:cNvPr id="4099" name="Rectangle 3">
            <a:extLst>
              <a:ext uri="{FF2B5EF4-FFF2-40B4-BE49-F238E27FC236}">
                <a16:creationId xmlns:a16="http://schemas.microsoft.com/office/drawing/2014/main" id="{34A2F44D-2B7C-4129-99D0-B3CE18903D0C}"/>
              </a:ext>
            </a:extLst>
          </p:cNvPr>
          <p:cNvSpPr>
            <a:spLocks noGrp="1" noChangeArrowheads="1"/>
          </p:cNvSpPr>
          <p:nvPr>
            <p:ph idx="1"/>
          </p:nvPr>
        </p:nvSpPr>
        <p:spPr>
          <a:xfrm>
            <a:off x="2419350" y="1866900"/>
            <a:ext cx="7931150" cy="4857750"/>
          </a:xfrm>
        </p:spPr>
        <p:txBody>
          <a:bodyPr/>
          <a:lstStyle/>
          <a:p>
            <a:pPr eaLnBrk="1" hangingPunct="1"/>
            <a:r>
              <a:rPr lang="en-US" altLang="en-US">
                <a:solidFill>
                  <a:schemeClr val="hlink"/>
                </a:solidFill>
              </a:rPr>
              <a:t>Soda Glass             </a:t>
            </a:r>
            <a:r>
              <a:rPr lang="en-US" altLang="en-US"/>
              <a:t>72%  SiO</a:t>
            </a:r>
            <a:r>
              <a:rPr lang="en-US" altLang="en-US" baseline="-25000"/>
              <a:t>2          </a:t>
            </a:r>
            <a:r>
              <a:rPr lang="en-US" altLang="en-US"/>
              <a:t>9%  CaO</a:t>
            </a:r>
            <a:endParaRPr lang="en-US" altLang="en-US" baseline="-25000"/>
          </a:p>
          <a:p>
            <a:pPr eaLnBrk="1" hangingPunct="1">
              <a:buFont typeface="Monotype Sorts" pitchFamily="2" charset="2"/>
              <a:buNone/>
            </a:pPr>
            <a:r>
              <a:rPr lang="en-US" altLang="en-US" baseline="-25000"/>
              <a:t>                                                      </a:t>
            </a:r>
            <a:r>
              <a:rPr lang="en-US" altLang="en-US"/>
              <a:t>15%  Na</a:t>
            </a:r>
            <a:r>
              <a:rPr lang="en-US" altLang="en-US" baseline="-25000"/>
              <a:t>2</a:t>
            </a:r>
            <a:r>
              <a:rPr lang="en-US" altLang="en-US"/>
              <a:t>O     4%  MgO</a:t>
            </a:r>
          </a:p>
          <a:p>
            <a:pPr eaLnBrk="1" hangingPunct="1">
              <a:buFont typeface="Monotype Sorts" pitchFamily="2" charset="2"/>
              <a:buNone/>
            </a:pPr>
            <a:endParaRPr lang="en-US" altLang="en-US"/>
          </a:p>
          <a:p>
            <a:pPr eaLnBrk="1" hangingPunct="1"/>
            <a:r>
              <a:rPr lang="en-US" altLang="en-US">
                <a:solidFill>
                  <a:schemeClr val="hlink"/>
                </a:solidFill>
              </a:rPr>
              <a:t>Lead Glass              </a:t>
            </a:r>
            <a:r>
              <a:rPr lang="en-US" altLang="en-US"/>
              <a:t>60%  SiO</a:t>
            </a:r>
            <a:r>
              <a:rPr lang="en-US" altLang="en-US" baseline="-28000"/>
              <a:t>2</a:t>
            </a:r>
            <a:r>
              <a:rPr lang="en-US" altLang="en-US" baseline="-32000"/>
              <a:t>          </a:t>
            </a:r>
            <a:r>
              <a:rPr lang="en-US" altLang="en-US"/>
              <a:t>25%  PbO</a:t>
            </a:r>
          </a:p>
          <a:p>
            <a:pPr eaLnBrk="1" hangingPunct="1">
              <a:buFont typeface="Monotype Sorts" pitchFamily="2" charset="2"/>
              <a:buNone/>
            </a:pPr>
            <a:r>
              <a:rPr lang="en-US" altLang="en-US"/>
              <a:t>                                     15%  (Na</a:t>
            </a:r>
            <a:r>
              <a:rPr lang="en-US" altLang="en-US" baseline="-30000"/>
              <a:t>2</a:t>
            </a:r>
            <a:r>
              <a:rPr lang="en-US" altLang="en-US"/>
              <a:t>O + K</a:t>
            </a:r>
            <a:r>
              <a:rPr lang="en-US" altLang="en-US" baseline="-30000"/>
              <a:t>2</a:t>
            </a:r>
            <a:r>
              <a:rPr lang="en-US" altLang="en-US"/>
              <a:t>O)</a:t>
            </a:r>
          </a:p>
          <a:p>
            <a:pPr eaLnBrk="1" hangingPunct="1">
              <a:buFont typeface="Monotype Sorts" pitchFamily="2" charset="2"/>
              <a:buNone/>
            </a:pPr>
            <a:endParaRPr lang="en-US" altLang="en-US"/>
          </a:p>
          <a:p>
            <a:pPr eaLnBrk="1" hangingPunct="1"/>
            <a:r>
              <a:rPr lang="en-US" altLang="en-US">
                <a:solidFill>
                  <a:schemeClr val="hlink"/>
                </a:solidFill>
              </a:rPr>
              <a:t>Borosilicate             </a:t>
            </a:r>
            <a:r>
              <a:rPr lang="en-US" altLang="en-US"/>
              <a:t>70%  SiO</a:t>
            </a:r>
            <a:r>
              <a:rPr lang="en-US" altLang="en-US" baseline="-30000"/>
              <a:t>2        </a:t>
            </a:r>
            <a:r>
              <a:rPr lang="en-US" altLang="en-US"/>
              <a:t>3%Al</a:t>
            </a:r>
            <a:r>
              <a:rPr lang="en-US" altLang="en-US" baseline="-30000"/>
              <a:t>2 </a:t>
            </a:r>
            <a:r>
              <a:rPr lang="en-US" altLang="en-US"/>
              <a:t>O</a:t>
            </a:r>
            <a:r>
              <a:rPr lang="en-US" altLang="en-US" baseline="-30000"/>
              <a:t> 3</a:t>
            </a:r>
            <a:endParaRPr lang="en-US" altLang="en-US"/>
          </a:p>
          <a:p>
            <a:pPr eaLnBrk="1" hangingPunct="1">
              <a:buFont typeface="Monotype Sorts" pitchFamily="2" charset="2"/>
              <a:buNone/>
            </a:pPr>
            <a:r>
              <a:rPr lang="en-US" altLang="en-US"/>
              <a:t>    </a:t>
            </a:r>
            <a:r>
              <a:rPr lang="en-US" altLang="en-US">
                <a:solidFill>
                  <a:schemeClr val="hlink"/>
                </a:solidFill>
              </a:rPr>
              <a:t>Glass </a:t>
            </a:r>
            <a:r>
              <a:rPr lang="en-US" altLang="en-US"/>
              <a:t>                       7%  ( Na</a:t>
            </a:r>
            <a:r>
              <a:rPr lang="en-US" altLang="en-US" baseline="-30000"/>
              <a:t>2</a:t>
            </a:r>
            <a:r>
              <a:rPr lang="en-US" altLang="en-US"/>
              <a:t>O + K</a:t>
            </a:r>
            <a:r>
              <a:rPr lang="en-US" altLang="en-US" baseline="-30000"/>
              <a:t>2</a:t>
            </a:r>
            <a:r>
              <a:rPr lang="en-US" altLang="en-US"/>
              <a:t>O)</a:t>
            </a:r>
          </a:p>
          <a:p>
            <a:pPr eaLnBrk="1" hangingPunct="1">
              <a:buFont typeface="Monotype Sorts" pitchFamily="2" charset="2"/>
              <a:buNone/>
            </a:pPr>
            <a:r>
              <a:rPr lang="en-US" altLang="en-US"/>
              <a:t>                                      20% B</a:t>
            </a:r>
            <a:r>
              <a:rPr lang="en-US" altLang="en-US" baseline="-30000"/>
              <a:t>2</a:t>
            </a:r>
            <a:r>
              <a:rPr lang="en-US" altLang="en-US"/>
              <a:t>O</a:t>
            </a:r>
            <a:r>
              <a:rPr lang="en-US" altLang="en-US" baseline="-30000"/>
              <a:t> 3</a:t>
            </a:r>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6A417-FBE8-4AB3-9B31-CB03C72302B9}"/>
              </a:ext>
            </a:extLst>
          </p:cNvPr>
          <p:cNvSpPr>
            <a:spLocks noGrp="1"/>
          </p:cNvSpPr>
          <p:nvPr>
            <p:ph type="title"/>
          </p:nvPr>
        </p:nvSpPr>
        <p:spPr/>
        <p:txBody>
          <a:bodyPr>
            <a:normAutofit fontScale="90000"/>
          </a:bodyPr>
          <a:lstStyle/>
          <a:p>
            <a:r>
              <a:rPr lang="en-GB" b="1" dirty="0"/>
              <a:t>Charpy </a:t>
            </a:r>
            <a:r>
              <a:rPr lang="en-GB" dirty="0"/>
              <a:t>and </a:t>
            </a:r>
            <a:r>
              <a:rPr lang="en-GB" b="1" dirty="0"/>
              <a:t>Izod Impact Testing Techniques</a:t>
            </a:r>
            <a:br>
              <a:rPr lang="en-GB" b="1" dirty="0"/>
            </a:br>
            <a:endParaRPr lang="en-GB" dirty="0"/>
          </a:p>
        </p:txBody>
      </p:sp>
      <p:sp>
        <p:nvSpPr>
          <p:cNvPr id="3" name="Content Placeholder 2">
            <a:extLst>
              <a:ext uri="{FF2B5EF4-FFF2-40B4-BE49-F238E27FC236}">
                <a16:creationId xmlns:a16="http://schemas.microsoft.com/office/drawing/2014/main" id="{A38AC637-B47A-42E8-ACC7-0CB1F0D88390}"/>
              </a:ext>
            </a:extLst>
          </p:cNvPr>
          <p:cNvSpPr>
            <a:spLocks noGrp="1"/>
          </p:cNvSpPr>
          <p:nvPr>
            <p:ph idx="1"/>
          </p:nvPr>
        </p:nvSpPr>
        <p:spPr>
          <a:xfrm>
            <a:off x="677334" y="1502175"/>
            <a:ext cx="5842736" cy="4998016"/>
          </a:xfrm>
        </p:spPr>
        <p:txBody>
          <a:bodyPr>
            <a:normAutofit lnSpcReduction="10000"/>
          </a:bodyPr>
          <a:lstStyle/>
          <a:p>
            <a:r>
              <a:rPr lang="en-GB" dirty="0"/>
              <a:t>Two standardized tests, the </a:t>
            </a:r>
            <a:r>
              <a:rPr lang="en-GB" b="1" dirty="0"/>
              <a:t>Charpy </a:t>
            </a:r>
            <a:r>
              <a:rPr lang="en-GB" dirty="0"/>
              <a:t>and </a:t>
            </a:r>
            <a:r>
              <a:rPr lang="en-GB" b="1" dirty="0"/>
              <a:t>Izod, </a:t>
            </a:r>
            <a:r>
              <a:rPr lang="en-GB" dirty="0"/>
              <a:t>were designed and are still used to measure the </a:t>
            </a:r>
            <a:r>
              <a:rPr lang="en-GB" b="1" dirty="0"/>
              <a:t>impact energy, </a:t>
            </a:r>
            <a:r>
              <a:rPr lang="en-GB" dirty="0"/>
              <a:t>sometimes also termed </a:t>
            </a:r>
            <a:r>
              <a:rPr lang="en-GB" i="1" dirty="0"/>
              <a:t>notch toughness</a:t>
            </a:r>
            <a:r>
              <a:rPr lang="en-GB" dirty="0"/>
              <a:t>.</a:t>
            </a:r>
          </a:p>
          <a:p>
            <a:r>
              <a:rPr lang="en-GB" dirty="0"/>
              <a:t>The specimen is in the shape of a bar of square cross section, into which a V-notch is machined </a:t>
            </a:r>
          </a:p>
          <a:p>
            <a:r>
              <a:rPr lang="en-GB" dirty="0"/>
              <a:t>The load is applied as an impact blow from a weighted pendulum hammer that is released from a cocked position at a fixed height </a:t>
            </a:r>
            <a:r>
              <a:rPr lang="en-GB" i="1" dirty="0"/>
              <a:t>h</a:t>
            </a:r>
            <a:r>
              <a:rPr lang="en-GB" dirty="0"/>
              <a:t>.</a:t>
            </a:r>
          </a:p>
          <a:p>
            <a:r>
              <a:rPr lang="en-GB" dirty="0"/>
              <a:t>The specimen is positioned at the base as shown. Upon release, a knife edge mounted on the pendulum strikes and fractures the specimen at the notch, which acts as a point of stress concentration for this high-velocity impact blow. The pendulum continues its swing, rising to a maximum height which is lower than </a:t>
            </a:r>
            <a:r>
              <a:rPr lang="en-GB" i="1" dirty="0"/>
              <a:t>h</a:t>
            </a:r>
            <a:r>
              <a:rPr lang="en-GB" dirty="0"/>
              <a:t>. The energy absorption, computed from the difference between </a:t>
            </a:r>
            <a:r>
              <a:rPr lang="en-GB" i="1" dirty="0"/>
              <a:t>h </a:t>
            </a:r>
            <a:r>
              <a:rPr lang="en-GB" dirty="0"/>
              <a:t>and h’ is a measure of the impact energy.</a:t>
            </a:r>
          </a:p>
        </p:txBody>
      </p:sp>
      <p:pic>
        <p:nvPicPr>
          <p:cNvPr id="4" name="Picture 3">
            <a:extLst>
              <a:ext uri="{FF2B5EF4-FFF2-40B4-BE49-F238E27FC236}">
                <a16:creationId xmlns:a16="http://schemas.microsoft.com/office/drawing/2014/main" id="{E7D017A1-6B29-4FDC-BB8B-097C2A7EC41D}"/>
              </a:ext>
            </a:extLst>
          </p:cNvPr>
          <p:cNvPicPr>
            <a:picLocks noChangeAspect="1"/>
          </p:cNvPicPr>
          <p:nvPr/>
        </p:nvPicPr>
        <p:blipFill>
          <a:blip r:embed="rId2"/>
          <a:stretch>
            <a:fillRect/>
          </a:stretch>
        </p:blipFill>
        <p:spPr>
          <a:xfrm>
            <a:off x="6661218" y="1502175"/>
            <a:ext cx="5530782" cy="5197600"/>
          </a:xfrm>
          <a:prstGeom prst="rect">
            <a:avLst/>
          </a:prstGeom>
        </p:spPr>
      </p:pic>
    </p:spTree>
    <p:extLst>
      <p:ext uri="{BB962C8B-B14F-4D97-AF65-F5344CB8AC3E}">
        <p14:creationId xmlns:p14="http://schemas.microsoft.com/office/powerpoint/2010/main" val="38009421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25783-865E-4926-A7BE-FE9BB7067CE1}"/>
              </a:ext>
            </a:extLst>
          </p:cNvPr>
          <p:cNvSpPr>
            <a:spLocks noGrp="1"/>
          </p:cNvSpPr>
          <p:nvPr>
            <p:ph type="title"/>
          </p:nvPr>
        </p:nvSpPr>
        <p:spPr>
          <a:xfrm>
            <a:off x="677335" y="609600"/>
            <a:ext cx="3755518" cy="1320800"/>
          </a:xfrm>
        </p:spPr>
        <p:txBody>
          <a:bodyPr>
            <a:normAutofit fontScale="90000"/>
          </a:bodyPr>
          <a:lstStyle/>
          <a:p>
            <a:r>
              <a:rPr lang="en-GB" dirty="0"/>
              <a:t>Difference between Charpy and Izod is the specimen support</a:t>
            </a:r>
          </a:p>
        </p:txBody>
      </p:sp>
      <p:sp>
        <p:nvSpPr>
          <p:cNvPr id="3" name="Content Placeholder 2">
            <a:extLst>
              <a:ext uri="{FF2B5EF4-FFF2-40B4-BE49-F238E27FC236}">
                <a16:creationId xmlns:a16="http://schemas.microsoft.com/office/drawing/2014/main" id="{F0319413-4527-492A-AACC-72E68FC202E1}"/>
              </a:ext>
            </a:extLst>
          </p:cNvPr>
          <p:cNvSpPr>
            <a:spLocks noGrp="1"/>
          </p:cNvSpPr>
          <p:nvPr>
            <p:ph idx="1"/>
          </p:nvPr>
        </p:nvSpPr>
        <p:spPr>
          <a:xfrm>
            <a:off x="677334" y="3429000"/>
            <a:ext cx="2920631" cy="2612362"/>
          </a:xfrm>
        </p:spPr>
        <p:txBody>
          <a:bodyPr/>
          <a:lstStyle/>
          <a:p>
            <a:r>
              <a:rPr lang="en-GB" dirty="0"/>
              <a:t>  </a:t>
            </a:r>
          </a:p>
        </p:txBody>
      </p:sp>
      <p:pic>
        <p:nvPicPr>
          <p:cNvPr id="4" name="Picture 3">
            <a:extLst>
              <a:ext uri="{FF2B5EF4-FFF2-40B4-BE49-F238E27FC236}">
                <a16:creationId xmlns:a16="http://schemas.microsoft.com/office/drawing/2014/main" id="{03BBB2C7-6213-4666-94BF-8681DEED9986}"/>
              </a:ext>
            </a:extLst>
          </p:cNvPr>
          <p:cNvPicPr>
            <a:picLocks noChangeAspect="1"/>
          </p:cNvPicPr>
          <p:nvPr/>
        </p:nvPicPr>
        <p:blipFill>
          <a:blip r:embed="rId2"/>
          <a:stretch>
            <a:fillRect/>
          </a:stretch>
        </p:blipFill>
        <p:spPr>
          <a:xfrm>
            <a:off x="5446643" y="311995"/>
            <a:ext cx="6745357" cy="6343760"/>
          </a:xfrm>
          <a:prstGeom prst="rect">
            <a:avLst/>
          </a:prstGeom>
        </p:spPr>
      </p:pic>
    </p:spTree>
    <p:extLst>
      <p:ext uri="{BB962C8B-B14F-4D97-AF65-F5344CB8AC3E}">
        <p14:creationId xmlns:p14="http://schemas.microsoft.com/office/powerpoint/2010/main" val="11847723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3CFEC-DAD6-4772-A74B-A5213DCAC02A}"/>
              </a:ext>
            </a:extLst>
          </p:cNvPr>
          <p:cNvSpPr>
            <a:spLocks noGrp="1"/>
          </p:cNvSpPr>
          <p:nvPr>
            <p:ph type="title"/>
          </p:nvPr>
        </p:nvSpPr>
        <p:spPr/>
        <p:txBody>
          <a:bodyPr/>
          <a:lstStyle/>
          <a:p>
            <a:r>
              <a:rPr lang="en-GB" dirty="0" err="1"/>
              <a:t>Tg</a:t>
            </a:r>
            <a:endParaRPr lang="en-GB" dirty="0"/>
          </a:p>
        </p:txBody>
      </p:sp>
      <p:sp>
        <p:nvSpPr>
          <p:cNvPr id="3" name="Content Placeholder 2">
            <a:extLst>
              <a:ext uri="{FF2B5EF4-FFF2-40B4-BE49-F238E27FC236}">
                <a16:creationId xmlns:a16="http://schemas.microsoft.com/office/drawing/2014/main" id="{8A547125-5029-4F88-B1A6-13E143DF91AC}"/>
              </a:ext>
            </a:extLst>
          </p:cNvPr>
          <p:cNvSpPr>
            <a:spLocks noGrp="1"/>
          </p:cNvSpPr>
          <p:nvPr>
            <p:ph idx="1"/>
          </p:nvPr>
        </p:nvSpPr>
        <p:spPr/>
        <p:txBody>
          <a:bodyPr/>
          <a:lstStyle/>
          <a:p>
            <a:r>
              <a:rPr lang="en-GB" dirty="0"/>
              <a:t>One of the primary functions of Charpy and Izod tests is to determine whether or not a material experiences a </a:t>
            </a:r>
            <a:r>
              <a:rPr lang="en-GB" b="1" dirty="0"/>
              <a:t>ductile-to-brittle transition </a:t>
            </a:r>
            <a:r>
              <a:rPr lang="en-GB" dirty="0"/>
              <a:t>with decreasing temperature</a:t>
            </a:r>
          </a:p>
          <a:p>
            <a:r>
              <a:rPr lang="en-GB" dirty="0"/>
              <a:t>and, if so, the range of temperatures over which it occurs. </a:t>
            </a:r>
          </a:p>
          <a:p>
            <a:r>
              <a:rPr lang="en-GB" dirty="0"/>
              <a:t>The ductile-to-brittle transition is related to the temperature dependence of the measured impact energy absorption.</a:t>
            </a:r>
          </a:p>
          <a:p>
            <a:r>
              <a:rPr lang="en-GB" dirty="0"/>
              <a:t>In polymers this temperature at which the transition occurs is known as </a:t>
            </a:r>
            <a:r>
              <a:rPr lang="en-GB" dirty="0" err="1"/>
              <a:t>Tg</a:t>
            </a:r>
            <a:r>
              <a:rPr lang="en-GB" dirty="0"/>
              <a:t> the glass transition temperature</a:t>
            </a:r>
          </a:p>
        </p:txBody>
      </p:sp>
    </p:spTree>
    <p:extLst>
      <p:ext uri="{BB962C8B-B14F-4D97-AF65-F5344CB8AC3E}">
        <p14:creationId xmlns:p14="http://schemas.microsoft.com/office/powerpoint/2010/main" val="25053317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3D64F-29CA-4A13-BA05-8370243699A6}"/>
              </a:ext>
            </a:extLst>
          </p:cNvPr>
          <p:cNvSpPr>
            <a:spLocks noGrp="1"/>
          </p:cNvSpPr>
          <p:nvPr>
            <p:ph type="title"/>
          </p:nvPr>
        </p:nvSpPr>
        <p:spPr/>
        <p:txBody>
          <a:bodyPr/>
          <a:lstStyle/>
          <a:p>
            <a:r>
              <a:rPr lang="en-GB" dirty="0"/>
              <a:t>Glass transition temperature</a:t>
            </a:r>
          </a:p>
        </p:txBody>
      </p:sp>
      <p:sp>
        <p:nvSpPr>
          <p:cNvPr id="3" name="Content Placeholder 2">
            <a:extLst>
              <a:ext uri="{FF2B5EF4-FFF2-40B4-BE49-F238E27FC236}">
                <a16:creationId xmlns:a16="http://schemas.microsoft.com/office/drawing/2014/main" id="{005AC623-E9B2-4BD1-B639-713E0869423F}"/>
              </a:ext>
            </a:extLst>
          </p:cNvPr>
          <p:cNvSpPr>
            <a:spLocks noGrp="1"/>
          </p:cNvSpPr>
          <p:nvPr>
            <p:ph idx="1"/>
          </p:nvPr>
        </p:nvSpPr>
        <p:spPr/>
        <p:txBody>
          <a:bodyPr>
            <a:normAutofit/>
          </a:bodyPr>
          <a:lstStyle/>
          <a:p>
            <a:r>
              <a:rPr lang="en-GB" dirty="0"/>
              <a:t>Most ceramics and polymers also experience a ductile-to-brittle transition. For ceramic materials, the transition occurs only at elevated temperatures, ordinarily greater than 1000C (1850F).</a:t>
            </a:r>
          </a:p>
          <a:p>
            <a:r>
              <a:rPr lang="en-GB" dirty="0"/>
              <a:t>For many alloys there is a range of temperatures over which the ductile-to-brittle transition occurs this presents some difficulty in specifying a single ductile-to-brittle transition temperature</a:t>
            </a:r>
          </a:p>
          <a:p>
            <a:r>
              <a:rPr lang="en-GB" dirty="0"/>
              <a:t>this temperature is often defined as that temperature at which the CVN energy assumes some value (e.g., 20 J or 15 ft-lbf), or corresponding to some given fracture appearance (e.g., 50% fibrous fracture).</a:t>
            </a:r>
          </a:p>
          <a:p>
            <a:r>
              <a:rPr lang="en-GB" dirty="0"/>
              <a:t>Structures constructed from alloys that exhibit this ductile-to-brittle behaviour should be used only at temperatures above the transition temperature, to avoid brittle and catastrophic failure</a:t>
            </a:r>
          </a:p>
        </p:txBody>
      </p:sp>
    </p:spTree>
    <p:extLst>
      <p:ext uri="{BB962C8B-B14F-4D97-AF65-F5344CB8AC3E}">
        <p14:creationId xmlns:p14="http://schemas.microsoft.com/office/powerpoint/2010/main" val="31224640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360E2-B6CD-44F3-A78F-10B6846338A2}"/>
              </a:ext>
            </a:extLst>
          </p:cNvPr>
          <p:cNvSpPr>
            <a:spLocks noGrp="1"/>
          </p:cNvSpPr>
          <p:nvPr>
            <p:ph type="title"/>
          </p:nvPr>
        </p:nvSpPr>
        <p:spPr>
          <a:xfrm>
            <a:off x="677334" y="435502"/>
            <a:ext cx="8596668" cy="1320800"/>
          </a:xfrm>
        </p:spPr>
        <p:txBody>
          <a:bodyPr/>
          <a:lstStyle/>
          <a:p>
            <a:r>
              <a:rPr lang="en-GB" dirty="0"/>
              <a:t>Brittle fracture of steel thought to be ductile</a:t>
            </a:r>
          </a:p>
        </p:txBody>
      </p:sp>
      <p:pic>
        <p:nvPicPr>
          <p:cNvPr id="4" name="Content Placeholder 3">
            <a:extLst>
              <a:ext uri="{FF2B5EF4-FFF2-40B4-BE49-F238E27FC236}">
                <a16:creationId xmlns:a16="http://schemas.microsoft.com/office/drawing/2014/main" id="{B348B9BB-2C63-4BEA-A838-DC464DDD2643}"/>
              </a:ext>
            </a:extLst>
          </p:cNvPr>
          <p:cNvPicPr>
            <a:picLocks noGrp="1" noChangeAspect="1"/>
          </p:cNvPicPr>
          <p:nvPr>
            <p:ph idx="1"/>
          </p:nvPr>
        </p:nvPicPr>
        <p:blipFill>
          <a:blip r:embed="rId2"/>
          <a:stretch>
            <a:fillRect/>
          </a:stretch>
        </p:blipFill>
        <p:spPr>
          <a:xfrm>
            <a:off x="677335" y="1929308"/>
            <a:ext cx="5882492" cy="4112717"/>
          </a:xfrm>
          <a:prstGeom prst="rect">
            <a:avLst/>
          </a:prstGeom>
        </p:spPr>
      </p:pic>
      <p:sp>
        <p:nvSpPr>
          <p:cNvPr id="5" name="Rectangle 4">
            <a:extLst>
              <a:ext uri="{FF2B5EF4-FFF2-40B4-BE49-F238E27FC236}">
                <a16:creationId xmlns:a16="http://schemas.microsoft.com/office/drawing/2014/main" id="{2CD6491B-65D5-44FA-A1FA-5E2836EC20EC}"/>
              </a:ext>
            </a:extLst>
          </p:cNvPr>
          <p:cNvSpPr/>
          <p:nvPr/>
        </p:nvSpPr>
        <p:spPr>
          <a:xfrm>
            <a:off x="6827180" y="1494172"/>
            <a:ext cx="4477760" cy="4031873"/>
          </a:xfrm>
          <a:prstGeom prst="rect">
            <a:avLst/>
          </a:prstGeom>
        </p:spPr>
        <p:txBody>
          <a:bodyPr wrap="square">
            <a:spAutoFit/>
          </a:bodyPr>
          <a:lstStyle/>
          <a:p>
            <a:r>
              <a:rPr lang="en-GB" sz="1600" dirty="0"/>
              <a:t>The Liberty ship S.S. Schenectady, which, in 1943, failed before leaving the shipyard. When some normally ductile metal alloys are cooled to relatively low temperatures, they become susceptible to brittle fracture—that is, they experience a ductile-to-brittle transition upon cooling through a critical range of temperatures. </a:t>
            </a:r>
          </a:p>
          <a:p>
            <a:endParaRPr lang="en-GB" sz="1600" dirty="0"/>
          </a:p>
          <a:p>
            <a:r>
              <a:rPr lang="en-GB" sz="1600" dirty="0"/>
              <a:t>These Liberty ships were constructed of steel that experienced a ductile-to-brittle transition. Some of them were deployed to the frigid North Atlantic, where the once ductile metal experienced brittle fracture when temperatures dropped to below the transition temperature, </a:t>
            </a:r>
            <a:r>
              <a:rPr lang="en-GB" sz="1600" dirty="0" err="1"/>
              <a:t>Tg</a:t>
            </a:r>
            <a:endParaRPr lang="en-GB" sz="1600" dirty="0"/>
          </a:p>
        </p:txBody>
      </p:sp>
    </p:spTree>
    <p:extLst>
      <p:ext uri="{BB962C8B-B14F-4D97-AF65-F5344CB8AC3E}">
        <p14:creationId xmlns:p14="http://schemas.microsoft.com/office/powerpoint/2010/main" val="25172031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5FD74-906E-4983-98C7-BE99D2132DDC}"/>
              </a:ext>
            </a:extLst>
          </p:cNvPr>
          <p:cNvSpPr>
            <a:spLocks noGrp="1"/>
          </p:cNvSpPr>
          <p:nvPr>
            <p:ph type="title"/>
          </p:nvPr>
        </p:nvSpPr>
        <p:spPr>
          <a:xfrm>
            <a:off x="677334" y="609600"/>
            <a:ext cx="8596668" cy="622852"/>
          </a:xfrm>
        </p:spPr>
        <p:txBody>
          <a:bodyPr>
            <a:normAutofit fontScale="90000"/>
          </a:bodyPr>
          <a:lstStyle/>
          <a:p>
            <a:r>
              <a:rPr lang="en-GB" dirty="0"/>
              <a:t>Charpy curve for A283 steel</a:t>
            </a:r>
          </a:p>
        </p:txBody>
      </p:sp>
      <p:pic>
        <p:nvPicPr>
          <p:cNvPr id="4" name="Content Placeholder 3">
            <a:extLst>
              <a:ext uri="{FF2B5EF4-FFF2-40B4-BE49-F238E27FC236}">
                <a16:creationId xmlns:a16="http://schemas.microsoft.com/office/drawing/2014/main" id="{99DE7409-1EBF-4740-B190-740FA406121C}"/>
              </a:ext>
            </a:extLst>
          </p:cNvPr>
          <p:cNvPicPr>
            <a:picLocks noGrp="1" noChangeAspect="1"/>
          </p:cNvPicPr>
          <p:nvPr>
            <p:ph idx="1"/>
          </p:nvPr>
        </p:nvPicPr>
        <p:blipFill>
          <a:blip r:embed="rId2"/>
          <a:stretch>
            <a:fillRect/>
          </a:stretch>
        </p:blipFill>
        <p:spPr>
          <a:xfrm>
            <a:off x="195326" y="1232452"/>
            <a:ext cx="9078676" cy="5448039"/>
          </a:xfrm>
          <a:prstGeom prst="rect">
            <a:avLst/>
          </a:prstGeom>
        </p:spPr>
      </p:pic>
    </p:spTree>
    <p:extLst>
      <p:ext uri="{BB962C8B-B14F-4D97-AF65-F5344CB8AC3E}">
        <p14:creationId xmlns:p14="http://schemas.microsoft.com/office/powerpoint/2010/main" val="18089445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32A0A-5EA5-48EA-AE03-5F2C6C76D8DC}"/>
              </a:ext>
            </a:extLst>
          </p:cNvPr>
          <p:cNvSpPr>
            <a:spLocks noGrp="1"/>
          </p:cNvSpPr>
          <p:nvPr>
            <p:ph type="title"/>
          </p:nvPr>
        </p:nvSpPr>
        <p:spPr/>
        <p:txBody>
          <a:bodyPr/>
          <a:lstStyle/>
          <a:p>
            <a:r>
              <a:rPr lang="en-GB" dirty="0"/>
              <a:t>Comparison of impact curves</a:t>
            </a:r>
          </a:p>
        </p:txBody>
      </p:sp>
      <p:pic>
        <p:nvPicPr>
          <p:cNvPr id="4" name="Content Placeholder 3">
            <a:extLst>
              <a:ext uri="{FF2B5EF4-FFF2-40B4-BE49-F238E27FC236}">
                <a16:creationId xmlns:a16="http://schemas.microsoft.com/office/drawing/2014/main" id="{A085AFB6-DF1F-4E0E-AD56-F32E8D81ED72}"/>
              </a:ext>
            </a:extLst>
          </p:cNvPr>
          <p:cNvPicPr>
            <a:picLocks noGrp="1" noChangeAspect="1"/>
          </p:cNvPicPr>
          <p:nvPr>
            <p:ph idx="1"/>
          </p:nvPr>
        </p:nvPicPr>
        <p:blipFill>
          <a:blip r:embed="rId2"/>
          <a:stretch>
            <a:fillRect/>
          </a:stretch>
        </p:blipFill>
        <p:spPr>
          <a:xfrm>
            <a:off x="677863" y="2409151"/>
            <a:ext cx="8596312" cy="3384310"/>
          </a:xfrm>
          <a:prstGeom prst="rect">
            <a:avLst/>
          </a:prstGeom>
        </p:spPr>
      </p:pic>
      <p:sp>
        <p:nvSpPr>
          <p:cNvPr id="5" name="TextBox 4">
            <a:extLst>
              <a:ext uri="{FF2B5EF4-FFF2-40B4-BE49-F238E27FC236}">
                <a16:creationId xmlns:a16="http://schemas.microsoft.com/office/drawing/2014/main" id="{651446D7-772B-4C86-9D5A-5BE742FDB593}"/>
              </a:ext>
            </a:extLst>
          </p:cNvPr>
          <p:cNvSpPr txBox="1"/>
          <p:nvPr/>
        </p:nvSpPr>
        <p:spPr>
          <a:xfrm>
            <a:off x="1215182" y="1988155"/>
            <a:ext cx="3405286" cy="646331"/>
          </a:xfrm>
          <a:prstGeom prst="rect">
            <a:avLst/>
          </a:prstGeom>
          <a:noFill/>
        </p:spPr>
        <p:txBody>
          <a:bodyPr wrap="square" rtlCol="0">
            <a:spAutoFit/>
          </a:bodyPr>
          <a:lstStyle/>
          <a:p>
            <a:r>
              <a:rPr lang="en-GB" dirty="0">
                <a:solidFill>
                  <a:srgbClr val="FF0000"/>
                </a:solidFill>
              </a:rPr>
              <a:t>Al and Cu alloys little change with temp</a:t>
            </a:r>
          </a:p>
        </p:txBody>
      </p:sp>
      <p:sp>
        <p:nvSpPr>
          <p:cNvPr id="6" name="TextBox 5">
            <a:extLst>
              <a:ext uri="{FF2B5EF4-FFF2-40B4-BE49-F238E27FC236}">
                <a16:creationId xmlns:a16="http://schemas.microsoft.com/office/drawing/2014/main" id="{13E4945F-F1FC-4489-9B3D-FCF928D542AB}"/>
              </a:ext>
            </a:extLst>
          </p:cNvPr>
          <p:cNvSpPr txBox="1"/>
          <p:nvPr/>
        </p:nvSpPr>
        <p:spPr>
          <a:xfrm>
            <a:off x="4975668" y="4557642"/>
            <a:ext cx="3796748" cy="646331"/>
          </a:xfrm>
          <a:prstGeom prst="rect">
            <a:avLst/>
          </a:prstGeom>
          <a:noFill/>
        </p:spPr>
        <p:txBody>
          <a:bodyPr wrap="square" rtlCol="0">
            <a:spAutoFit/>
          </a:bodyPr>
          <a:lstStyle/>
          <a:p>
            <a:r>
              <a:rPr lang="en-GB" dirty="0" err="1">
                <a:solidFill>
                  <a:schemeClr val="accent3">
                    <a:lumMod val="75000"/>
                  </a:schemeClr>
                </a:solidFill>
              </a:rPr>
              <a:t>Ti</a:t>
            </a:r>
            <a:r>
              <a:rPr lang="en-GB" dirty="0">
                <a:solidFill>
                  <a:schemeClr val="accent3">
                    <a:lumMod val="75000"/>
                  </a:schemeClr>
                </a:solidFill>
              </a:rPr>
              <a:t> alloys and high strength steels little change with temp but brittle</a:t>
            </a:r>
          </a:p>
        </p:txBody>
      </p:sp>
      <p:sp>
        <p:nvSpPr>
          <p:cNvPr id="7" name="Rectangle 6">
            <a:extLst>
              <a:ext uri="{FF2B5EF4-FFF2-40B4-BE49-F238E27FC236}">
                <a16:creationId xmlns:a16="http://schemas.microsoft.com/office/drawing/2014/main" id="{4AF3FA91-526D-4B1E-877B-8CD7FA625357}"/>
              </a:ext>
            </a:extLst>
          </p:cNvPr>
          <p:cNvSpPr/>
          <p:nvPr/>
        </p:nvSpPr>
        <p:spPr>
          <a:xfrm>
            <a:off x="4964501" y="3506489"/>
            <a:ext cx="6096000" cy="923330"/>
          </a:xfrm>
          <a:prstGeom prst="rect">
            <a:avLst/>
          </a:prstGeom>
        </p:spPr>
        <p:txBody>
          <a:bodyPr>
            <a:spAutoFit/>
          </a:bodyPr>
          <a:lstStyle/>
          <a:p>
            <a:r>
              <a:rPr lang="en-GB" dirty="0">
                <a:solidFill>
                  <a:schemeClr val="accent1">
                    <a:lumMod val="75000"/>
                  </a:schemeClr>
                </a:solidFill>
                <a:latin typeface="TimesTen-Roman"/>
              </a:rPr>
              <a:t>low-strength steels, the transition temperature is sensitive to both alloy composition and microstructure (BCC low strength steel</a:t>
            </a:r>
            <a:endParaRPr lang="en-GB" dirty="0">
              <a:solidFill>
                <a:schemeClr val="accent1">
                  <a:lumMod val="75000"/>
                </a:schemeClr>
              </a:solidFill>
            </a:endParaRPr>
          </a:p>
        </p:txBody>
      </p:sp>
    </p:spTree>
    <p:extLst>
      <p:ext uri="{BB962C8B-B14F-4D97-AF65-F5344CB8AC3E}">
        <p14:creationId xmlns:p14="http://schemas.microsoft.com/office/powerpoint/2010/main" val="601721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3D2ED-2840-47C4-B669-123F00E1D0EA}"/>
              </a:ext>
            </a:extLst>
          </p:cNvPr>
          <p:cNvSpPr>
            <a:spLocks noGrp="1"/>
          </p:cNvSpPr>
          <p:nvPr>
            <p:ph type="title"/>
          </p:nvPr>
        </p:nvSpPr>
        <p:spPr/>
        <p:txBody>
          <a:bodyPr/>
          <a:lstStyle/>
          <a:p>
            <a:r>
              <a:rPr lang="en-GB" dirty="0"/>
              <a:t>Charpy specimen fracture</a:t>
            </a:r>
          </a:p>
        </p:txBody>
      </p:sp>
      <p:pic>
        <p:nvPicPr>
          <p:cNvPr id="4" name="Content Placeholder 3">
            <a:extLst>
              <a:ext uri="{FF2B5EF4-FFF2-40B4-BE49-F238E27FC236}">
                <a16:creationId xmlns:a16="http://schemas.microsoft.com/office/drawing/2014/main" id="{5B7CFA5B-2824-4F9A-AC0C-944260830A7F}"/>
              </a:ext>
            </a:extLst>
          </p:cNvPr>
          <p:cNvPicPr>
            <a:picLocks noGrp="1" noChangeAspect="1"/>
          </p:cNvPicPr>
          <p:nvPr>
            <p:ph idx="1"/>
          </p:nvPr>
        </p:nvPicPr>
        <p:blipFill>
          <a:blip r:embed="rId2"/>
          <a:stretch>
            <a:fillRect/>
          </a:stretch>
        </p:blipFill>
        <p:spPr>
          <a:xfrm>
            <a:off x="694131" y="1351722"/>
            <a:ext cx="10348410" cy="4690303"/>
          </a:xfrm>
          <a:prstGeom prst="rect">
            <a:avLst/>
          </a:prstGeom>
        </p:spPr>
      </p:pic>
    </p:spTree>
    <p:extLst>
      <p:ext uri="{BB962C8B-B14F-4D97-AF65-F5344CB8AC3E}">
        <p14:creationId xmlns:p14="http://schemas.microsoft.com/office/powerpoint/2010/main" val="18359957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356CA90B-9FF1-400A-9A33-31ABC9E58225}"/>
              </a:ext>
            </a:extLst>
          </p:cNvPr>
          <p:cNvSpPr>
            <a:spLocks noGrp="1" noChangeArrowheads="1"/>
          </p:cNvSpPr>
          <p:nvPr>
            <p:ph type="title"/>
          </p:nvPr>
        </p:nvSpPr>
        <p:spPr>
          <a:xfrm>
            <a:off x="2933700" y="361950"/>
            <a:ext cx="7391400" cy="1276350"/>
          </a:xfrm>
        </p:spPr>
        <p:txBody>
          <a:bodyPr/>
          <a:lstStyle/>
          <a:p>
            <a:pPr eaLnBrk="1" hangingPunct="1"/>
            <a:r>
              <a:rPr lang="en-US" altLang="en-US"/>
              <a:t>Annealed  and Tempered Glass</a:t>
            </a:r>
          </a:p>
        </p:txBody>
      </p:sp>
      <p:sp>
        <p:nvSpPr>
          <p:cNvPr id="5123" name="Rectangle 3">
            <a:extLst>
              <a:ext uri="{FF2B5EF4-FFF2-40B4-BE49-F238E27FC236}">
                <a16:creationId xmlns:a16="http://schemas.microsoft.com/office/drawing/2014/main" id="{66AFE713-BE31-4F7C-93AD-31BFE5F7F814}"/>
              </a:ext>
            </a:extLst>
          </p:cNvPr>
          <p:cNvSpPr>
            <a:spLocks noChangeArrowheads="1"/>
          </p:cNvSpPr>
          <p:nvPr/>
        </p:nvSpPr>
        <p:spPr bwMode="auto">
          <a:xfrm>
            <a:off x="2120900" y="2520950"/>
            <a:ext cx="4235450" cy="425450"/>
          </a:xfrm>
          <a:prstGeom prst="rect">
            <a:avLst/>
          </a:prstGeom>
          <a:solidFill>
            <a:srgbClr val="FC0128"/>
          </a:solidFill>
          <a:ln w="12700">
            <a:solidFill>
              <a:schemeClr val="tx1"/>
            </a:solidFill>
            <a:miter lim="800000"/>
            <a:headEnd/>
            <a:tailEnd/>
          </a:ln>
        </p:spPr>
        <p:txBody>
          <a:bodyPr wrap="none" anchor="ctr"/>
          <a:lstStyle>
            <a:lvl1pPr>
              <a:defRPr sz="2400">
                <a:solidFill>
                  <a:schemeClr val="tx1"/>
                </a:solidFill>
                <a:latin typeface="Book Antiqua" panose="02040602050305030304" pitchFamily="18" charset="0"/>
              </a:defRPr>
            </a:lvl1pPr>
            <a:lvl2pPr marL="742950" indent="-285750">
              <a:defRPr sz="2400">
                <a:solidFill>
                  <a:schemeClr val="tx1"/>
                </a:solidFill>
                <a:latin typeface="Book Antiqua" panose="02040602050305030304" pitchFamily="18" charset="0"/>
              </a:defRPr>
            </a:lvl2pPr>
            <a:lvl3pPr marL="1143000" indent="-228600">
              <a:defRPr sz="2400">
                <a:solidFill>
                  <a:schemeClr val="tx1"/>
                </a:solidFill>
                <a:latin typeface="Book Antiqua" panose="02040602050305030304" pitchFamily="18" charset="0"/>
              </a:defRPr>
            </a:lvl3pPr>
            <a:lvl4pPr marL="1600200" indent="-228600">
              <a:defRPr sz="2400">
                <a:solidFill>
                  <a:schemeClr val="tx1"/>
                </a:solidFill>
                <a:latin typeface="Book Antiqua" panose="02040602050305030304" pitchFamily="18" charset="0"/>
              </a:defRPr>
            </a:lvl4pPr>
            <a:lvl5pPr marL="2057400" indent="-228600">
              <a:defRPr sz="2400">
                <a:solidFill>
                  <a:schemeClr val="tx1"/>
                </a:solidFill>
                <a:latin typeface="Book Antiqua" panose="02040602050305030304" pitchFamily="18" charset="0"/>
              </a:defRPr>
            </a:lvl5pPr>
            <a:lvl6pPr marL="2514600" indent="-228600" eaLnBrk="0" fontAlgn="base" hangingPunct="0">
              <a:spcBef>
                <a:spcPct val="0"/>
              </a:spcBef>
              <a:spcAft>
                <a:spcPct val="0"/>
              </a:spcAft>
              <a:defRPr sz="2400">
                <a:solidFill>
                  <a:schemeClr val="tx1"/>
                </a:solidFill>
                <a:latin typeface="Book Antiqua" panose="02040602050305030304" pitchFamily="18" charset="0"/>
              </a:defRPr>
            </a:lvl6pPr>
            <a:lvl7pPr marL="2971800" indent="-228600" eaLnBrk="0" fontAlgn="base" hangingPunct="0">
              <a:spcBef>
                <a:spcPct val="0"/>
              </a:spcBef>
              <a:spcAft>
                <a:spcPct val="0"/>
              </a:spcAft>
              <a:defRPr sz="2400">
                <a:solidFill>
                  <a:schemeClr val="tx1"/>
                </a:solidFill>
                <a:latin typeface="Book Antiqua" panose="02040602050305030304" pitchFamily="18" charset="0"/>
              </a:defRPr>
            </a:lvl7pPr>
            <a:lvl8pPr marL="3429000" indent="-228600" eaLnBrk="0" fontAlgn="base" hangingPunct="0">
              <a:spcBef>
                <a:spcPct val="0"/>
              </a:spcBef>
              <a:spcAft>
                <a:spcPct val="0"/>
              </a:spcAft>
              <a:defRPr sz="2400">
                <a:solidFill>
                  <a:schemeClr val="tx1"/>
                </a:solidFill>
                <a:latin typeface="Book Antiqua" panose="02040602050305030304" pitchFamily="18" charset="0"/>
              </a:defRPr>
            </a:lvl8pPr>
            <a:lvl9pPr marL="3886200" indent="-228600" eaLnBrk="0" fontAlgn="base" hangingPunct="0">
              <a:spcBef>
                <a:spcPct val="0"/>
              </a:spcBef>
              <a:spcAft>
                <a:spcPct val="0"/>
              </a:spcAft>
              <a:defRPr sz="2400">
                <a:solidFill>
                  <a:schemeClr val="tx1"/>
                </a:solidFill>
                <a:latin typeface="Book Antiqua" panose="02040602050305030304" pitchFamily="18" charset="0"/>
              </a:defRPr>
            </a:lvl9pPr>
          </a:lstStyle>
          <a:p>
            <a:endParaRPr lang="en-GB" altLang="en-US"/>
          </a:p>
        </p:txBody>
      </p:sp>
      <p:sp>
        <p:nvSpPr>
          <p:cNvPr id="5124" name="Rectangle 4">
            <a:extLst>
              <a:ext uri="{FF2B5EF4-FFF2-40B4-BE49-F238E27FC236}">
                <a16:creationId xmlns:a16="http://schemas.microsoft.com/office/drawing/2014/main" id="{6265DEBB-E12F-42A7-A4AC-C4D0E8FDDB20}"/>
              </a:ext>
            </a:extLst>
          </p:cNvPr>
          <p:cNvSpPr>
            <a:spLocks noChangeArrowheads="1"/>
          </p:cNvSpPr>
          <p:nvPr/>
        </p:nvSpPr>
        <p:spPr bwMode="auto">
          <a:xfrm>
            <a:off x="2120900" y="2330450"/>
            <a:ext cx="4235450" cy="177800"/>
          </a:xfrm>
          <a:prstGeom prst="rect">
            <a:avLst/>
          </a:prstGeom>
          <a:solidFill>
            <a:schemeClr val="accent2"/>
          </a:solidFill>
          <a:ln w="12700">
            <a:solidFill>
              <a:schemeClr val="tx1"/>
            </a:solidFill>
            <a:miter lim="800000"/>
            <a:headEnd/>
            <a:tailEnd/>
          </a:ln>
        </p:spPr>
        <p:txBody>
          <a:bodyPr wrap="none" anchor="ctr"/>
          <a:lstStyle>
            <a:lvl1pPr>
              <a:defRPr sz="2400">
                <a:solidFill>
                  <a:schemeClr val="tx1"/>
                </a:solidFill>
                <a:latin typeface="Book Antiqua" panose="02040602050305030304" pitchFamily="18" charset="0"/>
              </a:defRPr>
            </a:lvl1pPr>
            <a:lvl2pPr marL="742950" indent="-285750">
              <a:defRPr sz="2400">
                <a:solidFill>
                  <a:schemeClr val="tx1"/>
                </a:solidFill>
                <a:latin typeface="Book Antiqua" panose="02040602050305030304" pitchFamily="18" charset="0"/>
              </a:defRPr>
            </a:lvl2pPr>
            <a:lvl3pPr marL="1143000" indent="-228600">
              <a:defRPr sz="2400">
                <a:solidFill>
                  <a:schemeClr val="tx1"/>
                </a:solidFill>
                <a:latin typeface="Book Antiqua" panose="02040602050305030304" pitchFamily="18" charset="0"/>
              </a:defRPr>
            </a:lvl3pPr>
            <a:lvl4pPr marL="1600200" indent="-228600">
              <a:defRPr sz="2400">
                <a:solidFill>
                  <a:schemeClr val="tx1"/>
                </a:solidFill>
                <a:latin typeface="Book Antiqua" panose="02040602050305030304" pitchFamily="18" charset="0"/>
              </a:defRPr>
            </a:lvl4pPr>
            <a:lvl5pPr marL="2057400" indent="-228600">
              <a:defRPr sz="2400">
                <a:solidFill>
                  <a:schemeClr val="tx1"/>
                </a:solidFill>
                <a:latin typeface="Book Antiqua" panose="02040602050305030304" pitchFamily="18" charset="0"/>
              </a:defRPr>
            </a:lvl5pPr>
            <a:lvl6pPr marL="2514600" indent="-228600" eaLnBrk="0" fontAlgn="base" hangingPunct="0">
              <a:spcBef>
                <a:spcPct val="0"/>
              </a:spcBef>
              <a:spcAft>
                <a:spcPct val="0"/>
              </a:spcAft>
              <a:defRPr sz="2400">
                <a:solidFill>
                  <a:schemeClr val="tx1"/>
                </a:solidFill>
                <a:latin typeface="Book Antiqua" panose="02040602050305030304" pitchFamily="18" charset="0"/>
              </a:defRPr>
            </a:lvl6pPr>
            <a:lvl7pPr marL="2971800" indent="-228600" eaLnBrk="0" fontAlgn="base" hangingPunct="0">
              <a:spcBef>
                <a:spcPct val="0"/>
              </a:spcBef>
              <a:spcAft>
                <a:spcPct val="0"/>
              </a:spcAft>
              <a:defRPr sz="2400">
                <a:solidFill>
                  <a:schemeClr val="tx1"/>
                </a:solidFill>
                <a:latin typeface="Book Antiqua" panose="02040602050305030304" pitchFamily="18" charset="0"/>
              </a:defRPr>
            </a:lvl7pPr>
            <a:lvl8pPr marL="3429000" indent="-228600" eaLnBrk="0" fontAlgn="base" hangingPunct="0">
              <a:spcBef>
                <a:spcPct val="0"/>
              </a:spcBef>
              <a:spcAft>
                <a:spcPct val="0"/>
              </a:spcAft>
              <a:defRPr sz="2400">
                <a:solidFill>
                  <a:schemeClr val="tx1"/>
                </a:solidFill>
                <a:latin typeface="Book Antiqua" panose="02040602050305030304" pitchFamily="18" charset="0"/>
              </a:defRPr>
            </a:lvl8pPr>
            <a:lvl9pPr marL="3886200" indent="-228600" eaLnBrk="0" fontAlgn="base" hangingPunct="0">
              <a:spcBef>
                <a:spcPct val="0"/>
              </a:spcBef>
              <a:spcAft>
                <a:spcPct val="0"/>
              </a:spcAft>
              <a:defRPr sz="2400">
                <a:solidFill>
                  <a:schemeClr val="tx1"/>
                </a:solidFill>
                <a:latin typeface="Book Antiqua" panose="02040602050305030304" pitchFamily="18" charset="0"/>
              </a:defRPr>
            </a:lvl9pPr>
          </a:lstStyle>
          <a:p>
            <a:endParaRPr lang="en-GB" altLang="en-US"/>
          </a:p>
        </p:txBody>
      </p:sp>
      <p:sp>
        <p:nvSpPr>
          <p:cNvPr id="5125" name="Rectangle 5">
            <a:extLst>
              <a:ext uri="{FF2B5EF4-FFF2-40B4-BE49-F238E27FC236}">
                <a16:creationId xmlns:a16="http://schemas.microsoft.com/office/drawing/2014/main" id="{CBBA8B87-614A-41E8-8095-29C511241794}"/>
              </a:ext>
            </a:extLst>
          </p:cNvPr>
          <p:cNvSpPr>
            <a:spLocks noChangeArrowheads="1"/>
          </p:cNvSpPr>
          <p:nvPr/>
        </p:nvSpPr>
        <p:spPr bwMode="auto">
          <a:xfrm>
            <a:off x="2120900" y="2959100"/>
            <a:ext cx="4235450" cy="177800"/>
          </a:xfrm>
          <a:prstGeom prst="rect">
            <a:avLst/>
          </a:prstGeom>
          <a:solidFill>
            <a:schemeClr val="accent2"/>
          </a:solidFill>
          <a:ln w="12700">
            <a:solidFill>
              <a:schemeClr val="tx1"/>
            </a:solidFill>
            <a:miter lim="800000"/>
            <a:headEnd/>
            <a:tailEnd/>
          </a:ln>
        </p:spPr>
        <p:txBody>
          <a:bodyPr wrap="none" anchor="ctr"/>
          <a:lstStyle>
            <a:lvl1pPr>
              <a:defRPr sz="2400">
                <a:solidFill>
                  <a:schemeClr val="tx1"/>
                </a:solidFill>
                <a:latin typeface="Book Antiqua" panose="02040602050305030304" pitchFamily="18" charset="0"/>
              </a:defRPr>
            </a:lvl1pPr>
            <a:lvl2pPr marL="742950" indent="-285750">
              <a:defRPr sz="2400">
                <a:solidFill>
                  <a:schemeClr val="tx1"/>
                </a:solidFill>
                <a:latin typeface="Book Antiqua" panose="02040602050305030304" pitchFamily="18" charset="0"/>
              </a:defRPr>
            </a:lvl2pPr>
            <a:lvl3pPr marL="1143000" indent="-228600">
              <a:defRPr sz="2400">
                <a:solidFill>
                  <a:schemeClr val="tx1"/>
                </a:solidFill>
                <a:latin typeface="Book Antiqua" panose="02040602050305030304" pitchFamily="18" charset="0"/>
              </a:defRPr>
            </a:lvl3pPr>
            <a:lvl4pPr marL="1600200" indent="-228600">
              <a:defRPr sz="2400">
                <a:solidFill>
                  <a:schemeClr val="tx1"/>
                </a:solidFill>
                <a:latin typeface="Book Antiqua" panose="02040602050305030304" pitchFamily="18" charset="0"/>
              </a:defRPr>
            </a:lvl4pPr>
            <a:lvl5pPr marL="2057400" indent="-228600">
              <a:defRPr sz="2400">
                <a:solidFill>
                  <a:schemeClr val="tx1"/>
                </a:solidFill>
                <a:latin typeface="Book Antiqua" panose="02040602050305030304" pitchFamily="18" charset="0"/>
              </a:defRPr>
            </a:lvl5pPr>
            <a:lvl6pPr marL="2514600" indent="-228600" eaLnBrk="0" fontAlgn="base" hangingPunct="0">
              <a:spcBef>
                <a:spcPct val="0"/>
              </a:spcBef>
              <a:spcAft>
                <a:spcPct val="0"/>
              </a:spcAft>
              <a:defRPr sz="2400">
                <a:solidFill>
                  <a:schemeClr val="tx1"/>
                </a:solidFill>
                <a:latin typeface="Book Antiqua" panose="02040602050305030304" pitchFamily="18" charset="0"/>
              </a:defRPr>
            </a:lvl6pPr>
            <a:lvl7pPr marL="2971800" indent="-228600" eaLnBrk="0" fontAlgn="base" hangingPunct="0">
              <a:spcBef>
                <a:spcPct val="0"/>
              </a:spcBef>
              <a:spcAft>
                <a:spcPct val="0"/>
              </a:spcAft>
              <a:defRPr sz="2400">
                <a:solidFill>
                  <a:schemeClr val="tx1"/>
                </a:solidFill>
                <a:latin typeface="Book Antiqua" panose="02040602050305030304" pitchFamily="18" charset="0"/>
              </a:defRPr>
            </a:lvl7pPr>
            <a:lvl8pPr marL="3429000" indent="-228600" eaLnBrk="0" fontAlgn="base" hangingPunct="0">
              <a:spcBef>
                <a:spcPct val="0"/>
              </a:spcBef>
              <a:spcAft>
                <a:spcPct val="0"/>
              </a:spcAft>
              <a:defRPr sz="2400">
                <a:solidFill>
                  <a:schemeClr val="tx1"/>
                </a:solidFill>
                <a:latin typeface="Book Antiqua" panose="02040602050305030304" pitchFamily="18" charset="0"/>
              </a:defRPr>
            </a:lvl8pPr>
            <a:lvl9pPr marL="3886200" indent="-228600" eaLnBrk="0" fontAlgn="base" hangingPunct="0">
              <a:spcBef>
                <a:spcPct val="0"/>
              </a:spcBef>
              <a:spcAft>
                <a:spcPct val="0"/>
              </a:spcAft>
              <a:defRPr sz="2400">
                <a:solidFill>
                  <a:schemeClr val="tx1"/>
                </a:solidFill>
                <a:latin typeface="Book Antiqua" panose="02040602050305030304" pitchFamily="18" charset="0"/>
              </a:defRPr>
            </a:lvl9pPr>
          </a:lstStyle>
          <a:p>
            <a:endParaRPr lang="en-GB" altLang="en-US"/>
          </a:p>
        </p:txBody>
      </p:sp>
      <p:sp>
        <p:nvSpPr>
          <p:cNvPr id="5126" name="Rectangle 6">
            <a:extLst>
              <a:ext uri="{FF2B5EF4-FFF2-40B4-BE49-F238E27FC236}">
                <a16:creationId xmlns:a16="http://schemas.microsoft.com/office/drawing/2014/main" id="{A34F9412-547F-4E0C-9253-209B1ED33436}"/>
              </a:ext>
            </a:extLst>
          </p:cNvPr>
          <p:cNvSpPr>
            <a:spLocks noChangeArrowheads="1"/>
          </p:cNvSpPr>
          <p:nvPr/>
        </p:nvSpPr>
        <p:spPr bwMode="auto">
          <a:xfrm>
            <a:off x="6710363" y="2119313"/>
            <a:ext cx="3871254" cy="11977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Book Antiqua" panose="02040602050305030304" pitchFamily="18" charset="0"/>
              </a:defRPr>
            </a:lvl1pPr>
            <a:lvl2pPr marL="742950" indent="-285750">
              <a:defRPr sz="2400">
                <a:solidFill>
                  <a:schemeClr val="tx1"/>
                </a:solidFill>
                <a:latin typeface="Book Antiqua" panose="02040602050305030304" pitchFamily="18" charset="0"/>
              </a:defRPr>
            </a:lvl2pPr>
            <a:lvl3pPr marL="1143000" indent="-228600">
              <a:defRPr sz="2400">
                <a:solidFill>
                  <a:schemeClr val="tx1"/>
                </a:solidFill>
                <a:latin typeface="Book Antiqua" panose="02040602050305030304" pitchFamily="18" charset="0"/>
              </a:defRPr>
            </a:lvl3pPr>
            <a:lvl4pPr marL="1600200" indent="-228600">
              <a:defRPr sz="2400">
                <a:solidFill>
                  <a:schemeClr val="tx1"/>
                </a:solidFill>
                <a:latin typeface="Book Antiqua" panose="02040602050305030304" pitchFamily="18" charset="0"/>
              </a:defRPr>
            </a:lvl4pPr>
            <a:lvl5pPr marL="2057400" indent="-228600">
              <a:defRPr sz="2400">
                <a:solidFill>
                  <a:schemeClr val="tx1"/>
                </a:solidFill>
                <a:latin typeface="Book Antiqua" panose="02040602050305030304" pitchFamily="18" charset="0"/>
              </a:defRPr>
            </a:lvl5pPr>
            <a:lvl6pPr marL="2514600" indent="-228600" eaLnBrk="0" fontAlgn="base" hangingPunct="0">
              <a:spcBef>
                <a:spcPct val="0"/>
              </a:spcBef>
              <a:spcAft>
                <a:spcPct val="0"/>
              </a:spcAft>
              <a:defRPr sz="2400">
                <a:solidFill>
                  <a:schemeClr val="tx1"/>
                </a:solidFill>
                <a:latin typeface="Book Antiqua" panose="02040602050305030304" pitchFamily="18" charset="0"/>
              </a:defRPr>
            </a:lvl6pPr>
            <a:lvl7pPr marL="2971800" indent="-228600" eaLnBrk="0" fontAlgn="base" hangingPunct="0">
              <a:spcBef>
                <a:spcPct val="0"/>
              </a:spcBef>
              <a:spcAft>
                <a:spcPct val="0"/>
              </a:spcAft>
              <a:defRPr sz="2400">
                <a:solidFill>
                  <a:schemeClr val="tx1"/>
                </a:solidFill>
                <a:latin typeface="Book Antiqua" panose="02040602050305030304" pitchFamily="18" charset="0"/>
              </a:defRPr>
            </a:lvl7pPr>
            <a:lvl8pPr marL="3429000" indent="-228600" eaLnBrk="0" fontAlgn="base" hangingPunct="0">
              <a:spcBef>
                <a:spcPct val="0"/>
              </a:spcBef>
              <a:spcAft>
                <a:spcPct val="0"/>
              </a:spcAft>
              <a:defRPr sz="2400">
                <a:solidFill>
                  <a:schemeClr val="tx1"/>
                </a:solidFill>
                <a:latin typeface="Book Antiqua" panose="02040602050305030304" pitchFamily="18" charset="0"/>
              </a:defRPr>
            </a:lvl8pPr>
            <a:lvl9pPr marL="3886200" indent="-228600" eaLnBrk="0" fontAlgn="base" hangingPunct="0">
              <a:spcBef>
                <a:spcPct val="0"/>
              </a:spcBef>
              <a:spcAft>
                <a:spcPct val="0"/>
              </a:spcAft>
              <a:defRPr sz="2400">
                <a:solidFill>
                  <a:schemeClr val="tx1"/>
                </a:solidFill>
                <a:latin typeface="Book Antiqua" panose="02040602050305030304" pitchFamily="18" charset="0"/>
              </a:defRPr>
            </a:lvl9pPr>
          </a:lstStyle>
          <a:p>
            <a:r>
              <a:rPr lang="en-US" altLang="en-US">
                <a:solidFill>
                  <a:schemeClr val="hlink"/>
                </a:solidFill>
              </a:rPr>
              <a:t>Annealed: No difference in</a:t>
            </a:r>
          </a:p>
          <a:p>
            <a:r>
              <a:rPr lang="en-US" altLang="en-US">
                <a:solidFill>
                  <a:schemeClr val="hlink"/>
                </a:solidFill>
              </a:rPr>
              <a:t>contraction between </a:t>
            </a:r>
          </a:p>
          <a:p>
            <a:r>
              <a:rPr lang="en-US" altLang="en-US">
                <a:solidFill>
                  <a:schemeClr val="hlink"/>
                </a:solidFill>
              </a:rPr>
              <a:t>outside and inside layers.</a:t>
            </a:r>
          </a:p>
        </p:txBody>
      </p:sp>
      <p:sp>
        <p:nvSpPr>
          <p:cNvPr id="5127" name="Rectangle 7">
            <a:extLst>
              <a:ext uri="{FF2B5EF4-FFF2-40B4-BE49-F238E27FC236}">
                <a16:creationId xmlns:a16="http://schemas.microsoft.com/office/drawing/2014/main" id="{1EAE7783-FDC6-4BA8-A24E-0DE53A33C45A}"/>
              </a:ext>
            </a:extLst>
          </p:cNvPr>
          <p:cNvSpPr>
            <a:spLocks noChangeArrowheads="1"/>
          </p:cNvSpPr>
          <p:nvPr/>
        </p:nvSpPr>
        <p:spPr bwMode="auto">
          <a:xfrm>
            <a:off x="6710363" y="4138613"/>
            <a:ext cx="4015524" cy="19364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Book Antiqua" panose="02040602050305030304" pitchFamily="18" charset="0"/>
              </a:defRPr>
            </a:lvl1pPr>
            <a:lvl2pPr marL="742950" indent="-285750">
              <a:defRPr sz="2400">
                <a:solidFill>
                  <a:schemeClr val="tx1"/>
                </a:solidFill>
                <a:latin typeface="Book Antiqua" panose="02040602050305030304" pitchFamily="18" charset="0"/>
              </a:defRPr>
            </a:lvl2pPr>
            <a:lvl3pPr marL="1143000" indent="-228600">
              <a:defRPr sz="2400">
                <a:solidFill>
                  <a:schemeClr val="tx1"/>
                </a:solidFill>
                <a:latin typeface="Book Antiqua" panose="02040602050305030304" pitchFamily="18" charset="0"/>
              </a:defRPr>
            </a:lvl3pPr>
            <a:lvl4pPr marL="1600200" indent="-228600">
              <a:defRPr sz="2400">
                <a:solidFill>
                  <a:schemeClr val="tx1"/>
                </a:solidFill>
                <a:latin typeface="Book Antiqua" panose="02040602050305030304" pitchFamily="18" charset="0"/>
              </a:defRPr>
            </a:lvl4pPr>
            <a:lvl5pPr marL="2057400" indent="-228600">
              <a:defRPr sz="2400">
                <a:solidFill>
                  <a:schemeClr val="tx1"/>
                </a:solidFill>
                <a:latin typeface="Book Antiqua" panose="02040602050305030304" pitchFamily="18" charset="0"/>
              </a:defRPr>
            </a:lvl5pPr>
            <a:lvl6pPr marL="2514600" indent="-228600" eaLnBrk="0" fontAlgn="base" hangingPunct="0">
              <a:spcBef>
                <a:spcPct val="0"/>
              </a:spcBef>
              <a:spcAft>
                <a:spcPct val="0"/>
              </a:spcAft>
              <a:defRPr sz="2400">
                <a:solidFill>
                  <a:schemeClr val="tx1"/>
                </a:solidFill>
                <a:latin typeface="Book Antiqua" panose="02040602050305030304" pitchFamily="18" charset="0"/>
              </a:defRPr>
            </a:lvl6pPr>
            <a:lvl7pPr marL="2971800" indent="-228600" eaLnBrk="0" fontAlgn="base" hangingPunct="0">
              <a:spcBef>
                <a:spcPct val="0"/>
              </a:spcBef>
              <a:spcAft>
                <a:spcPct val="0"/>
              </a:spcAft>
              <a:defRPr sz="2400">
                <a:solidFill>
                  <a:schemeClr val="tx1"/>
                </a:solidFill>
                <a:latin typeface="Book Antiqua" panose="02040602050305030304" pitchFamily="18" charset="0"/>
              </a:defRPr>
            </a:lvl7pPr>
            <a:lvl8pPr marL="3429000" indent="-228600" eaLnBrk="0" fontAlgn="base" hangingPunct="0">
              <a:spcBef>
                <a:spcPct val="0"/>
              </a:spcBef>
              <a:spcAft>
                <a:spcPct val="0"/>
              </a:spcAft>
              <a:defRPr sz="2400">
                <a:solidFill>
                  <a:schemeClr val="tx1"/>
                </a:solidFill>
                <a:latin typeface="Book Antiqua" panose="02040602050305030304" pitchFamily="18" charset="0"/>
              </a:defRPr>
            </a:lvl8pPr>
            <a:lvl9pPr marL="3886200" indent="-228600" eaLnBrk="0" fontAlgn="base" hangingPunct="0">
              <a:spcBef>
                <a:spcPct val="0"/>
              </a:spcBef>
              <a:spcAft>
                <a:spcPct val="0"/>
              </a:spcAft>
              <a:defRPr sz="2400">
                <a:solidFill>
                  <a:schemeClr val="tx1"/>
                </a:solidFill>
                <a:latin typeface="Book Antiqua" panose="02040602050305030304" pitchFamily="18" charset="0"/>
              </a:defRPr>
            </a:lvl9pPr>
          </a:lstStyle>
          <a:p>
            <a:r>
              <a:rPr lang="en-US" altLang="en-US">
                <a:solidFill>
                  <a:schemeClr val="hlink"/>
                </a:solidFill>
              </a:rPr>
              <a:t>Tempered: Outside below</a:t>
            </a:r>
          </a:p>
          <a:p>
            <a:r>
              <a:rPr lang="en-US" altLang="en-US">
                <a:solidFill>
                  <a:schemeClr val="hlink"/>
                </a:solidFill>
              </a:rPr>
              <a:t>Tg, whilst inside above Tg.</a:t>
            </a:r>
          </a:p>
          <a:p>
            <a:r>
              <a:rPr lang="en-US" altLang="en-US">
                <a:solidFill>
                  <a:schemeClr val="hlink"/>
                </a:solidFill>
              </a:rPr>
              <a:t>Outside in compression and</a:t>
            </a:r>
          </a:p>
          <a:p>
            <a:r>
              <a:rPr lang="en-US" altLang="en-US">
                <a:solidFill>
                  <a:schemeClr val="hlink"/>
                </a:solidFill>
              </a:rPr>
              <a:t>inside in tension.</a:t>
            </a:r>
          </a:p>
          <a:p>
            <a:pPr eaLnBrk="1"/>
            <a:endParaRPr lang="en-US" altLang="en-US">
              <a:solidFill>
                <a:schemeClr val="hlink"/>
              </a:solidFill>
            </a:endParaRPr>
          </a:p>
        </p:txBody>
      </p:sp>
      <p:sp>
        <p:nvSpPr>
          <p:cNvPr id="5128" name="Line 8">
            <a:extLst>
              <a:ext uri="{FF2B5EF4-FFF2-40B4-BE49-F238E27FC236}">
                <a16:creationId xmlns:a16="http://schemas.microsoft.com/office/drawing/2014/main" id="{651D7E78-0BA7-4C65-9F8B-D6E52B9EA50C}"/>
              </a:ext>
            </a:extLst>
          </p:cNvPr>
          <p:cNvSpPr>
            <a:spLocks noChangeShapeType="1"/>
          </p:cNvSpPr>
          <p:nvPr/>
        </p:nvSpPr>
        <p:spPr bwMode="auto">
          <a:xfrm>
            <a:off x="3371850" y="2428875"/>
            <a:ext cx="666750"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129" name="Line 9">
            <a:extLst>
              <a:ext uri="{FF2B5EF4-FFF2-40B4-BE49-F238E27FC236}">
                <a16:creationId xmlns:a16="http://schemas.microsoft.com/office/drawing/2014/main" id="{29EDB6CC-C681-427B-9D9D-81CA41B5C05B}"/>
              </a:ext>
            </a:extLst>
          </p:cNvPr>
          <p:cNvSpPr>
            <a:spLocks noChangeShapeType="1"/>
          </p:cNvSpPr>
          <p:nvPr/>
        </p:nvSpPr>
        <p:spPr bwMode="auto">
          <a:xfrm>
            <a:off x="3381375" y="2743200"/>
            <a:ext cx="666750" cy="0"/>
          </a:xfrm>
          <a:prstGeom prst="line">
            <a:avLst/>
          </a:prstGeom>
          <a:noFill/>
          <a:ln w="12700">
            <a:solidFill>
              <a:schemeClr val="bg2"/>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130" name="Line 10">
            <a:extLst>
              <a:ext uri="{FF2B5EF4-FFF2-40B4-BE49-F238E27FC236}">
                <a16:creationId xmlns:a16="http://schemas.microsoft.com/office/drawing/2014/main" id="{F602B5B3-FE5C-4F6B-899F-77DBF9C2C0FB}"/>
              </a:ext>
            </a:extLst>
          </p:cNvPr>
          <p:cNvSpPr>
            <a:spLocks noChangeShapeType="1"/>
          </p:cNvSpPr>
          <p:nvPr/>
        </p:nvSpPr>
        <p:spPr bwMode="auto">
          <a:xfrm>
            <a:off x="3390900" y="3048000"/>
            <a:ext cx="666750"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131" name="Line 11">
            <a:extLst>
              <a:ext uri="{FF2B5EF4-FFF2-40B4-BE49-F238E27FC236}">
                <a16:creationId xmlns:a16="http://schemas.microsoft.com/office/drawing/2014/main" id="{AE06CA7E-594B-4605-A902-C37A9502807F}"/>
              </a:ext>
            </a:extLst>
          </p:cNvPr>
          <p:cNvSpPr>
            <a:spLocks noChangeShapeType="1"/>
          </p:cNvSpPr>
          <p:nvPr/>
        </p:nvSpPr>
        <p:spPr bwMode="auto">
          <a:xfrm>
            <a:off x="4152900" y="2428875"/>
            <a:ext cx="666750" cy="0"/>
          </a:xfrm>
          <a:prstGeom prst="line">
            <a:avLst/>
          </a:prstGeom>
          <a:noFill/>
          <a:ln w="12700">
            <a:solidFill>
              <a:schemeClr val="tx1"/>
            </a:solidFill>
            <a:round/>
            <a:headEnd type="triangle" w="med" len="med"/>
            <a:tailEnd/>
          </a:ln>
          <a:extLst>
            <a:ext uri="{909E8E84-426E-40DD-AFC4-6F175D3DCCD1}">
              <a14:hiddenFill xmlns:a14="http://schemas.microsoft.com/office/drawing/2010/main">
                <a:noFill/>
              </a14:hiddenFill>
            </a:ext>
          </a:extLst>
        </p:spPr>
        <p:txBody>
          <a:bodyPr/>
          <a:lstStyle/>
          <a:p>
            <a:endParaRPr lang="en-GB"/>
          </a:p>
        </p:txBody>
      </p:sp>
      <p:sp>
        <p:nvSpPr>
          <p:cNvPr id="5132" name="Line 12">
            <a:extLst>
              <a:ext uri="{FF2B5EF4-FFF2-40B4-BE49-F238E27FC236}">
                <a16:creationId xmlns:a16="http://schemas.microsoft.com/office/drawing/2014/main" id="{F18CC1C1-6F94-464F-B83A-CDC5852B25F9}"/>
              </a:ext>
            </a:extLst>
          </p:cNvPr>
          <p:cNvSpPr>
            <a:spLocks noChangeShapeType="1"/>
          </p:cNvSpPr>
          <p:nvPr/>
        </p:nvSpPr>
        <p:spPr bwMode="auto">
          <a:xfrm flipH="1">
            <a:off x="4152900" y="2743200"/>
            <a:ext cx="666750" cy="0"/>
          </a:xfrm>
          <a:prstGeom prst="line">
            <a:avLst/>
          </a:prstGeom>
          <a:noFill/>
          <a:ln w="12700">
            <a:solidFill>
              <a:schemeClr val="bg2"/>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133" name="Line 13">
            <a:extLst>
              <a:ext uri="{FF2B5EF4-FFF2-40B4-BE49-F238E27FC236}">
                <a16:creationId xmlns:a16="http://schemas.microsoft.com/office/drawing/2014/main" id="{7490768C-CE43-42D7-BBA8-A3E71F683ADD}"/>
              </a:ext>
            </a:extLst>
          </p:cNvPr>
          <p:cNvSpPr>
            <a:spLocks noChangeShapeType="1"/>
          </p:cNvSpPr>
          <p:nvPr/>
        </p:nvSpPr>
        <p:spPr bwMode="auto">
          <a:xfrm flipH="1">
            <a:off x="4162425" y="3048000"/>
            <a:ext cx="666750"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134" name="Rectangle 14">
            <a:extLst>
              <a:ext uri="{FF2B5EF4-FFF2-40B4-BE49-F238E27FC236}">
                <a16:creationId xmlns:a16="http://schemas.microsoft.com/office/drawing/2014/main" id="{B7904D26-3153-4E62-858D-6A38EDA81E71}"/>
              </a:ext>
            </a:extLst>
          </p:cNvPr>
          <p:cNvSpPr>
            <a:spLocks noChangeArrowheads="1"/>
          </p:cNvSpPr>
          <p:nvPr/>
        </p:nvSpPr>
        <p:spPr bwMode="auto">
          <a:xfrm>
            <a:off x="2120900" y="4673600"/>
            <a:ext cx="4235450" cy="425450"/>
          </a:xfrm>
          <a:prstGeom prst="rect">
            <a:avLst/>
          </a:prstGeom>
          <a:solidFill>
            <a:srgbClr val="FC0128"/>
          </a:solidFill>
          <a:ln w="12700">
            <a:solidFill>
              <a:schemeClr val="tx1"/>
            </a:solidFill>
            <a:miter lim="800000"/>
            <a:headEnd/>
            <a:tailEnd/>
          </a:ln>
        </p:spPr>
        <p:txBody>
          <a:bodyPr wrap="none" anchor="ctr"/>
          <a:lstStyle>
            <a:lvl1pPr>
              <a:defRPr sz="2400">
                <a:solidFill>
                  <a:schemeClr val="tx1"/>
                </a:solidFill>
                <a:latin typeface="Book Antiqua" panose="02040602050305030304" pitchFamily="18" charset="0"/>
              </a:defRPr>
            </a:lvl1pPr>
            <a:lvl2pPr marL="742950" indent="-285750">
              <a:defRPr sz="2400">
                <a:solidFill>
                  <a:schemeClr val="tx1"/>
                </a:solidFill>
                <a:latin typeface="Book Antiqua" panose="02040602050305030304" pitchFamily="18" charset="0"/>
              </a:defRPr>
            </a:lvl2pPr>
            <a:lvl3pPr marL="1143000" indent="-228600">
              <a:defRPr sz="2400">
                <a:solidFill>
                  <a:schemeClr val="tx1"/>
                </a:solidFill>
                <a:latin typeface="Book Antiqua" panose="02040602050305030304" pitchFamily="18" charset="0"/>
              </a:defRPr>
            </a:lvl3pPr>
            <a:lvl4pPr marL="1600200" indent="-228600">
              <a:defRPr sz="2400">
                <a:solidFill>
                  <a:schemeClr val="tx1"/>
                </a:solidFill>
                <a:latin typeface="Book Antiqua" panose="02040602050305030304" pitchFamily="18" charset="0"/>
              </a:defRPr>
            </a:lvl4pPr>
            <a:lvl5pPr marL="2057400" indent="-228600">
              <a:defRPr sz="2400">
                <a:solidFill>
                  <a:schemeClr val="tx1"/>
                </a:solidFill>
                <a:latin typeface="Book Antiqua" panose="02040602050305030304" pitchFamily="18" charset="0"/>
              </a:defRPr>
            </a:lvl5pPr>
            <a:lvl6pPr marL="2514600" indent="-228600" eaLnBrk="0" fontAlgn="base" hangingPunct="0">
              <a:spcBef>
                <a:spcPct val="0"/>
              </a:spcBef>
              <a:spcAft>
                <a:spcPct val="0"/>
              </a:spcAft>
              <a:defRPr sz="2400">
                <a:solidFill>
                  <a:schemeClr val="tx1"/>
                </a:solidFill>
                <a:latin typeface="Book Antiqua" panose="02040602050305030304" pitchFamily="18" charset="0"/>
              </a:defRPr>
            </a:lvl6pPr>
            <a:lvl7pPr marL="2971800" indent="-228600" eaLnBrk="0" fontAlgn="base" hangingPunct="0">
              <a:spcBef>
                <a:spcPct val="0"/>
              </a:spcBef>
              <a:spcAft>
                <a:spcPct val="0"/>
              </a:spcAft>
              <a:defRPr sz="2400">
                <a:solidFill>
                  <a:schemeClr val="tx1"/>
                </a:solidFill>
                <a:latin typeface="Book Antiqua" panose="02040602050305030304" pitchFamily="18" charset="0"/>
              </a:defRPr>
            </a:lvl7pPr>
            <a:lvl8pPr marL="3429000" indent="-228600" eaLnBrk="0" fontAlgn="base" hangingPunct="0">
              <a:spcBef>
                <a:spcPct val="0"/>
              </a:spcBef>
              <a:spcAft>
                <a:spcPct val="0"/>
              </a:spcAft>
              <a:defRPr sz="2400">
                <a:solidFill>
                  <a:schemeClr val="tx1"/>
                </a:solidFill>
                <a:latin typeface="Book Antiqua" panose="02040602050305030304" pitchFamily="18" charset="0"/>
              </a:defRPr>
            </a:lvl8pPr>
            <a:lvl9pPr marL="3886200" indent="-228600" eaLnBrk="0" fontAlgn="base" hangingPunct="0">
              <a:spcBef>
                <a:spcPct val="0"/>
              </a:spcBef>
              <a:spcAft>
                <a:spcPct val="0"/>
              </a:spcAft>
              <a:defRPr sz="2400">
                <a:solidFill>
                  <a:schemeClr val="tx1"/>
                </a:solidFill>
                <a:latin typeface="Book Antiqua" panose="02040602050305030304" pitchFamily="18" charset="0"/>
              </a:defRPr>
            </a:lvl9pPr>
          </a:lstStyle>
          <a:p>
            <a:endParaRPr lang="en-GB" altLang="en-US"/>
          </a:p>
        </p:txBody>
      </p:sp>
      <p:sp>
        <p:nvSpPr>
          <p:cNvPr id="5135" name="Rectangle 15">
            <a:extLst>
              <a:ext uri="{FF2B5EF4-FFF2-40B4-BE49-F238E27FC236}">
                <a16:creationId xmlns:a16="http://schemas.microsoft.com/office/drawing/2014/main" id="{9A36F732-E8C4-422D-9683-67F97D5307F3}"/>
              </a:ext>
            </a:extLst>
          </p:cNvPr>
          <p:cNvSpPr>
            <a:spLocks noChangeArrowheads="1"/>
          </p:cNvSpPr>
          <p:nvPr/>
        </p:nvSpPr>
        <p:spPr bwMode="auto">
          <a:xfrm>
            <a:off x="2120900" y="4483100"/>
            <a:ext cx="4235450" cy="177800"/>
          </a:xfrm>
          <a:prstGeom prst="rect">
            <a:avLst/>
          </a:prstGeom>
          <a:solidFill>
            <a:srgbClr val="00B0F0"/>
          </a:solidFill>
          <a:ln w="12700">
            <a:solidFill>
              <a:schemeClr val="tx1"/>
            </a:solidFill>
            <a:miter lim="800000"/>
            <a:headEnd/>
            <a:tailEnd/>
          </a:ln>
        </p:spPr>
        <p:txBody>
          <a:bodyPr wrap="none" anchor="ctr"/>
          <a:lstStyle>
            <a:lvl1pPr>
              <a:defRPr sz="2400">
                <a:solidFill>
                  <a:schemeClr val="tx1"/>
                </a:solidFill>
                <a:latin typeface="Book Antiqua" panose="02040602050305030304" pitchFamily="18" charset="0"/>
              </a:defRPr>
            </a:lvl1pPr>
            <a:lvl2pPr marL="742950" indent="-285750">
              <a:defRPr sz="2400">
                <a:solidFill>
                  <a:schemeClr val="tx1"/>
                </a:solidFill>
                <a:latin typeface="Book Antiqua" panose="02040602050305030304" pitchFamily="18" charset="0"/>
              </a:defRPr>
            </a:lvl2pPr>
            <a:lvl3pPr marL="1143000" indent="-228600">
              <a:defRPr sz="2400">
                <a:solidFill>
                  <a:schemeClr val="tx1"/>
                </a:solidFill>
                <a:latin typeface="Book Antiqua" panose="02040602050305030304" pitchFamily="18" charset="0"/>
              </a:defRPr>
            </a:lvl3pPr>
            <a:lvl4pPr marL="1600200" indent="-228600">
              <a:defRPr sz="2400">
                <a:solidFill>
                  <a:schemeClr val="tx1"/>
                </a:solidFill>
                <a:latin typeface="Book Antiqua" panose="02040602050305030304" pitchFamily="18" charset="0"/>
              </a:defRPr>
            </a:lvl4pPr>
            <a:lvl5pPr marL="2057400" indent="-228600">
              <a:defRPr sz="2400">
                <a:solidFill>
                  <a:schemeClr val="tx1"/>
                </a:solidFill>
                <a:latin typeface="Book Antiqua" panose="02040602050305030304" pitchFamily="18" charset="0"/>
              </a:defRPr>
            </a:lvl5pPr>
            <a:lvl6pPr marL="2514600" indent="-228600" eaLnBrk="0" fontAlgn="base" hangingPunct="0">
              <a:spcBef>
                <a:spcPct val="0"/>
              </a:spcBef>
              <a:spcAft>
                <a:spcPct val="0"/>
              </a:spcAft>
              <a:defRPr sz="2400">
                <a:solidFill>
                  <a:schemeClr val="tx1"/>
                </a:solidFill>
                <a:latin typeface="Book Antiqua" panose="02040602050305030304" pitchFamily="18" charset="0"/>
              </a:defRPr>
            </a:lvl6pPr>
            <a:lvl7pPr marL="2971800" indent="-228600" eaLnBrk="0" fontAlgn="base" hangingPunct="0">
              <a:spcBef>
                <a:spcPct val="0"/>
              </a:spcBef>
              <a:spcAft>
                <a:spcPct val="0"/>
              </a:spcAft>
              <a:defRPr sz="2400">
                <a:solidFill>
                  <a:schemeClr val="tx1"/>
                </a:solidFill>
                <a:latin typeface="Book Antiqua" panose="02040602050305030304" pitchFamily="18" charset="0"/>
              </a:defRPr>
            </a:lvl7pPr>
            <a:lvl8pPr marL="3429000" indent="-228600" eaLnBrk="0" fontAlgn="base" hangingPunct="0">
              <a:spcBef>
                <a:spcPct val="0"/>
              </a:spcBef>
              <a:spcAft>
                <a:spcPct val="0"/>
              </a:spcAft>
              <a:defRPr sz="2400">
                <a:solidFill>
                  <a:schemeClr val="tx1"/>
                </a:solidFill>
                <a:latin typeface="Book Antiqua" panose="02040602050305030304" pitchFamily="18" charset="0"/>
              </a:defRPr>
            </a:lvl8pPr>
            <a:lvl9pPr marL="3886200" indent="-228600" eaLnBrk="0" fontAlgn="base" hangingPunct="0">
              <a:spcBef>
                <a:spcPct val="0"/>
              </a:spcBef>
              <a:spcAft>
                <a:spcPct val="0"/>
              </a:spcAft>
              <a:defRPr sz="2400">
                <a:solidFill>
                  <a:schemeClr val="tx1"/>
                </a:solidFill>
                <a:latin typeface="Book Antiqua" panose="02040602050305030304" pitchFamily="18" charset="0"/>
              </a:defRPr>
            </a:lvl9pPr>
          </a:lstStyle>
          <a:p>
            <a:endParaRPr lang="en-GB" altLang="en-US"/>
          </a:p>
        </p:txBody>
      </p:sp>
      <p:sp>
        <p:nvSpPr>
          <p:cNvPr id="5136" name="Rectangle 16">
            <a:extLst>
              <a:ext uri="{FF2B5EF4-FFF2-40B4-BE49-F238E27FC236}">
                <a16:creationId xmlns:a16="http://schemas.microsoft.com/office/drawing/2014/main" id="{5CD1DDCB-1C3B-4413-96D5-379AC3BB3EC9}"/>
              </a:ext>
            </a:extLst>
          </p:cNvPr>
          <p:cNvSpPr>
            <a:spLocks noChangeArrowheads="1"/>
          </p:cNvSpPr>
          <p:nvPr/>
        </p:nvSpPr>
        <p:spPr bwMode="auto">
          <a:xfrm>
            <a:off x="2120900" y="5111750"/>
            <a:ext cx="4235450" cy="177800"/>
          </a:xfrm>
          <a:prstGeom prst="rect">
            <a:avLst/>
          </a:prstGeom>
          <a:solidFill>
            <a:srgbClr val="00B0F0"/>
          </a:solidFill>
          <a:ln w="12700">
            <a:solidFill>
              <a:schemeClr val="tx1"/>
            </a:solidFill>
            <a:miter lim="800000"/>
            <a:headEnd/>
            <a:tailEnd/>
          </a:ln>
        </p:spPr>
        <p:txBody>
          <a:bodyPr wrap="none" anchor="ctr"/>
          <a:lstStyle>
            <a:lvl1pPr>
              <a:defRPr sz="2400">
                <a:solidFill>
                  <a:schemeClr val="tx1"/>
                </a:solidFill>
                <a:latin typeface="Book Antiqua" panose="02040602050305030304" pitchFamily="18" charset="0"/>
              </a:defRPr>
            </a:lvl1pPr>
            <a:lvl2pPr marL="742950" indent="-285750">
              <a:defRPr sz="2400">
                <a:solidFill>
                  <a:schemeClr val="tx1"/>
                </a:solidFill>
                <a:latin typeface="Book Antiqua" panose="02040602050305030304" pitchFamily="18" charset="0"/>
              </a:defRPr>
            </a:lvl2pPr>
            <a:lvl3pPr marL="1143000" indent="-228600">
              <a:defRPr sz="2400">
                <a:solidFill>
                  <a:schemeClr val="tx1"/>
                </a:solidFill>
                <a:latin typeface="Book Antiqua" panose="02040602050305030304" pitchFamily="18" charset="0"/>
              </a:defRPr>
            </a:lvl3pPr>
            <a:lvl4pPr marL="1600200" indent="-228600">
              <a:defRPr sz="2400">
                <a:solidFill>
                  <a:schemeClr val="tx1"/>
                </a:solidFill>
                <a:latin typeface="Book Antiqua" panose="02040602050305030304" pitchFamily="18" charset="0"/>
              </a:defRPr>
            </a:lvl4pPr>
            <a:lvl5pPr marL="2057400" indent="-228600">
              <a:defRPr sz="2400">
                <a:solidFill>
                  <a:schemeClr val="tx1"/>
                </a:solidFill>
                <a:latin typeface="Book Antiqua" panose="02040602050305030304" pitchFamily="18" charset="0"/>
              </a:defRPr>
            </a:lvl5pPr>
            <a:lvl6pPr marL="2514600" indent="-228600" eaLnBrk="0" fontAlgn="base" hangingPunct="0">
              <a:spcBef>
                <a:spcPct val="0"/>
              </a:spcBef>
              <a:spcAft>
                <a:spcPct val="0"/>
              </a:spcAft>
              <a:defRPr sz="2400">
                <a:solidFill>
                  <a:schemeClr val="tx1"/>
                </a:solidFill>
                <a:latin typeface="Book Antiqua" panose="02040602050305030304" pitchFamily="18" charset="0"/>
              </a:defRPr>
            </a:lvl6pPr>
            <a:lvl7pPr marL="2971800" indent="-228600" eaLnBrk="0" fontAlgn="base" hangingPunct="0">
              <a:spcBef>
                <a:spcPct val="0"/>
              </a:spcBef>
              <a:spcAft>
                <a:spcPct val="0"/>
              </a:spcAft>
              <a:defRPr sz="2400">
                <a:solidFill>
                  <a:schemeClr val="tx1"/>
                </a:solidFill>
                <a:latin typeface="Book Antiqua" panose="02040602050305030304" pitchFamily="18" charset="0"/>
              </a:defRPr>
            </a:lvl7pPr>
            <a:lvl8pPr marL="3429000" indent="-228600" eaLnBrk="0" fontAlgn="base" hangingPunct="0">
              <a:spcBef>
                <a:spcPct val="0"/>
              </a:spcBef>
              <a:spcAft>
                <a:spcPct val="0"/>
              </a:spcAft>
              <a:defRPr sz="2400">
                <a:solidFill>
                  <a:schemeClr val="tx1"/>
                </a:solidFill>
                <a:latin typeface="Book Antiqua" panose="02040602050305030304" pitchFamily="18" charset="0"/>
              </a:defRPr>
            </a:lvl8pPr>
            <a:lvl9pPr marL="3886200" indent="-228600" eaLnBrk="0" fontAlgn="base" hangingPunct="0">
              <a:spcBef>
                <a:spcPct val="0"/>
              </a:spcBef>
              <a:spcAft>
                <a:spcPct val="0"/>
              </a:spcAft>
              <a:defRPr sz="2400">
                <a:solidFill>
                  <a:schemeClr val="tx1"/>
                </a:solidFill>
                <a:latin typeface="Book Antiqua" panose="02040602050305030304" pitchFamily="18" charset="0"/>
              </a:defRPr>
            </a:lvl9pPr>
          </a:lstStyle>
          <a:p>
            <a:endParaRPr lang="en-GB" altLang="en-US"/>
          </a:p>
        </p:txBody>
      </p:sp>
      <p:sp>
        <p:nvSpPr>
          <p:cNvPr id="5137" name="Line 17">
            <a:extLst>
              <a:ext uri="{FF2B5EF4-FFF2-40B4-BE49-F238E27FC236}">
                <a16:creationId xmlns:a16="http://schemas.microsoft.com/office/drawing/2014/main" id="{1B49A4FA-52E8-49E6-AD65-03EDBE34AA4F}"/>
              </a:ext>
            </a:extLst>
          </p:cNvPr>
          <p:cNvSpPr>
            <a:spLocks noChangeShapeType="1"/>
          </p:cNvSpPr>
          <p:nvPr/>
        </p:nvSpPr>
        <p:spPr bwMode="auto">
          <a:xfrm>
            <a:off x="3371850" y="4581525"/>
            <a:ext cx="666750"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138" name="Line 18">
            <a:extLst>
              <a:ext uri="{FF2B5EF4-FFF2-40B4-BE49-F238E27FC236}">
                <a16:creationId xmlns:a16="http://schemas.microsoft.com/office/drawing/2014/main" id="{24291B21-647E-4901-B0DD-E2AADD75E5C4}"/>
              </a:ext>
            </a:extLst>
          </p:cNvPr>
          <p:cNvSpPr>
            <a:spLocks noChangeShapeType="1"/>
          </p:cNvSpPr>
          <p:nvPr/>
        </p:nvSpPr>
        <p:spPr bwMode="auto">
          <a:xfrm flipH="1">
            <a:off x="3381375" y="4895850"/>
            <a:ext cx="666750" cy="0"/>
          </a:xfrm>
          <a:prstGeom prst="line">
            <a:avLst/>
          </a:prstGeom>
          <a:noFill/>
          <a:ln w="12700">
            <a:solidFill>
              <a:schemeClr val="bg2"/>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139" name="Line 19">
            <a:extLst>
              <a:ext uri="{FF2B5EF4-FFF2-40B4-BE49-F238E27FC236}">
                <a16:creationId xmlns:a16="http://schemas.microsoft.com/office/drawing/2014/main" id="{E05DBCB2-2216-4946-9D66-BE4B3F298A1E}"/>
              </a:ext>
            </a:extLst>
          </p:cNvPr>
          <p:cNvSpPr>
            <a:spLocks noChangeShapeType="1"/>
          </p:cNvSpPr>
          <p:nvPr/>
        </p:nvSpPr>
        <p:spPr bwMode="auto">
          <a:xfrm>
            <a:off x="3390900" y="5200650"/>
            <a:ext cx="666750"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140" name="Line 20">
            <a:extLst>
              <a:ext uri="{FF2B5EF4-FFF2-40B4-BE49-F238E27FC236}">
                <a16:creationId xmlns:a16="http://schemas.microsoft.com/office/drawing/2014/main" id="{BF143B1B-7E3D-47DF-853F-8A796D18AB8B}"/>
              </a:ext>
            </a:extLst>
          </p:cNvPr>
          <p:cNvSpPr>
            <a:spLocks noChangeShapeType="1"/>
          </p:cNvSpPr>
          <p:nvPr/>
        </p:nvSpPr>
        <p:spPr bwMode="auto">
          <a:xfrm>
            <a:off x="4152900" y="4581525"/>
            <a:ext cx="666750" cy="0"/>
          </a:xfrm>
          <a:prstGeom prst="line">
            <a:avLst/>
          </a:prstGeom>
          <a:noFill/>
          <a:ln w="12700">
            <a:solidFill>
              <a:schemeClr val="tx1"/>
            </a:solidFill>
            <a:round/>
            <a:headEnd type="triangle" w="med" len="med"/>
            <a:tailEnd/>
          </a:ln>
          <a:extLst>
            <a:ext uri="{909E8E84-426E-40DD-AFC4-6F175D3DCCD1}">
              <a14:hiddenFill xmlns:a14="http://schemas.microsoft.com/office/drawing/2010/main">
                <a:noFill/>
              </a14:hiddenFill>
            </a:ext>
          </a:extLst>
        </p:spPr>
        <p:txBody>
          <a:bodyPr/>
          <a:lstStyle/>
          <a:p>
            <a:endParaRPr lang="en-GB"/>
          </a:p>
        </p:txBody>
      </p:sp>
      <p:sp>
        <p:nvSpPr>
          <p:cNvPr id="5141" name="Line 21">
            <a:extLst>
              <a:ext uri="{FF2B5EF4-FFF2-40B4-BE49-F238E27FC236}">
                <a16:creationId xmlns:a16="http://schemas.microsoft.com/office/drawing/2014/main" id="{AEEABFE4-6E08-4C34-BBFF-794F466B74B6}"/>
              </a:ext>
            </a:extLst>
          </p:cNvPr>
          <p:cNvSpPr>
            <a:spLocks noChangeShapeType="1"/>
          </p:cNvSpPr>
          <p:nvPr/>
        </p:nvSpPr>
        <p:spPr bwMode="auto">
          <a:xfrm>
            <a:off x="4152900" y="4895850"/>
            <a:ext cx="666750" cy="0"/>
          </a:xfrm>
          <a:prstGeom prst="line">
            <a:avLst/>
          </a:prstGeom>
          <a:noFill/>
          <a:ln w="12700">
            <a:solidFill>
              <a:schemeClr val="bg2"/>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142" name="Line 22">
            <a:extLst>
              <a:ext uri="{FF2B5EF4-FFF2-40B4-BE49-F238E27FC236}">
                <a16:creationId xmlns:a16="http://schemas.microsoft.com/office/drawing/2014/main" id="{2A04F70D-00D1-42D5-AA50-FA1772B0D536}"/>
              </a:ext>
            </a:extLst>
          </p:cNvPr>
          <p:cNvSpPr>
            <a:spLocks noChangeShapeType="1"/>
          </p:cNvSpPr>
          <p:nvPr/>
        </p:nvSpPr>
        <p:spPr bwMode="auto">
          <a:xfrm flipH="1">
            <a:off x="4162425" y="5200650"/>
            <a:ext cx="666750" cy="0"/>
          </a:xfrm>
          <a:prstGeom prst="line">
            <a:avLst/>
          </a:prstGeom>
          <a:noFill/>
          <a:ln w="127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143" name="Line 23">
            <a:extLst>
              <a:ext uri="{FF2B5EF4-FFF2-40B4-BE49-F238E27FC236}">
                <a16:creationId xmlns:a16="http://schemas.microsoft.com/office/drawing/2014/main" id="{241CAF95-FECF-4A25-B0AE-7A755E64FCA7}"/>
              </a:ext>
            </a:extLst>
          </p:cNvPr>
          <p:cNvSpPr>
            <a:spLocks noChangeShapeType="1"/>
          </p:cNvSpPr>
          <p:nvPr/>
        </p:nvSpPr>
        <p:spPr bwMode="auto">
          <a:xfrm>
            <a:off x="2714625" y="4114801"/>
            <a:ext cx="0" cy="371475"/>
          </a:xfrm>
          <a:prstGeom prst="line">
            <a:avLst/>
          </a:prstGeom>
          <a:noFill/>
          <a:ln w="25400">
            <a:solidFill>
              <a:schemeClr val="hlink"/>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144" name="Line 24">
            <a:extLst>
              <a:ext uri="{FF2B5EF4-FFF2-40B4-BE49-F238E27FC236}">
                <a16:creationId xmlns:a16="http://schemas.microsoft.com/office/drawing/2014/main" id="{10926E55-3274-4568-B357-35BC5C5D0BCC}"/>
              </a:ext>
            </a:extLst>
          </p:cNvPr>
          <p:cNvSpPr>
            <a:spLocks noChangeShapeType="1"/>
          </p:cNvSpPr>
          <p:nvPr/>
        </p:nvSpPr>
        <p:spPr bwMode="auto">
          <a:xfrm>
            <a:off x="3152775" y="4105276"/>
            <a:ext cx="0" cy="371475"/>
          </a:xfrm>
          <a:prstGeom prst="line">
            <a:avLst/>
          </a:prstGeom>
          <a:noFill/>
          <a:ln w="25400">
            <a:solidFill>
              <a:schemeClr val="hlink"/>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145" name="Line 25">
            <a:extLst>
              <a:ext uri="{FF2B5EF4-FFF2-40B4-BE49-F238E27FC236}">
                <a16:creationId xmlns:a16="http://schemas.microsoft.com/office/drawing/2014/main" id="{FA847447-1976-498C-AA5D-53EF12691EE6}"/>
              </a:ext>
            </a:extLst>
          </p:cNvPr>
          <p:cNvSpPr>
            <a:spLocks noChangeShapeType="1"/>
          </p:cNvSpPr>
          <p:nvPr/>
        </p:nvSpPr>
        <p:spPr bwMode="auto">
          <a:xfrm>
            <a:off x="3524250" y="4114801"/>
            <a:ext cx="0" cy="371475"/>
          </a:xfrm>
          <a:prstGeom prst="line">
            <a:avLst/>
          </a:prstGeom>
          <a:noFill/>
          <a:ln w="25400">
            <a:solidFill>
              <a:schemeClr val="hlink"/>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146" name="Line 26">
            <a:extLst>
              <a:ext uri="{FF2B5EF4-FFF2-40B4-BE49-F238E27FC236}">
                <a16:creationId xmlns:a16="http://schemas.microsoft.com/office/drawing/2014/main" id="{EEBAC945-7091-4426-A271-E4518C1317E1}"/>
              </a:ext>
            </a:extLst>
          </p:cNvPr>
          <p:cNvSpPr>
            <a:spLocks noChangeShapeType="1"/>
          </p:cNvSpPr>
          <p:nvPr/>
        </p:nvSpPr>
        <p:spPr bwMode="auto">
          <a:xfrm>
            <a:off x="3962400" y="4105276"/>
            <a:ext cx="0" cy="371475"/>
          </a:xfrm>
          <a:prstGeom prst="line">
            <a:avLst/>
          </a:prstGeom>
          <a:noFill/>
          <a:ln w="25400">
            <a:solidFill>
              <a:schemeClr val="hlink"/>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147" name="Line 27">
            <a:extLst>
              <a:ext uri="{FF2B5EF4-FFF2-40B4-BE49-F238E27FC236}">
                <a16:creationId xmlns:a16="http://schemas.microsoft.com/office/drawing/2014/main" id="{88B09F4F-1D13-44B7-9FB4-8B90D5059D6C}"/>
              </a:ext>
            </a:extLst>
          </p:cNvPr>
          <p:cNvSpPr>
            <a:spLocks noChangeShapeType="1"/>
          </p:cNvSpPr>
          <p:nvPr/>
        </p:nvSpPr>
        <p:spPr bwMode="auto">
          <a:xfrm>
            <a:off x="4362450" y="4105276"/>
            <a:ext cx="0" cy="371475"/>
          </a:xfrm>
          <a:prstGeom prst="line">
            <a:avLst/>
          </a:prstGeom>
          <a:noFill/>
          <a:ln w="25400">
            <a:solidFill>
              <a:schemeClr val="hlink"/>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148" name="Line 28">
            <a:extLst>
              <a:ext uri="{FF2B5EF4-FFF2-40B4-BE49-F238E27FC236}">
                <a16:creationId xmlns:a16="http://schemas.microsoft.com/office/drawing/2014/main" id="{75B7B6E2-5CEA-4BC3-8C15-517DC07AFDBE}"/>
              </a:ext>
            </a:extLst>
          </p:cNvPr>
          <p:cNvSpPr>
            <a:spLocks noChangeShapeType="1"/>
          </p:cNvSpPr>
          <p:nvPr/>
        </p:nvSpPr>
        <p:spPr bwMode="auto">
          <a:xfrm>
            <a:off x="4800600" y="4095751"/>
            <a:ext cx="0" cy="371475"/>
          </a:xfrm>
          <a:prstGeom prst="line">
            <a:avLst/>
          </a:prstGeom>
          <a:noFill/>
          <a:ln w="25400">
            <a:solidFill>
              <a:schemeClr val="hlink"/>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149" name="Line 29">
            <a:extLst>
              <a:ext uri="{FF2B5EF4-FFF2-40B4-BE49-F238E27FC236}">
                <a16:creationId xmlns:a16="http://schemas.microsoft.com/office/drawing/2014/main" id="{AE18F136-8487-4913-8BEA-2A27234E0E89}"/>
              </a:ext>
            </a:extLst>
          </p:cNvPr>
          <p:cNvSpPr>
            <a:spLocks noChangeShapeType="1"/>
          </p:cNvSpPr>
          <p:nvPr/>
        </p:nvSpPr>
        <p:spPr bwMode="auto">
          <a:xfrm>
            <a:off x="5172075" y="4105276"/>
            <a:ext cx="0" cy="371475"/>
          </a:xfrm>
          <a:prstGeom prst="line">
            <a:avLst/>
          </a:prstGeom>
          <a:noFill/>
          <a:ln w="25400">
            <a:solidFill>
              <a:schemeClr val="hlink"/>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150" name="Line 30">
            <a:extLst>
              <a:ext uri="{FF2B5EF4-FFF2-40B4-BE49-F238E27FC236}">
                <a16:creationId xmlns:a16="http://schemas.microsoft.com/office/drawing/2014/main" id="{688FAE8C-81DB-4BD0-82AA-5A20D11FD2B2}"/>
              </a:ext>
            </a:extLst>
          </p:cNvPr>
          <p:cNvSpPr>
            <a:spLocks noChangeShapeType="1"/>
          </p:cNvSpPr>
          <p:nvPr/>
        </p:nvSpPr>
        <p:spPr bwMode="auto">
          <a:xfrm>
            <a:off x="5610225" y="4095751"/>
            <a:ext cx="0" cy="371475"/>
          </a:xfrm>
          <a:prstGeom prst="line">
            <a:avLst/>
          </a:prstGeom>
          <a:noFill/>
          <a:ln w="25400">
            <a:solidFill>
              <a:schemeClr val="hlink"/>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151" name="Line 31">
            <a:extLst>
              <a:ext uri="{FF2B5EF4-FFF2-40B4-BE49-F238E27FC236}">
                <a16:creationId xmlns:a16="http://schemas.microsoft.com/office/drawing/2014/main" id="{E89060D4-66FC-495B-8306-2CD01AA79348}"/>
              </a:ext>
            </a:extLst>
          </p:cNvPr>
          <p:cNvSpPr>
            <a:spLocks noChangeShapeType="1"/>
          </p:cNvSpPr>
          <p:nvPr/>
        </p:nvSpPr>
        <p:spPr bwMode="auto">
          <a:xfrm flipV="1">
            <a:off x="2733675" y="5314951"/>
            <a:ext cx="0" cy="371475"/>
          </a:xfrm>
          <a:prstGeom prst="line">
            <a:avLst/>
          </a:prstGeom>
          <a:noFill/>
          <a:ln w="25400">
            <a:solidFill>
              <a:schemeClr val="hlink"/>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152" name="Line 32">
            <a:extLst>
              <a:ext uri="{FF2B5EF4-FFF2-40B4-BE49-F238E27FC236}">
                <a16:creationId xmlns:a16="http://schemas.microsoft.com/office/drawing/2014/main" id="{489240DD-C81F-4A12-A89E-0E9C15D7D327}"/>
              </a:ext>
            </a:extLst>
          </p:cNvPr>
          <p:cNvSpPr>
            <a:spLocks noChangeShapeType="1"/>
          </p:cNvSpPr>
          <p:nvPr/>
        </p:nvSpPr>
        <p:spPr bwMode="auto">
          <a:xfrm flipV="1">
            <a:off x="3171825" y="5305426"/>
            <a:ext cx="0" cy="371475"/>
          </a:xfrm>
          <a:prstGeom prst="line">
            <a:avLst/>
          </a:prstGeom>
          <a:noFill/>
          <a:ln w="25400">
            <a:solidFill>
              <a:schemeClr val="hlink"/>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153" name="Line 33">
            <a:extLst>
              <a:ext uri="{FF2B5EF4-FFF2-40B4-BE49-F238E27FC236}">
                <a16:creationId xmlns:a16="http://schemas.microsoft.com/office/drawing/2014/main" id="{12AF24AD-A072-40DE-BEF7-9B22FD9E0D1B}"/>
              </a:ext>
            </a:extLst>
          </p:cNvPr>
          <p:cNvSpPr>
            <a:spLocks noChangeShapeType="1"/>
          </p:cNvSpPr>
          <p:nvPr/>
        </p:nvSpPr>
        <p:spPr bwMode="auto">
          <a:xfrm flipV="1">
            <a:off x="3543300" y="5314951"/>
            <a:ext cx="0" cy="371475"/>
          </a:xfrm>
          <a:prstGeom prst="line">
            <a:avLst/>
          </a:prstGeom>
          <a:noFill/>
          <a:ln w="25400">
            <a:solidFill>
              <a:schemeClr val="hlink"/>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154" name="Line 34">
            <a:extLst>
              <a:ext uri="{FF2B5EF4-FFF2-40B4-BE49-F238E27FC236}">
                <a16:creationId xmlns:a16="http://schemas.microsoft.com/office/drawing/2014/main" id="{EDCA2CAA-B926-4EE6-8A7F-434219496B00}"/>
              </a:ext>
            </a:extLst>
          </p:cNvPr>
          <p:cNvSpPr>
            <a:spLocks noChangeShapeType="1"/>
          </p:cNvSpPr>
          <p:nvPr/>
        </p:nvSpPr>
        <p:spPr bwMode="auto">
          <a:xfrm flipV="1">
            <a:off x="3981450" y="5305426"/>
            <a:ext cx="0" cy="371475"/>
          </a:xfrm>
          <a:prstGeom prst="line">
            <a:avLst/>
          </a:prstGeom>
          <a:noFill/>
          <a:ln w="25400">
            <a:solidFill>
              <a:schemeClr val="hlink"/>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155" name="Line 35">
            <a:extLst>
              <a:ext uri="{FF2B5EF4-FFF2-40B4-BE49-F238E27FC236}">
                <a16:creationId xmlns:a16="http://schemas.microsoft.com/office/drawing/2014/main" id="{317761B9-BCAC-462E-9C14-3DE94555CC18}"/>
              </a:ext>
            </a:extLst>
          </p:cNvPr>
          <p:cNvSpPr>
            <a:spLocks noChangeShapeType="1"/>
          </p:cNvSpPr>
          <p:nvPr/>
        </p:nvSpPr>
        <p:spPr bwMode="auto">
          <a:xfrm flipV="1">
            <a:off x="4381500" y="5305426"/>
            <a:ext cx="0" cy="371475"/>
          </a:xfrm>
          <a:prstGeom prst="line">
            <a:avLst/>
          </a:prstGeom>
          <a:noFill/>
          <a:ln w="25400">
            <a:solidFill>
              <a:schemeClr val="hlink"/>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156" name="Line 36">
            <a:extLst>
              <a:ext uri="{FF2B5EF4-FFF2-40B4-BE49-F238E27FC236}">
                <a16:creationId xmlns:a16="http://schemas.microsoft.com/office/drawing/2014/main" id="{67F9A4DC-8753-4D29-9495-21E14DC7F76B}"/>
              </a:ext>
            </a:extLst>
          </p:cNvPr>
          <p:cNvSpPr>
            <a:spLocks noChangeShapeType="1"/>
          </p:cNvSpPr>
          <p:nvPr/>
        </p:nvSpPr>
        <p:spPr bwMode="auto">
          <a:xfrm flipV="1">
            <a:off x="4819650" y="5295901"/>
            <a:ext cx="0" cy="371475"/>
          </a:xfrm>
          <a:prstGeom prst="line">
            <a:avLst/>
          </a:prstGeom>
          <a:noFill/>
          <a:ln w="25400">
            <a:solidFill>
              <a:schemeClr val="hlink"/>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157" name="Line 37">
            <a:extLst>
              <a:ext uri="{FF2B5EF4-FFF2-40B4-BE49-F238E27FC236}">
                <a16:creationId xmlns:a16="http://schemas.microsoft.com/office/drawing/2014/main" id="{788A97F5-F94F-4223-9D39-40344ACB6DAD}"/>
              </a:ext>
            </a:extLst>
          </p:cNvPr>
          <p:cNvSpPr>
            <a:spLocks noChangeShapeType="1"/>
          </p:cNvSpPr>
          <p:nvPr/>
        </p:nvSpPr>
        <p:spPr bwMode="auto">
          <a:xfrm flipV="1">
            <a:off x="5191125" y="5305426"/>
            <a:ext cx="0" cy="371475"/>
          </a:xfrm>
          <a:prstGeom prst="line">
            <a:avLst/>
          </a:prstGeom>
          <a:noFill/>
          <a:ln w="25400">
            <a:solidFill>
              <a:schemeClr val="hlink"/>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158" name="Line 38">
            <a:extLst>
              <a:ext uri="{FF2B5EF4-FFF2-40B4-BE49-F238E27FC236}">
                <a16:creationId xmlns:a16="http://schemas.microsoft.com/office/drawing/2014/main" id="{36177119-AF47-4EA3-BC88-A18033CEE08A}"/>
              </a:ext>
            </a:extLst>
          </p:cNvPr>
          <p:cNvSpPr>
            <a:spLocks noChangeShapeType="1"/>
          </p:cNvSpPr>
          <p:nvPr/>
        </p:nvSpPr>
        <p:spPr bwMode="auto">
          <a:xfrm flipV="1">
            <a:off x="5629275" y="5295901"/>
            <a:ext cx="0" cy="371475"/>
          </a:xfrm>
          <a:prstGeom prst="line">
            <a:avLst/>
          </a:prstGeom>
          <a:noFill/>
          <a:ln w="25400">
            <a:solidFill>
              <a:schemeClr val="hlink"/>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159" name="Rectangle 39">
            <a:extLst>
              <a:ext uri="{FF2B5EF4-FFF2-40B4-BE49-F238E27FC236}">
                <a16:creationId xmlns:a16="http://schemas.microsoft.com/office/drawing/2014/main" id="{98A8EA9B-9BCD-4D71-A9E2-4BC0E23E59D5}"/>
              </a:ext>
            </a:extLst>
          </p:cNvPr>
          <p:cNvSpPr>
            <a:spLocks noChangeArrowheads="1"/>
          </p:cNvSpPr>
          <p:nvPr/>
        </p:nvSpPr>
        <p:spPr bwMode="auto">
          <a:xfrm>
            <a:off x="3509964" y="3700463"/>
            <a:ext cx="1346523" cy="45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Book Antiqua" panose="02040602050305030304" pitchFamily="18" charset="0"/>
              </a:defRPr>
            </a:lvl1pPr>
            <a:lvl2pPr marL="742950" indent="-285750">
              <a:defRPr sz="2400">
                <a:solidFill>
                  <a:schemeClr val="tx1"/>
                </a:solidFill>
                <a:latin typeface="Book Antiqua" panose="02040602050305030304" pitchFamily="18" charset="0"/>
              </a:defRPr>
            </a:lvl2pPr>
            <a:lvl3pPr marL="1143000" indent="-228600">
              <a:defRPr sz="2400">
                <a:solidFill>
                  <a:schemeClr val="tx1"/>
                </a:solidFill>
                <a:latin typeface="Book Antiqua" panose="02040602050305030304" pitchFamily="18" charset="0"/>
              </a:defRPr>
            </a:lvl3pPr>
            <a:lvl4pPr marL="1600200" indent="-228600">
              <a:defRPr sz="2400">
                <a:solidFill>
                  <a:schemeClr val="tx1"/>
                </a:solidFill>
                <a:latin typeface="Book Antiqua" panose="02040602050305030304" pitchFamily="18" charset="0"/>
              </a:defRPr>
            </a:lvl4pPr>
            <a:lvl5pPr marL="2057400" indent="-228600">
              <a:defRPr sz="2400">
                <a:solidFill>
                  <a:schemeClr val="tx1"/>
                </a:solidFill>
                <a:latin typeface="Book Antiqua" panose="02040602050305030304" pitchFamily="18" charset="0"/>
              </a:defRPr>
            </a:lvl5pPr>
            <a:lvl6pPr marL="2514600" indent="-228600" eaLnBrk="0" fontAlgn="base" hangingPunct="0">
              <a:spcBef>
                <a:spcPct val="0"/>
              </a:spcBef>
              <a:spcAft>
                <a:spcPct val="0"/>
              </a:spcAft>
              <a:defRPr sz="2400">
                <a:solidFill>
                  <a:schemeClr val="tx1"/>
                </a:solidFill>
                <a:latin typeface="Book Antiqua" panose="02040602050305030304" pitchFamily="18" charset="0"/>
              </a:defRPr>
            </a:lvl6pPr>
            <a:lvl7pPr marL="2971800" indent="-228600" eaLnBrk="0" fontAlgn="base" hangingPunct="0">
              <a:spcBef>
                <a:spcPct val="0"/>
              </a:spcBef>
              <a:spcAft>
                <a:spcPct val="0"/>
              </a:spcAft>
              <a:defRPr sz="2400">
                <a:solidFill>
                  <a:schemeClr val="tx1"/>
                </a:solidFill>
                <a:latin typeface="Book Antiqua" panose="02040602050305030304" pitchFamily="18" charset="0"/>
              </a:defRPr>
            </a:lvl7pPr>
            <a:lvl8pPr marL="3429000" indent="-228600" eaLnBrk="0" fontAlgn="base" hangingPunct="0">
              <a:spcBef>
                <a:spcPct val="0"/>
              </a:spcBef>
              <a:spcAft>
                <a:spcPct val="0"/>
              </a:spcAft>
              <a:defRPr sz="2400">
                <a:solidFill>
                  <a:schemeClr val="tx1"/>
                </a:solidFill>
                <a:latin typeface="Book Antiqua" panose="02040602050305030304" pitchFamily="18" charset="0"/>
              </a:defRPr>
            </a:lvl8pPr>
            <a:lvl9pPr marL="3886200" indent="-228600" eaLnBrk="0" fontAlgn="base" hangingPunct="0">
              <a:spcBef>
                <a:spcPct val="0"/>
              </a:spcBef>
              <a:spcAft>
                <a:spcPct val="0"/>
              </a:spcAft>
              <a:defRPr sz="2400">
                <a:solidFill>
                  <a:schemeClr val="tx1"/>
                </a:solidFill>
                <a:latin typeface="Book Antiqua" panose="02040602050305030304" pitchFamily="18" charset="0"/>
              </a:defRPr>
            </a:lvl9pPr>
          </a:lstStyle>
          <a:p>
            <a:r>
              <a:rPr lang="en-US" altLang="en-US"/>
              <a:t>Cool air </a:t>
            </a:r>
          </a:p>
        </p:txBody>
      </p:sp>
      <p:sp>
        <p:nvSpPr>
          <p:cNvPr id="5160" name="Rectangle 40">
            <a:extLst>
              <a:ext uri="{FF2B5EF4-FFF2-40B4-BE49-F238E27FC236}">
                <a16:creationId xmlns:a16="http://schemas.microsoft.com/office/drawing/2014/main" id="{69EA70FD-462A-4C62-9D17-8F70ED1D4CF7}"/>
              </a:ext>
            </a:extLst>
          </p:cNvPr>
          <p:cNvSpPr>
            <a:spLocks noChangeArrowheads="1"/>
          </p:cNvSpPr>
          <p:nvPr/>
        </p:nvSpPr>
        <p:spPr bwMode="auto">
          <a:xfrm>
            <a:off x="3595689" y="5643563"/>
            <a:ext cx="1346523" cy="45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Book Antiqua" panose="02040602050305030304" pitchFamily="18" charset="0"/>
              </a:defRPr>
            </a:lvl1pPr>
            <a:lvl2pPr marL="742950" indent="-285750">
              <a:defRPr sz="2400">
                <a:solidFill>
                  <a:schemeClr val="tx1"/>
                </a:solidFill>
                <a:latin typeface="Book Antiqua" panose="02040602050305030304" pitchFamily="18" charset="0"/>
              </a:defRPr>
            </a:lvl2pPr>
            <a:lvl3pPr marL="1143000" indent="-228600">
              <a:defRPr sz="2400">
                <a:solidFill>
                  <a:schemeClr val="tx1"/>
                </a:solidFill>
                <a:latin typeface="Book Antiqua" panose="02040602050305030304" pitchFamily="18" charset="0"/>
              </a:defRPr>
            </a:lvl3pPr>
            <a:lvl4pPr marL="1600200" indent="-228600">
              <a:defRPr sz="2400">
                <a:solidFill>
                  <a:schemeClr val="tx1"/>
                </a:solidFill>
                <a:latin typeface="Book Antiqua" panose="02040602050305030304" pitchFamily="18" charset="0"/>
              </a:defRPr>
            </a:lvl4pPr>
            <a:lvl5pPr marL="2057400" indent="-228600">
              <a:defRPr sz="2400">
                <a:solidFill>
                  <a:schemeClr val="tx1"/>
                </a:solidFill>
                <a:latin typeface="Book Antiqua" panose="02040602050305030304" pitchFamily="18" charset="0"/>
              </a:defRPr>
            </a:lvl5pPr>
            <a:lvl6pPr marL="2514600" indent="-228600" eaLnBrk="0" fontAlgn="base" hangingPunct="0">
              <a:spcBef>
                <a:spcPct val="0"/>
              </a:spcBef>
              <a:spcAft>
                <a:spcPct val="0"/>
              </a:spcAft>
              <a:defRPr sz="2400">
                <a:solidFill>
                  <a:schemeClr val="tx1"/>
                </a:solidFill>
                <a:latin typeface="Book Antiqua" panose="02040602050305030304" pitchFamily="18" charset="0"/>
              </a:defRPr>
            </a:lvl6pPr>
            <a:lvl7pPr marL="2971800" indent="-228600" eaLnBrk="0" fontAlgn="base" hangingPunct="0">
              <a:spcBef>
                <a:spcPct val="0"/>
              </a:spcBef>
              <a:spcAft>
                <a:spcPct val="0"/>
              </a:spcAft>
              <a:defRPr sz="2400">
                <a:solidFill>
                  <a:schemeClr val="tx1"/>
                </a:solidFill>
                <a:latin typeface="Book Antiqua" panose="02040602050305030304" pitchFamily="18" charset="0"/>
              </a:defRPr>
            </a:lvl7pPr>
            <a:lvl8pPr marL="3429000" indent="-228600" eaLnBrk="0" fontAlgn="base" hangingPunct="0">
              <a:spcBef>
                <a:spcPct val="0"/>
              </a:spcBef>
              <a:spcAft>
                <a:spcPct val="0"/>
              </a:spcAft>
              <a:defRPr sz="2400">
                <a:solidFill>
                  <a:schemeClr val="tx1"/>
                </a:solidFill>
                <a:latin typeface="Book Antiqua" panose="02040602050305030304" pitchFamily="18" charset="0"/>
              </a:defRPr>
            </a:lvl8pPr>
            <a:lvl9pPr marL="3886200" indent="-228600" eaLnBrk="0" fontAlgn="base" hangingPunct="0">
              <a:spcBef>
                <a:spcPct val="0"/>
              </a:spcBef>
              <a:spcAft>
                <a:spcPct val="0"/>
              </a:spcAft>
              <a:defRPr sz="2400">
                <a:solidFill>
                  <a:schemeClr val="tx1"/>
                </a:solidFill>
                <a:latin typeface="Book Antiqua" panose="02040602050305030304" pitchFamily="18" charset="0"/>
              </a:defRPr>
            </a:lvl9pPr>
          </a:lstStyle>
          <a:p>
            <a:r>
              <a:rPr lang="en-US" altLang="en-US"/>
              <a:t>Cool air </a:t>
            </a:r>
          </a:p>
        </p:txBody>
      </p: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FEAA51E0-4326-410F-AF69-A1EBAFCD5315}"/>
              </a:ext>
            </a:extLst>
          </p:cNvPr>
          <p:cNvSpPr>
            <a:spLocks noGrp="1" noChangeArrowheads="1"/>
          </p:cNvSpPr>
          <p:nvPr>
            <p:ph type="title"/>
          </p:nvPr>
        </p:nvSpPr>
        <p:spPr/>
        <p:txBody>
          <a:bodyPr/>
          <a:lstStyle/>
          <a:p>
            <a:pPr eaLnBrk="1" hangingPunct="1"/>
            <a:r>
              <a:rPr lang="en-US" altLang="en-US"/>
              <a:t>Cement  and Mortar</a:t>
            </a:r>
          </a:p>
        </p:txBody>
      </p:sp>
      <p:sp>
        <p:nvSpPr>
          <p:cNvPr id="6147" name="Rectangle 3">
            <a:extLst>
              <a:ext uri="{FF2B5EF4-FFF2-40B4-BE49-F238E27FC236}">
                <a16:creationId xmlns:a16="http://schemas.microsoft.com/office/drawing/2014/main" id="{14298A13-33B0-47A7-A1C9-62DCD02CE9DF}"/>
              </a:ext>
            </a:extLst>
          </p:cNvPr>
          <p:cNvSpPr>
            <a:spLocks noGrp="1" noChangeArrowheads="1"/>
          </p:cNvSpPr>
          <p:nvPr>
            <p:ph idx="1"/>
          </p:nvPr>
        </p:nvSpPr>
        <p:spPr/>
        <p:txBody>
          <a:bodyPr/>
          <a:lstStyle/>
          <a:p>
            <a:pPr eaLnBrk="1" hangingPunct="1">
              <a:buFont typeface="Monotype Sorts" pitchFamily="2" charset="2"/>
              <a:buNone/>
            </a:pPr>
            <a:r>
              <a:rPr lang="en-US" altLang="en-US"/>
              <a:t>      </a:t>
            </a:r>
            <a:r>
              <a:rPr lang="en-US" altLang="en-US" b="1">
                <a:solidFill>
                  <a:schemeClr val="hlink"/>
                </a:solidFill>
              </a:rPr>
              <a:t>CaCO</a:t>
            </a:r>
            <a:r>
              <a:rPr lang="en-US" altLang="en-US" b="1" baseline="-30000">
                <a:solidFill>
                  <a:schemeClr val="hlink"/>
                </a:solidFill>
              </a:rPr>
              <a:t>3</a:t>
            </a:r>
            <a:r>
              <a:rPr lang="en-US" altLang="en-US" b="1" baseline="-30000"/>
              <a:t>   </a:t>
            </a:r>
            <a:r>
              <a:rPr lang="en-US" altLang="en-US" baseline="-30000"/>
              <a:t> </a:t>
            </a:r>
            <a:r>
              <a:rPr lang="en-US" altLang="en-US"/>
              <a:t>&gt;&gt;        </a:t>
            </a:r>
            <a:r>
              <a:rPr lang="en-US" altLang="en-US" b="1"/>
              <a:t>CaO        +       CO</a:t>
            </a:r>
            <a:r>
              <a:rPr lang="en-US" altLang="en-US" b="1" baseline="-30000"/>
              <a:t>2</a:t>
            </a:r>
            <a:r>
              <a:rPr lang="en-US" altLang="en-US" b="1"/>
              <a:t>     </a:t>
            </a:r>
          </a:p>
          <a:p>
            <a:pPr eaLnBrk="1" hangingPunct="1">
              <a:buFont typeface="Monotype Sorts" pitchFamily="2" charset="2"/>
              <a:buNone/>
            </a:pPr>
            <a:r>
              <a:rPr lang="en-US" altLang="en-US" b="1"/>
              <a:t>    </a:t>
            </a:r>
            <a:r>
              <a:rPr lang="en-US" altLang="en-US" b="1">
                <a:solidFill>
                  <a:schemeClr val="hlink"/>
                </a:solidFill>
              </a:rPr>
              <a:t>Limestone</a:t>
            </a:r>
            <a:r>
              <a:rPr lang="en-US" altLang="en-US" b="1"/>
              <a:t>     Calcium oxide     Carbon Dioxide</a:t>
            </a:r>
          </a:p>
          <a:p>
            <a:pPr eaLnBrk="1" hangingPunct="1">
              <a:buFont typeface="Monotype Sorts" pitchFamily="2" charset="2"/>
              <a:buNone/>
            </a:pPr>
            <a:endParaRPr lang="en-US" altLang="en-US" b="1"/>
          </a:p>
          <a:p>
            <a:pPr eaLnBrk="1" hangingPunct="1">
              <a:buFont typeface="Monotype Sorts" pitchFamily="2" charset="2"/>
              <a:buNone/>
            </a:pPr>
            <a:r>
              <a:rPr lang="en-US" altLang="en-US" b="1"/>
              <a:t>          CaO  +  H</a:t>
            </a:r>
            <a:r>
              <a:rPr lang="en-US" altLang="en-US" b="1" baseline="-30000"/>
              <a:t>2</a:t>
            </a:r>
            <a:r>
              <a:rPr lang="en-US" altLang="en-US" b="1"/>
              <a:t>O  &gt; &gt;          Ca ( OH )</a:t>
            </a:r>
            <a:r>
              <a:rPr lang="en-US" altLang="en-US" b="1" baseline="-30000"/>
              <a:t>2</a:t>
            </a:r>
            <a:r>
              <a:rPr lang="en-US" altLang="en-US" b="1"/>
              <a:t> +</a:t>
            </a:r>
            <a:r>
              <a:rPr lang="en-US" altLang="en-US" b="1">
                <a:solidFill>
                  <a:srgbClr val="FC0128"/>
                </a:solidFill>
              </a:rPr>
              <a:t> HEAT</a:t>
            </a:r>
          </a:p>
          <a:p>
            <a:pPr eaLnBrk="1" hangingPunct="1">
              <a:buFont typeface="Monotype Sorts" pitchFamily="2" charset="2"/>
              <a:buNone/>
            </a:pPr>
            <a:r>
              <a:rPr lang="en-US" altLang="en-US" b="1"/>
              <a:t>                                       Calcium Hydroxide</a:t>
            </a:r>
          </a:p>
          <a:p>
            <a:pPr eaLnBrk="1" hangingPunct="1">
              <a:buFont typeface="Monotype Sorts" pitchFamily="2" charset="2"/>
              <a:buNone/>
            </a:pPr>
            <a:endParaRPr lang="en-US" altLang="en-US" b="1"/>
          </a:p>
          <a:p>
            <a:pPr eaLnBrk="1" hangingPunct="1">
              <a:buFont typeface="Monotype Sorts" pitchFamily="2" charset="2"/>
              <a:buNone/>
            </a:pPr>
            <a:r>
              <a:rPr lang="en-US" altLang="en-US" b="1"/>
              <a:t>               Ca ( OH )</a:t>
            </a:r>
            <a:r>
              <a:rPr lang="en-US" altLang="en-US" b="1" baseline="-30000"/>
              <a:t>2</a:t>
            </a:r>
            <a:r>
              <a:rPr lang="en-US" altLang="en-US" b="1"/>
              <a:t> + CO</a:t>
            </a:r>
            <a:r>
              <a:rPr lang="en-US" altLang="en-US" b="1" baseline="-30000"/>
              <a:t>2</a:t>
            </a:r>
            <a:r>
              <a:rPr lang="en-US" altLang="en-US" b="1"/>
              <a:t>  &gt;&gt;  CaCO</a:t>
            </a:r>
            <a:r>
              <a:rPr lang="en-US" altLang="en-US" b="1" baseline="-30000"/>
              <a:t>3  </a:t>
            </a:r>
            <a:r>
              <a:rPr lang="en-US" altLang="en-US" b="1"/>
              <a:t>+ H</a:t>
            </a:r>
            <a:r>
              <a:rPr lang="en-US" altLang="en-US" b="1" baseline="-30000"/>
              <a:t>2</a:t>
            </a:r>
            <a:r>
              <a:rPr lang="en-US" altLang="en-US" b="1"/>
              <a:t>O</a:t>
            </a:r>
          </a:p>
        </p:txBody>
      </p:sp>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 Crystal Structures </a:t>
            </a:r>
            <a:br>
              <a:rPr lang="en-GB" b="1" dirty="0"/>
            </a:br>
            <a:endParaRPr lang="en-GB" dirty="0"/>
          </a:p>
        </p:txBody>
      </p:sp>
      <p:sp>
        <p:nvSpPr>
          <p:cNvPr id="3" name="Content Placeholder 2"/>
          <p:cNvSpPr>
            <a:spLocks noGrp="1"/>
          </p:cNvSpPr>
          <p:nvPr>
            <p:ph idx="1"/>
          </p:nvPr>
        </p:nvSpPr>
        <p:spPr/>
        <p:txBody>
          <a:bodyPr/>
          <a:lstStyle/>
          <a:p>
            <a:r>
              <a:rPr lang="en-GB" dirty="0"/>
              <a:t>Ceramic bonds are mixed, ionic and covalent, with a proportion that depends on the particular ceramics. The ionic character is given by the difference of electronegativity between the cations (+) and anions (-).  Covalent bonds involve sharing of valence electrons.  Very ionic crystals usually involve cations which are alkalis or alkaline-earths (first two columns of the periodic table) and oxygen or halogens as anions. </a:t>
            </a:r>
          </a:p>
          <a:p>
            <a:r>
              <a:rPr lang="en-GB" dirty="0"/>
              <a:t>The crystal must be electrically neutral cations must balance anions</a:t>
            </a:r>
          </a:p>
          <a:p>
            <a:r>
              <a:rPr lang="en-GB" dirty="0"/>
              <a:t>For example, in calcium fluoride, each calcium ion has a +2</a:t>
            </a:r>
          </a:p>
          <a:p>
            <a:r>
              <a:rPr lang="en-GB" dirty="0"/>
              <a:t>charge and associated with each fluorine ion is a single negative charge</a:t>
            </a:r>
          </a:p>
          <a:p>
            <a:r>
              <a:rPr lang="en-GB" dirty="0"/>
              <a:t>Thus, there must be twice as many F</a:t>
            </a:r>
            <a:r>
              <a:rPr lang="en-GB" baseline="30000" dirty="0"/>
              <a:t>-</a:t>
            </a:r>
            <a:r>
              <a:rPr lang="en-GB" dirty="0"/>
              <a:t> as Ca</a:t>
            </a:r>
            <a:r>
              <a:rPr lang="en-GB" baseline="30000" dirty="0"/>
              <a:t>2+ </a:t>
            </a:r>
            <a:r>
              <a:rPr lang="en-GB" dirty="0"/>
              <a:t>ions hence formula CaF</a:t>
            </a:r>
            <a:r>
              <a:rPr lang="en-GB" baseline="-25000" dirty="0"/>
              <a:t>2</a:t>
            </a:r>
          </a:p>
        </p:txBody>
      </p:sp>
    </p:spTree>
    <p:extLst>
      <p:ext uri="{BB962C8B-B14F-4D97-AF65-F5344CB8AC3E}">
        <p14:creationId xmlns:p14="http://schemas.microsoft.com/office/powerpoint/2010/main" val="30706434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7B10E-6AED-46A6-A1B6-A76489B015B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E4C27E2-BAB6-4456-B855-CB20EF5CF250}"/>
              </a:ext>
            </a:extLst>
          </p:cNvPr>
          <p:cNvSpPr>
            <a:spLocks noGrp="1"/>
          </p:cNvSpPr>
          <p:nvPr>
            <p:ph idx="1"/>
          </p:nvPr>
        </p:nvSpPr>
        <p:spPr/>
        <p:txBody>
          <a:bodyPr/>
          <a:lstStyle/>
          <a:p>
            <a:r>
              <a:rPr lang="en-GB" dirty="0"/>
              <a:t>The second criterion involves the sizes or ionic radii of the cations and anions, </a:t>
            </a:r>
            <a:r>
              <a:rPr lang="en-GB" dirty="0" err="1"/>
              <a:t>rc</a:t>
            </a:r>
            <a:r>
              <a:rPr lang="en-GB" dirty="0"/>
              <a:t> and </a:t>
            </a:r>
            <a:r>
              <a:rPr lang="en-GB" dirty="0" err="1"/>
              <a:t>rA</a:t>
            </a:r>
            <a:r>
              <a:rPr lang="en-GB" dirty="0"/>
              <a:t>  respectively. </a:t>
            </a:r>
          </a:p>
          <a:p>
            <a:r>
              <a:rPr lang="en-GB" dirty="0"/>
              <a:t>Because the metallic elements give up electrons when ionized, cations are ordinarily smaller than anions, and, consequently, the ratio </a:t>
            </a:r>
            <a:r>
              <a:rPr lang="en-GB" dirty="0" err="1"/>
              <a:t>rC</a:t>
            </a:r>
            <a:r>
              <a:rPr lang="en-GB" dirty="0"/>
              <a:t>/</a:t>
            </a:r>
            <a:r>
              <a:rPr lang="en-GB" dirty="0" err="1"/>
              <a:t>rA</a:t>
            </a:r>
            <a:r>
              <a:rPr lang="en-GB" dirty="0"/>
              <a:t>  is less than unity. Each cation prefers to have as many nearest-neighbour anions as possible. The anions also desire a maximum number of cation nearest neighbours.</a:t>
            </a:r>
          </a:p>
        </p:txBody>
      </p:sp>
    </p:spTree>
    <p:extLst>
      <p:ext uri="{BB962C8B-B14F-4D97-AF65-F5344CB8AC3E}">
        <p14:creationId xmlns:p14="http://schemas.microsoft.com/office/powerpoint/2010/main" val="12072641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B9E77D13-7D9F-4368-8171-26D2EC5DE3EF}"/>
              </a:ext>
            </a:extLst>
          </p:cNvPr>
          <p:cNvSpPr>
            <a:spLocks noGrp="1"/>
          </p:cNvSpPr>
          <p:nvPr>
            <p:ph type="title"/>
          </p:nvPr>
        </p:nvSpPr>
        <p:spPr/>
        <p:txBody>
          <a:bodyPr/>
          <a:lstStyle/>
          <a:p>
            <a:pPr eaLnBrk="1" hangingPunct="1"/>
            <a:r>
              <a:rPr lang="en-GB" altLang="en-US"/>
              <a:t>Co-ordination Ratio</a:t>
            </a:r>
          </a:p>
        </p:txBody>
      </p:sp>
      <p:sp>
        <p:nvSpPr>
          <p:cNvPr id="4" name="Oval 3">
            <a:extLst>
              <a:ext uri="{FF2B5EF4-FFF2-40B4-BE49-F238E27FC236}">
                <a16:creationId xmlns:a16="http://schemas.microsoft.com/office/drawing/2014/main" id="{11159E62-5F93-4775-B934-470BCFA84F33}"/>
              </a:ext>
            </a:extLst>
          </p:cNvPr>
          <p:cNvSpPr/>
          <p:nvPr/>
        </p:nvSpPr>
        <p:spPr>
          <a:xfrm>
            <a:off x="2033589" y="1936750"/>
            <a:ext cx="1049337" cy="1047750"/>
          </a:xfrm>
          <a:prstGeom prst="ellipse">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5" name="Oval 4">
            <a:extLst>
              <a:ext uri="{FF2B5EF4-FFF2-40B4-BE49-F238E27FC236}">
                <a16:creationId xmlns:a16="http://schemas.microsoft.com/office/drawing/2014/main" id="{E1C60F2C-3909-4B22-9F2E-DFA191F0B5BD}"/>
              </a:ext>
            </a:extLst>
          </p:cNvPr>
          <p:cNvSpPr/>
          <p:nvPr/>
        </p:nvSpPr>
        <p:spPr>
          <a:xfrm>
            <a:off x="3289300" y="1944688"/>
            <a:ext cx="1049338" cy="1047750"/>
          </a:xfrm>
          <a:prstGeom prst="ellipse">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1" name="Oval 10">
            <a:extLst>
              <a:ext uri="{FF2B5EF4-FFF2-40B4-BE49-F238E27FC236}">
                <a16:creationId xmlns:a16="http://schemas.microsoft.com/office/drawing/2014/main" id="{5122561D-39FC-4C22-80A9-09BC029CDCC9}"/>
              </a:ext>
            </a:extLst>
          </p:cNvPr>
          <p:cNvSpPr/>
          <p:nvPr/>
        </p:nvSpPr>
        <p:spPr>
          <a:xfrm>
            <a:off x="2008189" y="3213100"/>
            <a:ext cx="1049337" cy="1049338"/>
          </a:xfrm>
          <a:prstGeom prst="ellipse">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2" name="Oval 11">
            <a:extLst>
              <a:ext uri="{FF2B5EF4-FFF2-40B4-BE49-F238E27FC236}">
                <a16:creationId xmlns:a16="http://schemas.microsoft.com/office/drawing/2014/main" id="{72EE9642-5A86-4F17-BD2D-4D08A35751EF}"/>
              </a:ext>
            </a:extLst>
          </p:cNvPr>
          <p:cNvSpPr/>
          <p:nvPr/>
        </p:nvSpPr>
        <p:spPr>
          <a:xfrm>
            <a:off x="3276600" y="3217864"/>
            <a:ext cx="1049338" cy="1049337"/>
          </a:xfrm>
          <a:prstGeom prst="ellipse">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3" name="Oval 12">
            <a:extLst>
              <a:ext uri="{FF2B5EF4-FFF2-40B4-BE49-F238E27FC236}">
                <a16:creationId xmlns:a16="http://schemas.microsoft.com/office/drawing/2014/main" id="{FACCEFFA-9808-4F24-9F73-356C43CC02B6}"/>
              </a:ext>
            </a:extLst>
          </p:cNvPr>
          <p:cNvSpPr/>
          <p:nvPr/>
        </p:nvSpPr>
        <p:spPr>
          <a:xfrm>
            <a:off x="5065714" y="2106613"/>
            <a:ext cx="1049337" cy="1047750"/>
          </a:xfrm>
          <a:prstGeom prst="ellipse">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 name="Oval 13">
            <a:extLst>
              <a:ext uri="{FF2B5EF4-FFF2-40B4-BE49-F238E27FC236}">
                <a16:creationId xmlns:a16="http://schemas.microsoft.com/office/drawing/2014/main" id="{F2EA4EDD-4C86-4269-BFDA-4835B5ECC178}"/>
              </a:ext>
            </a:extLst>
          </p:cNvPr>
          <p:cNvSpPr/>
          <p:nvPr/>
        </p:nvSpPr>
        <p:spPr>
          <a:xfrm>
            <a:off x="6130925" y="2087563"/>
            <a:ext cx="1047750" cy="1047750"/>
          </a:xfrm>
          <a:prstGeom prst="ellipse">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5" name="Oval 14">
            <a:extLst>
              <a:ext uri="{FF2B5EF4-FFF2-40B4-BE49-F238E27FC236}">
                <a16:creationId xmlns:a16="http://schemas.microsoft.com/office/drawing/2014/main" id="{5B86DDA9-C409-4470-AD2F-7AC491814777}"/>
              </a:ext>
            </a:extLst>
          </p:cNvPr>
          <p:cNvSpPr/>
          <p:nvPr/>
        </p:nvSpPr>
        <p:spPr>
          <a:xfrm>
            <a:off x="5078414" y="3163889"/>
            <a:ext cx="1049337" cy="1049337"/>
          </a:xfrm>
          <a:prstGeom prst="ellipse">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6" name="Oval 15">
            <a:extLst>
              <a:ext uri="{FF2B5EF4-FFF2-40B4-BE49-F238E27FC236}">
                <a16:creationId xmlns:a16="http://schemas.microsoft.com/office/drawing/2014/main" id="{9977F0E6-0FFE-407B-8B96-AA2286A6E44C}"/>
              </a:ext>
            </a:extLst>
          </p:cNvPr>
          <p:cNvSpPr/>
          <p:nvPr/>
        </p:nvSpPr>
        <p:spPr>
          <a:xfrm>
            <a:off x="6140450" y="3146425"/>
            <a:ext cx="1049338" cy="1047750"/>
          </a:xfrm>
          <a:prstGeom prst="ellipse">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1" name="Oval 20">
            <a:extLst>
              <a:ext uri="{FF2B5EF4-FFF2-40B4-BE49-F238E27FC236}">
                <a16:creationId xmlns:a16="http://schemas.microsoft.com/office/drawing/2014/main" id="{CB7F3B77-5EE1-4D00-AF3F-D1DB0CB9EEEB}"/>
              </a:ext>
            </a:extLst>
          </p:cNvPr>
          <p:cNvSpPr/>
          <p:nvPr/>
        </p:nvSpPr>
        <p:spPr>
          <a:xfrm>
            <a:off x="2819401" y="2752725"/>
            <a:ext cx="709613" cy="700088"/>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srgbClr val="FF0000"/>
              </a:solidFill>
            </a:endParaRPr>
          </a:p>
        </p:txBody>
      </p:sp>
      <p:sp>
        <p:nvSpPr>
          <p:cNvPr id="22" name="Oval 21">
            <a:extLst>
              <a:ext uri="{FF2B5EF4-FFF2-40B4-BE49-F238E27FC236}">
                <a16:creationId xmlns:a16="http://schemas.microsoft.com/office/drawing/2014/main" id="{34B1F366-6150-4ABC-BE99-6FC2B16D6303}"/>
              </a:ext>
            </a:extLst>
          </p:cNvPr>
          <p:cNvSpPr/>
          <p:nvPr/>
        </p:nvSpPr>
        <p:spPr>
          <a:xfrm>
            <a:off x="5924551" y="2938464"/>
            <a:ext cx="404813" cy="414337"/>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srgbClr val="FF0000"/>
              </a:solidFill>
            </a:endParaRPr>
          </a:p>
        </p:txBody>
      </p:sp>
      <p:sp>
        <p:nvSpPr>
          <p:cNvPr id="23" name="Oval 22">
            <a:extLst>
              <a:ext uri="{FF2B5EF4-FFF2-40B4-BE49-F238E27FC236}">
                <a16:creationId xmlns:a16="http://schemas.microsoft.com/office/drawing/2014/main" id="{0ABCF695-D196-461E-95F3-C4DC77B93E97}"/>
              </a:ext>
            </a:extLst>
          </p:cNvPr>
          <p:cNvSpPr/>
          <p:nvPr/>
        </p:nvSpPr>
        <p:spPr>
          <a:xfrm>
            <a:off x="7908925" y="2097089"/>
            <a:ext cx="1047750" cy="1049337"/>
          </a:xfrm>
          <a:prstGeom prst="ellipse">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4" name="Oval 23">
            <a:extLst>
              <a:ext uri="{FF2B5EF4-FFF2-40B4-BE49-F238E27FC236}">
                <a16:creationId xmlns:a16="http://schemas.microsoft.com/office/drawing/2014/main" id="{A8EF3868-0F39-43E1-A6E5-97FDAF8B234C}"/>
              </a:ext>
            </a:extLst>
          </p:cNvPr>
          <p:cNvSpPr/>
          <p:nvPr/>
        </p:nvSpPr>
        <p:spPr>
          <a:xfrm>
            <a:off x="8972550" y="2078039"/>
            <a:ext cx="1047750" cy="1049337"/>
          </a:xfrm>
          <a:prstGeom prst="ellipse">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5" name="Oval 24">
            <a:extLst>
              <a:ext uri="{FF2B5EF4-FFF2-40B4-BE49-F238E27FC236}">
                <a16:creationId xmlns:a16="http://schemas.microsoft.com/office/drawing/2014/main" id="{201DE1C7-C7A5-4B9C-9B32-A2C26A5ACF6C}"/>
              </a:ext>
            </a:extLst>
          </p:cNvPr>
          <p:cNvSpPr/>
          <p:nvPr/>
        </p:nvSpPr>
        <p:spPr>
          <a:xfrm>
            <a:off x="7920039" y="3155950"/>
            <a:ext cx="1049337" cy="1047750"/>
          </a:xfrm>
          <a:prstGeom prst="ellipse">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6" name="Oval 25">
            <a:extLst>
              <a:ext uri="{FF2B5EF4-FFF2-40B4-BE49-F238E27FC236}">
                <a16:creationId xmlns:a16="http://schemas.microsoft.com/office/drawing/2014/main" id="{834B4F15-EA64-421D-820F-817B3A11A46B}"/>
              </a:ext>
            </a:extLst>
          </p:cNvPr>
          <p:cNvSpPr/>
          <p:nvPr/>
        </p:nvSpPr>
        <p:spPr>
          <a:xfrm>
            <a:off x="8982075" y="3136900"/>
            <a:ext cx="1049338" cy="1049338"/>
          </a:xfrm>
          <a:prstGeom prst="ellipse">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7" name="Oval 26">
            <a:extLst>
              <a:ext uri="{FF2B5EF4-FFF2-40B4-BE49-F238E27FC236}">
                <a16:creationId xmlns:a16="http://schemas.microsoft.com/office/drawing/2014/main" id="{C1C27955-9CB1-493F-B548-FC81C160A383}"/>
              </a:ext>
            </a:extLst>
          </p:cNvPr>
          <p:cNvSpPr/>
          <p:nvPr/>
        </p:nvSpPr>
        <p:spPr>
          <a:xfrm>
            <a:off x="8820151" y="2995613"/>
            <a:ext cx="295275" cy="284162"/>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srgbClr val="FF0000"/>
              </a:solidFill>
            </a:endParaRPr>
          </a:p>
        </p:txBody>
      </p:sp>
      <p:sp>
        <p:nvSpPr>
          <p:cNvPr id="7186" name="TextBox 27">
            <a:extLst>
              <a:ext uri="{FF2B5EF4-FFF2-40B4-BE49-F238E27FC236}">
                <a16:creationId xmlns:a16="http://schemas.microsoft.com/office/drawing/2014/main" id="{047CD641-5C1A-4784-A720-CC3D9099B60E}"/>
              </a:ext>
            </a:extLst>
          </p:cNvPr>
          <p:cNvSpPr txBox="1">
            <a:spLocks noChangeArrowheads="1"/>
          </p:cNvSpPr>
          <p:nvPr/>
        </p:nvSpPr>
        <p:spPr bwMode="auto">
          <a:xfrm>
            <a:off x="2586038" y="4962526"/>
            <a:ext cx="1073150"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Book Antiqua" panose="02040602050305030304" pitchFamily="18" charset="0"/>
              </a:defRPr>
            </a:lvl1pPr>
            <a:lvl2pPr marL="742950" indent="-285750">
              <a:defRPr sz="2400">
                <a:solidFill>
                  <a:schemeClr val="tx1"/>
                </a:solidFill>
                <a:latin typeface="Book Antiqua" panose="02040602050305030304" pitchFamily="18" charset="0"/>
              </a:defRPr>
            </a:lvl2pPr>
            <a:lvl3pPr marL="1143000" indent="-228600">
              <a:defRPr sz="2400">
                <a:solidFill>
                  <a:schemeClr val="tx1"/>
                </a:solidFill>
                <a:latin typeface="Book Antiqua" panose="02040602050305030304" pitchFamily="18" charset="0"/>
              </a:defRPr>
            </a:lvl3pPr>
            <a:lvl4pPr marL="1600200" indent="-228600">
              <a:defRPr sz="2400">
                <a:solidFill>
                  <a:schemeClr val="tx1"/>
                </a:solidFill>
                <a:latin typeface="Book Antiqua" panose="02040602050305030304" pitchFamily="18" charset="0"/>
              </a:defRPr>
            </a:lvl4pPr>
            <a:lvl5pPr marL="2057400" indent="-228600">
              <a:defRPr sz="2400">
                <a:solidFill>
                  <a:schemeClr val="tx1"/>
                </a:solidFill>
                <a:latin typeface="Book Antiqua" panose="02040602050305030304" pitchFamily="18" charset="0"/>
              </a:defRPr>
            </a:lvl5pPr>
            <a:lvl6pPr marL="2514600" indent="-228600" eaLnBrk="0" fontAlgn="base" hangingPunct="0">
              <a:spcBef>
                <a:spcPct val="0"/>
              </a:spcBef>
              <a:spcAft>
                <a:spcPct val="0"/>
              </a:spcAft>
              <a:defRPr sz="2400">
                <a:solidFill>
                  <a:schemeClr val="tx1"/>
                </a:solidFill>
                <a:latin typeface="Book Antiqua" panose="02040602050305030304" pitchFamily="18" charset="0"/>
              </a:defRPr>
            </a:lvl6pPr>
            <a:lvl7pPr marL="2971800" indent="-228600" eaLnBrk="0" fontAlgn="base" hangingPunct="0">
              <a:spcBef>
                <a:spcPct val="0"/>
              </a:spcBef>
              <a:spcAft>
                <a:spcPct val="0"/>
              </a:spcAft>
              <a:defRPr sz="2400">
                <a:solidFill>
                  <a:schemeClr val="tx1"/>
                </a:solidFill>
                <a:latin typeface="Book Antiqua" panose="02040602050305030304" pitchFamily="18" charset="0"/>
              </a:defRPr>
            </a:lvl7pPr>
            <a:lvl8pPr marL="3429000" indent="-228600" eaLnBrk="0" fontAlgn="base" hangingPunct="0">
              <a:spcBef>
                <a:spcPct val="0"/>
              </a:spcBef>
              <a:spcAft>
                <a:spcPct val="0"/>
              </a:spcAft>
              <a:defRPr sz="2400">
                <a:solidFill>
                  <a:schemeClr val="tx1"/>
                </a:solidFill>
                <a:latin typeface="Book Antiqua" panose="02040602050305030304" pitchFamily="18" charset="0"/>
              </a:defRPr>
            </a:lvl8pPr>
            <a:lvl9pPr marL="3886200" indent="-228600" eaLnBrk="0" fontAlgn="base" hangingPunct="0">
              <a:spcBef>
                <a:spcPct val="0"/>
              </a:spcBef>
              <a:spcAft>
                <a:spcPct val="0"/>
              </a:spcAft>
              <a:defRPr sz="2400">
                <a:solidFill>
                  <a:schemeClr val="tx1"/>
                </a:solidFill>
                <a:latin typeface="Book Antiqua" panose="02040602050305030304" pitchFamily="18" charset="0"/>
              </a:defRPr>
            </a:lvl9pPr>
          </a:lstStyle>
          <a:p>
            <a:r>
              <a:rPr lang="en-GB" altLang="en-US" b="1"/>
              <a:t>Stable</a:t>
            </a:r>
          </a:p>
        </p:txBody>
      </p:sp>
      <p:sp>
        <p:nvSpPr>
          <p:cNvPr id="7187" name="Rectangle 28">
            <a:extLst>
              <a:ext uri="{FF2B5EF4-FFF2-40B4-BE49-F238E27FC236}">
                <a16:creationId xmlns:a16="http://schemas.microsoft.com/office/drawing/2014/main" id="{C131C20C-675F-4C37-BE68-0CB291C89E3C}"/>
              </a:ext>
            </a:extLst>
          </p:cNvPr>
          <p:cNvSpPr>
            <a:spLocks noChangeArrowheads="1"/>
          </p:cNvSpPr>
          <p:nvPr/>
        </p:nvSpPr>
        <p:spPr bwMode="auto">
          <a:xfrm>
            <a:off x="5600701" y="4986338"/>
            <a:ext cx="107156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Book Antiqua" panose="02040602050305030304" pitchFamily="18" charset="0"/>
              </a:defRPr>
            </a:lvl1pPr>
            <a:lvl2pPr marL="742950" indent="-285750">
              <a:defRPr sz="2400">
                <a:solidFill>
                  <a:schemeClr val="tx1"/>
                </a:solidFill>
                <a:latin typeface="Book Antiqua" panose="02040602050305030304" pitchFamily="18" charset="0"/>
              </a:defRPr>
            </a:lvl2pPr>
            <a:lvl3pPr marL="1143000" indent="-228600">
              <a:defRPr sz="2400">
                <a:solidFill>
                  <a:schemeClr val="tx1"/>
                </a:solidFill>
                <a:latin typeface="Book Antiqua" panose="02040602050305030304" pitchFamily="18" charset="0"/>
              </a:defRPr>
            </a:lvl3pPr>
            <a:lvl4pPr marL="1600200" indent="-228600">
              <a:defRPr sz="2400">
                <a:solidFill>
                  <a:schemeClr val="tx1"/>
                </a:solidFill>
                <a:latin typeface="Book Antiqua" panose="02040602050305030304" pitchFamily="18" charset="0"/>
              </a:defRPr>
            </a:lvl4pPr>
            <a:lvl5pPr marL="2057400" indent="-228600">
              <a:defRPr sz="2400">
                <a:solidFill>
                  <a:schemeClr val="tx1"/>
                </a:solidFill>
                <a:latin typeface="Book Antiqua" panose="02040602050305030304" pitchFamily="18" charset="0"/>
              </a:defRPr>
            </a:lvl5pPr>
            <a:lvl6pPr marL="2514600" indent="-228600" eaLnBrk="0" fontAlgn="base" hangingPunct="0">
              <a:spcBef>
                <a:spcPct val="0"/>
              </a:spcBef>
              <a:spcAft>
                <a:spcPct val="0"/>
              </a:spcAft>
              <a:defRPr sz="2400">
                <a:solidFill>
                  <a:schemeClr val="tx1"/>
                </a:solidFill>
                <a:latin typeface="Book Antiqua" panose="02040602050305030304" pitchFamily="18" charset="0"/>
              </a:defRPr>
            </a:lvl6pPr>
            <a:lvl7pPr marL="2971800" indent="-228600" eaLnBrk="0" fontAlgn="base" hangingPunct="0">
              <a:spcBef>
                <a:spcPct val="0"/>
              </a:spcBef>
              <a:spcAft>
                <a:spcPct val="0"/>
              </a:spcAft>
              <a:defRPr sz="2400">
                <a:solidFill>
                  <a:schemeClr val="tx1"/>
                </a:solidFill>
                <a:latin typeface="Book Antiqua" panose="02040602050305030304" pitchFamily="18" charset="0"/>
              </a:defRPr>
            </a:lvl7pPr>
            <a:lvl8pPr marL="3429000" indent="-228600" eaLnBrk="0" fontAlgn="base" hangingPunct="0">
              <a:spcBef>
                <a:spcPct val="0"/>
              </a:spcBef>
              <a:spcAft>
                <a:spcPct val="0"/>
              </a:spcAft>
              <a:defRPr sz="2400">
                <a:solidFill>
                  <a:schemeClr val="tx1"/>
                </a:solidFill>
                <a:latin typeface="Book Antiqua" panose="02040602050305030304" pitchFamily="18" charset="0"/>
              </a:defRPr>
            </a:lvl8pPr>
            <a:lvl9pPr marL="3886200" indent="-228600" eaLnBrk="0" fontAlgn="base" hangingPunct="0">
              <a:spcBef>
                <a:spcPct val="0"/>
              </a:spcBef>
              <a:spcAft>
                <a:spcPct val="0"/>
              </a:spcAft>
              <a:defRPr sz="2400">
                <a:solidFill>
                  <a:schemeClr val="tx1"/>
                </a:solidFill>
                <a:latin typeface="Book Antiqua" panose="02040602050305030304" pitchFamily="18" charset="0"/>
              </a:defRPr>
            </a:lvl9pPr>
          </a:lstStyle>
          <a:p>
            <a:r>
              <a:rPr lang="en-GB" altLang="en-US" b="1"/>
              <a:t>Stable</a:t>
            </a:r>
          </a:p>
        </p:txBody>
      </p:sp>
      <p:sp>
        <p:nvSpPr>
          <p:cNvPr id="7188" name="Rectangle 29">
            <a:extLst>
              <a:ext uri="{FF2B5EF4-FFF2-40B4-BE49-F238E27FC236}">
                <a16:creationId xmlns:a16="http://schemas.microsoft.com/office/drawing/2014/main" id="{540E2C77-3ED9-4F13-9581-1A5C7217CD7C}"/>
              </a:ext>
            </a:extLst>
          </p:cNvPr>
          <p:cNvSpPr>
            <a:spLocks noChangeArrowheads="1"/>
          </p:cNvSpPr>
          <p:nvPr/>
        </p:nvSpPr>
        <p:spPr bwMode="auto">
          <a:xfrm>
            <a:off x="8302625" y="4932363"/>
            <a:ext cx="14478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Book Antiqua" panose="02040602050305030304" pitchFamily="18" charset="0"/>
              </a:defRPr>
            </a:lvl1pPr>
            <a:lvl2pPr marL="742950" indent="-285750">
              <a:defRPr sz="2400">
                <a:solidFill>
                  <a:schemeClr val="tx1"/>
                </a:solidFill>
                <a:latin typeface="Book Antiqua" panose="02040602050305030304" pitchFamily="18" charset="0"/>
              </a:defRPr>
            </a:lvl2pPr>
            <a:lvl3pPr marL="1143000" indent="-228600">
              <a:defRPr sz="2400">
                <a:solidFill>
                  <a:schemeClr val="tx1"/>
                </a:solidFill>
                <a:latin typeface="Book Antiqua" panose="02040602050305030304" pitchFamily="18" charset="0"/>
              </a:defRPr>
            </a:lvl3pPr>
            <a:lvl4pPr marL="1600200" indent="-228600">
              <a:defRPr sz="2400">
                <a:solidFill>
                  <a:schemeClr val="tx1"/>
                </a:solidFill>
                <a:latin typeface="Book Antiqua" panose="02040602050305030304" pitchFamily="18" charset="0"/>
              </a:defRPr>
            </a:lvl4pPr>
            <a:lvl5pPr marL="2057400" indent="-228600">
              <a:defRPr sz="2400">
                <a:solidFill>
                  <a:schemeClr val="tx1"/>
                </a:solidFill>
                <a:latin typeface="Book Antiqua" panose="02040602050305030304" pitchFamily="18" charset="0"/>
              </a:defRPr>
            </a:lvl5pPr>
            <a:lvl6pPr marL="2514600" indent="-228600" eaLnBrk="0" fontAlgn="base" hangingPunct="0">
              <a:spcBef>
                <a:spcPct val="0"/>
              </a:spcBef>
              <a:spcAft>
                <a:spcPct val="0"/>
              </a:spcAft>
              <a:defRPr sz="2400">
                <a:solidFill>
                  <a:schemeClr val="tx1"/>
                </a:solidFill>
                <a:latin typeface="Book Antiqua" panose="02040602050305030304" pitchFamily="18" charset="0"/>
              </a:defRPr>
            </a:lvl6pPr>
            <a:lvl7pPr marL="2971800" indent="-228600" eaLnBrk="0" fontAlgn="base" hangingPunct="0">
              <a:spcBef>
                <a:spcPct val="0"/>
              </a:spcBef>
              <a:spcAft>
                <a:spcPct val="0"/>
              </a:spcAft>
              <a:defRPr sz="2400">
                <a:solidFill>
                  <a:schemeClr val="tx1"/>
                </a:solidFill>
                <a:latin typeface="Book Antiqua" panose="02040602050305030304" pitchFamily="18" charset="0"/>
              </a:defRPr>
            </a:lvl7pPr>
            <a:lvl8pPr marL="3429000" indent="-228600" eaLnBrk="0" fontAlgn="base" hangingPunct="0">
              <a:spcBef>
                <a:spcPct val="0"/>
              </a:spcBef>
              <a:spcAft>
                <a:spcPct val="0"/>
              </a:spcAft>
              <a:defRPr sz="2400">
                <a:solidFill>
                  <a:schemeClr val="tx1"/>
                </a:solidFill>
                <a:latin typeface="Book Antiqua" panose="02040602050305030304" pitchFamily="18" charset="0"/>
              </a:defRPr>
            </a:lvl8pPr>
            <a:lvl9pPr marL="3886200" indent="-228600" eaLnBrk="0" fontAlgn="base" hangingPunct="0">
              <a:spcBef>
                <a:spcPct val="0"/>
              </a:spcBef>
              <a:spcAft>
                <a:spcPct val="0"/>
              </a:spcAft>
              <a:defRPr sz="2400">
                <a:solidFill>
                  <a:schemeClr val="tx1"/>
                </a:solidFill>
                <a:latin typeface="Book Antiqua" panose="02040602050305030304" pitchFamily="18" charset="0"/>
              </a:defRPr>
            </a:lvl9pPr>
          </a:lstStyle>
          <a:p>
            <a:r>
              <a:rPr lang="en-GB" altLang="en-US" b="1"/>
              <a:t>Unstable</a:t>
            </a:r>
          </a:p>
        </p:txBody>
      </p:sp>
      <p:sp>
        <p:nvSpPr>
          <p:cNvPr id="2" name="TextBox 1">
            <a:extLst>
              <a:ext uri="{FF2B5EF4-FFF2-40B4-BE49-F238E27FC236}">
                <a16:creationId xmlns:a16="http://schemas.microsoft.com/office/drawing/2014/main" id="{144DCB53-B889-4509-BE3E-4178CB9AE0C2}"/>
              </a:ext>
            </a:extLst>
          </p:cNvPr>
          <p:cNvSpPr txBox="1"/>
          <p:nvPr/>
        </p:nvSpPr>
        <p:spPr>
          <a:xfrm>
            <a:off x="993913" y="5824330"/>
            <a:ext cx="6915012" cy="646331"/>
          </a:xfrm>
          <a:prstGeom prst="rect">
            <a:avLst/>
          </a:prstGeom>
          <a:noFill/>
        </p:spPr>
        <p:txBody>
          <a:bodyPr wrap="square" rtlCol="0">
            <a:spAutoFit/>
          </a:bodyPr>
          <a:lstStyle/>
          <a:p>
            <a:r>
              <a:rPr lang="en-GB" dirty="0"/>
              <a:t>Blue anions surrounding red cations. Stable when they are all in contact. For each coordination number there is a min </a:t>
            </a:r>
            <a:r>
              <a:rPr lang="en-GB" dirty="0" err="1"/>
              <a:t>rC</a:t>
            </a:r>
            <a:r>
              <a:rPr lang="en-GB" dirty="0"/>
              <a:t>/</a:t>
            </a:r>
            <a:r>
              <a:rPr lang="en-GB" dirty="0" err="1"/>
              <a:t>rA</a:t>
            </a:r>
            <a:r>
              <a:rPr lang="en-GB" dirty="0"/>
              <a:t> ratio</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DFF08-84F0-44F4-9CBF-3387092D4452}"/>
              </a:ext>
            </a:extLst>
          </p:cNvPr>
          <p:cNvSpPr>
            <a:spLocks noGrp="1"/>
          </p:cNvSpPr>
          <p:nvPr>
            <p:ph type="title"/>
          </p:nvPr>
        </p:nvSpPr>
        <p:spPr/>
        <p:txBody>
          <a:bodyPr/>
          <a:lstStyle/>
          <a:p>
            <a:r>
              <a:rPr lang="en-GB" dirty="0" err="1"/>
              <a:t>rC</a:t>
            </a:r>
            <a:r>
              <a:rPr lang="en-GB" dirty="0"/>
              <a:t>/</a:t>
            </a:r>
            <a:r>
              <a:rPr lang="en-GB" dirty="0" err="1"/>
              <a:t>rA</a:t>
            </a:r>
            <a:r>
              <a:rPr lang="en-GB" dirty="0"/>
              <a:t> ratio by coordination number</a:t>
            </a:r>
          </a:p>
        </p:txBody>
      </p:sp>
      <p:graphicFrame>
        <p:nvGraphicFramePr>
          <p:cNvPr id="4" name="Content Placeholder 3">
            <a:extLst>
              <a:ext uri="{FF2B5EF4-FFF2-40B4-BE49-F238E27FC236}">
                <a16:creationId xmlns:a16="http://schemas.microsoft.com/office/drawing/2014/main" id="{9B6389E7-816E-4153-9673-C6D7894B153F}"/>
              </a:ext>
            </a:extLst>
          </p:cNvPr>
          <p:cNvGraphicFramePr>
            <a:graphicFrameLocks noGrp="1"/>
          </p:cNvGraphicFramePr>
          <p:nvPr>
            <p:ph idx="1"/>
            <p:extLst>
              <p:ext uri="{D42A27DB-BD31-4B8C-83A1-F6EECF244321}">
                <p14:modId xmlns:p14="http://schemas.microsoft.com/office/powerpoint/2010/main" val="517083068"/>
              </p:ext>
            </p:extLst>
          </p:nvPr>
        </p:nvGraphicFramePr>
        <p:xfrm>
          <a:off x="677863" y="2160588"/>
          <a:ext cx="8596312" cy="2225040"/>
        </p:xfrm>
        <a:graphic>
          <a:graphicData uri="http://schemas.openxmlformats.org/drawingml/2006/table">
            <a:tbl>
              <a:tblPr firstRow="1" bandRow="1">
                <a:tableStyleId>{5C22544A-7EE6-4342-B048-85BDC9FD1C3A}</a:tableStyleId>
              </a:tblPr>
              <a:tblGrid>
                <a:gridCol w="4298156">
                  <a:extLst>
                    <a:ext uri="{9D8B030D-6E8A-4147-A177-3AD203B41FA5}">
                      <a16:colId xmlns:a16="http://schemas.microsoft.com/office/drawing/2014/main" val="2141030222"/>
                    </a:ext>
                  </a:extLst>
                </a:gridCol>
                <a:gridCol w="4298156">
                  <a:extLst>
                    <a:ext uri="{9D8B030D-6E8A-4147-A177-3AD203B41FA5}">
                      <a16:colId xmlns:a16="http://schemas.microsoft.com/office/drawing/2014/main" val="1732510124"/>
                    </a:ext>
                  </a:extLst>
                </a:gridCol>
              </a:tblGrid>
              <a:tr h="370840">
                <a:tc>
                  <a:txBody>
                    <a:bodyPr/>
                    <a:lstStyle/>
                    <a:p>
                      <a:r>
                        <a:rPr lang="en-GB" dirty="0"/>
                        <a:t>Coordination number</a:t>
                      </a:r>
                    </a:p>
                  </a:txBody>
                  <a:tcPr/>
                </a:tc>
                <a:tc>
                  <a:txBody>
                    <a:bodyPr/>
                    <a:lstStyle/>
                    <a:p>
                      <a:r>
                        <a:rPr lang="en-GB" dirty="0"/>
                        <a:t>Cation-Anion Radius Ratio</a:t>
                      </a:r>
                    </a:p>
                  </a:txBody>
                  <a:tcPr/>
                </a:tc>
                <a:extLst>
                  <a:ext uri="{0D108BD9-81ED-4DB2-BD59-A6C34878D82A}">
                    <a16:rowId xmlns:a16="http://schemas.microsoft.com/office/drawing/2014/main" val="594681251"/>
                  </a:ext>
                </a:extLst>
              </a:tr>
              <a:tr h="370840">
                <a:tc>
                  <a:txBody>
                    <a:bodyPr/>
                    <a:lstStyle/>
                    <a:p>
                      <a:r>
                        <a:rPr lang="en-GB" dirty="0"/>
                        <a:t>2</a:t>
                      </a:r>
                    </a:p>
                  </a:txBody>
                  <a:tcPr/>
                </a:tc>
                <a:tc>
                  <a:txBody>
                    <a:bodyPr/>
                    <a:lstStyle/>
                    <a:p>
                      <a:r>
                        <a:rPr lang="en-GB" dirty="0"/>
                        <a:t>&lt;0.155</a:t>
                      </a:r>
                    </a:p>
                  </a:txBody>
                  <a:tcPr/>
                </a:tc>
                <a:extLst>
                  <a:ext uri="{0D108BD9-81ED-4DB2-BD59-A6C34878D82A}">
                    <a16:rowId xmlns:a16="http://schemas.microsoft.com/office/drawing/2014/main" val="3146812871"/>
                  </a:ext>
                </a:extLst>
              </a:tr>
              <a:tr h="370840">
                <a:tc>
                  <a:txBody>
                    <a:bodyPr/>
                    <a:lstStyle/>
                    <a:p>
                      <a:r>
                        <a:rPr lang="en-GB" dirty="0"/>
                        <a:t>3</a:t>
                      </a:r>
                    </a:p>
                  </a:txBody>
                  <a:tcPr/>
                </a:tc>
                <a:tc>
                  <a:txBody>
                    <a:bodyPr/>
                    <a:lstStyle/>
                    <a:p>
                      <a:r>
                        <a:rPr lang="en-GB" dirty="0"/>
                        <a:t>0.155-0.225</a:t>
                      </a:r>
                    </a:p>
                  </a:txBody>
                  <a:tcPr/>
                </a:tc>
                <a:extLst>
                  <a:ext uri="{0D108BD9-81ED-4DB2-BD59-A6C34878D82A}">
                    <a16:rowId xmlns:a16="http://schemas.microsoft.com/office/drawing/2014/main" val="462075730"/>
                  </a:ext>
                </a:extLst>
              </a:tr>
              <a:tr h="370840">
                <a:tc>
                  <a:txBody>
                    <a:bodyPr/>
                    <a:lstStyle/>
                    <a:p>
                      <a:r>
                        <a:rPr lang="en-GB" dirty="0"/>
                        <a:t>4</a:t>
                      </a:r>
                    </a:p>
                  </a:txBody>
                  <a:tcPr/>
                </a:tc>
                <a:tc>
                  <a:txBody>
                    <a:bodyPr/>
                    <a:lstStyle/>
                    <a:p>
                      <a:r>
                        <a:rPr lang="en-GB" dirty="0"/>
                        <a:t>0.225-0.414</a:t>
                      </a:r>
                    </a:p>
                  </a:txBody>
                  <a:tcPr/>
                </a:tc>
                <a:extLst>
                  <a:ext uri="{0D108BD9-81ED-4DB2-BD59-A6C34878D82A}">
                    <a16:rowId xmlns:a16="http://schemas.microsoft.com/office/drawing/2014/main" val="3536779366"/>
                  </a:ext>
                </a:extLst>
              </a:tr>
              <a:tr h="370840">
                <a:tc>
                  <a:txBody>
                    <a:bodyPr/>
                    <a:lstStyle/>
                    <a:p>
                      <a:r>
                        <a:rPr lang="en-GB" dirty="0"/>
                        <a:t>6</a:t>
                      </a:r>
                    </a:p>
                  </a:txBody>
                  <a:tcPr/>
                </a:tc>
                <a:tc>
                  <a:txBody>
                    <a:bodyPr/>
                    <a:lstStyle/>
                    <a:p>
                      <a:r>
                        <a:rPr lang="en-GB" dirty="0"/>
                        <a:t>0.414-0.732</a:t>
                      </a:r>
                    </a:p>
                  </a:txBody>
                  <a:tcPr/>
                </a:tc>
                <a:extLst>
                  <a:ext uri="{0D108BD9-81ED-4DB2-BD59-A6C34878D82A}">
                    <a16:rowId xmlns:a16="http://schemas.microsoft.com/office/drawing/2014/main" val="3617933165"/>
                  </a:ext>
                </a:extLst>
              </a:tr>
              <a:tr h="370840">
                <a:tc>
                  <a:txBody>
                    <a:bodyPr/>
                    <a:lstStyle/>
                    <a:p>
                      <a:r>
                        <a:rPr lang="en-GB" dirty="0"/>
                        <a:t>8</a:t>
                      </a:r>
                    </a:p>
                  </a:txBody>
                  <a:tcPr/>
                </a:tc>
                <a:tc>
                  <a:txBody>
                    <a:bodyPr/>
                    <a:lstStyle/>
                    <a:p>
                      <a:r>
                        <a:rPr lang="en-GB" dirty="0"/>
                        <a:t>0.732-1.0</a:t>
                      </a:r>
                    </a:p>
                  </a:txBody>
                  <a:tcPr/>
                </a:tc>
                <a:extLst>
                  <a:ext uri="{0D108BD9-81ED-4DB2-BD59-A6C34878D82A}">
                    <a16:rowId xmlns:a16="http://schemas.microsoft.com/office/drawing/2014/main" val="1972747394"/>
                  </a:ext>
                </a:extLst>
              </a:tr>
            </a:tbl>
          </a:graphicData>
        </a:graphic>
      </p:graphicFrame>
    </p:spTree>
    <p:extLst>
      <p:ext uri="{BB962C8B-B14F-4D97-AF65-F5344CB8AC3E}">
        <p14:creationId xmlns:p14="http://schemas.microsoft.com/office/powerpoint/2010/main" val="3384124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55329-CCB1-437C-9B91-94030D1BBFC1}"/>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5C1B74A3-EF23-4DC8-B733-6F3C10D29E63}"/>
              </a:ext>
            </a:extLst>
          </p:cNvPr>
          <p:cNvPicPr>
            <a:picLocks noGrp="1" noChangeAspect="1"/>
          </p:cNvPicPr>
          <p:nvPr>
            <p:ph idx="1"/>
          </p:nvPr>
        </p:nvPicPr>
        <p:blipFill>
          <a:blip r:embed="rId2"/>
          <a:stretch>
            <a:fillRect/>
          </a:stretch>
        </p:blipFill>
        <p:spPr>
          <a:xfrm>
            <a:off x="677334" y="609600"/>
            <a:ext cx="7256467" cy="1867778"/>
          </a:xfrm>
          <a:prstGeom prst="rect">
            <a:avLst/>
          </a:prstGeom>
        </p:spPr>
      </p:pic>
      <p:pic>
        <p:nvPicPr>
          <p:cNvPr id="5" name="Picture 4">
            <a:extLst>
              <a:ext uri="{FF2B5EF4-FFF2-40B4-BE49-F238E27FC236}">
                <a16:creationId xmlns:a16="http://schemas.microsoft.com/office/drawing/2014/main" id="{D5EA0E11-0733-4047-AE29-EE1227E184B2}"/>
              </a:ext>
            </a:extLst>
          </p:cNvPr>
          <p:cNvPicPr>
            <a:picLocks noChangeAspect="1"/>
          </p:cNvPicPr>
          <p:nvPr/>
        </p:nvPicPr>
        <p:blipFill>
          <a:blip r:embed="rId3"/>
          <a:stretch>
            <a:fillRect/>
          </a:stretch>
        </p:blipFill>
        <p:spPr>
          <a:xfrm>
            <a:off x="972404" y="2576413"/>
            <a:ext cx="7799002" cy="3608420"/>
          </a:xfrm>
          <a:prstGeom prst="rect">
            <a:avLst/>
          </a:prstGeom>
        </p:spPr>
      </p:pic>
    </p:spTree>
    <p:extLst>
      <p:ext uri="{BB962C8B-B14F-4D97-AF65-F5344CB8AC3E}">
        <p14:creationId xmlns:p14="http://schemas.microsoft.com/office/powerpoint/2010/main" val="31204327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7B67D01-FBEB-41AC-98EB-038E33E68B3E}"/>
              </a:ext>
            </a:extLst>
          </p:cNvPr>
          <p:cNvPicPr>
            <a:picLocks noChangeAspect="1"/>
          </p:cNvPicPr>
          <p:nvPr/>
        </p:nvPicPr>
        <p:blipFill>
          <a:blip r:embed="rId2"/>
          <a:stretch>
            <a:fillRect/>
          </a:stretch>
        </p:blipFill>
        <p:spPr>
          <a:xfrm>
            <a:off x="3200399" y="68309"/>
            <a:ext cx="5724939" cy="6644478"/>
          </a:xfrm>
          <a:prstGeom prst="rect">
            <a:avLst/>
          </a:prstGeom>
        </p:spPr>
      </p:pic>
      <p:sp>
        <p:nvSpPr>
          <p:cNvPr id="2" name="Title 1">
            <a:extLst>
              <a:ext uri="{FF2B5EF4-FFF2-40B4-BE49-F238E27FC236}">
                <a16:creationId xmlns:a16="http://schemas.microsoft.com/office/drawing/2014/main" id="{C1E3EE1A-A548-4DF1-B668-BE47F6ADAF6A}"/>
              </a:ext>
            </a:extLst>
          </p:cNvPr>
          <p:cNvSpPr>
            <a:spLocks noGrp="1"/>
          </p:cNvSpPr>
          <p:nvPr>
            <p:ph type="title"/>
          </p:nvPr>
        </p:nvSpPr>
        <p:spPr>
          <a:xfrm>
            <a:off x="677334" y="609600"/>
            <a:ext cx="1886962" cy="1119809"/>
          </a:xfrm>
        </p:spPr>
        <p:txBody>
          <a:bodyPr/>
          <a:lstStyle/>
          <a:p>
            <a:endParaRPr lang="en-GB" dirty="0"/>
          </a:p>
        </p:txBody>
      </p:sp>
      <p:sp>
        <p:nvSpPr>
          <p:cNvPr id="6" name="Content Placeholder 5">
            <a:extLst>
              <a:ext uri="{FF2B5EF4-FFF2-40B4-BE49-F238E27FC236}">
                <a16:creationId xmlns:a16="http://schemas.microsoft.com/office/drawing/2014/main" id="{F912BB92-A2AB-4003-8A9B-0E2CAEE5A666}"/>
              </a:ext>
            </a:extLst>
          </p:cNvPr>
          <p:cNvSpPr>
            <a:spLocks noGrp="1"/>
          </p:cNvSpPr>
          <p:nvPr>
            <p:ph idx="1"/>
          </p:nvPr>
        </p:nvSpPr>
        <p:spPr>
          <a:xfrm>
            <a:off x="677334" y="2160590"/>
            <a:ext cx="1350249" cy="2053602"/>
          </a:xfrm>
        </p:spPr>
        <p:txBody>
          <a:bodyPr/>
          <a:lstStyle/>
          <a:p>
            <a:endParaRPr lang="en-GB" dirty="0"/>
          </a:p>
        </p:txBody>
      </p:sp>
    </p:spTree>
    <p:extLst>
      <p:ext uri="{BB962C8B-B14F-4D97-AF65-F5344CB8AC3E}">
        <p14:creationId xmlns:p14="http://schemas.microsoft.com/office/powerpoint/2010/main" val="15215194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9FFF0ED5-C661-4663-8A32-62AF8A8CDC16}"/>
              </a:ext>
            </a:extLst>
          </p:cNvPr>
          <p:cNvSpPr>
            <a:spLocks noGrp="1"/>
          </p:cNvSpPr>
          <p:nvPr>
            <p:ph type="title"/>
          </p:nvPr>
        </p:nvSpPr>
        <p:spPr/>
        <p:txBody>
          <a:bodyPr/>
          <a:lstStyle/>
          <a:p>
            <a:pPr eaLnBrk="1" hangingPunct="1"/>
            <a:r>
              <a:rPr lang="en-GB" altLang="en-US"/>
              <a:t>Crystal structure of ceramics</a:t>
            </a:r>
          </a:p>
        </p:txBody>
      </p:sp>
      <p:pic>
        <p:nvPicPr>
          <p:cNvPr id="8195" name="Picture 2">
            <a:extLst>
              <a:ext uri="{FF2B5EF4-FFF2-40B4-BE49-F238E27FC236}">
                <a16:creationId xmlns:a16="http://schemas.microsoft.com/office/drawing/2014/main" id="{32CC4219-E82F-4B04-87DC-67BD21003B44}"/>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03388" y="1771650"/>
            <a:ext cx="8583612" cy="2520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06066-88C3-454C-BBF5-E209726617C8}"/>
              </a:ext>
            </a:extLst>
          </p:cNvPr>
          <p:cNvSpPr>
            <a:spLocks noGrp="1"/>
          </p:cNvSpPr>
          <p:nvPr>
            <p:ph type="title"/>
          </p:nvPr>
        </p:nvSpPr>
        <p:spPr/>
        <p:txBody>
          <a:bodyPr rtlCol="0">
            <a:normAutofit/>
          </a:bodyPr>
          <a:lstStyle/>
          <a:p>
            <a:pPr>
              <a:defRPr/>
            </a:pPr>
            <a:r>
              <a:rPr lang="en-GB" dirty="0"/>
              <a:t>Crystal structure of ceramics - problem</a:t>
            </a:r>
          </a:p>
        </p:txBody>
      </p:sp>
      <p:sp>
        <p:nvSpPr>
          <p:cNvPr id="9219" name="Rectangle 2">
            <a:extLst>
              <a:ext uri="{FF2B5EF4-FFF2-40B4-BE49-F238E27FC236}">
                <a16:creationId xmlns:a16="http://schemas.microsoft.com/office/drawing/2014/main" id="{30691BF6-976E-4233-88EC-1486D37B0007}"/>
              </a:ext>
            </a:extLst>
          </p:cNvPr>
          <p:cNvSpPr>
            <a:spLocks noChangeArrowheads="1"/>
          </p:cNvSpPr>
          <p:nvPr/>
        </p:nvSpPr>
        <p:spPr bwMode="auto">
          <a:xfrm>
            <a:off x="2208214" y="1773238"/>
            <a:ext cx="7704137"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Book Antiqua" panose="02040602050305030304" pitchFamily="18" charset="0"/>
              </a:defRPr>
            </a:lvl1pPr>
            <a:lvl2pPr marL="742950" indent="-285750">
              <a:defRPr sz="2400">
                <a:solidFill>
                  <a:schemeClr val="tx1"/>
                </a:solidFill>
                <a:latin typeface="Book Antiqua" panose="02040602050305030304" pitchFamily="18" charset="0"/>
              </a:defRPr>
            </a:lvl2pPr>
            <a:lvl3pPr marL="1143000" indent="-228600">
              <a:defRPr sz="2400">
                <a:solidFill>
                  <a:schemeClr val="tx1"/>
                </a:solidFill>
                <a:latin typeface="Book Antiqua" panose="02040602050305030304" pitchFamily="18" charset="0"/>
              </a:defRPr>
            </a:lvl3pPr>
            <a:lvl4pPr marL="1600200" indent="-228600">
              <a:defRPr sz="2400">
                <a:solidFill>
                  <a:schemeClr val="tx1"/>
                </a:solidFill>
                <a:latin typeface="Book Antiqua" panose="02040602050305030304" pitchFamily="18" charset="0"/>
              </a:defRPr>
            </a:lvl4pPr>
            <a:lvl5pPr marL="2057400" indent="-228600">
              <a:defRPr sz="2400">
                <a:solidFill>
                  <a:schemeClr val="tx1"/>
                </a:solidFill>
                <a:latin typeface="Book Antiqua" panose="02040602050305030304" pitchFamily="18" charset="0"/>
              </a:defRPr>
            </a:lvl5pPr>
            <a:lvl6pPr marL="2514600" indent="-228600" eaLnBrk="0" fontAlgn="base" hangingPunct="0">
              <a:spcBef>
                <a:spcPct val="0"/>
              </a:spcBef>
              <a:spcAft>
                <a:spcPct val="0"/>
              </a:spcAft>
              <a:defRPr sz="2400">
                <a:solidFill>
                  <a:schemeClr val="tx1"/>
                </a:solidFill>
                <a:latin typeface="Book Antiqua" panose="02040602050305030304" pitchFamily="18" charset="0"/>
              </a:defRPr>
            </a:lvl6pPr>
            <a:lvl7pPr marL="2971800" indent="-228600" eaLnBrk="0" fontAlgn="base" hangingPunct="0">
              <a:spcBef>
                <a:spcPct val="0"/>
              </a:spcBef>
              <a:spcAft>
                <a:spcPct val="0"/>
              </a:spcAft>
              <a:defRPr sz="2400">
                <a:solidFill>
                  <a:schemeClr val="tx1"/>
                </a:solidFill>
                <a:latin typeface="Book Antiqua" panose="02040602050305030304" pitchFamily="18" charset="0"/>
              </a:defRPr>
            </a:lvl7pPr>
            <a:lvl8pPr marL="3429000" indent="-228600" eaLnBrk="0" fontAlgn="base" hangingPunct="0">
              <a:spcBef>
                <a:spcPct val="0"/>
              </a:spcBef>
              <a:spcAft>
                <a:spcPct val="0"/>
              </a:spcAft>
              <a:defRPr sz="2400">
                <a:solidFill>
                  <a:schemeClr val="tx1"/>
                </a:solidFill>
                <a:latin typeface="Book Antiqua" panose="02040602050305030304" pitchFamily="18" charset="0"/>
              </a:defRPr>
            </a:lvl8pPr>
            <a:lvl9pPr marL="3886200" indent="-228600" eaLnBrk="0" fontAlgn="base" hangingPunct="0">
              <a:spcBef>
                <a:spcPct val="0"/>
              </a:spcBef>
              <a:spcAft>
                <a:spcPct val="0"/>
              </a:spcAft>
              <a:defRPr sz="2400">
                <a:solidFill>
                  <a:schemeClr val="tx1"/>
                </a:solidFill>
                <a:latin typeface="Book Antiqua" panose="02040602050305030304" pitchFamily="18" charset="0"/>
              </a:defRPr>
            </a:lvl9pPr>
          </a:lstStyle>
          <a:p>
            <a:r>
              <a:rPr lang="en-GB" altLang="en-US" i="1" dirty="0"/>
              <a:t>Problem</a:t>
            </a:r>
            <a:r>
              <a:rPr lang="en-GB" altLang="en-US" dirty="0"/>
              <a:t>.  Calculate the minimum radius ratio that can produce a co-ordination number of 3.  </a:t>
            </a:r>
          </a:p>
          <a:p>
            <a:r>
              <a:rPr lang="en-GB" altLang="en-US" dirty="0"/>
              <a:t> </a:t>
            </a:r>
          </a:p>
        </p:txBody>
      </p:sp>
      <p:pic>
        <p:nvPicPr>
          <p:cNvPr id="9221" name="Picture 3">
            <a:extLst>
              <a:ext uri="{FF2B5EF4-FFF2-40B4-BE49-F238E27FC236}">
                <a16:creationId xmlns:a16="http://schemas.microsoft.com/office/drawing/2014/main" id="{F44B5D47-FEF4-4F21-BEE4-F90CA1B38F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87713" y="3573464"/>
            <a:ext cx="2413000" cy="223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06066-88C3-454C-BBF5-E209726617C8}"/>
              </a:ext>
            </a:extLst>
          </p:cNvPr>
          <p:cNvSpPr>
            <a:spLocks noGrp="1"/>
          </p:cNvSpPr>
          <p:nvPr>
            <p:ph type="title"/>
          </p:nvPr>
        </p:nvSpPr>
        <p:spPr/>
        <p:txBody>
          <a:bodyPr rtlCol="0">
            <a:normAutofit/>
          </a:bodyPr>
          <a:lstStyle/>
          <a:p>
            <a:pPr>
              <a:defRPr/>
            </a:pPr>
            <a:r>
              <a:rPr lang="en-GB" dirty="0"/>
              <a:t>Crystal structure of ceramics - problem</a:t>
            </a:r>
          </a:p>
        </p:txBody>
      </p:sp>
      <p:sp>
        <p:nvSpPr>
          <p:cNvPr id="9219" name="Rectangle 2">
            <a:extLst>
              <a:ext uri="{FF2B5EF4-FFF2-40B4-BE49-F238E27FC236}">
                <a16:creationId xmlns:a16="http://schemas.microsoft.com/office/drawing/2014/main" id="{30691BF6-976E-4233-88EC-1486D37B0007}"/>
              </a:ext>
            </a:extLst>
          </p:cNvPr>
          <p:cNvSpPr>
            <a:spLocks noChangeArrowheads="1"/>
          </p:cNvSpPr>
          <p:nvPr/>
        </p:nvSpPr>
        <p:spPr bwMode="auto">
          <a:xfrm>
            <a:off x="2208214" y="1773238"/>
            <a:ext cx="7704137"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Book Antiqua" panose="02040602050305030304" pitchFamily="18" charset="0"/>
              </a:defRPr>
            </a:lvl1pPr>
            <a:lvl2pPr marL="742950" indent="-285750">
              <a:defRPr sz="2400">
                <a:solidFill>
                  <a:schemeClr val="tx1"/>
                </a:solidFill>
                <a:latin typeface="Book Antiqua" panose="02040602050305030304" pitchFamily="18" charset="0"/>
              </a:defRPr>
            </a:lvl2pPr>
            <a:lvl3pPr marL="1143000" indent="-228600">
              <a:defRPr sz="2400">
                <a:solidFill>
                  <a:schemeClr val="tx1"/>
                </a:solidFill>
                <a:latin typeface="Book Antiqua" panose="02040602050305030304" pitchFamily="18" charset="0"/>
              </a:defRPr>
            </a:lvl3pPr>
            <a:lvl4pPr marL="1600200" indent="-228600">
              <a:defRPr sz="2400">
                <a:solidFill>
                  <a:schemeClr val="tx1"/>
                </a:solidFill>
                <a:latin typeface="Book Antiqua" panose="02040602050305030304" pitchFamily="18" charset="0"/>
              </a:defRPr>
            </a:lvl4pPr>
            <a:lvl5pPr marL="2057400" indent="-228600">
              <a:defRPr sz="2400">
                <a:solidFill>
                  <a:schemeClr val="tx1"/>
                </a:solidFill>
                <a:latin typeface="Book Antiqua" panose="02040602050305030304" pitchFamily="18" charset="0"/>
              </a:defRPr>
            </a:lvl5pPr>
            <a:lvl6pPr marL="2514600" indent="-228600" eaLnBrk="0" fontAlgn="base" hangingPunct="0">
              <a:spcBef>
                <a:spcPct val="0"/>
              </a:spcBef>
              <a:spcAft>
                <a:spcPct val="0"/>
              </a:spcAft>
              <a:defRPr sz="2400">
                <a:solidFill>
                  <a:schemeClr val="tx1"/>
                </a:solidFill>
                <a:latin typeface="Book Antiqua" panose="02040602050305030304" pitchFamily="18" charset="0"/>
              </a:defRPr>
            </a:lvl6pPr>
            <a:lvl7pPr marL="2971800" indent="-228600" eaLnBrk="0" fontAlgn="base" hangingPunct="0">
              <a:spcBef>
                <a:spcPct val="0"/>
              </a:spcBef>
              <a:spcAft>
                <a:spcPct val="0"/>
              </a:spcAft>
              <a:defRPr sz="2400">
                <a:solidFill>
                  <a:schemeClr val="tx1"/>
                </a:solidFill>
                <a:latin typeface="Book Antiqua" panose="02040602050305030304" pitchFamily="18" charset="0"/>
              </a:defRPr>
            </a:lvl7pPr>
            <a:lvl8pPr marL="3429000" indent="-228600" eaLnBrk="0" fontAlgn="base" hangingPunct="0">
              <a:spcBef>
                <a:spcPct val="0"/>
              </a:spcBef>
              <a:spcAft>
                <a:spcPct val="0"/>
              </a:spcAft>
              <a:defRPr sz="2400">
                <a:solidFill>
                  <a:schemeClr val="tx1"/>
                </a:solidFill>
                <a:latin typeface="Book Antiqua" panose="02040602050305030304" pitchFamily="18" charset="0"/>
              </a:defRPr>
            </a:lvl8pPr>
            <a:lvl9pPr marL="3886200" indent="-228600" eaLnBrk="0" fontAlgn="base" hangingPunct="0">
              <a:spcBef>
                <a:spcPct val="0"/>
              </a:spcBef>
              <a:spcAft>
                <a:spcPct val="0"/>
              </a:spcAft>
              <a:defRPr sz="2400">
                <a:solidFill>
                  <a:schemeClr val="tx1"/>
                </a:solidFill>
                <a:latin typeface="Book Antiqua" panose="02040602050305030304" pitchFamily="18" charset="0"/>
              </a:defRPr>
            </a:lvl9pPr>
          </a:lstStyle>
          <a:p>
            <a:r>
              <a:rPr lang="en-GB" altLang="en-US" i="1"/>
              <a:t>Problem</a:t>
            </a:r>
            <a:r>
              <a:rPr lang="en-GB" altLang="en-US"/>
              <a:t>.  Calculate the minimum radius ratio that can produce a co-ordination number of 3.  </a:t>
            </a:r>
          </a:p>
          <a:p>
            <a:r>
              <a:rPr lang="en-GB" altLang="en-US"/>
              <a:t> </a:t>
            </a:r>
          </a:p>
          <a:p>
            <a:r>
              <a:rPr lang="en-GB" altLang="en-US" i="1"/>
              <a:t>Answer</a:t>
            </a:r>
            <a:r>
              <a:rPr lang="en-GB" altLang="en-US"/>
              <a:t>.  r</a:t>
            </a:r>
            <a:r>
              <a:rPr lang="en-GB" altLang="en-US" baseline="-25000"/>
              <a:t>c</a:t>
            </a:r>
            <a:r>
              <a:rPr lang="en-GB" altLang="en-US"/>
              <a:t>/r</a:t>
            </a:r>
            <a:r>
              <a:rPr lang="en-GB" altLang="en-US" baseline="-25000"/>
              <a:t>a</a:t>
            </a:r>
            <a:r>
              <a:rPr lang="en-GB" altLang="en-US"/>
              <a:t> = 0.155</a:t>
            </a:r>
          </a:p>
        </p:txBody>
      </p:sp>
      <p:pic>
        <p:nvPicPr>
          <p:cNvPr id="9220" name="Picture 2">
            <a:extLst>
              <a:ext uri="{FF2B5EF4-FFF2-40B4-BE49-F238E27FC236}">
                <a16:creationId xmlns:a16="http://schemas.microsoft.com/office/drawing/2014/main" id="{81E28E44-18CC-461C-B35A-9B26B51371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08664" y="4005264"/>
            <a:ext cx="5665787" cy="20264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1" name="Picture 3">
            <a:extLst>
              <a:ext uri="{FF2B5EF4-FFF2-40B4-BE49-F238E27FC236}">
                <a16:creationId xmlns:a16="http://schemas.microsoft.com/office/drawing/2014/main" id="{F44B5D47-FEF4-4F21-BEE4-F90CA1B38F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87713" y="3573464"/>
            <a:ext cx="2413000" cy="223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478553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211FC9BA-4DFF-4581-A0C4-9C59F26E5108}"/>
              </a:ext>
            </a:extLst>
          </p:cNvPr>
          <p:cNvSpPr>
            <a:spLocks noGrp="1"/>
          </p:cNvSpPr>
          <p:nvPr>
            <p:ph type="title"/>
          </p:nvPr>
        </p:nvSpPr>
        <p:spPr/>
        <p:txBody>
          <a:bodyPr/>
          <a:lstStyle/>
          <a:p>
            <a:pPr eaLnBrk="1" hangingPunct="1"/>
            <a:r>
              <a:rPr lang="en-GB" altLang="en-US"/>
              <a:t>Crystal structure of ceramics</a:t>
            </a:r>
          </a:p>
        </p:txBody>
      </p:sp>
      <p:graphicFrame>
        <p:nvGraphicFramePr>
          <p:cNvPr id="4" name="Table 3">
            <a:extLst>
              <a:ext uri="{FF2B5EF4-FFF2-40B4-BE49-F238E27FC236}">
                <a16:creationId xmlns:a16="http://schemas.microsoft.com/office/drawing/2014/main" id="{591172C3-34EF-481E-8985-48CBFDAAC283}"/>
              </a:ext>
            </a:extLst>
          </p:cNvPr>
          <p:cNvGraphicFramePr>
            <a:graphicFrameLocks noGrp="1"/>
          </p:cNvGraphicFramePr>
          <p:nvPr/>
        </p:nvGraphicFramePr>
        <p:xfrm>
          <a:off x="3863975" y="2089150"/>
          <a:ext cx="6167438" cy="1828800"/>
        </p:xfrm>
        <a:graphic>
          <a:graphicData uri="http://schemas.openxmlformats.org/drawingml/2006/table">
            <a:tbl>
              <a:tblPr>
                <a:tableStyleId>{5C22544A-7EE6-4342-B048-85BDC9FD1C3A}</a:tableStyleId>
              </a:tblPr>
              <a:tblGrid>
                <a:gridCol w="2139425">
                  <a:extLst>
                    <a:ext uri="{9D8B030D-6E8A-4147-A177-3AD203B41FA5}">
                      <a16:colId xmlns:a16="http://schemas.microsoft.com/office/drawing/2014/main" val="20000"/>
                    </a:ext>
                  </a:extLst>
                </a:gridCol>
                <a:gridCol w="4028013">
                  <a:extLst>
                    <a:ext uri="{9D8B030D-6E8A-4147-A177-3AD203B41FA5}">
                      <a16:colId xmlns:a16="http://schemas.microsoft.com/office/drawing/2014/main" val="20001"/>
                    </a:ext>
                  </a:extLst>
                </a:gridCol>
              </a:tblGrid>
              <a:tr h="0">
                <a:tc>
                  <a:txBody>
                    <a:bodyPr/>
                    <a:lstStyle/>
                    <a:p>
                      <a:pPr algn="ctr">
                        <a:spcAft>
                          <a:spcPts val="0"/>
                        </a:spcAft>
                      </a:pPr>
                      <a:r>
                        <a:rPr lang="en-GB" sz="1200" dirty="0">
                          <a:effectLst/>
                        </a:rPr>
                        <a:t> </a:t>
                      </a:r>
                      <a:endParaRPr lang="en-GB" sz="1200" dirty="0">
                        <a:effectLst/>
                        <a:latin typeface="Times New Roman"/>
                        <a:ea typeface="Times New Roman"/>
                      </a:endParaRPr>
                    </a:p>
                  </a:txBody>
                  <a:tcPr marL="68584" marR="68584" marT="0" marB="0" anchor="ctr"/>
                </a:tc>
                <a:tc>
                  <a:txBody>
                    <a:bodyPr/>
                    <a:lstStyle/>
                    <a:p>
                      <a:pPr>
                        <a:spcAft>
                          <a:spcPts val="0"/>
                        </a:spcAft>
                      </a:pPr>
                      <a:r>
                        <a:rPr lang="en-GB" sz="2000" dirty="0">
                          <a:effectLst/>
                          <a:latin typeface="Arial" pitchFamily="34" charset="0"/>
                          <a:cs typeface="Arial" pitchFamily="34" charset="0"/>
                        </a:rPr>
                        <a:t>For </a:t>
                      </a:r>
                      <a:r>
                        <a:rPr lang="en-GB" sz="2000" dirty="0" err="1">
                          <a:effectLst/>
                          <a:latin typeface="Arial" pitchFamily="34" charset="0"/>
                          <a:cs typeface="Arial" pitchFamily="34" charset="0"/>
                        </a:rPr>
                        <a:t>fcc</a:t>
                      </a:r>
                      <a:r>
                        <a:rPr lang="en-GB" sz="2000" dirty="0">
                          <a:effectLst/>
                          <a:latin typeface="Arial" pitchFamily="34" charset="0"/>
                          <a:cs typeface="Arial" pitchFamily="34" charset="0"/>
                        </a:rPr>
                        <a:t> packing </a:t>
                      </a:r>
                    </a:p>
                    <a:p>
                      <a:pPr>
                        <a:spcAft>
                          <a:spcPts val="0"/>
                        </a:spcAft>
                      </a:pPr>
                      <a:r>
                        <a:rPr lang="en-GB" sz="2000" dirty="0">
                          <a:effectLst/>
                          <a:latin typeface="Arial" pitchFamily="34" charset="0"/>
                          <a:cs typeface="Arial" pitchFamily="34" charset="0"/>
                        </a:rPr>
                        <a:t> </a:t>
                      </a:r>
                    </a:p>
                    <a:p>
                      <a:pPr>
                        <a:spcAft>
                          <a:spcPts val="0"/>
                        </a:spcAft>
                      </a:pPr>
                      <a:r>
                        <a:rPr lang="en-GB" sz="2000" dirty="0">
                          <a:effectLst/>
                          <a:latin typeface="Arial" pitchFamily="34" charset="0"/>
                          <a:cs typeface="Arial" pitchFamily="34" charset="0"/>
                        </a:rPr>
                        <a:t>Also a = 2r</a:t>
                      </a:r>
                      <a:r>
                        <a:rPr lang="en-GB" sz="2000" baseline="-25000" dirty="0">
                          <a:effectLst/>
                          <a:latin typeface="Arial" pitchFamily="34" charset="0"/>
                          <a:cs typeface="Arial" pitchFamily="34" charset="0"/>
                        </a:rPr>
                        <a:t>a</a:t>
                      </a:r>
                      <a:r>
                        <a:rPr lang="en-GB" sz="2000" dirty="0">
                          <a:effectLst/>
                          <a:latin typeface="Arial" pitchFamily="34" charset="0"/>
                          <a:cs typeface="Arial" pitchFamily="34" charset="0"/>
                        </a:rPr>
                        <a:t>+2r</a:t>
                      </a:r>
                      <a:r>
                        <a:rPr lang="en-GB" sz="2000" baseline="-25000" dirty="0">
                          <a:effectLst/>
                          <a:latin typeface="Arial" pitchFamily="34" charset="0"/>
                          <a:cs typeface="Arial" pitchFamily="34" charset="0"/>
                        </a:rPr>
                        <a:t>c</a:t>
                      </a:r>
                      <a:endParaRPr lang="en-GB" sz="2000" dirty="0">
                        <a:effectLst/>
                        <a:latin typeface="Arial" pitchFamily="34" charset="0"/>
                        <a:cs typeface="Arial" pitchFamily="34" charset="0"/>
                      </a:endParaRPr>
                    </a:p>
                    <a:p>
                      <a:pPr>
                        <a:spcAft>
                          <a:spcPts val="0"/>
                        </a:spcAft>
                      </a:pPr>
                      <a:r>
                        <a:rPr lang="en-GB" sz="2000" dirty="0">
                          <a:effectLst/>
                          <a:latin typeface="Arial" pitchFamily="34" charset="0"/>
                          <a:cs typeface="Arial" pitchFamily="34" charset="0"/>
                        </a:rPr>
                        <a:t> </a:t>
                      </a:r>
                    </a:p>
                    <a:p>
                      <a:pPr>
                        <a:spcAft>
                          <a:spcPts val="0"/>
                        </a:spcAft>
                      </a:pPr>
                      <a:r>
                        <a:rPr lang="en-GB" sz="2000" dirty="0">
                          <a:effectLst/>
                          <a:latin typeface="Arial" pitchFamily="34" charset="0"/>
                          <a:cs typeface="Arial" pitchFamily="34" charset="0"/>
                          <a:sym typeface="Symbol"/>
                        </a:rPr>
                        <a:t></a:t>
                      </a:r>
                      <a:r>
                        <a:rPr lang="en-GB" sz="2000" dirty="0">
                          <a:effectLst/>
                          <a:latin typeface="Arial" pitchFamily="34" charset="0"/>
                          <a:cs typeface="Arial" pitchFamily="34" charset="0"/>
                        </a:rPr>
                        <a:t> </a:t>
                      </a:r>
                      <a:r>
                        <a:rPr lang="en-GB" sz="2000" dirty="0" err="1">
                          <a:effectLst/>
                          <a:latin typeface="Arial" pitchFamily="34" charset="0"/>
                          <a:cs typeface="Arial" pitchFamily="34" charset="0"/>
                        </a:rPr>
                        <a:t>r</a:t>
                      </a:r>
                      <a:r>
                        <a:rPr lang="en-GB" sz="2000" baseline="-25000" dirty="0" err="1">
                          <a:effectLst/>
                          <a:latin typeface="Arial" pitchFamily="34" charset="0"/>
                          <a:cs typeface="Arial" pitchFamily="34" charset="0"/>
                        </a:rPr>
                        <a:t>c</a:t>
                      </a:r>
                      <a:r>
                        <a:rPr lang="en-GB" sz="2000" dirty="0">
                          <a:effectLst/>
                          <a:latin typeface="Arial" pitchFamily="34" charset="0"/>
                          <a:cs typeface="Arial" pitchFamily="34" charset="0"/>
                        </a:rPr>
                        <a:t>/</a:t>
                      </a:r>
                      <a:r>
                        <a:rPr lang="en-GB" sz="2000" dirty="0" err="1">
                          <a:effectLst/>
                          <a:latin typeface="Arial" pitchFamily="34" charset="0"/>
                          <a:cs typeface="Arial" pitchFamily="34" charset="0"/>
                        </a:rPr>
                        <a:t>r</a:t>
                      </a:r>
                      <a:r>
                        <a:rPr lang="en-GB" sz="2000" baseline="-25000" dirty="0" err="1">
                          <a:effectLst/>
                          <a:latin typeface="Arial" pitchFamily="34" charset="0"/>
                          <a:cs typeface="Arial" pitchFamily="34" charset="0"/>
                        </a:rPr>
                        <a:t>a</a:t>
                      </a:r>
                      <a:r>
                        <a:rPr lang="en-GB" sz="2000" dirty="0">
                          <a:effectLst/>
                          <a:latin typeface="Arial" pitchFamily="34" charset="0"/>
                          <a:cs typeface="Arial" pitchFamily="34" charset="0"/>
                        </a:rPr>
                        <a:t> = 0.414</a:t>
                      </a:r>
                    </a:p>
                    <a:p>
                      <a:pPr>
                        <a:spcAft>
                          <a:spcPts val="0"/>
                        </a:spcAft>
                      </a:pPr>
                      <a:r>
                        <a:rPr lang="en-GB" sz="2000" dirty="0">
                          <a:effectLst/>
                          <a:latin typeface="Arial" pitchFamily="34" charset="0"/>
                          <a:cs typeface="Arial" pitchFamily="34" charset="0"/>
                        </a:rPr>
                        <a:t> </a:t>
                      </a:r>
                    </a:p>
                  </a:txBody>
                  <a:tcPr marL="68584" marR="68584" marT="0" marB="0" anchor="ctr"/>
                </a:tc>
                <a:extLst>
                  <a:ext uri="{0D108BD9-81ED-4DB2-BD59-A6C34878D82A}">
                    <a16:rowId xmlns:a16="http://schemas.microsoft.com/office/drawing/2014/main" val="10000"/>
                  </a:ext>
                </a:extLst>
              </a:tr>
            </a:tbl>
          </a:graphicData>
        </a:graphic>
      </p:graphicFrame>
      <p:pic>
        <p:nvPicPr>
          <p:cNvPr id="10251" name="Picture 2" descr="38">
            <a:extLst>
              <a:ext uri="{FF2B5EF4-FFF2-40B4-BE49-F238E27FC236}">
                <a16:creationId xmlns:a16="http://schemas.microsoft.com/office/drawing/2014/main" id="{C03A3464-0ED0-4E22-90EA-9E539EF1EE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5813" y="2060575"/>
            <a:ext cx="2652712" cy="2713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10252" name="Object 4">
            <a:extLst>
              <a:ext uri="{FF2B5EF4-FFF2-40B4-BE49-F238E27FC236}">
                <a16:creationId xmlns:a16="http://schemas.microsoft.com/office/drawing/2014/main" id="{EDE624B9-B986-467E-9FF0-E4B79B5F4E65}"/>
              </a:ext>
            </a:extLst>
          </p:cNvPr>
          <p:cNvGraphicFramePr>
            <a:graphicFrameLocks noChangeAspect="1"/>
          </p:cNvGraphicFramePr>
          <p:nvPr/>
        </p:nvGraphicFramePr>
        <p:xfrm>
          <a:off x="7896225" y="2043114"/>
          <a:ext cx="1612900" cy="604837"/>
        </p:xfrm>
        <a:graphic>
          <a:graphicData uri="http://schemas.openxmlformats.org/presentationml/2006/ole">
            <mc:AlternateContent xmlns:mc="http://schemas.openxmlformats.org/markup-compatibility/2006">
              <mc:Choice xmlns:v="urn:schemas-microsoft-com:vml" Requires="v">
                <p:oleObj spid="_x0000_s1027" name="Equation" r:id="rId4" imgW="609600" imgH="228600" progId="Equation.3">
                  <p:embed/>
                </p:oleObj>
              </mc:Choice>
              <mc:Fallback>
                <p:oleObj name="Equation" r:id="rId4" imgW="609600" imgH="228600" progId="Equation.3">
                  <p:embed/>
                  <p:pic>
                    <p:nvPicPr>
                      <p:cNvPr id="10252" name="Object 4">
                        <a:extLst>
                          <a:ext uri="{FF2B5EF4-FFF2-40B4-BE49-F238E27FC236}">
                            <a16:creationId xmlns:a16="http://schemas.microsoft.com/office/drawing/2014/main" id="{EDE624B9-B986-467E-9FF0-E4B79B5F4E6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96225" y="2043114"/>
                        <a:ext cx="1612900" cy="604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7C6AB9F3-6293-492D-81C3-C6038A5219C4}"/>
              </a:ext>
            </a:extLst>
          </p:cNvPr>
          <p:cNvSpPr>
            <a:spLocks noGrp="1"/>
          </p:cNvSpPr>
          <p:nvPr>
            <p:ph type="title"/>
          </p:nvPr>
        </p:nvSpPr>
        <p:spPr/>
        <p:txBody>
          <a:bodyPr/>
          <a:lstStyle/>
          <a:p>
            <a:pPr eaLnBrk="1" hangingPunct="1"/>
            <a:r>
              <a:rPr lang="en-GB" altLang="en-US"/>
              <a:t>Crystal structure of ceramics</a:t>
            </a:r>
          </a:p>
        </p:txBody>
      </p:sp>
      <p:graphicFrame>
        <p:nvGraphicFramePr>
          <p:cNvPr id="3" name="Table 2">
            <a:extLst>
              <a:ext uri="{FF2B5EF4-FFF2-40B4-BE49-F238E27FC236}">
                <a16:creationId xmlns:a16="http://schemas.microsoft.com/office/drawing/2014/main" id="{4BD162AB-22E6-448F-A0D6-9749CAEC21FE}"/>
              </a:ext>
            </a:extLst>
          </p:cNvPr>
          <p:cNvGraphicFramePr>
            <a:graphicFrameLocks noGrp="1"/>
          </p:cNvGraphicFramePr>
          <p:nvPr/>
        </p:nvGraphicFramePr>
        <p:xfrm>
          <a:off x="1919288" y="1743076"/>
          <a:ext cx="8208962" cy="2981325"/>
        </p:xfrm>
        <a:graphic>
          <a:graphicData uri="http://schemas.openxmlformats.org/drawingml/2006/table">
            <a:tbl>
              <a:tblPr>
                <a:tableStyleId>{5C22544A-7EE6-4342-B048-85BDC9FD1C3A}</a:tableStyleId>
              </a:tblPr>
              <a:tblGrid>
                <a:gridCol w="1547844">
                  <a:extLst>
                    <a:ext uri="{9D8B030D-6E8A-4147-A177-3AD203B41FA5}">
                      <a16:colId xmlns:a16="http://schemas.microsoft.com/office/drawing/2014/main" val="20000"/>
                    </a:ext>
                  </a:extLst>
                </a:gridCol>
                <a:gridCol w="3876027">
                  <a:extLst>
                    <a:ext uri="{9D8B030D-6E8A-4147-A177-3AD203B41FA5}">
                      <a16:colId xmlns:a16="http://schemas.microsoft.com/office/drawing/2014/main" val="20001"/>
                    </a:ext>
                  </a:extLst>
                </a:gridCol>
                <a:gridCol w="1450301">
                  <a:extLst>
                    <a:ext uri="{9D8B030D-6E8A-4147-A177-3AD203B41FA5}">
                      <a16:colId xmlns:a16="http://schemas.microsoft.com/office/drawing/2014/main" val="20002"/>
                    </a:ext>
                  </a:extLst>
                </a:gridCol>
                <a:gridCol w="1334790">
                  <a:extLst>
                    <a:ext uri="{9D8B030D-6E8A-4147-A177-3AD203B41FA5}">
                      <a16:colId xmlns:a16="http://schemas.microsoft.com/office/drawing/2014/main" val="20003"/>
                    </a:ext>
                  </a:extLst>
                </a:gridCol>
              </a:tblGrid>
              <a:tr h="993775">
                <a:tc>
                  <a:txBody>
                    <a:bodyPr/>
                    <a:lstStyle/>
                    <a:p>
                      <a:pPr algn="ctr">
                        <a:spcAft>
                          <a:spcPts val="0"/>
                        </a:spcAft>
                      </a:pPr>
                      <a:r>
                        <a:rPr lang="en-GB" sz="1800" b="1" dirty="0">
                          <a:effectLst/>
                          <a:latin typeface="Arial" pitchFamily="34" charset="0"/>
                          <a:cs typeface="Arial" pitchFamily="34" charset="0"/>
                        </a:rPr>
                        <a:t>Co-ordination</a:t>
                      </a:r>
                    </a:p>
                    <a:p>
                      <a:pPr algn="ctr">
                        <a:spcAft>
                          <a:spcPts val="0"/>
                        </a:spcAft>
                      </a:pPr>
                      <a:r>
                        <a:rPr lang="en-GB" sz="1800" b="1" dirty="0">
                          <a:effectLst/>
                          <a:latin typeface="Arial" pitchFamily="34" charset="0"/>
                          <a:cs typeface="Arial" pitchFamily="34" charset="0"/>
                        </a:rPr>
                        <a:t>No.</a:t>
                      </a:r>
                      <a:endParaRPr lang="en-GB" sz="1800" b="1" dirty="0">
                        <a:effectLst/>
                        <a:latin typeface="Arial" pitchFamily="34" charset="0"/>
                        <a:ea typeface="Times New Roman"/>
                        <a:cs typeface="Arial" pitchFamily="34" charset="0"/>
                      </a:endParaRPr>
                    </a:p>
                  </a:txBody>
                  <a:tcPr marL="68580" marR="68580" marT="0" marB="0"/>
                </a:tc>
                <a:tc>
                  <a:txBody>
                    <a:bodyPr/>
                    <a:lstStyle/>
                    <a:p>
                      <a:pPr algn="ctr">
                        <a:spcAft>
                          <a:spcPts val="0"/>
                        </a:spcAft>
                      </a:pPr>
                      <a:r>
                        <a:rPr lang="en-GB" sz="1800" b="1" dirty="0">
                          <a:effectLst/>
                          <a:latin typeface="Arial" pitchFamily="34" charset="0"/>
                          <a:cs typeface="Arial" pitchFamily="34" charset="0"/>
                        </a:rPr>
                        <a:t>Range of Radius Ratio for which</a:t>
                      </a:r>
                    </a:p>
                    <a:p>
                      <a:pPr algn="ctr">
                        <a:spcAft>
                          <a:spcPts val="0"/>
                        </a:spcAft>
                      </a:pPr>
                      <a:r>
                        <a:rPr lang="en-GB" sz="1800" b="1" dirty="0">
                          <a:effectLst/>
                          <a:latin typeface="Arial" pitchFamily="34" charset="0"/>
                          <a:cs typeface="Arial" pitchFamily="34" charset="0"/>
                        </a:rPr>
                        <a:t>Co-ordination No. is expected to be stable</a:t>
                      </a:r>
                    </a:p>
                  </a:txBody>
                  <a:tcPr marL="68580" marR="68580" marT="0" marB="0"/>
                </a:tc>
                <a:tc>
                  <a:txBody>
                    <a:bodyPr/>
                    <a:lstStyle/>
                    <a:p>
                      <a:pPr algn="ctr">
                        <a:spcAft>
                          <a:spcPts val="0"/>
                        </a:spcAft>
                      </a:pPr>
                      <a:r>
                        <a:rPr lang="en-GB" sz="1800" b="1" dirty="0">
                          <a:effectLst/>
                          <a:latin typeface="Arial" pitchFamily="34" charset="0"/>
                          <a:cs typeface="Arial" pitchFamily="34" charset="0"/>
                        </a:rPr>
                        <a:t>Co-ordination Polyhedron</a:t>
                      </a:r>
                      <a:endParaRPr lang="en-GB" sz="1800" b="1" dirty="0">
                        <a:effectLst/>
                        <a:latin typeface="Arial" pitchFamily="34" charset="0"/>
                        <a:ea typeface="Times New Roman"/>
                        <a:cs typeface="Arial" pitchFamily="34" charset="0"/>
                      </a:endParaRPr>
                    </a:p>
                  </a:txBody>
                  <a:tcPr marL="68580" marR="68580" marT="0" marB="0"/>
                </a:tc>
                <a:tc>
                  <a:txBody>
                    <a:bodyPr/>
                    <a:lstStyle/>
                    <a:p>
                      <a:pPr algn="ctr">
                        <a:spcAft>
                          <a:spcPts val="0"/>
                        </a:spcAft>
                      </a:pPr>
                      <a:r>
                        <a:rPr lang="en-GB" sz="1800" b="1" dirty="0">
                          <a:effectLst/>
                          <a:latin typeface="Arial" pitchFamily="34" charset="0"/>
                          <a:cs typeface="Arial" pitchFamily="34" charset="0"/>
                        </a:rPr>
                        <a:t>Packing</a:t>
                      </a:r>
                    </a:p>
                  </a:txBody>
                  <a:tcPr marL="68580" marR="68580" marT="0" marB="0" anchor="ctr"/>
                </a:tc>
                <a:extLst>
                  <a:ext uri="{0D108BD9-81ED-4DB2-BD59-A6C34878D82A}">
                    <a16:rowId xmlns:a16="http://schemas.microsoft.com/office/drawing/2014/main" val="10000"/>
                  </a:ext>
                </a:extLst>
              </a:tr>
              <a:tr h="1987550">
                <a:tc>
                  <a:txBody>
                    <a:bodyPr/>
                    <a:lstStyle/>
                    <a:p>
                      <a:pPr algn="ctr">
                        <a:spcAft>
                          <a:spcPts val="0"/>
                        </a:spcAft>
                        <a:tabLst>
                          <a:tab pos="450215" algn="r"/>
                        </a:tabLst>
                      </a:pPr>
                      <a:r>
                        <a:rPr lang="en-GB" sz="1800" dirty="0">
                          <a:effectLst/>
                          <a:latin typeface="Arial" pitchFamily="34" charset="0"/>
                          <a:cs typeface="Arial" pitchFamily="34" charset="0"/>
                        </a:rPr>
                        <a:t>	2</a:t>
                      </a:r>
                    </a:p>
                    <a:p>
                      <a:pPr algn="ctr">
                        <a:spcAft>
                          <a:spcPts val="0"/>
                        </a:spcAft>
                        <a:tabLst>
                          <a:tab pos="450215" algn="r"/>
                        </a:tabLst>
                      </a:pPr>
                      <a:r>
                        <a:rPr lang="en-GB" sz="1800" dirty="0">
                          <a:effectLst/>
                          <a:latin typeface="Arial" pitchFamily="34" charset="0"/>
                          <a:cs typeface="Arial" pitchFamily="34" charset="0"/>
                        </a:rPr>
                        <a:t>	3</a:t>
                      </a:r>
                    </a:p>
                    <a:p>
                      <a:pPr algn="ctr">
                        <a:spcAft>
                          <a:spcPts val="0"/>
                        </a:spcAft>
                        <a:tabLst>
                          <a:tab pos="450215" algn="r"/>
                        </a:tabLst>
                      </a:pPr>
                      <a:r>
                        <a:rPr lang="en-GB" sz="1800" dirty="0">
                          <a:effectLst/>
                          <a:latin typeface="Arial" pitchFamily="34" charset="0"/>
                          <a:cs typeface="Arial" pitchFamily="34" charset="0"/>
                        </a:rPr>
                        <a:t>	4</a:t>
                      </a:r>
                    </a:p>
                    <a:p>
                      <a:pPr algn="ctr">
                        <a:spcAft>
                          <a:spcPts val="0"/>
                        </a:spcAft>
                        <a:tabLst>
                          <a:tab pos="450215" algn="r"/>
                        </a:tabLst>
                      </a:pPr>
                      <a:r>
                        <a:rPr lang="en-GB" sz="1800" dirty="0">
                          <a:effectLst/>
                          <a:latin typeface="Arial" pitchFamily="34" charset="0"/>
                          <a:cs typeface="Arial" pitchFamily="34" charset="0"/>
                        </a:rPr>
                        <a:t>	6</a:t>
                      </a:r>
                    </a:p>
                    <a:p>
                      <a:pPr algn="ctr">
                        <a:spcAft>
                          <a:spcPts val="0"/>
                        </a:spcAft>
                        <a:tabLst>
                          <a:tab pos="450215" algn="r"/>
                        </a:tabLst>
                      </a:pPr>
                      <a:r>
                        <a:rPr lang="en-GB" sz="1800" dirty="0">
                          <a:effectLst/>
                          <a:latin typeface="Arial" pitchFamily="34" charset="0"/>
                          <a:cs typeface="Arial" pitchFamily="34" charset="0"/>
                        </a:rPr>
                        <a:t>	8</a:t>
                      </a:r>
                    </a:p>
                    <a:p>
                      <a:pPr algn="ctr">
                        <a:spcAft>
                          <a:spcPts val="0"/>
                        </a:spcAft>
                        <a:tabLst>
                          <a:tab pos="450215" algn="r"/>
                        </a:tabLst>
                      </a:pPr>
                      <a:r>
                        <a:rPr lang="en-GB" sz="1800" dirty="0">
                          <a:effectLst/>
                          <a:latin typeface="Arial" pitchFamily="34" charset="0"/>
                          <a:cs typeface="Arial" pitchFamily="34" charset="0"/>
                        </a:rPr>
                        <a:t>	12</a:t>
                      </a:r>
                      <a:endParaRPr lang="en-GB" sz="1800" dirty="0">
                        <a:effectLst/>
                        <a:latin typeface="Arial" pitchFamily="34" charset="0"/>
                        <a:ea typeface="Times New Roman"/>
                        <a:cs typeface="Arial" pitchFamily="34" charset="0"/>
                      </a:endParaRPr>
                    </a:p>
                  </a:txBody>
                  <a:tcPr marL="68580" marR="68580" marT="0" marB="0"/>
                </a:tc>
                <a:tc>
                  <a:txBody>
                    <a:bodyPr/>
                    <a:lstStyle/>
                    <a:p>
                      <a:pPr algn="ctr">
                        <a:spcAft>
                          <a:spcPts val="0"/>
                        </a:spcAft>
                        <a:tabLst>
                          <a:tab pos="1282065" algn="r"/>
                          <a:tab pos="1461770" algn="l"/>
                          <a:tab pos="1731645" algn="dec"/>
                        </a:tabLst>
                      </a:pPr>
                      <a:r>
                        <a:rPr lang="en-GB" sz="1800" dirty="0">
                          <a:effectLst/>
                          <a:latin typeface="Arial" pitchFamily="34" charset="0"/>
                          <a:cs typeface="Arial" pitchFamily="34" charset="0"/>
                        </a:rPr>
                        <a:t>    	0 	to 	.155</a:t>
                      </a:r>
                    </a:p>
                    <a:p>
                      <a:pPr algn="ctr">
                        <a:spcAft>
                          <a:spcPts val="0"/>
                        </a:spcAft>
                        <a:tabLst>
                          <a:tab pos="1282065" algn="r"/>
                          <a:tab pos="1461770" algn="l"/>
                          <a:tab pos="1731645" algn="dec"/>
                        </a:tabLst>
                      </a:pPr>
                      <a:r>
                        <a:rPr lang="en-GB" sz="1800" dirty="0">
                          <a:effectLst/>
                          <a:latin typeface="Arial" pitchFamily="34" charset="0"/>
                          <a:cs typeface="Arial" pitchFamily="34" charset="0"/>
                        </a:rPr>
                        <a:t>	.155 	to 	.225</a:t>
                      </a:r>
                    </a:p>
                    <a:p>
                      <a:pPr algn="ctr">
                        <a:spcAft>
                          <a:spcPts val="0"/>
                        </a:spcAft>
                        <a:tabLst>
                          <a:tab pos="1282065" algn="r"/>
                          <a:tab pos="1461770" algn="l"/>
                          <a:tab pos="1731645" algn="dec"/>
                        </a:tabLst>
                      </a:pPr>
                      <a:r>
                        <a:rPr lang="en-GB" sz="1800" dirty="0">
                          <a:effectLst/>
                          <a:latin typeface="Arial" pitchFamily="34" charset="0"/>
                          <a:cs typeface="Arial" pitchFamily="34" charset="0"/>
                        </a:rPr>
                        <a:t>	.225 	to 	.414</a:t>
                      </a:r>
                    </a:p>
                    <a:p>
                      <a:pPr algn="ctr">
                        <a:spcAft>
                          <a:spcPts val="0"/>
                        </a:spcAft>
                        <a:tabLst>
                          <a:tab pos="1282065" algn="r"/>
                          <a:tab pos="1461770" algn="l"/>
                          <a:tab pos="1731645" algn="dec"/>
                        </a:tabLst>
                      </a:pPr>
                      <a:r>
                        <a:rPr lang="en-GB" sz="1800" dirty="0">
                          <a:effectLst/>
                          <a:latin typeface="Arial" pitchFamily="34" charset="0"/>
                          <a:cs typeface="Arial" pitchFamily="34" charset="0"/>
                        </a:rPr>
                        <a:t>	.414 	to 	.732</a:t>
                      </a:r>
                    </a:p>
                    <a:p>
                      <a:pPr algn="ctr">
                        <a:spcAft>
                          <a:spcPts val="0"/>
                        </a:spcAft>
                        <a:tabLst>
                          <a:tab pos="1282065" algn="r"/>
                          <a:tab pos="1461770" algn="l"/>
                          <a:tab pos="1731645" algn="dec"/>
                        </a:tabLst>
                      </a:pPr>
                      <a:r>
                        <a:rPr lang="en-GB" sz="1800" dirty="0">
                          <a:effectLst/>
                          <a:latin typeface="Arial" pitchFamily="34" charset="0"/>
                          <a:cs typeface="Arial" pitchFamily="34" charset="0"/>
                        </a:rPr>
                        <a:t>	.732 	to 	1.0</a:t>
                      </a:r>
                    </a:p>
                    <a:p>
                      <a:pPr algn="ctr">
                        <a:spcAft>
                          <a:spcPts val="0"/>
                        </a:spcAft>
                        <a:tabLst>
                          <a:tab pos="1282065" algn="r"/>
                          <a:tab pos="1461770" algn="l"/>
                          <a:tab pos="1731645" algn="dec"/>
                        </a:tabLst>
                      </a:pPr>
                      <a:r>
                        <a:rPr lang="en-GB" sz="1800" dirty="0">
                          <a:effectLst/>
                          <a:latin typeface="Arial" pitchFamily="34" charset="0"/>
                          <a:cs typeface="Arial" pitchFamily="34" charset="0"/>
                        </a:rPr>
                        <a:t>	1.0</a:t>
                      </a:r>
                      <a:endParaRPr lang="en-GB" sz="1800" dirty="0">
                        <a:effectLst/>
                        <a:latin typeface="Arial" pitchFamily="34" charset="0"/>
                        <a:ea typeface="Times New Roman"/>
                        <a:cs typeface="Arial" pitchFamily="34" charset="0"/>
                      </a:endParaRPr>
                    </a:p>
                  </a:txBody>
                  <a:tcPr marL="68580" marR="68580" marT="0" marB="0"/>
                </a:tc>
                <a:tc>
                  <a:txBody>
                    <a:bodyPr/>
                    <a:lstStyle/>
                    <a:p>
                      <a:pPr algn="ctr">
                        <a:spcAft>
                          <a:spcPts val="0"/>
                        </a:spcAft>
                      </a:pPr>
                      <a:r>
                        <a:rPr lang="en-GB" sz="1800" dirty="0">
                          <a:effectLst/>
                          <a:latin typeface="Arial" pitchFamily="34" charset="0"/>
                          <a:cs typeface="Arial" pitchFamily="34" charset="0"/>
                        </a:rPr>
                        <a:t>Line</a:t>
                      </a:r>
                    </a:p>
                    <a:p>
                      <a:pPr algn="ctr">
                        <a:spcAft>
                          <a:spcPts val="0"/>
                        </a:spcAft>
                      </a:pPr>
                      <a:r>
                        <a:rPr lang="en-GB" sz="1800" dirty="0">
                          <a:effectLst/>
                          <a:latin typeface="Arial" pitchFamily="34" charset="0"/>
                          <a:cs typeface="Arial" pitchFamily="34" charset="0"/>
                        </a:rPr>
                        <a:t>Triangle</a:t>
                      </a:r>
                    </a:p>
                    <a:p>
                      <a:pPr algn="ctr">
                        <a:spcAft>
                          <a:spcPts val="0"/>
                        </a:spcAft>
                      </a:pPr>
                      <a:r>
                        <a:rPr lang="en-GB" sz="1800" dirty="0">
                          <a:effectLst/>
                          <a:latin typeface="Arial" pitchFamily="34" charset="0"/>
                          <a:cs typeface="Arial" pitchFamily="34" charset="0"/>
                        </a:rPr>
                        <a:t>Tetrahedron</a:t>
                      </a:r>
                    </a:p>
                    <a:p>
                      <a:pPr algn="ctr">
                        <a:spcAft>
                          <a:spcPts val="0"/>
                        </a:spcAft>
                      </a:pPr>
                      <a:r>
                        <a:rPr lang="en-GB" sz="1800" dirty="0">
                          <a:effectLst/>
                          <a:latin typeface="Arial" pitchFamily="34" charset="0"/>
                          <a:cs typeface="Arial" pitchFamily="34" charset="0"/>
                        </a:rPr>
                        <a:t>Octahedron</a:t>
                      </a:r>
                    </a:p>
                    <a:p>
                      <a:pPr algn="ctr">
                        <a:spcAft>
                          <a:spcPts val="0"/>
                        </a:spcAft>
                      </a:pPr>
                      <a:r>
                        <a:rPr lang="en-GB" sz="1800" dirty="0">
                          <a:effectLst/>
                          <a:latin typeface="Arial" pitchFamily="34" charset="0"/>
                          <a:cs typeface="Arial" pitchFamily="34" charset="0"/>
                        </a:rPr>
                        <a:t>Cube</a:t>
                      </a:r>
                      <a:endParaRPr lang="en-GB" sz="1800" dirty="0">
                        <a:effectLst/>
                        <a:latin typeface="Arial" pitchFamily="34" charset="0"/>
                        <a:ea typeface="Times New Roman"/>
                        <a:cs typeface="Arial" pitchFamily="34" charset="0"/>
                      </a:endParaRPr>
                    </a:p>
                  </a:txBody>
                  <a:tcPr marL="68580" marR="68580" marT="0" marB="0"/>
                </a:tc>
                <a:tc>
                  <a:txBody>
                    <a:bodyPr/>
                    <a:lstStyle/>
                    <a:p>
                      <a:pPr algn="ctr">
                        <a:spcAft>
                          <a:spcPts val="0"/>
                        </a:spcAft>
                      </a:pPr>
                      <a:r>
                        <a:rPr lang="en-GB" sz="1800" dirty="0">
                          <a:effectLst/>
                          <a:latin typeface="Arial" pitchFamily="34" charset="0"/>
                          <a:cs typeface="Arial" pitchFamily="34" charset="0"/>
                        </a:rPr>
                        <a:t>Linear</a:t>
                      </a:r>
                    </a:p>
                    <a:p>
                      <a:pPr algn="ctr">
                        <a:spcAft>
                          <a:spcPts val="0"/>
                        </a:spcAft>
                      </a:pPr>
                      <a:r>
                        <a:rPr lang="en-GB" sz="1800" dirty="0">
                          <a:effectLst/>
                          <a:latin typeface="Arial" pitchFamily="34" charset="0"/>
                          <a:cs typeface="Arial" pitchFamily="34" charset="0"/>
                        </a:rPr>
                        <a:t>Triangular</a:t>
                      </a:r>
                    </a:p>
                    <a:p>
                      <a:pPr algn="ctr">
                        <a:spcAft>
                          <a:spcPts val="0"/>
                        </a:spcAft>
                      </a:pPr>
                      <a:r>
                        <a:rPr lang="en-GB" sz="1800" dirty="0">
                          <a:effectLst/>
                          <a:latin typeface="Arial" pitchFamily="34" charset="0"/>
                          <a:cs typeface="Arial" pitchFamily="34" charset="0"/>
                        </a:rPr>
                        <a:t>Tetrahedral</a:t>
                      </a:r>
                    </a:p>
                    <a:p>
                      <a:pPr algn="ctr">
                        <a:spcAft>
                          <a:spcPts val="0"/>
                        </a:spcAft>
                      </a:pPr>
                      <a:r>
                        <a:rPr lang="en-GB" sz="1800" dirty="0">
                          <a:effectLst/>
                          <a:latin typeface="Arial" pitchFamily="34" charset="0"/>
                          <a:cs typeface="Arial" pitchFamily="34" charset="0"/>
                        </a:rPr>
                        <a:t>Octahedral</a:t>
                      </a:r>
                    </a:p>
                    <a:p>
                      <a:pPr algn="ctr">
                        <a:spcAft>
                          <a:spcPts val="0"/>
                        </a:spcAft>
                      </a:pPr>
                      <a:r>
                        <a:rPr lang="en-GB" sz="1800" dirty="0">
                          <a:effectLst/>
                          <a:latin typeface="Arial" pitchFamily="34" charset="0"/>
                          <a:cs typeface="Arial" pitchFamily="34" charset="0"/>
                        </a:rPr>
                        <a:t>Cubic</a:t>
                      </a:r>
                    </a:p>
                    <a:p>
                      <a:pPr algn="ctr">
                        <a:spcAft>
                          <a:spcPts val="0"/>
                        </a:spcAft>
                      </a:pPr>
                      <a:r>
                        <a:rPr lang="en-GB" sz="1800" dirty="0" err="1">
                          <a:effectLst/>
                          <a:latin typeface="Arial" pitchFamily="34" charset="0"/>
                          <a:cs typeface="Arial" pitchFamily="34" charset="0"/>
                        </a:rPr>
                        <a:t>Fcc</a:t>
                      </a:r>
                      <a:r>
                        <a:rPr lang="en-GB" sz="1800" dirty="0">
                          <a:effectLst/>
                          <a:latin typeface="Arial" pitchFamily="34" charset="0"/>
                          <a:cs typeface="Arial" pitchFamily="34" charset="0"/>
                        </a:rPr>
                        <a:t> or </a:t>
                      </a:r>
                      <a:r>
                        <a:rPr lang="en-GB" sz="1800" dirty="0" err="1">
                          <a:effectLst/>
                          <a:latin typeface="Arial" pitchFamily="34" charset="0"/>
                          <a:cs typeface="Arial" pitchFamily="34" charset="0"/>
                        </a:rPr>
                        <a:t>hcp</a:t>
                      </a:r>
                      <a:endParaRPr lang="en-GB" sz="1800" dirty="0">
                        <a:effectLst/>
                        <a:latin typeface="Arial" pitchFamily="34" charset="0"/>
                        <a:ea typeface="Times New Roman"/>
                        <a:cs typeface="Arial" pitchFamily="34" charset="0"/>
                      </a:endParaRPr>
                    </a:p>
                  </a:txBody>
                  <a:tcPr marL="68580" marR="68580" marT="0" marB="0"/>
                </a:tc>
                <a:extLst>
                  <a:ext uri="{0D108BD9-81ED-4DB2-BD59-A6C34878D82A}">
                    <a16:rowId xmlns:a16="http://schemas.microsoft.com/office/drawing/2014/main" val="10001"/>
                  </a:ext>
                </a:extLst>
              </a:tr>
            </a:tbl>
          </a:graphicData>
        </a:graphic>
      </p:graphicFrame>
      <p:sp>
        <p:nvSpPr>
          <p:cNvPr id="11284" name="Rectangle 1">
            <a:extLst>
              <a:ext uri="{FF2B5EF4-FFF2-40B4-BE49-F238E27FC236}">
                <a16:creationId xmlns:a16="http://schemas.microsoft.com/office/drawing/2014/main" id="{F689E596-90F2-4558-A00F-59C96B9F9E8E}"/>
              </a:ext>
            </a:extLst>
          </p:cNvPr>
          <p:cNvSpPr>
            <a:spLocks noChangeArrowheads="1"/>
          </p:cNvSpPr>
          <p:nvPr/>
        </p:nvSpPr>
        <p:spPr bwMode="auto">
          <a:xfrm>
            <a:off x="4583114" y="2008531"/>
            <a:ext cx="184731"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bIns="0" anchor="ctr">
            <a:spAutoFit/>
          </a:bodyPr>
          <a:lstStyle>
            <a:lvl1pPr>
              <a:tabLst>
                <a:tab pos="1282700" algn="r"/>
                <a:tab pos="1462088" algn="l"/>
                <a:tab pos="1731963" algn="dec"/>
              </a:tabLst>
              <a:defRPr sz="2400">
                <a:solidFill>
                  <a:schemeClr val="tx1"/>
                </a:solidFill>
                <a:latin typeface="Book Antiqua" panose="02040602050305030304" pitchFamily="18" charset="0"/>
              </a:defRPr>
            </a:lvl1pPr>
            <a:lvl2pPr marL="742950" indent="-285750">
              <a:tabLst>
                <a:tab pos="1282700" algn="r"/>
                <a:tab pos="1462088" algn="l"/>
                <a:tab pos="1731963" algn="dec"/>
              </a:tabLst>
              <a:defRPr sz="2400">
                <a:solidFill>
                  <a:schemeClr val="tx1"/>
                </a:solidFill>
                <a:latin typeface="Book Antiqua" panose="02040602050305030304" pitchFamily="18" charset="0"/>
              </a:defRPr>
            </a:lvl2pPr>
            <a:lvl3pPr marL="1143000" indent="-228600">
              <a:tabLst>
                <a:tab pos="1282700" algn="r"/>
                <a:tab pos="1462088" algn="l"/>
                <a:tab pos="1731963" algn="dec"/>
              </a:tabLst>
              <a:defRPr sz="2400">
                <a:solidFill>
                  <a:schemeClr val="tx1"/>
                </a:solidFill>
                <a:latin typeface="Book Antiqua" panose="02040602050305030304" pitchFamily="18" charset="0"/>
              </a:defRPr>
            </a:lvl3pPr>
            <a:lvl4pPr marL="1600200" indent="-228600">
              <a:tabLst>
                <a:tab pos="1282700" algn="r"/>
                <a:tab pos="1462088" algn="l"/>
                <a:tab pos="1731963" algn="dec"/>
              </a:tabLst>
              <a:defRPr sz="2400">
                <a:solidFill>
                  <a:schemeClr val="tx1"/>
                </a:solidFill>
                <a:latin typeface="Book Antiqua" panose="02040602050305030304" pitchFamily="18" charset="0"/>
              </a:defRPr>
            </a:lvl4pPr>
            <a:lvl5pPr marL="2057400" indent="-228600">
              <a:tabLst>
                <a:tab pos="1282700" algn="r"/>
                <a:tab pos="1462088" algn="l"/>
                <a:tab pos="1731963" algn="dec"/>
              </a:tabLst>
              <a:defRPr sz="2400">
                <a:solidFill>
                  <a:schemeClr val="tx1"/>
                </a:solidFill>
                <a:latin typeface="Book Antiqua" panose="02040602050305030304" pitchFamily="18" charset="0"/>
              </a:defRPr>
            </a:lvl5pPr>
            <a:lvl6pPr marL="2514600" indent="-228600" eaLnBrk="0" fontAlgn="base" hangingPunct="0">
              <a:spcBef>
                <a:spcPct val="0"/>
              </a:spcBef>
              <a:spcAft>
                <a:spcPct val="0"/>
              </a:spcAft>
              <a:tabLst>
                <a:tab pos="1282700" algn="r"/>
                <a:tab pos="1462088" algn="l"/>
                <a:tab pos="1731963" algn="dec"/>
              </a:tabLst>
              <a:defRPr sz="2400">
                <a:solidFill>
                  <a:schemeClr val="tx1"/>
                </a:solidFill>
                <a:latin typeface="Book Antiqua" panose="02040602050305030304" pitchFamily="18" charset="0"/>
              </a:defRPr>
            </a:lvl6pPr>
            <a:lvl7pPr marL="2971800" indent="-228600" eaLnBrk="0" fontAlgn="base" hangingPunct="0">
              <a:spcBef>
                <a:spcPct val="0"/>
              </a:spcBef>
              <a:spcAft>
                <a:spcPct val="0"/>
              </a:spcAft>
              <a:tabLst>
                <a:tab pos="1282700" algn="r"/>
                <a:tab pos="1462088" algn="l"/>
                <a:tab pos="1731963" algn="dec"/>
              </a:tabLst>
              <a:defRPr sz="2400">
                <a:solidFill>
                  <a:schemeClr val="tx1"/>
                </a:solidFill>
                <a:latin typeface="Book Antiqua" panose="02040602050305030304" pitchFamily="18" charset="0"/>
              </a:defRPr>
            </a:lvl7pPr>
            <a:lvl8pPr marL="3429000" indent="-228600" eaLnBrk="0" fontAlgn="base" hangingPunct="0">
              <a:spcBef>
                <a:spcPct val="0"/>
              </a:spcBef>
              <a:spcAft>
                <a:spcPct val="0"/>
              </a:spcAft>
              <a:tabLst>
                <a:tab pos="1282700" algn="r"/>
                <a:tab pos="1462088" algn="l"/>
                <a:tab pos="1731963" algn="dec"/>
              </a:tabLst>
              <a:defRPr sz="2400">
                <a:solidFill>
                  <a:schemeClr val="tx1"/>
                </a:solidFill>
                <a:latin typeface="Book Antiqua" panose="02040602050305030304" pitchFamily="18" charset="0"/>
              </a:defRPr>
            </a:lvl8pPr>
            <a:lvl9pPr marL="3886200" indent="-228600" eaLnBrk="0" fontAlgn="base" hangingPunct="0">
              <a:spcBef>
                <a:spcPct val="0"/>
              </a:spcBef>
              <a:spcAft>
                <a:spcPct val="0"/>
              </a:spcAft>
              <a:tabLst>
                <a:tab pos="1282700" algn="r"/>
                <a:tab pos="1462088" algn="l"/>
                <a:tab pos="1731963" algn="dec"/>
              </a:tabLst>
              <a:defRPr sz="2400">
                <a:solidFill>
                  <a:schemeClr val="tx1"/>
                </a:solidFill>
                <a:latin typeface="Book Antiqua" panose="02040602050305030304" pitchFamily="18" charset="0"/>
              </a:defRPr>
            </a:lvl9pPr>
          </a:lstStyle>
          <a:p>
            <a:pPr eaLnBrk="1" hangingPunct="1"/>
            <a:endParaRPr lang="en-US" altLang="en-US" sz="1800">
              <a:latin typeface="Arial" panose="020B0604020202020204" pitchFamily="34" charset="0"/>
              <a:cs typeface="Arial" panose="020B0604020202020204" pitchFamily="34"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EA51779B-8104-459C-85AD-6B129F6348AC}"/>
              </a:ext>
            </a:extLst>
          </p:cNvPr>
          <p:cNvSpPr>
            <a:spLocks noGrp="1"/>
          </p:cNvSpPr>
          <p:nvPr>
            <p:ph type="title"/>
          </p:nvPr>
        </p:nvSpPr>
        <p:spPr/>
        <p:txBody>
          <a:bodyPr/>
          <a:lstStyle/>
          <a:p>
            <a:pPr eaLnBrk="1" hangingPunct="1"/>
            <a:r>
              <a:rPr lang="en-GB" altLang="en-US"/>
              <a:t>Crystal structure of ceramics</a:t>
            </a:r>
          </a:p>
        </p:txBody>
      </p:sp>
      <p:graphicFrame>
        <p:nvGraphicFramePr>
          <p:cNvPr id="3" name="Table 2">
            <a:extLst>
              <a:ext uri="{FF2B5EF4-FFF2-40B4-BE49-F238E27FC236}">
                <a16:creationId xmlns:a16="http://schemas.microsoft.com/office/drawing/2014/main" id="{76AFA967-8B3C-46AF-B084-B42DCEF79D1A}"/>
              </a:ext>
            </a:extLst>
          </p:cNvPr>
          <p:cNvGraphicFramePr>
            <a:graphicFrameLocks noGrp="1"/>
          </p:cNvGraphicFramePr>
          <p:nvPr/>
        </p:nvGraphicFramePr>
        <p:xfrm>
          <a:off x="2351089" y="1916113"/>
          <a:ext cx="7488237" cy="2468880"/>
        </p:xfrm>
        <a:graphic>
          <a:graphicData uri="http://schemas.openxmlformats.org/drawingml/2006/table">
            <a:tbl>
              <a:tblPr>
                <a:tableStyleId>{5C22544A-7EE6-4342-B048-85BDC9FD1C3A}</a:tableStyleId>
              </a:tblPr>
              <a:tblGrid>
                <a:gridCol w="884229">
                  <a:extLst>
                    <a:ext uri="{9D8B030D-6E8A-4147-A177-3AD203B41FA5}">
                      <a16:colId xmlns:a16="http://schemas.microsoft.com/office/drawing/2014/main" val="20000"/>
                    </a:ext>
                  </a:extLst>
                </a:gridCol>
                <a:gridCol w="1819053">
                  <a:extLst>
                    <a:ext uri="{9D8B030D-6E8A-4147-A177-3AD203B41FA5}">
                      <a16:colId xmlns:a16="http://schemas.microsoft.com/office/drawing/2014/main" val="20001"/>
                    </a:ext>
                  </a:extLst>
                </a:gridCol>
                <a:gridCol w="796690">
                  <a:extLst>
                    <a:ext uri="{9D8B030D-6E8A-4147-A177-3AD203B41FA5}">
                      <a16:colId xmlns:a16="http://schemas.microsoft.com/office/drawing/2014/main" val="20002"/>
                    </a:ext>
                  </a:extLst>
                </a:gridCol>
                <a:gridCol w="1819053">
                  <a:extLst>
                    <a:ext uri="{9D8B030D-6E8A-4147-A177-3AD203B41FA5}">
                      <a16:colId xmlns:a16="http://schemas.microsoft.com/office/drawing/2014/main" val="20003"/>
                    </a:ext>
                  </a:extLst>
                </a:gridCol>
                <a:gridCol w="682648">
                  <a:extLst>
                    <a:ext uri="{9D8B030D-6E8A-4147-A177-3AD203B41FA5}">
                      <a16:colId xmlns:a16="http://schemas.microsoft.com/office/drawing/2014/main" val="20004"/>
                    </a:ext>
                  </a:extLst>
                </a:gridCol>
                <a:gridCol w="1486564">
                  <a:extLst>
                    <a:ext uri="{9D8B030D-6E8A-4147-A177-3AD203B41FA5}">
                      <a16:colId xmlns:a16="http://schemas.microsoft.com/office/drawing/2014/main" val="20005"/>
                    </a:ext>
                  </a:extLst>
                </a:gridCol>
              </a:tblGrid>
              <a:tr h="548569">
                <a:tc>
                  <a:txBody>
                    <a:bodyPr/>
                    <a:lstStyle/>
                    <a:p>
                      <a:pPr algn="ctr">
                        <a:spcAft>
                          <a:spcPts val="0"/>
                        </a:spcAft>
                      </a:pPr>
                      <a:r>
                        <a:rPr lang="en-GB" sz="1800" b="1" dirty="0">
                          <a:effectLst/>
                          <a:latin typeface="Arial" pitchFamily="34" charset="0"/>
                          <a:cs typeface="Arial" pitchFamily="34" charset="0"/>
                        </a:rPr>
                        <a:t>Ion</a:t>
                      </a:r>
                      <a:endParaRPr lang="en-GB" sz="1800" b="1" dirty="0">
                        <a:effectLst/>
                        <a:latin typeface="Arial" pitchFamily="34" charset="0"/>
                        <a:ea typeface="Times New Roman"/>
                        <a:cs typeface="Arial" pitchFamily="34" charset="0"/>
                      </a:endParaRPr>
                    </a:p>
                  </a:txBody>
                  <a:tcPr marL="68575" marR="68575" marT="0" marB="0"/>
                </a:tc>
                <a:tc>
                  <a:txBody>
                    <a:bodyPr/>
                    <a:lstStyle/>
                    <a:p>
                      <a:pPr algn="ctr">
                        <a:spcAft>
                          <a:spcPts val="0"/>
                        </a:spcAft>
                      </a:pPr>
                      <a:r>
                        <a:rPr lang="en-GB" sz="1800" b="1" dirty="0">
                          <a:effectLst/>
                          <a:latin typeface="Arial" pitchFamily="34" charset="0"/>
                          <a:cs typeface="Arial" pitchFamily="34" charset="0"/>
                        </a:rPr>
                        <a:t>Radius (10</a:t>
                      </a:r>
                      <a:r>
                        <a:rPr lang="en-GB" sz="1800" b="1" baseline="30000" dirty="0">
                          <a:effectLst/>
                          <a:latin typeface="Arial" pitchFamily="34" charset="0"/>
                          <a:cs typeface="Arial" pitchFamily="34" charset="0"/>
                        </a:rPr>
                        <a:t>-10</a:t>
                      </a:r>
                      <a:r>
                        <a:rPr lang="en-GB" sz="1800" b="1" dirty="0">
                          <a:effectLst/>
                          <a:latin typeface="Arial" pitchFamily="34" charset="0"/>
                          <a:cs typeface="Arial" pitchFamily="34" charset="0"/>
                        </a:rPr>
                        <a:t>m)</a:t>
                      </a:r>
                      <a:endParaRPr lang="en-GB" sz="1800" b="1" dirty="0">
                        <a:effectLst/>
                        <a:latin typeface="Arial" pitchFamily="34" charset="0"/>
                        <a:ea typeface="Times New Roman"/>
                        <a:cs typeface="Arial" pitchFamily="34" charset="0"/>
                      </a:endParaRPr>
                    </a:p>
                  </a:txBody>
                  <a:tcPr marL="68575" marR="68575" marT="0" marB="0"/>
                </a:tc>
                <a:tc>
                  <a:txBody>
                    <a:bodyPr/>
                    <a:lstStyle/>
                    <a:p>
                      <a:pPr algn="ctr">
                        <a:spcAft>
                          <a:spcPts val="0"/>
                        </a:spcAft>
                      </a:pPr>
                      <a:r>
                        <a:rPr lang="en-GB" sz="1800" b="1" dirty="0">
                          <a:effectLst/>
                          <a:latin typeface="Arial" pitchFamily="34" charset="0"/>
                          <a:cs typeface="Arial" pitchFamily="34" charset="0"/>
                        </a:rPr>
                        <a:t>Ion</a:t>
                      </a:r>
                      <a:endParaRPr lang="en-GB" sz="1800" b="1" dirty="0">
                        <a:effectLst/>
                        <a:latin typeface="Arial" pitchFamily="34" charset="0"/>
                        <a:ea typeface="Times New Roman"/>
                        <a:cs typeface="Arial" pitchFamily="34" charset="0"/>
                      </a:endParaRPr>
                    </a:p>
                  </a:txBody>
                  <a:tcPr marL="68575" marR="68575" marT="0" marB="0"/>
                </a:tc>
                <a:tc>
                  <a:txBody>
                    <a:bodyPr/>
                    <a:lstStyle/>
                    <a:p>
                      <a:pPr algn="ctr">
                        <a:spcAft>
                          <a:spcPts val="0"/>
                        </a:spcAft>
                      </a:pPr>
                      <a:r>
                        <a:rPr lang="en-GB" sz="1800" b="1" dirty="0">
                          <a:effectLst/>
                          <a:latin typeface="Arial" pitchFamily="34" charset="0"/>
                          <a:cs typeface="Arial" pitchFamily="34" charset="0"/>
                        </a:rPr>
                        <a:t>Radius (10</a:t>
                      </a:r>
                      <a:r>
                        <a:rPr lang="en-GB" sz="1800" b="1" baseline="30000" dirty="0">
                          <a:effectLst/>
                          <a:latin typeface="Arial" pitchFamily="34" charset="0"/>
                          <a:cs typeface="Arial" pitchFamily="34" charset="0"/>
                        </a:rPr>
                        <a:t>-10</a:t>
                      </a:r>
                      <a:r>
                        <a:rPr lang="en-GB" sz="1800" b="1" dirty="0">
                          <a:effectLst/>
                          <a:latin typeface="Arial" pitchFamily="34" charset="0"/>
                          <a:cs typeface="Arial" pitchFamily="34" charset="0"/>
                        </a:rPr>
                        <a:t>m)</a:t>
                      </a:r>
                      <a:endParaRPr lang="en-GB" sz="1800" b="1" dirty="0">
                        <a:effectLst/>
                        <a:latin typeface="Arial" pitchFamily="34" charset="0"/>
                        <a:ea typeface="Times New Roman"/>
                        <a:cs typeface="Arial" pitchFamily="34" charset="0"/>
                      </a:endParaRPr>
                    </a:p>
                  </a:txBody>
                  <a:tcPr marL="68575" marR="68575" marT="0" marB="0"/>
                </a:tc>
                <a:tc>
                  <a:txBody>
                    <a:bodyPr/>
                    <a:lstStyle/>
                    <a:p>
                      <a:pPr algn="ctr">
                        <a:spcAft>
                          <a:spcPts val="0"/>
                        </a:spcAft>
                      </a:pPr>
                      <a:r>
                        <a:rPr lang="en-GB" sz="1800" b="1" dirty="0">
                          <a:effectLst/>
                          <a:latin typeface="Arial" pitchFamily="34" charset="0"/>
                          <a:cs typeface="Arial" pitchFamily="34" charset="0"/>
                        </a:rPr>
                        <a:t>Ion</a:t>
                      </a:r>
                      <a:endParaRPr lang="en-GB" sz="1800" b="1" dirty="0">
                        <a:effectLst/>
                        <a:latin typeface="Arial" pitchFamily="34" charset="0"/>
                        <a:ea typeface="Times New Roman"/>
                        <a:cs typeface="Arial" pitchFamily="34" charset="0"/>
                      </a:endParaRPr>
                    </a:p>
                  </a:txBody>
                  <a:tcPr marL="68575" marR="68575" marT="0" marB="0"/>
                </a:tc>
                <a:tc>
                  <a:txBody>
                    <a:bodyPr/>
                    <a:lstStyle/>
                    <a:p>
                      <a:pPr algn="ctr">
                        <a:spcAft>
                          <a:spcPts val="0"/>
                        </a:spcAft>
                      </a:pPr>
                      <a:r>
                        <a:rPr lang="en-GB" sz="1800" b="1" dirty="0">
                          <a:effectLst/>
                          <a:latin typeface="Arial" pitchFamily="34" charset="0"/>
                          <a:cs typeface="Arial" pitchFamily="34" charset="0"/>
                        </a:rPr>
                        <a:t>Radius (10</a:t>
                      </a:r>
                      <a:r>
                        <a:rPr lang="en-GB" sz="1800" b="1" baseline="30000" dirty="0">
                          <a:effectLst/>
                          <a:latin typeface="Arial" pitchFamily="34" charset="0"/>
                          <a:cs typeface="Arial" pitchFamily="34" charset="0"/>
                        </a:rPr>
                        <a:t>-10</a:t>
                      </a:r>
                      <a:r>
                        <a:rPr lang="en-GB" sz="1800" b="1" dirty="0">
                          <a:effectLst/>
                          <a:latin typeface="Arial" pitchFamily="34" charset="0"/>
                          <a:cs typeface="Arial" pitchFamily="34" charset="0"/>
                        </a:rPr>
                        <a:t>m)</a:t>
                      </a:r>
                      <a:endParaRPr lang="en-GB" sz="1800" b="1" dirty="0">
                        <a:effectLst/>
                        <a:latin typeface="Arial" pitchFamily="34" charset="0"/>
                        <a:ea typeface="Times New Roman"/>
                        <a:cs typeface="Arial" pitchFamily="34" charset="0"/>
                      </a:endParaRPr>
                    </a:p>
                  </a:txBody>
                  <a:tcPr marL="68575" marR="68575" marT="0" marB="0"/>
                </a:tc>
                <a:extLst>
                  <a:ext uri="{0D108BD9-81ED-4DB2-BD59-A6C34878D82A}">
                    <a16:rowId xmlns:a16="http://schemas.microsoft.com/office/drawing/2014/main" val="10000"/>
                  </a:ext>
                </a:extLst>
              </a:tr>
              <a:tr h="274285">
                <a:tc>
                  <a:txBody>
                    <a:bodyPr/>
                    <a:lstStyle/>
                    <a:p>
                      <a:pPr algn="just">
                        <a:spcAft>
                          <a:spcPts val="0"/>
                        </a:spcAft>
                      </a:pPr>
                      <a:r>
                        <a:rPr lang="en-GB" sz="1800">
                          <a:effectLst/>
                          <a:latin typeface="Arial" pitchFamily="34" charset="0"/>
                          <a:cs typeface="Arial" pitchFamily="34" charset="0"/>
                        </a:rPr>
                        <a:t>Li</a:t>
                      </a:r>
                      <a:r>
                        <a:rPr lang="en-GB" sz="1800" baseline="30000">
                          <a:effectLst/>
                          <a:latin typeface="Arial" pitchFamily="34" charset="0"/>
                          <a:cs typeface="Arial" pitchFamily="34" charset="0"/>
                        </a:rPr>
                        <a:t>+</a:t>
                      </a:r>
                      <a:endParaRPr lang="en-GB" sz="1800">
                        <a:effectLst/>
                        <a:latin typeface="Arial" pitchFamily="34" charset="0"/>
                        <a:ea typeface="Times New Roman"/>
                        <a:cs typeface="Arial" pitchFamily="34" charset="0"/>
                      </a:endParaRPr>
                    </a:p>
                  </a:txBody>
                  <a:tcPr marL="68575" marR="68575" marT="0" marB="0"/>
                </a:tc>
                <a:tc>
                  <a:txBody>
                    <a:bodyPr/>
                    <a:lstStyle/>
                    <a:p>
                      <a:pPr algn="ctr">
                        <a:spcAft>
                          <a:spcPts val="0"/>
                        </a:spcAft>
                      </a:pPr>
                      <a:r>
                        <a:rPr lang="en-GB" sz="1800" dirty="0">
                          <a:effectLst/>
                          <a:latin typeface="Arial" pitchFamily="34" charset="0"/>
                          <a:cs typeface="Arial" pitchFamily="34" charset="0"/>
                        </a:rPr>
                        <a:t>0.78</a:t>
                      </a:r>
                      <a:endParaRPr lang="en-GB" sz="1800" dirty="0">
                        <a:effectLst/>
                        <a:latin typeface="Arial" pitchFamily="34" charset="0"/>
                        <a:ea typeface="Times New Roman"/>
                        <a:cs typeface="Arial" pitchFamily="34" charset="0"/>
                      </a:endParaRPr>
                    </a:p>
                  </a:txBody>
                  <a:tcPr marL="68575" marR="68575" marT="0" marB="0"/>
                </a:tc>
                <a:tc>
                  <a:txBody>
                    <a:bodyPr/>
                    <a:lstStyle/>
                    <a:p>
                      <a:pPr algn="just">
                        <a:spcAft>
                          <a:spcPts val="0"/>
                        </a:spcAft>
                      </a:pPr>
                      <a:r>
                        <a:rPr lang="en-GB" sz="1800" dirty="0">
                          <a:effectLst/>
                          <a:latin typeface="Arial" pitchFamily="34" charset="0"/>
                          <a:cs typeface="Arial" pitchFamily="34" charset="0"/>
                        </a:rPr>
                        <a:t>Si</a:t>
                      </a:r>
                      <a:r>
                        <a:rPr lang="en-GB" sz="1800" baseline="30000" dirty="0">
                          <a:effectLst/>
                          <a:latin typeface="Arial" pitchFamily="34" charset="0"/>
                          <a:cs typeface="Arial" pitchFamily="34" charset="0"/>
                        </a:rPr>
                        <a:t>++++</a:t>
                      </a:r>
                      <a:endParaRPr lang="en-GB" sz="1800" dirty="0">
                        <a:effectLst/>
                        <a:latin typeface="Arial" pitchFamily="34" charset="0"/>
                        <a:ea typeface="Times New Roman"/>
                        <a:cs typeface="Arial" pitchFamily="34" charset="0"/>
                      </a:endParaRPr>
                    </a:p>
                  </a:txBody>
                  <a:tcPr marL="68575" marR="68575" marT="0" marB="0"/>
                </a:tc>
                <a:tc>
                  <a:txBody>
                    <a:bodyPr/>
                    <a:lstStyle/>
                    <a:p>
                      <a:pPr algn="ctr">
                        <a:spcAft>
                          <a:spcPts val="0"/>
                        </a:spcAft>
                      </a:pPr>
                      <a:r>
                        <a:rPr lang="en-GB" sz="1800" dirty="0">
                          <a:effectLst/>
                          <a:latin typeface="Arial" pitchFamily="34" charset="0"/>
                          <a:cs typeface="Arial" pitchFamily="34" charset="0"/>
                        </a:rPr>
                        <a:t>0.39</a:t>
                      </a:r>
                      <a:endParaRPr lang="en-GB" sz="1800" dirty="0">
                        <a:effectLst/>
                        <a:latin typeface="Arial" pitchFamily="34" charset="0"/>
                        <a:ea typeface="Times New Roman"/>
                        <a:cs typeface="Arial" pitchFamily="34" charset="0"/>
                      </a:endParaRPr>
                    </a:p>
                  </a:txBody>
                  <a:tcPr marL="68575" marR="68575" marT="0" marB="0"/>
                </a:tc>
                <a:tc>
                  <a:txBody>
                    <a:bodyPr/>
                    <a:lstStyle/>
                    <a:p>
                      <a:pPr algn="just">
                        <a:spcAft>
                          <a:spcPts val="0"/>
                        </a:spcAft>
                      </a:pPr>
                      <a:r>
                        <a:rPr lang="en-GB" sz="1800">
                          <a:effectLst/>
                          <a:latin typeface="Arial" pitchFamily="34" charset="0"/>
                          <a:cs typeface="Arial" pitchFamily="34" charset="0"/>
                        </a:rPr>
                        <a:t>Cu</a:t>
                      </a:r>
                      <a:r>
                        <a:rPr lang="en-GB" sz="1800" baseline="30000">
                          <a:effectLst/>
                          <a:latin typeface="Arial" pitchFamily="34" charset="0"/>
                          <a:cs typeface="Arial" pitchFamily="34" charset="0"/>
                        </a:rPr>
                        <a:t>+</a:t>
                      </a:r>
                      <a:endParaRPr lang="en-GB" sz="1800">
                        <a:effectLst/>
                        <a:latin typeface="Arial" pitchFamily="34" charset="0"/>
                        <a:ea typeface="Times New Roman"/>
                        <a:cs typeface="Arial" pitchFamily="34" charset="0"/>
                      </a:endParaRPr>
                    </a:p>
                  </a:txBody>
                  <a:tcPr marL="68575" marR="68575" marT="0" marB="0"/>
                </a:tc>
                <a:tc>
                  <a:txBody>
                    <a:bodyPr/>
                    <a:lstStyle/>
                    <a:p>
                      <a:pPr algn="ctr">
                        <a:spcAft>
                          <a:spcPts val="0"/>
                        </a:spcAft>
                      </a:pPr>
                      <a:r>
                        <a:rPr lang="en-GB" sz="1800">
                          <a:effectLst/>
                          <a:latin typeface="Arial" pitchFamily="34" charset="0"/>
                          <a:cs typeface="Arial" pitchFamily="34" charset="0"/>
                        </a:rPr>
                        <a:t>0.96</a:t>
                      </a:r>
                      <a:endParaRPr lang="en-GB" sz="1800">
                        <a:effectLst/>
                        <a:latin typeface="Arial" pitchFamily="34" charset="0"/>
                        <a:ea typeface="Times New Roman"/>
                        <a:cs typeface="Arial" pitchFamily="34" charset="0"/>
                      </a:endParaRPr>
                    </a:p>
                  </a:txBody>
                  <a:tcPr marL="68575" marR="68575" marT="0" marB="0"/>
                </a:tc>
                <a:extLst>
                  <a:ext uri="{0D108BD9-81ED-4DB2-BD59-A6C34878D82A}">
                    <a16:rowId xmlns:a16="http://schemas.microsoft.com/office/drawing/2014/main" val="10001"/>
                  </a:ext>
                </a:extLst>
              </a:tr>
              <a:tr h="274285">
                <a:tc>
                  <a:txBody>
                    <a:bodyPr/>
                    <a:lstStyle/>
                    <a:p>
                      <a:pPr algn="just">
                        <a:spcAft>
                          <a:spcPts val="0"/>
                        </a:spcAft>
                      </a:pPr>
                      <a:r>
                        <a:rPr lang="en-GB" sz="1800">
                          <a:effectLst/>
                          <a:latin typeface="Arial" pitchFamily="34" charset="0"/>
                          <a:cs typeface="Arial" pitchFamily="34" charset="0"/>
                        </a:rPr>
                        <a:t>Be</a:t>
                      </a:r>
                      <a:r>
                        <a:rPr lang="en-GB" sz="1800" baseline="30000">
                          <a:effectLst/>
                          <a:latin typeface="Arial" pitchFamily="34" charset="0"/>
                          <a:cs typeface="Arial" pitchFamily="34" charset="0"/>
                        </a:rPr>
                        <a:t>++</a:t>
                      </a:r>
                      <a:endParaRPr lang="en-GB" sz="1800">
                        <a:effectLst/>
                        <a:latin typeface="Arial" pitchFamily="34" charset="0"/>
                        <a:ea typeface="Times New Roman"/>
                        <a:cs typeface="Arial" pitchFamily="34" charset="0"/>
                      </a:endParaRPr>
                    </a:p>
                  </a:txBody>
                  <a:tcPr marL="68575" marR="68575" marT="0" marB="0"/>
                </a:tc>
                <a:tc>
                  <a:txBody>
                    <a:bodyPr/>
                    <a:lstStyle/>
                    <a:p>
                      <a:pPr algn="ctr">
                        <a:spcAft>
                          <a:spcPts val="0"/>
                        </a:spcAft>
                      </a:pPr>
                      <a:r>
                        <a:rPr lang="en-GB" sz="1800">
                          <a:effectLst/>
                          <a:latin typeface="Arial" pitchFamily="34" charset="0"/>
                          <a:cs typeface="Arial" pitchFamily="34" charset="0"/>
                        </a:rPr>
                        <a:t>0.54</a:t>
                      </a:r>
                      <a:endParaRPr lang="en-GB" sz="1800">
                        <a:effectLst/>
                        <a:latin typeface="Arial" pitchFamily="34" charset="0"/>
                        <a:ea typeface="Times New Roman"/>
                        <a:cs typeface="Arial" pitchFamily="34" charset="0"/>
                      </a:endParaRPr>
                    </a:p>
                  </a:txBody>
                  <a:tcPr marL="68575" marR="68575" marT="0" marB="0"/>
                </a:tc>
                <a:tc>
                  <a:txBody>
                    <a:bodyPr/>
                    <a:lstStyle/>
                    <a:p>
                      <a:pPr algn="just">
                        <a:spcAft>
                          <a:spcPts val="0"/>
                        </a:spcAft>
                      </a:pPr>
                      <a:r>
                        <a:rPr lang="en-GB" sz="1800">
                          <a:effectLst/>
                          <a:latin typeface="Arial" pitchFamily="34" charset="0"/>
                          <a:cs typeface="Arial" pitchFamily="34" charset="0"/>
                        </a:rPr>
                        <a:t>S</a:t>
                      </a:r>
                      <a:r>
                        <a:rPr lang="en-GB" sz="1800" baseline="30000">
                          <a:effectLst/>
                          <a:latin typeface="Arial" pitchFamily="34" charset="0"/>
                          <a:cs typeface="Arial" pitchFamily="34" charset="0"/>
                        </a:rPr>
                        <a:t>--</a:t>
                      </a:r>
                      <a:endParaRPr lang="en-GB" sz="1800">
                        <a:effectLst/>
                        <a:latin typeface="Arial" pitchFamily="34" charset="0"/>
                        <a:ea typeface="Times New Roman"/>
                        <a:cs typeface="Arial" pitchFamily="34" charset="0"/>
                      </a:endParaRPr>
                    </a:p>
                  </a:txBody>
                  <a:tcPr marL="68575" marR="68575" marT="0" marB="0"/>
                </a:tc>
                <a:tc>
                  <a:txBody>
                    <a:bodyPr/>
                    <a:lstStyle/>
                    <a:p>
                      <a:pPr algn="ctr">
                        <a:spcAft>
                          <a:spcPts val="0"/>
                        </a:spcAft>
                      </a:pPr>
                      <a:r>
                        <a:rPr lang="en-GB" sz="1800" dirty="0">
                          <a:effectLst/>
                          <a:latin typeface="Arial" pitchFamily="34" charset="0"/>
                          <a:cs typeface="Arial" pitchFamily="34" charset="0"/>
                        </a:rPr>
                        <a:t>1.74</a:t>
                      </a:r>
                      <a:endParaRPr lang="en-GB" sz="1800" dirty="0">
                        <a:effectLst/>
                        <a:latin typeface="Arial" pitchFamily="34" charset="0"/>
                        <a:ea typeface="Times New Roman"/>
                        <a:cs typeface="Arial" pitchFamily="34" charset="0"/>
                      </a:endParaRPr>
                    </a:p>
                  </a:txBody>
                  <a:tcPr marL="68575" marR="68575" marT="0" marB="0"/>
                </a:tc>
                <a:tc>
                  <a:txBody>
                    <a:bodyPr/>
                    <a:lstStyle/>
                    <a:p>
                      <a:pPr algn="just">
                        <a:spcAft>
                          <a:spcPts val="0"/>
                        </a:spcAft>
                      </a:pPr>
                      <a:r>
                        <a:rPr lang="en-GB" sz="1800">
                          <a:effectLst/>
                          <a:latin typeface="Arial" pitchFamily="34" charset="0"/>
                          <a:cs typeface="Arial" pitchFamily="34" charset="0"/>
                        </a:rPr>
                        <a:t>Zn</a:t>
                      </a:r>
                      <a:r>
                        <a:rPr lang="en-GB" sz="1800" baseline="30000">
                          <a:effectLst/>
                          <a:latin typeface="Arial" pitchFamily="34" charset="0"/>
                          <a:cs typeface="Arial" pitchFamily="34" charset="0"/>
                        </a:rPr>
                        <a:t>++</a:t>
                      </a:r>
                      <a:endParaRPr lang="en-GB" sz="1800">
                        <a:effectLst/>
                        <a:latin typeface="Arial" pitchFamily="34" charset="0"/>
                        <a:ea typeface="Times New Roman"/>
                        <a:cs typeface="Arial" pitchFamily="34" charset="0"/>
                      </a:endParaRPr>
                    </a:p>
                  </a:txBody>
                  <a:tcPr marL="68575" marR="68575" marT="0" marB="0"/>
                </a:tc>
                <a:tc>
                  <a:txBody>
                    <a:bodyPr/>
                    <a:lstStyle/>
                    <a:p>
                      <a:pPr algn="ctr">
                        <a:spcAft>
                          <a:spcPts val="0"/>
                        </a:spcAft>
                      </a:pPr>
                      <a:r>
                        <a:rPr lang="en-GB" sz="1800">
                          <a:effectLst/>
                          <a:latin typeface="Arial" pitchFamily="34" charset="0"/>
                          <a:cs typeface="Arial" pitchFamily="34" charset="0"/>
                        </a:rPr>
                        <a:t>0.83</a:t>
                      </a:r>
                      <a:endParaRPr lang="en-GB" sz="1800">
                        <a:effectLst/>
                        <a:latin typeface="Arial" pitchFamily="34" charset="0"/>
                        <a:ea typeface="Times New Roman"/>
                        <a:cs typeface="Arial" pitchFamily="34" charset="0"/>
                      </a:endParaRPr>
                    </a:p>
                  </a:txBody>
                  <a:tcPr marL="68575" marR="68575" marT="0" marB="0"/>
                </a:tc>
                <a:extLst>
                  <a:ext uri="{0D108BD9-81ED-4DB2-BD59-A6C34878D82A}">
                    <a16:rowId xmlns:a16="http://schemas.microsoft.com/office/drawing/2014/main" val="10002"/>
                  </a:ext>
                </a:extLst>
              </a:tr>
              <a:tr h="274285">
                <a:tc>
                  <a:txBody>
                    <a:bodyPr/>
                    <a:lstStyle/>
                    <a:p>
                      <a:pPr algn="just">
                        <a:spcAft>
                          <a:spcPts val="0"/>
                        </a:spcAft>
                      </a:pPr>
                      <a:r>
                        <a:rPr lang="en-GB" sz="1800">
                          <a:effectLst/>
                          <a:latin typeface="Arial" pitchFamily="34" charset="0"/>
                          <a:cs typeface="Arial" pitchFamily="34" charset="0"/>
                        </a:rPr>
                        <a:t>O</a:t>
                      </a:r>
                      <a:r>
                        <a:rPr lang="en-GB" sz="1800" baseline="30000">
                          <a:effectLst/>
                          <a:latin typeface="Arial" pitchFamily="34" charset="0"/>
                          <a:cs typeface="Arial" pitchFamily="34" charset="0"/>
                        </a:rPr>
                        <a:t>--</a:t>
                      </a:r>
                      <a:endParaRPr lang="en-GB" sz="1800">
                        <a:effectLst/>
                        <a:latin typeface="Arial" pitchFamily="34" charset="0"/>
                        <a:ea typeface="Times New Roman"/>
                        <a:cs typeface="Arial" pitchFamily="34" charset="0"/>
                      </a:endParaRPr>
                    </a:p>
                  </a:txBody>
                  <a:tcPr marL="68575" marR="68575" marT="0" marB="0"/>
                </a:tc>
                <a:tc>
                  <a:txBody>
                    <a:bodyPr/>
                    <a:lstStyle/>
                    <a:p>
                      <a:pPr algn="ctr">
                        <a:spcAft>
                          <a:spcPts val="0"/>
                        </a:spcAft>
                      </a:pPr>
                      <a:r>
                        <a:rPr lang="en-GB" sz="1800">
                          <a:effectLst/>
                          <a:latin typeface="Arial" pitchFamily="34" charset="0"/>
                          <a:cs typeface="Arial" pitchFamily="34" charset="0"/>
                        </a:rPr>
                        <a:t>1.32</a:t>
                      </a:r>
                      <a:endParaRPr lang="en-GB" sz="1800">
                        <a:effectLst/>
                        <a:latin typeface="Arial" pitchFamily="34" charset="0"/>
                        <a:ea typeface="Times New Roman"/>
                        <a:cs typeface="Arial" pitchFamily="34" charset="0"/>
                      </a:endParaRPr>
                    </a:p>
                  </a:txBody>
                  <a:tcPr marL="68575" marR="68575" marT="0" marB="0"/>
                </a:tc>
                <a:tc>
                  <a:txBody>
                    <a:bodyPr/>
                    <a:lstStyle/>
                    <a:p>
                      <a:pPr algn="just">
                        <a:spcAft>
                          <a:spcPts val="0"/>
                        </a:spcAft>
                      </a:pPr>
                      <a:r>
                        <a:rPr lang="en-GB" sz="1800">
                          <a:effectLst/>
                          <a:latin typeface="Arial" pitchFamily="34" charset="0"/>
                          <a:cs typeface="Arial" pitchFamily="34" charset="0"/>
                        </a:rPr>
                        <a:t>Cl</a:t>
                      </a:r>
                      <a:r>
                        <a:rPr lang="en-GB" sz="1800" baseline="30000">
                          <a:effectLst/>
                          <a:latin typeface="Arial" pitchFamily="34" charset="0"/>
                          <a:cs typeface="Arial" pitchFamily="34" charset="0"/>
                        </a:rPr>
                        <a:t>-</a:t>
                      </a:r>
                      <a:endParaRPr lang="en-GB" sz="1800">
                        <a:effectLst/>
                        <a:latin typeface="Arial" pitchFamily="34" charset="0"/>
                        <a:ea typeface="Times New Roman"/>
                        <a:cs typeface="Arial" pitchFamily="34" charset="0"/>
                      </a:endParaRPr>
                    </a:p>
                  </a:txBody>
                  <a:tcPr marL="68575" marR="68575" marT="0" marB="0"/>
                </a:tc>
                <a:tc>
                  <a:txBody>
                    <a:bodyPr/>
                    <a:lstStyle/>
                    <a:p>
                      <a:pPr algn="ctr">
                        <a:spcAft>
                          <a:spcPts val="0"/>
                        </a:spcAft>
                      </a:pPr>
                      <a:r>
                        <a:rPr lang="en-GB" sz="1800" dirty="0">
                          <a:effectLst/>
                          <a:latin typeface="Arial" pitchFamily="34" charset="0"/>
                          <a:cs typeface="Arial" pitchFamily="34" charset="0"/>
                        </a:rPr>
                        <a:t>1.81</a:t>
                      </a:r>
                      <a:endParaRPr lang="en-GB" sz="1800" dirty="0">
                        <a:effectLst/>
                        <a:latin typeface="Arial" pitchFamily="34" charset="0"/>
                        <a:ea typeface="Times New Roman"/>
                        <a:cs typeface="Arial" pitchFamily="34" charset="0"/>
                      </a:endParaRPr>
                    </a:p>
                  </a:txBody>
                  <a:tcPr marL="68575" marR="68575" marT="0" marB="0"/>
                </a:tc>
                <a:tc>
                  <a:txBody>
                    <a:bodyPr/>
                    <a:lstStyle/>
                    <a:p>
                      <a:pPr algn="just">
                        <a:spcAft>
                          <a:spcPts val="0"/>
                        </a:spcAft>
                      </a:pPr>
                      <a:r>
                        <a:rPr lang="en-GB" sz="1800">
                          <a:effectLst/>
                          <a:latin typeface="Arial" pitchFamily="34" charset="0"/>
                          <a:cs typeface="Arial" pitchFamily="34" charset="0"/>
                        </a:rPr>
                        <a:t>Br</a:t>
                      </a:r>
                      <a:r>
                        <a:rPr lang="en-GB" sz="1800" baseline="30000">
                          <a:effectLst/>
                          <a:latin typeface="Arial" pitchFamily="34" charset="0"/>
                          <a:cs typeface="Arial" pitchFamily="34" charset="0"/>
                        </a:rPr>
                        <a:t>-</a:t>
                      </a:r>
                      <a:endParaRPr lang="en-GB" sz="1800">
                        <a:effectLst/>
                        <a:latin typeface="Arial" pitchFamily="34" charset="0"/>
                        <a:ea typeface="Times New Roman"/>
                        <a:cs typeface="Arial" pitchFamily="34" charset="0"/>
                      </a:endParaRPr>
                    </a:p>
                  </a:txBody>
                  <a:tcPr marL="68575" marR="68575" marT="0" marB="0"/>
                </a:tc>
                <a:tc>
                  <a:txBody>
                    <a:bodyPr/>
                    <a:lstStyle/>
                    <a:p>
                      <a:pPr algn="ctr">
                        <a:spcAft>
                          <a:spcPts val="0"/>
                        </a:spcAft>
                      </a:pPr>
                      <a:r>
                        <a:rPr lang="en-GB" sz="1800">
                          <a:effectLst/>
                          <a:latin typeface="Arial" pitchFamily="34" charset="0"/>
                          <a:cs typeface="Arial" pitchFamily="34" charset="0"/>
                        </a:rPr>
                        <a:t>1.96</a:t>
                      </a:r>
                      <a:endParaRPr lang="en-GB" sz="1800">
                        <a:effectLst/>
                        <a:latin typeface="Arial" pitchFamily="34" charset="0"/>
                        <a:ea typeface="Times New Roman"/>
                        <a:cs typeface="Arial" pitchFamily="34" charset="0"/>
                      </a:endParaRPr>
                    </a:p>
                  </a:txBody>
                  <a:tcPr marL="68575" marR="68575" marT="0" marB="0"/>
                </a:tc>
                <a:extLst>
                  <a:ext uri="{0D108BD9-81ED-4DB2-BD59-A6C34878D82A}">
                    <a16:rowId xmlns:a16="http://schemas.microsoft.com/office/drawing/2014/main" val="10003"/>
                  </a:ext>
                </a:extLst>
              </a:tr>
              <a:tr h="274285">
                <a:tc>
                  <a:txBody>
                    <a:bodyPr/>
                    <a:lstStyle/>
                    <a:p>
                      <a:pPr algn="just">
                        <a:spcAft>
                          <a:spcPts val="0"/>
                        </a:spcAft>
                      </a:pPr>
                      <a:r>
                        <a:rPr lang="en-GB" sz="1800">
                          <a:effectLst/>
                          <a:latin typeface="Arial" pitchFamily="34" charset="0"/>
                          <a:cs typeface="Arial" pitchFamily="34" charset="0"/>
                        </a:rPr>
                        <a:t>F</a:t>
                      </a:r>
                      <a:r>
                        <a:rPr lang="en-GB" sz="1800" baseline="30000">
                          <a:effectLst/>
                          <a:latin typeface="Arial" pitchFamily="34" charset="0"/>
                          <a:cs typeface="Arial" pitchFamily="34" charset="0"/>
                        </a:rPr>
                        <a:t>-</a:t>
                      </a:r>
                      <a:endParaRPr lang="en-GB" sz="1800">
                        <a:effectLst/>
                        <a:latin typeface="Arial" pitchFamily="34" charset="0"/>
                        <a:ea typeface="Times New Roman"/>
                        <a:cs typeface="Arial" pitchFamily="34" charset="0"/>
                      </a:endParaRPr>
                    </a:p>
                  </a:txBody>
                  <a:tcPr marL="68575" marR="68575" marT="0" marB="0"/>
                </a:tc>
                <a:tc>
                  <a:txBody>
                    <a:bodyPr/>
                    <a:lstStyle/>
                    <a:p>
                      <a:pPr algn="ctr">
                        <a:spcAft>
                          <a:spcPts val="0"/>
                        </a:spcAft>
                      </a:pPr>
                      <a:r>
                        <a:rPr lang="en-GB" sz="1800">
                          <a:effectLst/>
                          <a:latin typeface="Arial" pitchFamily="34" charset="0"/>
                          <a:cs typeface="Arial" pitchFamily="34" charset="0"/>
                        </a:rPr>
                        <a:t>1.33</a:t>
                      </a:r>
                      <a:endParaRPr lang="en-GB" sz="1800">
                        <a:effectLst/>
                        <a:latin typeface="Arial" pitchFamily="34" charset="0"/>
                        <a:ea typeface="Times New Roman"/>
                        <a:cs typeface="Arial" pitchFamily="34" charset="0"/>
                      </a:endParaRPr>
                    </a:p>
                  </a:txBody>
                  <a:tcPr marL="68575" marR="68575" marT="0" marB="0"/>
                </a:tc>
                <a:tc>
                  <a:txBody>
                    <a:bodyPr/>
                    <a:lstStyle/>
                    <a:p>
                      <a:pPr algn="just">
                        <a:spcAft>
                          <a:spcPts val="0"/>
                        </a:spcAft>
                      </a:pPr>
                      <a:r>
                        <a:rPr lang="en-GB" sz="1800">
                          <a:effectLst/>
                          <a:latin typeface="Arial" pitchFamily="34" charset="0"/>
                          <a:cs typeface="Arial" pitchFamily="34" charset="0"/>
                        </a:rPr>
                        <a:t>K</a:t>
                      </a:r>
                      <a:r>
                        <a:rPr lang="en-GB" sz="1800" baseline="30000">
                          <a:effectLst/>
                          <a:latin typeface="Arial" pitchFamily="34" charset="0"/>
                          <a:cs typeface="Arial" pitchFamily="34" charset="0"/>
                        </a:rPr>
                        <a:t>+</a:t>
                      </a:r>
                      <a:endParaRPr lang="en-GB" sz="1800">
                        <a:effectLst/>
                        <a:latin typeface="Arial" pitchFamily="34" charset="0"/>
                        <a:ea typeface="Times New Roman"/>
                        <a:cs typeface="Arial" pitchFamily="34" charset="0"/>
                      </a:endParaRPr>
                    </a:p>
                  </a:txBody>
                  <a:tcPr marL="68575" marR="68575" marT="0" marB="0"/>
                </a:tc>
                <a:tc>
                  <a:txBody>
                    <a:bodyPr/>
                    <a:lstStyle/>
                    <a:p>
                      <a:pPr algn="ctr">
                        <a:spcAft>
                          <a:spcPts val="0"/>
                        </a:spcAft>
                      </a:pPr>
                      <a:r>
                        <a:rPr lang="en-GB" sz="1800" dirty="0">
                          <a:effectLst/>
                          <a:latin typeface="Arial" pitchFamily="34" charset="0"/>
                          <a:cs typeface="Arial" pitchFamily="34" charset="0"/>
                        </a:rPr>
                        <a:t>1.33</a:t>
                      </a:r>
                      <a:endParaRPr lang="en-GB" sz="1800" dirty="0">
                        <a:effectLst/>
                        <a:latin typeface="Arial" pitchFamily="34" charset="0"/>
                        <a:ea typeface="Times New Roman"/>
                        <a:cs typeface="Arial" pitchFamily="34" charset="0"/>
                      </a:endParaRPr>
                    </a:p>
                  </a:txBody>
                  <a:tcPr marL="68575" marR="68575" marT="0" marB="0"/>
                </a:tc>
                <a:tc>
                  <a:txBody>
                    <a:bodyPr/>
                    <a:lstStyle/>
                    <a:p>
                      <a:pPr algn="just">
                        <a:spcAft>
                          <a:spcPts val="0"/>
                        </a:spcAft>
                      </a:pPr>
                      <a:r>
                        <a:rPr lang="en-GB" sz="1800" dirty="0">
                          <a:effectLst/>
                          <a:latin typeface="Arial" pitchFamily="34" charset="0"/>
                          <a:cs typeface="Arial" pitchFamily="34" charset="0"/>
                        </a:rPr>
                        <a:t>Ag</a:t>
                      </a:r>
                      <a:r>
                        <a:rPr lang="en-GB" sz="1800" baseline="30000" dirty="0">
                          <a:effectLst/>
                          <a:latin typeface="Arial" pitchFamily="34" charset="0"/>
                          <a:cs typeface="Arial" pitchFamily="34" charset="0"/>
                        </a:rPr>
                        <a:t>+</a:t>
                      </a:r>
                      <a:endParaRPr lang="en-GB" sz="1800" dirty="0">
                        <a:effectLst/>
                        <a:latin typeface="Arial" pitchFamily="34" charset="0"/>
                        <a:ea typeface="Times New Roman"/>
                        <a:cs typeface="Arial" pitchFamily="34" charset="0"/>
                      </a:endParaRPr>
                    </a:p>
                  </a:txBody>
                  <a:tcPr marL="68575" marR="68575" marT="0" marB="0"/>
                </a:tc>
                <a:tc>
                  <a:txBody>
                    <a:bodyPr/>
                    <a:lstStyle/>
                    <a:p>
                      <a:pPr algn="ctr">
                        <a:spcAft>
                          <a:spcPts val="0"/>
                        </a:spcAft>
                      </a:pPr>
                      <a:r>
                        <a:rPr lang="en-GB" sz="1800">
                          <a:effectLst/>
                          <a:latin typeface="Arial" pitchFamily="34" charset="0"/>
                          <a:cs typeface="Arial" pitchFamily="34" charset="0"/>
                        </a:rPr>
                        <a:t>1.13</a:t>
                      </a:r>
                      <a:endParaRPr lang="en-GB" sz="1800">
                        <a:effectLst/>
                        <a:latin typeface="Arial" pitchFamily="34" charset="0"/>
                        <a:ea typeface="Times New Roman"/>
                        <a:cs typeface="Arial" pitchFamily="34" charset="0"/>
                      </a:endParaRPr>
                    </a:p>
                  </a:txBody>
                  <a:tcPr marL="68575" marR="68575" marT="0" marB="0"/>
                </a:tc>
                <a:extLst>
                  <a:ext uri="{0D108BD9-81ED-4DB2-BD59-A6C34878D82A}">
                    <a16:rowId xmlns:a16="http://schemas.microsoft.com/office/drawing/2014/main" val="10004"/>
                  </a:ext>
                </a:extLst>
              </a:tr>
              <a:tr h="274285">
                <a:tc>
                  <a:txBody>
                    <a:bodyPr/>
                    <a:lstStyle/>
                    <a:p>
                      <a:pPr algn="just">
                        <a:spcAft>
                          <a:spcPts val="0"/>
                        </a:spcAft>
                      </a:pPr>
                      <a:r>
                        <a:rPr lang="en-GB" sz="1800">
                          <a:effectLst/>
                          <a:latin typeface="Arial" pitchFamily="34" charset="0"/>
                          <a:cs typeface="Arial" pitchFamily="34" charset="0"/>
                        </a:rPr>
                        <a:t>Na</a:t>
                      </a:r>
                      <a:r>
                        <a:rPr lang="en-GB" sz="1800" baseline="30000">
                          <a:effectLst/>
                          <a:latin typeface="Arial" pitchFamily="34" charset="0"/>
                          <a:cs typeface="Arial" pitchFamily="34" charset="0"/>
                        </a:rPr>
                        <a:t>+</a:t>
                      </a:r>
                      <a:endParaRPr lang="en-GB" sz="1800">
                        <a:effectLst/>
                        <a:latin typeface="Arial" pitchFamily="34" charset="0"/>
                        <a:ea typeface="Times New Roman"/>
                        <a:cs typeface="Arial" pitchFamily="34" charset="0"/>
                      </a:endParaRPr>
                    </a:p>
                  </a:txBody>
                  <a:tcPr marL="68575" marR="68575" marT="0" marB="0"/>
                </a:tc>
                <a:tc>
                  <a:txBody>
                    <a:bodyPr/>
                    <a:lstStyle/>
                    <a:p>
                      <a:pPr algn="ctr">
                        <a:spcAft>
                          <a:spcPts val="0"/>
                        </a:spcAft>
                      </a:pPr>
                      <a:r>
                        <a:rPr lang="en-GB" sz="1800">
                          <a:effectLst/>
                          <a:latin typeface="Arial" pitchFamily="34" charset="0"/>
                          <a:cs typeface="Arial" pitchFamily="34" charset="0"/>
                        </a:rPr>
                        <a:t>0.98</a:t>
                      </a:r>
                      <a:endParaRPr lang="en-GB" sz="1800">
                        <a:effectLst/>
                        <a:latin typeface="Arial" pitchFamily="34" charset="0"/>
                        <a:ea typeface="Times New Roman"/>
                        <a:cs typeface="Arial" pitchFamily="34" charset="0"/>
                      </a:endParaRPr>
                    </a:p>
                  </a:txBody>
                  <a:tcPr marL="68575" marR="68575" marT="0" marB="0"/>
                </a:tc>
                <a:tc>
                  <a:txBody>
                    <a:bodyPr/>
                    <a:lstStyle/>
                    <a:p>
                      <a:pPr algn="just">
                        <a:spcAft>
                          <a:spcPts val="0"/>
                        </a:spcAft>
                      </a:pPr>
                      <a:r>
                        <a:rPr lang="en-GB" sz="1800">
                          <a:effectLst/>
                          <a:latin typeface="Arial" pitchFamily="34" charset="0"/>
                          <a:cs typeface="Arial" pitchFamily="34" charset="0"/>
                        </a:rPr>
                        <a:t>Ca</a:t>
                      </a:r>
                      <a:r>
                        <a:rPr lang="en-GB" sz="1800" baseline="30000">
                          <a:effectLst/>
                          <a:latin typeface="Arial" pitchFamily="34" charset="0"/>
                          <a:cs typeface="Arial" pitchFamily="34" charset="0"/>
                        </a:rPr>
                        <a:t>++</a:t>
                      </a:r>
                      <a:endParaRPr lang="en-GB" sz="1800">
                        <a:effectLst/>
                        <a:latin typeface="Arial" pitchFamily="34" charset="0"/>
                        <a:ea typeface="Times New Roman"/>
                        <a:cs typeface="Arial" pitchFamily="34" charset="0"/>
                      </a:endParaRPr>
                    </a:p>
                  </a:txBody>
                  <a:tcPr marL="68575" marR="68575" marT="0" marB="0"/>
                </a:tc>
                <a:tc>
                  <a:txBody>
                    <a:bodyPr/>
                    <a:lstStyle/>
                    <a:p>
                      <a:pPr algn="ctr">
                        <a:spcAft>
                          <a:spcPts val="0"/>
                        </a:spcAft>
                      </a:pPr>
                      <a:r>
                        <a:rPr lang="en-GB" sz="1800">
                          <a:effectLst/>
                          <a:latin typeface="Arial" pitchFamily="34" charset="0"/>
                          <a:cs typeface="Arial" pitchFamily="34" charset="0"/>
                        </a:rPr>
                        <a:t>1.06</a:t>
                      </a:r>
                      <a:endParaRPr lang="en-GB" sz="1800">
                        <a:effectLst/>
                        <a:latin typeface="Arial" pitchFamily="34" charset="0"/>
                        <a:ea typeface="Times New Roman"/>
                        <a:cs typeface="Arial" pitchFamily="34" charset="0"/>
                      </a:endParaRPr>
                    </a:p>
                  </a:txBody>
                  <a:tcPr marL="68575" marR="68575" marT="0" marB="0"/>
                </a:tc>
                <a:tc>
                  <a:txBody>
                    <a:bodyPr/>
                    <a:lstStyle/>
                    <a:p>
                      <a:pPr algn="just">
                        <a:spcAft>
                          <a:spcPts val="0"/>
                        </a:spcAft>
                      </a:pPr>
                      <a:r>
                        <a:rPr lang="en-GB" sz="1800" dirty="0">
                          <a:effectLst/>
                          <a:latin typeface="Arial" pitchFamily="34" charset="0"/>
                          <a:cs typeface="Arial" pitchFamily="34" charset="0"/>
                        </a:rPr>
                        <a:t>Cd</a:t>
                      </a:r>
                      <a:r>
                        <a:rPr lang="en-GB" sz="1800" baseline="30000" dirty="0">
                          <a:effectLst/>
                          <a:latin typeface="Arial" pitchFamily="34" charset="0"/>
                          <a:cs typeface="Arial" pitchFamily="34" charset="0"/>
                        </a:rPr>
                        <a:t>++</a:t>
                      </a:r>
                      <a:endParaRPr lang="en-GB" sz="1800" dirty="0">
                        <a:effectLst/>
                        <a:latin typeface="Arial" pitchFamily="34" charset="0"/>
                        <a:ea typeface="Times New Roman"/>
                        <a:cs typeface="Arial" pitchFamily="34" charset="0"/>
                      </a:endParaRPr>
                    </a:p>
                  </a:txBody>
                  <a:tcPr marL="68575" marR="68575" marT="0" marB="0"/>
                </a:tc>
                <a:tc>
                  <a:txBody>
                    <a:bodyPr/>
                    <a:lstStyle/>
                    <a:p>
                      <a:pPr algn="ctr">
                        <a:spcAft>
                          <a:spcPts val="0"/>
                        </a:spcAft>
                      </a:pPr>
                      <a:r>
                        <a:rPr lang="en-GB" sz="1800">
                          <a:effectLst/>
                          <a:latin typeface="Arial" pitchFamily="34" charset="0"/>
                          <a:cs typeface="Arial" pitchFamily="34" charset="0"/>
                        </a:rPr>
                        <a:t>1.03</a:t>
                      </a:r>
                      <a:endParaRPr lang="en-GB" sz="1800">
                        <a:effectLst/>
                        <a:latin typeface="Arial" pitchFamily="34" charset="0"/>
                        <a:ea typeface="Times New Roman"/>
                        <a:cs typeface="Arial" pitchFamily="34" charset="0"/>
                      </a:endParaRPr>
                    </a:p>
                  </a:txBody>
                  <a:tcPr marL="68575" marR="68575" marT="0" marB="0"/>
                </a:tc>
                <a:extLst>
                  <a:ext uri="{0D108BD9-81ED-4DB2-BD59-A6C34878D82A}">
                    <a16:rowId xmlns:a16="http://schemas.microsoft.com/office/drawing/2014/main" val="10005"/>
                  </a:ext>
                </a:extLst>
              </a:tr>
              <a:tr h="274285">
                <a:tc>
                  <a:txBody>
                    <a:bodyPr/>
                    <a:lstStyle/>
                    <a:p>
                      <a:pPr algn="just">
                        <a:spcAft>
                          <a:spcPts val="0"/>
                        </a:spcAft>
                      </a:pPr>
                      <a:r>
                        <a:rPr lang="en-GB" sz="1800">
                          <a:effectLst/>
                          <a:latin typeface="Arial" pitchFamily="34" charset="0"/>
                          <a:cs typeface="Arial" pitchFamily="34" charset="0"/>
                        </a:rPr>
                        <a:t>Mg</a:t>
                      </a:r>
                      <a:r>
                        <a:rPr lang="en-GB" sz="1800" baseline="30000">
                          <a:effectLst/>
                          <a:latin typeface="Arial" pitchFamily="34" charset="0"/>
                          <a:cs typeface="Arial" pitchFamily="34" charset="0"/>
                        </a:rPr>
                        <a:t>++</a:t>
                      </a:r>
                      <a:endParaRPr lang="en-GB" sz="1800">
                        <a:effectLst/>
                        <a:latin typeface="Arial" pitchFamily="34" charset="0"/>
                        <a:ea typeface="Times New Roman"/>
                        <a:cs typeface="Arial" pitchFamily="34" charset="0"/>
                      </a:endParaRPr>
                    </a:p>
                  </a:txBody>
                  <a:tcPr marL="68575" marR="68575" marT="0" marB="0"/>
                </a:tc>
                <a:tc>
                  <a:txBody>
                    <a:bodyPr/>
                    <a:lstStyle/>
                    <a:p>
                      <a:pPr algn="ctr">
                        <a:spcAft>
                          <a:spcPts val="0"/>
                        </a:spcAft>
                      </a:pPr>
                      <a:r>
                        <a:rPr lang="en-GB" sz="1800">
                          <a:effectLst/>
                          <a:latin typeface="Arial" pitchFamily="34" charset="0"/>
                          <a:cs typeface="Arial" pitchFamily="34" charset="0"/>
                        </a:rPr>
                        <a:t>0.78</a:t>
                      </a:r>
                      <a:endParaRPr lang="en-GB" sz="1800">
                        <a:effectLst/>
                        <a:latin typeface="Arial" pitchFamily="34" charset="0"/>
                        <a:ea typeface="Times New Roman"/>
                        <a:cs typeface="Arial" pitchFamily="34" charset="0"/>
                      </a:endParaRPr>
                    </a:p>
                  </a:txBody>
                  <a:tcPr marL="68575" marR="68575" marT="0" marB="0"/>
                </a:tc>
                <a:tc>
                  <a:txBody>
                    <a:bodyPr/>
                    <a:lstStyle/>
                    <a:p>
                      <a:pPr algn="just">
                        <a:spcAft>
                          <a:spcPts val="0"/>
                        </a:spcAft>
                      </a:pPr>
                      <a:r>
                        <a:rPr lang="en-GB" sz="1800">
                          <a:effectLst/>
                          <a:latin typeface="Arial" pitchFamily="34" charset="0"/>
                          <a:cs typeface="Arial" pitchFamily="34" charset="0"/>
                        </a:rPr>
                        <a:t>Fe</a:t>
                      </a:r>
                      <a:r>
                        <a:rPr lang="en-GB" sz="1800" baseline="30000">
                          <a:effectLst/>
                          <a:latin typeface="Arial" pitchFamily="34" charset="0"/>
                          <a:cs typeface="Arial" pitchFamily="34" charset="0"/>
                        </a:rPr>
                        <a:t>++</a:t>
                      </a:r>
                      <a:endParaRPr lang="en-GB" sz="1800">
                        <a:effectLst/>
                        <a:latin typeface="Arial" pitchFamily="34" charset="0"/>
                        <a:ea typeface="Times New Roman"/>
                        <a:cs typeface="Arial" pitchFamily="34" charset="0"/>
                      </a:endParaRPr>
                    </a:p>
                  </a:txBody>
                  <a:tcPr marL="68575" marR="68575" marT="0" marB="0"/>
                </a:tc>
                <a:tc>
                  <a:txBody>
                    <a:bodyPr/>
                    <a:lstStyle/>
                    <a:p>
                      <a:pPr algn="ctr">
                        <a:spcAft>
                          <a:spcPts val="0"/>
                        </a:spcAft>
                      </a:pPr>
                      <a:r>
                        <a:rPr lang="en-GB" sz="1800">
                          <a:effectLst/>
                          <a:latin typeface="Arial" pitchFamily="34" charset="0"/>
                          <a:cs typeface="Arial" pitchFamily="34" charset="0"/>
                        </a:rPr>
                        <a:t>0.87</a:t>
                      </a:r>
                      <a:endParaRPr lang="en-GB" sz="1800">
                        <a:effectLst/>
                        <a:latin typeface="Arial" pitchFamily="34" charset="0"/>
                        <a:ea typeface="Times New Roman"/>
                        <a:cs typeface="Arial" pitchFamily="34" charset="0"/>
                      </a:endParaRPr>
                    </a:p>
                  </a:txBody>
                  <a:tcPr marL="68575" marR="68575" marT="0" marB="0"/>
                </a:tc>
                <a:tc>
                  <a:txBody>
                    <a:bodyPr/>
                    <a:lstStyle/>
                    <a:p>
                      <a:pPr algn="just">
                        <a:spcAft>
                          <a:spcPts val="0"/>
                        </a:spcAft>
                      </a:pPr>
                      <a:r>
                        <a:rPr lang="en-GB" sz="1800" dirty="0">
                          <a:effectLst/>
                          <a:latin typeface="Arial" pitchFamily="34" charset="0"/>
                          <a:cs typeface="Arial" pitchFamily="34" charset="0"/>
                        </a:rPr>
                        <a:t>(OH)</a:t>
                      </a:r>
                      <a:endParaRPr lang="en-GB" sz="1800" dirty="0">
                        <a:effectLst/>
                        <a:latin typeface="Arial" pitchFamily="34" charset="0"/>
                        <a:ea typeface="Times New Roman"/>
                        <a:cs typeface="Arial" pitchFamily="34" charset="0"/>
                      </a:endParaRPr>
                    </a:p>
                  </a:txBody>
                  <a:tcPr marL="68575" marR="68575" marT="0" marB="0"/>
                </a:tc>
                <a:tc>
                  <a:txBody>
                    <a:bodyPr/>
                    <a:lstStyle/>
                    <a:p>
                      <a:pPr algn="ctr">
                        <a:spcAft>
                          <a:spcPts val="0"/>
                        </a:spcAft>
                      </a:pPr>
                      <a:r>
                        <a:rPr lang="en-GB" sz="1800" dirty="0">
                          <a:effectLst/>
                          <a:latin typeface="Arial" pitchFamily="34" charset="0"/>
                          <a:cs typeface="Arial" pitchFamily="34" charset="0"/>
                        </a:rPr>
                        <a:t>1.53</a:t>
                      </a:r>
                      <a:endParaRPr lang="en-GB" sz="1800" dirty="0">
                        <a:effectLst/>
                        <a:latin typeface="Arial" pitchFamily="34" charset="0"/>
                        <a:ea typeface="Times New Roman"/>
                        <a:cs typeface="Arial" pitchFamily="34" charset="0"/>
                      </a:endParaRPr>
                    </a:p>
                  </a:txBody>
                  <a:tcPr marL="68575" marR="68575" marT="0" marB="0"/>
                </a:tc>
                <a:extLst>
                  <a:ext uri="{0D108BD9-81ED-4DB2-BD59-A6C34878D82A}">
                    <a16:rowId xmlns:a16="http://schemas.microsoft.com/office/drawing/2014/main" val="10006"/>
                  </a:ext>
                </a:extLst>
              </a:tr>
              <a:tr h="274285">
                <a:tc>
                  <a:txBody>
                    <a:bodyPr/>
                    <a:lstStyle/>
                    <a:p>
                      <a:pPr algn="just">
                        <a:spcAft>
                          <a:spcPts val="0"/>
                        </a:spcAft>
                      </a:pPr>
                      <a:r>
                        <a:rPr lang="en-GB" sz="1800" dirty="0">
                          <a:effectLst/>
                          <a:latin typeface="Arial" pitchFamily="34" charset="0"/>
                          <a:cs typeface="Arial" pitchFamily="34" charset="0"/>
                        </a:rPr>
                        <a:t>Al</a:t>
                      </a:r>
                      <a:r>
                        <a:rPr lang="en-GB" sz="1800" baseline="30000" dirty="0">
                          <a:effectLst/>
                          <a:latin typeface="Arial" pitchFamily="34" charset="0"/>
                          <a:cs typeface="Arial" pitchFamily="34" charset="0"/>
                        </a:rPr>
                        <a:t>+++</a:t>
                      </a:r>
                      <a:endParaRPr lang="en-GB" sz="1800" dirty="0">
                        <a:effectLst/>
                        <a:latin typeface="Arial" pitchFamily="34" charset="0"/>
                        <a:ea typeface="Times New Roman"/>
                        <a:cs typeface="Arial" pitchFamily="34" charset="0"/>
                      </a:endParaRPr>
                    </a:p>
                  </a:txBody>
                  <a:tcPr marL="68575" marR="68575" marT="0" marB="0"/>
                </a:tc>
                <a:tc>
                  <a:txBody>
                    <a:bodyPr/>
                    <a:lstStyle/>
                    <a:p>
                      <a:pPr algn="ctr">
                        <a:spcAft>
                          <a:spcPts val="0"/>
                        </a:spcAft>
                      </a:pPr>
                      <a:r>
                        <a:rPr lang="en-GB" sz="1800">
                          <a:effectLst/>
                          <a:latin typeface="Arial" pitchFamily="34" charset="0"/>
                          <a:cs typeface="Arial" pitchFamily="34" charset="0"/>
                        </a:rPr>
                        <a:t>0.57</a:t>
                      </a:r>
                      <a:endParaRPr lang="en-GB" sz="1800">
                        <a:effectLst/>
                        <a:latin typeface="Arial" pitchFamily="34" charset="0"/>
                        <a:ea typeface="Times New Roman"/>
                        <a:cs typeface="Arial" pitchFamily="34" charset="0"/>
                      </a:endParaRPr>
                    </a:p>
                  </a:txBody>
                  <a:tcPr marL="68575" marR="68575" marT="0" marB="0"/>
                </a:tc>
                <a:tc>
                  <a:txBody>
                    <a:bodyPr/>
                    <a:lstStyle/>
                    <a:p>
                      <a:pPr algn="just">
                        <a:spcAft>
                          <a:spcPts val="0"/>
                        </a:spcAft>
                      </a:pPr>
                      <a:r>
                        <a:rPr lang="en-GB" sz="1800">
                          <a:effectLst/>
                          <a:latin typeface="Arial" pitchFamily="34" charset="0"/>
                          <a:cs typeface="Arial" pitchFamily="34" charset="0"/>
                        </a:rPr>
                        <a:t>Fe</a:t>
                      </a:r>
                      <a:r>
                        <a:rPr lang="en-GB" sz="1800" baseline="30000">
                          <a:effectLst/>
                          <a:latin typeface="Arial" pitchFamily="34" charset="0"/>
                          <a:cs typeface="Arial" pitchFamily="34" charset="0"/>
                        </a:rPr>
                        <a:t>+++</a:t>
                      </a:r>
                      <a:endParaRPr lang="en-GB" sz="1800">
                        <a:effectLst/>
                        <a:latin typeface="Arial" pitchFamily="34" charset="0"/>
                        <a:ea typeface="Times New Roman"/>
                        <a:cs typeface="Arial" pitchFamily="34" charset="0"/>
                      </a:endParaRPr>
                    </a:p>
                  </a:txBody>
                  <a:tcPr marL="68575" marR="68575" marT="0" marB="0"/>
                </a:tc>
                <a:tc>
                  <a:txBody>
                    <a:bodyPr/>
                    <a:lstStyle/>
                    <a:p>
                      <a:pPr algn="ctr">
                        <a:spcAft>
                          <a:spcPts val="0"/>
                        </a:spcAft>
                      </a:pPr>
                      <a:r>
                        <a:rPr lang="en-GB" sz="1800">
                          <a:effectLst/>
                          <a:latin typeface="Arial" pitchFamily="34" charset="0"/>
                          <a:cs typeface="Arial" pitchFamily="34" charset="0"/>
                        </a:rPr>
                        <a:t>0.64</a:t>
                      </a:r>
                      <a:endParaRPr lang="en-GB" sz="1800">
                        <a:effectLst/>
                        <a:latin typeface="Arial" pitchFamily="34" charset="0"/>
                        <a:ea typeface="Times New Roman"/>
                        <a:cs typeface="Arial" pitchFamily="34" charset="0"/>
                      </a:endParaRPr>
                    </a:p>
                  </a:txBody>
                  <a:tcPr marL="68575" marR="68575" marT="0" marB="0"/>
                </a:tc>
                <a:tc>
                  <a:txBody>
                    <a:bodyPr/>
                    <a:lstStyle/>
                    <a:p>
                      <a:pPr algn="just">
                        <a:spcAft>
                          <a:spcPts val="0"/>
                        </a:spcAft>
                      </a:pPr>
                      <a:r>
                        <a:rPr lang="en-GB" sz="1800">
                          <a:effectLst/>
                          <a:latin typeface="Arial" pitchFamily="34" charset="0"/>
                          <a:cs typeface="Arial" pitchFamily="34" charset="0"/>
                        </a:rPr>
                        <a:t>Cs</a:t>
                      </a:r>
                      <a:r>
                        <a:rPr lang="en-GB" sz="1800" baseline="30000">
                          <a:effectLst/>
                          <a:latin typeface="Arial" pitchFamily="34" charset="0"/>
                          <a:cs typeface="Arial" pitchFamily="34" charset="0"/>
                        </a:rPr>
                        <a:t>+</a:t>
                      </a:r>
                      <a:endParaRPr lang="en-GB" sz="1800">
                        <a:effectLst/>
                        <a:latin typeface="Arial" pitchFamily="34" charset="0"/>
                        <a:ea typeface="Times New Roman"/>
                        <a:cs typeface="Arial" pitchFamily="34" charset="0"/>
                      </a:endParaRPr>
                    </a:p>
                  </a:txBody>
                  <a:tcPr marL="68575" marR="68575" marT="0" marB="0"/>
                </a:tc>
                <a:tc>
                  <a:txBody>
                    <a:bodyPr/>
                    <a:lstStyle/>
                    <a:p>
                      <a:pPr algn="ctr">
                        <a:spcAft>
                          <a:spcPts val="0"/>
                        </a:spcAft>
                      </a:pPr>
                      <a:r>
                        <a:rPr lang="en-GB" sz="1800" dirty="0">
                          <a:effectLst/>
                          <a:latin typeface="Arial" pitchFamily="34" charset="0"/>
                          <a:cs typeface="Arial" pitchFamily="34" charset="0"/>
                        </a:rPr>
                        <a:t>1.65</a:t>
                      </a:r>
                      <a:endParaRPr lang="en-GB" sz="1800" dirty="0">
                        <a:effectLst/>
                        <a:latin typeface="Arial" pitchFamily="34" charset="0"/>
                        <a:ea typeface="Times New Roman"/>
                        <a:cs typeface="Arial" pitchFamily="34" charset="0"/>
                      </a:endParaRPr>
                    </a:p>
                  </a:txBody>
                  <a:tcPr marL="68575" marR="68575" marT="0" marB="0"/>
                </a:tc>
                <a:extLst>
                  <a:ext uri="{0D108BD9-81ED-4DB2-BD59-A6C34878D82A}">
                    <a16:rowId xmlns:a16="http://schemas.microsoft.com/office/drawing/2014/main" val="10007"/>
                  </a:ext>
                </a:extLst>
              </a:tr>
            </a:tbl>
          </a:graphicData>
        </a:graphic>
      </p:graphicFrame>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A63DC36D-B468-4FBF-BD14-34D7B55D5214}"/>
              </a:ext>
            </a:extLst>
          </p:cNvPr>
          <p:cNvSpPr>
            <a:spLocks noGrp="1"/>
          </p:cNvSpPr>
          <p:nvPr>
            <p:ph type="title"/>
          </p:nvPr>
        </p:nvSpPr>
        <p:spPr/>
        <p:txBody>
          <a:bodyPr/>
          <a:lstStyle/>
          <a:p>
            <a:pPr eaLnBrk="1" hangingPunct="1"/>
            <a:r>
              <a:rPr lang="en-GB" altLang="en-US"/>
              <a:t> Sodium Chloride (NaCl) Structure</a:t>
            </a:r>
          </a:p>
        </p:txBody>
      </p:sp>
      <p:pic>
        <p:nvPicPr>
          <p:cNvPr id="13315" name="Picture 4" descr="http://upload.wikimedia.org/wikipedia/commons/e/e9/Sodium-chloride-3D-ionic.png">
            <a:extLst>
              <a:ext uri="{FF2B5EF4-FFF2-40B4-BE49-F238E27FC236}">
                <a16:creationId xmlns:a16="http://schemas.microsoft.com/office/drawing/2014/main" id="{CC16A0CD-A31E-4073-A66B-594208353CE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54788" y="1855789"/>
            <a:ext cx="3454400" cy="3273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6" name="Picture 6" descr="http://www.webelements.com/_media/compounds/Na/Cl1Na1-7647145.jpg">
            <a:extLst>
              <a:ext uri="{FF2B5EF4-FFF2-40B4-BE49-F238E27FC236}">
                <a16:creationId xmlns:a16="http://schemas.microsoft.com/office/drawing/2014/main" id="{6E2DD2E8-3F1E-4507-9005-537FE7C84C4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19276" y="1789113"/>
            <a:ext cx="4411663" cy="3306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3FF5E4F1-54D7-4B9D-BDF9-2BD1DBB4FACF}"/>
              </a:ext>
            </a:extLst>
          </p:cNvPr>
          <p:cNvSpPr>
            <a:spLocks noGrp="1"/>
          </p:cNvSpPr>
          <p:nvPr>
            <p:ph type="title"/>
          </p:nvPr>
        </p:nvSpPr>
        <p:spPr/>
        <p:txBody>
          <a:bodyPr/>
          <a:lstStyle/>
          <a:p>
            <a:pPr eaLnBrk="1" hangingPunct="1"/>
            <a:r>
              <a:rPr lang="en-GB" altLang="en-US"/>
              <a:t>Beryllium Oxide (BeO)</a:t>
            </a:r>
          </a:p>
        </p:txBody>
      </p:sp>
      <p:pic>
        <p:nvPicPr>
          <p:cNvPr id="14339" name="Picture 2" descr="http://upload.wikimedia.org/wikipedia/commons/thumb/8/8e/Wurtzite_polyhedra.png/200px-Wurtzite_polyhedra.png">
            <a:extLst>
              <a:ext uri="{FF2B5EF4-FFF2-40B4-BE49-F238E27FC236}">
                <a16:creationId xmlns:a16="http://schemas.microsoft.com/office/drawing/2014/main" id="{7C40DA54-8ADE-4231-A2C3-548FA2C8B0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52789" y="1579564"/>
            <a:ext cx="5089525" cy="5089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5B2978BE-BF50-4A3D-9B53-84E8F1D10EFA}"/>
              </a:ext>
            </a:extLst>
          </p:cNvPr>
          <p:cNvSpPr>
            <a:spLocks noGrp="1"/>
          </p:cNvSpPr>
          <p:nvPr>
            <p:ph type="title"/>
          </p:nvPr>
        </p:nvSpPr>
        <p:spPr/>
        <p:txBody>
          <a:bodyPr/>
          <a:lstStyle/>
          <a:p>
            <a:pPr eaLnBrk="1" hangingPunct="1"/>
            <a:r>
              <a:rPr lang="en-GB" altLang="en-US"/>
              <a:t>Caesium Chloride (CsCl) Structure</a:t>
            </a:r>
          </a:p>
        </p:txBody>
      </p:sp>
      <p:pic>
        <p:nvPicPr>
          <p:cNvPr id="15363" name="Picture 2" descr="http://www.metafysica.nl/turing/cscl_unitcell.gif">
            <a:extLst>
              <a:ext uri="{FF2B5EF4-FFF2-40B4-BE49-F238E27FC236}">
                <a16:creationId xmlns:a16="http://schemas.microsoft.com/office/drawing/2014/main" id="{73BB6C6B-89D3-4CC9-94E9-82DAEEA9FA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95500" y="2322514"/>
            <a:ext cx="3951288" cy="2935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4" name="Picture 4" descr="http://www.metafysica.nl/turing/cscl_complex_motif.gif">
            <a:extLst>
              <a:ext uri="{FF2B5EF4-FFF2-40B4-BE49-F238E27FC236}">
                <a16:creationId xmlns:a16="http://schemas.microsoft.com/office/drawing/2014/main" id="{2A0D1C8C-ED8A-42F9-92C0-EEBEE894CC7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28722"/>
          <a:stretch>
            <a:fillRect/>
          </a:stretch>
        </p:blipFill>
        <p:spPr bwMode="auto">
          <a:xfrm>
            <a:off x="6237289" y="1998663"/>
            <a:ext cx="3449637" cy="3067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3">
            <a:extLst>
              <a:ext uri="{FF2B5EF4-FFF2-40B4-BE49-F238E27FC236}">
                <a16:creationId xmlns:a16="http://schemas.microsoft.com/office/drawing/2014/main" id="{CA5A8513-B58E-4004-85D0-AFA5F1592738}"/>
              </a:ext>
            </a:extLst>
          </p:cNvPr>
          <p:cNvSpPr>
            <a:spLocks noChangeArrowheads="1"/>
          </p:cNvSpPr>
          <p:nvPr/>
        </p:nvSpPr>
        <p:spPr bwMode="auto">
          <a:xfrm>
            <a:off x="2166938" y="1357313"/>
            <a:ext cx="8286750" cy="526256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Book Antiqua" panose="02040602050305030304" pitchFamily="18" charset="0"/>
              </a:defRPr>
            </a:lvl1pPr>
            <a:lvl2pPr marL="742950" indent="-285750">
              <a:defRPr sz="2400">
                <a:solidFill>
                  <a:schemeClr val="tx1"/>
                </a:solidFill>
                <a:latin typeface="Book Antiqua" panose="02040602050305030304" pitchFamily="18" charset="0"/>
              </a:defRPr>
            </a:lvl2pPr>
            <a:lvl3pPr marL="1143000" indent="-228600">
              <a:defRPr sz="2400">
                <a:solidFill>
                  <a:schemeClr val="tx1"/>
                </a:solidFill>
                <a:latin typeface="Book Antiqua" panose="02040602050305030304" pitchFamily="18" charset="0"/>
              </a:defRPr>
            </a:lvl3pPr>
            <a:lvl4pPr marL="1600200" indent="-228600">
              <a:defRPr sz="2400">
                <a:solidFill>
                  <a:schemeClr val="tx1"/>
                </a:solidFill>
                <a:latin typeface="Book Antiqua" panose="02040602050305030304" pitchFamily="18" charset="0"/>
              </a:defRPr>
            </a:lvl4pPr>
            <a:lvl5pPr marL="2057400" indent="-228600">
              <a:defRPr sz="2400">
                <a:solidFill>
                  <a:schemeClr val="tx1"/>
                </a:solidFill>
                <a:latin typeface="Book Antiqua" panose="02040602050305030304" pitchFamily="18" charset="0"/>
              </a:defRPr>
            </a:lvl5pPr>
            <a:lvl6pPr marL="2514600" indent="-228600" eaLnBrk="0" fontAlgn="base" hangingPunct="0">
              <a:spcBef>
                <a:spcPct val="0"/>
              </a:spcBef>
              <a:spcAft>
                <a:spcPct val="0"/>
              </a:spcAft>
              <a:defRPr sz="2400">
                <a:solidFill>
                  <a:schemeClr val="tx1"/>
                </a:solidFill>
                <a:latin typeface="Book Antiqua" panose="02040602050305030304" pitchFamily="18" charset="0"/>
              </a:defRPr>
            </a:lvl6pPr>
            <a:lvl7pPr marL="2971800" indent="-228600" eaLnBrk="0" fontAlgn="base" hangingPunct="0">
              <a:spcBef>
                <a:spcPct val="0"/>
              </a:spcBef>
              <a:spcAft>
                <a:spcPct val="0"/>
              </a:spcAft>
              <a:defRPr sz="2400">
                <a:solidFill>
                  <a:schemeClr val="tx1"/>
                </a:solidFill>
                <a:latin typeface="Book Antiqua" panose="02040602050305030304" pitchFamily="18" charset="0"/>
              </a:defRPr>
            </a:lvl7pPr>
            <a:lvl8pPr marL="3429000" indent="-228600" eaLnBrk="0" fontAlgn="base" hangingPunct="0">
              <a:spcBef>
                <a:spcPct val="0"/>
              </a:spcBef>
              <a:spcAft>
                <a:spcPct val="0"/>
              </a:spcAft>
              <a:defRPr sz="2400">
                <a:solidFill>
                  <a:schemeClr val="tx1"/>
                </a:solidFill>
                <a:latin typeface="Book Antiqua" panose="02040602050305030304" pitchFamily="18" charset="0"/>
              </a:defRPr>
            </a:lvl8pPr>
            <a:lvl9pPr marL="3886200" indent="-228600" eaLnBrk="0" fontAlgn="base" hangingPunct="0">
              <a:spcBef>
                <a:spcPct val="0"/>
              </a:spcBef>
              <a:spcAft>
                <a:spcPct val="0"/>
              </a:spcAft>
              <a:defRPr sz="2400">
                <a:solidFill>
                  <a:schemeClr val="tx1"/>
                </a:solidFill>
                <a:latin typeface="Book Antiqua" panose="02040602050305030304" pitchFamily="18" charset="0"/>
              </a:defRPr>
            </a:lvl9pPr>
          </a:lstStyle>
          <a:p>
            <a:r>
              <a:rPr lang="en-GB" altLang="en-US"/>
              <a:t>Ceramic products are usually divided into four sectors, and these are shown below with some examples:</a:t>
            </a:r>
          </a:p>
          <a:p>
            <a:endParaRPr lang="en-GB" altLang="en-US"/>
          </a:p>
          <a:p>
            <a:r>
              <a:rPr lang="en-GB" altLang="en-US" i="1"/>
              <a:t>Structural</a:t>
            </a:r>
            <a:r>
              <a:rPr lang="en-GB" altLang="en-US"/>
              <a:t>, e.g.  </a:t>
            </a:r>
            <a:r>
              <a:rPr lang="en-GB" altLang="en-US">
                <a:hlinkClick r:id="rId2" action="ppaction://hlinkfile" tooltip="Brick"/>
              </a:rPr>
              <a:t>bricks</a:t>
            </a:r>
            <a:r>
              <a:rPr lang="en-GB" altLang="en-US"/>
              <a:t>, </a:t>
            </a:r>
            <a:r>
              <a:rPr lang="en-GB" altLang="en-US">
                <a:hlinkClick r:id="rId3" action="ppaction://hlinkfile" tooltip="Pipe (material)"/>
              </a:rPr>
              <a:t>pipes</a:t>
            </a:r>
            <a:r>
              <a:rPr lang="en-GB" altLang="en-US"/>
              <a:t>, </a:t>
            </a:r>
            <a:r>
              <a:rPr lang="en-GB" altLang="en-US">
                <a:hlinkClick r:id="rId4" action="ppaction://hlinkfile" tooltip="Floor"/>
              </a:rPr>
              <a:t>floor</a:t>
            </a:r>
            <a:r>
              <a:rPr lang="en-GB" altLang="en-US"/>
              <a:t> and </a:t>
            </a:r>
            <a:r>
              <a:rPr lang="en-GB" altLang="en-US">
                <a:hlinkClick r:id="rId5" action="ppaction://hlinkfile" tooltip="Roof tile"/>
              </a:rPr>
              <a:t>roof tiles</a:t>
            </a:r>
            <a:r>
              <a:rPr lang="en-GB" altLang="en-US"/>
              <a:t> </a:t>
            </a:r>
          </a:p>
          <a:p>
            <a:endParaRPr lang="en-GB" altLang="en-US"/>
          </a:p>
          <a:p>
            <a:r>
              <a:rPr lang="en-GB" altLang="en-US" i="1">
                <a:hlinkClick r:id="rId6" action="ppaction://hlinkfile" tooltip="Refractory"/>
              </a:rPr>
              <a:t>Refractories</a:t>
            </a:r>
            <a:r>
              <a:rPr lang="en-GB" altLang="en-US"/>
              <a:t>, e.g. </a:t>
            </a:r>
            <a:r>
              <a:rPr lang="en-GB" altLang="en-US">
                <a:hlinkClick r:id="rId7" action="ppaction://hlinkfile" tooltip="Kiln"/>
              </a:rPr>
              <a:t>kiln</a:t>
            </a:r>
            <a:r>
              <a:rPr lang="en-GB" altLang="en-US"/>
              <a:t> linings, gas fire radiants, </a:t>
            </a:r>
            <a:r>
              <a:rPr lang="en-GB" altLang="en-US">
                <a:hlinkClick r:id="rId8" action="ppaction://hlinkfile" tooltip="Steel"/>
              </a:rPr>
              <a:t>steel</a:t>
            </a:r>
            <a:r>
              <a:rPr lang="en-GB" altLang="en-US"/>
              <a:t> and glass making crucibles. </a:t>
            </a:r>
          </a:p>
          <a:p>
            <a:endParaRPr lang="en-GB" altLang="en-US"/>
          </a:p>
          <a:p>
            <a:r>
              <a:rPr lang="en-GB" altLang="en-US" i="1"/>
              <a:t>Whitewares</a:t>
            </a:r>
            <a:r>
              <a:rPr lang="en-GB" altLang="en-US"/>
              <a:t>, e.g. </a:t>
            </a:r>
            <a:r>
              <a:rPr lang="en-GB" altLang="en-US">
                <a:hlinkClick r:id="rId9" action="ppaction://hlinkfile" tooltip="Tableware"/>
              </a:rPr>
              <a:t>tableware</a:t>
            </a:r>
            <a:r>
              <a:rPr lang="en-GB" altLang="en-US"/>
              <a:t>, wall tiles, pottery products, and sanitary ware.</a:t>
            </a:r>
          </a:p>
          <a:p>
            <a:r>
              <a:rPr lang="en-GB" altLang="en-US"/>
              <a:t> </a:t>
            </a:r>
          </a:p>
          <a:p>
            <a:r>
              <a:rPr lang="en-GB" altLang="en-US" i="1"/>
              <a:t>Technical</a:t>
            </a:r>
            <a:r>
              <a:rPr lang="en-GB" altLang="en-US"/>
              <a:t>,  e.g. tiles used in the </a:t>
            </a:r>
            <a:r>
              <a:rPr lang="en-GB" altLang="en-US">
                <a:hlinkClick r:id="rId10" action="ppaction://hlinkfile" tooltip="Space Shuttle program"/>
              </a:rPr>
              <a:t>Space Shuttle program</a:t>
            </a:r>
            <a:r>
              <a:rPr lang="en-GB" altLang="en-US"/>
              <a:t>, gas burner </a:t>
            </a:r>
            <a:r>
              <a:rPr lang="en-GB" altLang="en-US">
                <a:hlinkClick r:id="rId11" action="ppaction://hlinkfile" tooltip="Nozzle"/>
              </a:rPr>
              <a:t>nozzles</a:t>
            </a:r>
            <a:r>
              <a:rPr lang="en-GB" altLang="en-US"/>
              <a:t>, </a:t>
            </a:r>
            <a:r>
              <a:rPr lang="en-GB" altLang="en-US">
                <a:hlinkClick r:id="rId12" action="ppaction://hlinkfile" tooltip="Ballistic vest"/>
              </a:rPr>
              <a:t>ballistic protection</a:t>
            </a:r>
            <a:r>
              <a:rPr lang="en-GB" altLang="en-US"/>
              <a:t>,  </a:t>
            </a:r>
            <a:r>
              <a:rPr lang="en-GB" altLang="en-US">
                <a:hlinkClick r:id="rId13" action="ppaction://hlinkfile" tooltip="Implant (medicine)"/>
              </a:rPr>
              <a:t>bio-medical implants</a:t>
            </a:r>
            <a:r>
              <a:rPr lang="en-GB" altLang="en-US"/>
              <a:t>, </a:t>
            </a:r>
            <a:r>
              <a:rPr lang="en-GB" altLang="en-US">
                <a:hlinkClick r:id="rId14" action="ppaction://hlinkfile" tooltip="Jet engine"/>
              </a:rPr>
              <a:t>jet engine</a:t>
            </a:r>
            <a:r>
              <a:rPr lang="en-GB" altLang="en-US"/>
              <a:t> </a:t>
            </a:r>
            <a:r>
              <a:rPr lang="en-GB" altLang="en-US">
                <a:hlinkClick r:id="rId15" action="ppaction://hlinkfile" tooltip="Turbine"/>
              </a:rPr>
              <a:t>turbine</a:t>
            </a:r>
            <a:r>
              <a:rPr lang="en-GB" altLang="en-US"/>
              <a:t> blades, and </a:t>
            </a:r>
            <a:r>
              <a:rPr lang="en-GB" altLang="en-US">
                <a:hlinkClick r:id="rId16" action="ppaction://hlinkfile" tooltip="Missile"/>
              </a:rPr>
              <a:t>missile</a:t>
            </a:r>
            <a:r>
              <a:rPr lang="en-GB" altLang="en-US"/>
              <a:t> nose cones. </a:t>
            </a:r>
          </a:p>
        </p:txBody>
      </p:sp>
      <p:sp>
        <p:nvSpPr>
          <p:cNvPr id="16387" name="Rectangle 4">
            <a:extLst>
              <a:ext uri="{FF2B5EF4-FFF2-40B4-BE49-F238E27FC236}">
                <a16:creationId xmlns:a16="http://schemas.microsoft.com/office/drawing/2014/main" id="{A6167761-82D5-46F7-BBE0-5E77299D5682}"/>
              </a:ext>
            </a:extLst>
          </p:cNvPr>
          <p:cNvSpPr>
            <a:spLocks noChangeArrowheads="1"/>
          </p:cNvSpPr>
          <p:nvPr/>
        </p:nvSpPr>
        <p:spPr bwMode="auto">
          <a:xfrm>
            <a:off x="4238625" y="500063"/>
            <a:ext cx="18415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Book Antiqua" panose="02040602050305030304" pitchFamily="18" charset="0"/>
              </a:defRPr>
            </a:lvl1pPr>
            <a:lvl2pPr marL="742950" indent="-285750">
              <a:defRPr sz="2400">
                <a:solidFill>
                  <a:schemeClr val="tx1"/>
                </a:solidFill>
                <a:latin typeface="Book Antiqua" panose="02040602050305030304" pitchFamily="18" charset="0"/>
              </a:defRPr>
            </a:lvl2pPr>
            <a:lvl3pPr marL="1143000" indent="-228600">
              <a:defRPr sz="2400">
                <a:solidFill>
                  <a:schemeClr val="tx1"/>
                </a:solidFill>
                <a:latin typeface="Book Antiqua" panose="02040602050305030304" pitchFamily="18" charset="0"/>
              </a:defRPr>
            </a:lvl3pPr>
            <a:lvl4pPr marL="1600200" indent="-228600">
              <a:defRPr sz="2400">
                <a:solidFill>
                  <a:schemeClr val="tx1"/>
                </a:solidFill>
                <a:latin typeface="Book Antiqua" panose="02040602050305030304" pitchFamily="18" charset="0"/>
              </a:defRPr>
            </a:lvl4pPr>
            <a:lvl5pPr marL="2057400" indent="-228600">
              <a:defRPr sz="2400">
                <a:solidFill>
                  <a:schemeClr val="tx1"/>
                </a:solidFill>
                <a:latin typeface="Book Antiqua" panose="02040602050305030304" pitchFamily="18" charset="0"/>
              </a:defRPr>
            </a:lvl5pPr>
            <a:lvl6pPr marL="2514600" indent="-228600" eaLnBrk="0" fontAlgn="base" hangingPunct="0">
              <a:spcBef>
                <a:spcPct val="0"/>
              </a:spcBef>
              <a:spcAft>
                <a:spcPct val="0"/>
              </a:spcAft>
              <a:defRPr sz="2400">
                <a:solidFill>
                  <a:schemeClr val="tx1"/>
                </a:solidFill>
                <a:latin typeface="Book Antiqua" panose="02040602050305030304" pitchFamily="18" charset="0"/>
              </a:defRPr>
            </a:lvl6pPr>
            <a:lvl7pPr marL="2971800" indent="-228600" eaLnBrk="0" fontAlgn="base" hangingPunct="0">
              <a:spcBef>
                <a:spcPct val="0"/>
              </a:spcBef>
              <a:spcAft>
                <a:spcPct val="0"/>
              </a:spcAft>
              <a:defRPr sz="2400">
                <a:solidFill>
                  <a:schemeClr val="tx1"/>
                </a:solidFill>
                <a:latin typeface="Book Antiqua" panose="02040602050305030304" pitchFamily="18" charset="0"/>
              </a:defRPr>
            </a:lvl7pPr>
            <a:lvl8pPr marL="3429000" indent="-228600" eaLnBrk="0" fontAlgn="base" hangingPunct="0">
              <a:spcBef>
                <a:spcPct val="0"/>
              </a:spcBef>
              <a:spcAft>
                <a:spcPct val="0"/>
              </a:spcAft>
              <a:defRPr sz="2400">
                <a:solidFill>
                  <a:schemeClr val="tx1"/>
                </a:solidFill>
                <a:latin typeface="Book Antiqua" panose="02040602050305030304" pitchFamily="18" charset="0"/>
              </a:defRPr>
            </a:lvl8pPr>
            <a:lvl9pPr marL="3886200" indent="-228600" eaLnBrk="0" fontAlgn="base" hangingPunct="0">
              <a:spcBef>
                <a:spcPct val="0"/>
              </a:spcBef>
              <a:spcAft>
                <a:spcPct val="0"/>
              </a:spcAft>
              <a:defRPr sz="2400">
                <a:solidFill>
                  <a:schemeClr val="tx1"/>
                </a:solidFill>
                <a:latin typeface="Book Antiqua" panose="02040602050305030304" pitchFamily="18" charset="0"/>
              </a:defRPr>
            </a:lvl9pPr>
          </a:lstStyle>
          <a:p>
            <a:endParaRPr lang="en-GB" altLang="en-US"/>
          </a:p>
        </p:txBody>
      </p:sp>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building criteria for the crystal structure are to:</a:t>
            </a:r>
          </a:p>
        </p:txBody>
      </p:sp>
      <p:sp>
        <p:nvSpPr>
          <p:cNvPr id="3" name="Content Placeholder 2"/>
          <p:cNvSpPr>
            <a:spLocks noGrp="1"/>
          </p:cNvSpPr>
          <p:nvPr>
            <p:ph idx="1"/>
          </p:nvPr>
        </p:nvSpPr>
        <p:spPr/>
        <p:txBody>
          <a:bodyPr/>
          <a:lstStyle/>
          <a:p>
            <a:r>
              <a:rPr lang="en-GB" dirty="0"/>
              <a:t>maintain neutrality </a:t>
            </a:r>
          </a:p>
          <a:p>
            <a:r>
              <a:rPr lang="en-GB" dirty="0"/>
              <a:t>charge balance dictates chemical formula</a:t>
            </a:r>
          </a:p>
          <a:p>
            <a:r>
              <a:rPr lang="en-GB" dirty="0"/>
              <a:t>achieve closest packing</a:t>
            </a:r>
          </a:p>
          <a:p>
            <a:pPr marL="0" indent="0">
              <a:buNone/>
            </a:pPr>
            <a:endParaRPr lang="en-GB" dirty="0"/>
          </a:p>
          <a:p>
            <a:pPr marL="0" indent="0">
              <a:buNone/>
            </a:pPr>
            <a:r>
              <a:rPr lang="en-GB" dirty="0"/>
              <a:t>The condition for minimum energy implies maximum attraction and minimum repulsion. This leads to contact, configurations where anions have the highest number of cation neighbours and vice versa. </a:t>
            </a:r>
          </a:p>
        </p:txBody>
      </p:sp>
    </p:spTree>
    <p:extLst>
      <p:ext uri="{BB962C8B-B14F-4D97-AF65-F5344CB8AC3E}">
        <p14:creationId xmlns:p14="http://schemas.microsoft.com/office/powerpoint/2010/main" val="30512584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 parameter that is important in determining contact is the ratio of cation to anion radii, </a:t>
            </a:r>
            <a:r>
              <a:rPr lang="en-GB" dirty="0" err="1"/>
              <a:t>rC</a:t>
            </a:r>
            <a:r>
              <a:rPr lang="en-GB" dirty="0"/>
              <a:t>/</a:t>
            </a:r>
            <a:r>
              <a:rPr lang="en-GB" dirty="0" err="1"/>
              <a:t>rA</a:t>
            </a:r>
            <a:endParaRPr lang="en-GB" dirty="0"/>
          </a:p>
          <a:p>
            <a:r>
              <a:rPr lang="en-GB" dirty="0"/>
              <a:t>Table 13.2 gives the coordination number and geometry as a function of </a:t>
            </a:r>
            <a:r>
              <a:rPr lang="en-GB" dirty="0" err="1"/>
              <a:t>r</a:t>
            </a:r>
            <a:r>
              <a:rPr lang="en-GB" baseline="-25000" dirty="0" err="1"/>
              <a:t>C</a:t>
            </a:r>
            <a:r>
              <a:rPr lang="en-GB" dirty="0"/>
              <a:t>/</a:t>
            </a:r>
            <a:r>
              <a:rPr lang="en-GB" dirty="0" err="1"/>
              <a:t>r</a:t>
            </a:r>
            <a:r>
              <a:rPr lang="en-GB" baseline="-25000" dirty="0" err="1"/>
              <a:t>A</a:t>
            </a:r>
            <a:r>
              <a:rPr lang="en-GB" dirty="0" err="1"/>
              <a:t>.</a:t>
            </a:r>
            <a:endParaRPr lang="en-GB" dirty="0"/>
          </a:p>
          <a:p>
            <a:r>
              <a:rPr lang="en-GB" dirty="0"/>
              <a:t>For example, in the </a:t>
            </a:r>
            <a:r>
              <a:rPr lang="en-GB" dirty="0" err="1"/>
              <a:t>NaCl</a:t>
            </a:r>
            <a:r>
              <a:rPr lang="en-GB" dirty="0"/>
              <a:t> structure (Fig. 13.2), </a:t>
            </a:r>
            <a:r>
              <a:rPr lang="en-GB" dirty="0" err="1"/>
              <a:t>r</a:t>
            </a:r>
            <a:r>
              <a:rPr lang="en-GB" baseline="-25000" dirty="0" err="1"/>
              <a:t>C</a:t>
            </a:r>
            <a:r>
              <a:rPr lang="en-GB" dirty="0"/>
              <a:t> = </a:t>
            </a:r>
            <a:r>
              <a:rPr lang="en-GB" dirty="0" err="1"/>
              <a:t>r</a:t>
            </a:r>
            <a:r>
              <a:rPr lang="en-GB" baseline="-25000" dirty="0" err="1"/>
              <a:t>Na</a:t>
            </a:r>
            <a:r>
              <a:rPr lang="en-GB" dirty="0"/>
              <a:t> = 0.102 nm,  </a:t>
            </a:r>
            <a:r>
              <a:rPr lang="en-GB" dirty="0" err="1"/>
              <a:t>r</a:t>
            </a:r>
            <a:r>
              <a:rPr lang="en-GB" baseline="-25000" dirty="0" err="1"/>
              <a:t>A</a:t>
            </a:r>
            <a:r>
              <a:rPr lang="en-GB" dirty="0"/>
              <a:t> =</a:t>
            </a:r>
            <a:r>
              <a:rPr lang="en-GB" dirty="0" err="1"/>
              <a:t>r</a:t>
            </a:r>
            <a:r>
              <a:rPr lang="en-GB" baseline="-25000" dirty="0" err="1"/>
              <a:t>Cl</a:t>
            </a:r>
            <a:r>
              <a:rPr lang="en-GB" dirty="0"/>
              <a:t>.= 0.181 nm, so </a:t>
            </a:r>
            <a:r>
              <a:rPr lang="en-GB" dirty="0" err="1"/>
              <a:t>r</a:t>
            </a:r>
            <a:r>
              <a:rPr lang="en-GB" baseline="-25000" dirty="0" err="1"/>
              <a:t>C</a:t>
            </a:r>
            <a:r>
              <a:rPr lang="en-GB" dirty="0"/>
              <a:t>/</a:t>
            </a:r>
            <a:r>
              <a:rPr lang="en-GB" dirty="0" err="1"/>
              <a:t>r</a:t>
            </a:r>
            <a:r>
              <a:rPr lang="en-GB" baseline="-25000" dirty="0" err="1"/>
              <a:t>A</a:t>
            </a:r>
            <a:r>
              <a:rPr lang="en-GB" dirty="0" err="1"/>
              <a:t>.</a:t>
            </a:r>
            <a:r>
              <a:rPr lang="en-GB" dirty="0"/>
              <a:t>= 0.56.</a:t>
            </a:r>
          </a:p>
          <a:p>
            <a:r>
              <a:rPr lang="en-GB" dirty="0"/>
              <a:t>From table 13.2 this implies coordination number = 6, as observed for this rock-salt structure. </a:t>
            </a:r>
          </a:p>
        </p:txBody>
      </p:sp>
    </p:spTree>
    <p:extLst>
      <p:ext uri="{BB962C8B-B14F-4D97-AF65-F5344CB8AC3E}">
        <p14:creationId xmlns:p14="http://schemas.microsoft.com/office/powerpoint/2010/main" val="21804144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Table</a:t>
            </a:r>
            <a:br>
              <a:rPr lang="en-GB" dirty="0"/>
            </a:b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20778372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Silicate Ceramics</a:t>
            </a:r>
            <a:br>
              <a:rPr lang="en-GB" b="1" dirty="0"/>
            </a:br>
            <a:endParaRPr lang="en-GB" dirty="0"/>
          </a:p>
        </p:txBody>
      </p:sp>
      <p:sp>
        <p:nvSpPr>
          <p:cNvPr id="3" name="Content Placeholder 2"/>
          <p:cNvSpPr>
            <a:spLocks noGrp="1"/>
          </p:cNvSpPr>
          <p:nvPr>
            <p:ph idx="1"/>
          </p:nvPr>
        </p:nvSpPr>
        <p:spPr/>
        <p:txBody>
          <a:bodyPr>
            <a:normAutofit lnSpcReduction="10000"/>
          </a:bodyPr>
          <a:lstStyle/>
          <a:p>
            <a:r>
              <a:rPr lang="en-GB" dirty="0"/>
              <a:t>Oxygen and Silicon are the most abundant elements in Earth’s crust.  Their combination (silicates) occur in rocks, soils, clays and sand. The bond is weekly ionic, with Si</a:t>
            </a:r>
            <a:r>
              <a:rPr lang="en-GB" baseline="30000" dirty="0"/>
              <a:t>4+</a:t>
            </a:r>
            <a:r>
              <a:rPr lang="en-GB" dirty="0"/>
              <a:t> as the cation and O</a:t>
            </a:r>
            <a:r>
              <a:rPr lang="en-GB" baseline="30000" dirty="0"/>
              <a:t>2-</a:t>
            </a:r>
            <a:r>
              <a:rPr lang="en-GB" dirty="0"/>
              <a:t> as the anion.  </a:t>
            </a:r>
            <a:r>
              <a:rPr lang="en-GB" dirty="0" err="1"/>
              <a:t>r</a:t>
            </a:r>
            <a:r>
              <a:rPr lang="en-GB" baseline="-25000" dirty="0" err="1"/>
              <a:t>Si</a:t>
            </a:r>
            <a:r>
              <a:rPr lang="en-GB" dirty="0"/>
              <a:t> = 0.04 nm,  </a:t>
            </a:r>
            <a:r>
              <a:rPr lang="en-GB" dirty="0" err="1"/>
              <a:t>r</a:t>
            </a:r>
            <a:r>
              <a:rPr lang="en-GB" baseline="-25000" dirty="0" err="1"/>
              <a:t>O</a:t>
            </a:r>
            <a:r>
              <a:rPr lang="en-GB" dirty="0" err="1"/>
              <a:t>.</a:t>
            </a:r>
            <a:r>
              <a:rPr lang="en-GB" dirty="0"/>
              <a:t>= 0.14 nm, so </a:t>
            </a:r>
            <a:r>
              <a:rPr lang="en-GB" dirty="0" err="1"/>
              <a:t>r</a:t>
            </a:r>
            <a:r>
              <a:rPr lang="en-GB" baseline="-25000" dirty="0" err="1"/>
              <a:t>C</a:t>
            </a:r>
            <a:r>
              <a:rPr lang="en-GB" dirty="0"/>
              <a:t>/</a:t>
            </a:r>
            <a:r>
              <a:rPr lang="en-GB" dirty="0" err="1"/>
              <a:t>r</a:t>
            </a:r>
            <a:r>
              <a:rPr lang="en-GB" baseline="-25000" dirty="0" err="1"/>
              <a:t>A</a:t>
            </a:r>
            <a:r>
              <a:rPr lang="en-GB" baseline="-25000" dirty="0"/>
              <a:t> </a:t>
            </a:r>
            <a:r>
              <a:rPr lang="en-GB" dirty="0"/>
              <a:t>= 0.286.  From table 13.2 this implies coordination number = 4, that is tetrahedral coordination (Fig. 13.9). </a:t>
            </a:r>
          </a:p>
          <a:p>
            <a:r>
              <a:rPr lang="en-GB" dirty="0"/>
              <a:t>The tetrahedron is charged: Si</a:t>
            </a:r>
            <a:r>
              <a:rPr lang="en-GB" baseline="30000" dirty="0"/>
              <a:t>4+</a:t>
            </a:r>
            <a:r>
              <a:rPr lang="en-GB" dirty="0"/>
              <a:t> + 4 O</a:t>
            </a:r>
            <a:r>
              <a:rPr lang="en-GB" baseline="30000" dirty="0"/>
              <a:t>2-</a:t>
            </a:r>
            <a:r>
              <a:rPr lang="en-GB" dirty="0"/>
              <a:t> Þ (Si O</a:t>
            </a:r>
            <a:r>
              <a:rPr lang="en-GB" baseline="-25000" dirty="0"/>
              <a:t>4</a:t>
            </a:r>
            <a:r>
              <a:rPr lang="en-GB" dirty="0"/>
              <a:t>)</a:t>
            </a:r>
            <a:r>
              <a:rPr lang="en-GB" baseline="30000" dirty="0"/>
              <a:t>4-</a:t>
            </a:r>
            <a:r>
              <a:rPr lang="en-GB" dirty="0"/>
              <a:t>.  Silicates differ on how the </a:t>
            </a:r>
            <a:r>
              <a:rPr lang="en-GB" dirty="0" err="1"/>
              <a:t>tetrahedra</a:t>
            </a:r>
            <a:r>
              <a:rPr lang="en-GB" dirty="0"/>
              <a:t> are arranged.  In silica, (SiO</a:t>
            </a:r>
            <a:r>
              <a:rPr lang="en-GB" baseline="-25000" dirty="0"/>
              <a:t>2</a:t>
            </a:r>
            <a:r>
              <a:rPr lang="en-GB" dirty="0"/>
              <a:t>), every oxygen atom is shared by adjacent </a:t>
            </a:r>
            <a:r>
              <a:rPr lang="en-GB" dirty="0" err="1"/>
              <a:t>tetrahedra</a:t>
            </a:r>
            <a:r>
              <a:rPr lang="en-GB" dirty="0"/>
              <a:t>.  Silica can be crystalline (e.g., quartz) or amorphous, as in glass. </a:t>
            </a:r>
          </a:p>
          <a:p>
            <a:r>
              <a:rPr lang="en-GB" dirty="0"/>
              <a:t>Soda glasses melt at lower temperature than amorphous SiO</a:t>
            </a:r>
            <a:r>
              <a:rPr lang="en-GB" baseline="-25000" dirty="0"/>
              <a:t>2</a:t>
            </a:r>
            <a:r>
              <a:rPr lang="en-GB" dirty="0"/>
              <a:t> because the addition of Na</a:t>
            </a:r>
            <a:r>
              <a:rPr lang="en-GB" baseline="-25000" dirty="0"/>
              <a:t>2</a:t>
            </a:r>
            <a:r>
              <a:rPr lang="en-GB" dirty="0"/>
              <a:t>O (soda) breaks the tetrahedral network.  A lower melting point makes it easy to form glass to make, for instance, bottles. </a:t>
            </a:r>
          </a:p>
          <a:p>
            <a:r>
              <a:rPr lang="en-GB" dirty="0"/>
              <a:t>http://www.virginia.edu/bohr/mse209/chapter13.htm</a:t>
            </a:r>
          </a:p>
        </p:txBody>
      </p:sp>
    </p:spTree>
    <p:extLst>
      <p:ext uri="{BB962C8B-B14F-4D97-AF65-F5344CB8AC3E}">
        <p14:creationId xmlns:p14="http://schemas.microsoft.com/office/powerpoint/2010/main" val="126101578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Carbon </a:t>
            </a:r>
            <a:br>
              <a:rPr lang="en-GB" b="1" dirty="0"/>
            </a:br>
            <a:endParaRPr lang="en-GB" dirty="0"/>
          </a:p>
        </p:txBody>
      </p:sp>
      <p:sp>
        <p:nvSpPr>
          <p:cNvPr id="3" name="Content Placeholder 2"/>
          <p:cNvSpPr>
            <a:spLocks noGrp="1"/>
          </p:cNvSpPr>
          <p:nvPr>
            <p:ph idx="1"/>
          </p:nvPr>
        </p:nvSpPr>
        <p:spPr/>
        <p:txBody>
          <a:bodyPr>
            <a:normAutofit/>
          </a:bodyPr>
          <a:lstStyle/>
          <a:p>
            <a:r>
              <a:rPr lang="en-GB" dirty="0"/>
              <a:t>Carbon is not really a ceramic, but an allotropic form, diamond, may be thought as a type of ceramic.  Diamond has very interesting </a:t>
            </a:r>
            <a:r>
              <a:rPr lang="en-GB"/>
              <a:t>and even diamond-cubic </a:t>
            </a:r>
            <a:r>
              <a:rPr lang="en-GB" dirty="0"/>
              <a:t>structure (like Si, Ge)</a:t>
            </a:r>
          </a:p>
          <a:p>
            <a:r>
              <a:rPr lang="en-GB" dirty="0"/>
              <a:t>covalent C-C bonds</a:t>
            </a:r>
          </a:p>
          <a:p>
            <a:r>
              <a:rPr lang="en-GB" dirty="0"/>
              <a:t>highest hardness of any material known</a:t>
            </a:r>
          </a:p>
          <a:p>
            <a:r>
              <a:rPr lang="en-GB" dirty="0"/>
              <a:t>very high thermal conductivity (unlike ceramics)</a:t>
            </a:r>
          </a:p>
          <a:p>
            <a:r>
              <a:rPr lang="en-GB" dirty="0"/>
              <a:t>transparent in the visible and infrared, with high index of refraction</a:t>
            </a:r>
          </a:p>
          <a:p>
            <a:r>
              <a:rPr lang="en-GB" dirty="0"/>
              <a:t>semiconductor (can be doped to make electronic devices)</a:t>
            </a:r>
          </a:p>
          <a:p>
            <a:r>
              <a:rPr lang="en-GB" dirty="0"/>
              <a:t>metastable (transforms to carbon when heated)</a:t>
            </a:r>
          </a:p>
          <a:p>
            <a:r>
              <a:rPr lang="en-GB" dirty="0"/>
              <a:t> unusual properties:   </a:t>
            </a:r>
          </a:p>
        </p:txBody>
      </p:sp>
    </p:spTree>
    <p:extLst>
      <p:ext uri="{BB962C8B-B14F-4D97-AF65-F5344CB8AC3E}">
        <p14:creationId xmlns:p14="http://schemas.microsoft.com/office/powerpoint/2010/main" val="25229985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Synthetic diamonds are made by application of high temperatures and pressures or by chemical </a:t>
            </a:r>
            <a:r>
              <a:rPr lang="en-GB" dirty="0" err="1"/>
              <a:t>vapor</a:t>
            </a:r>
            <a:r>
              <a:rPr lang="en-GB" dirty="0"/>
              <a:t> deposition.  Future applications of this latter, cheaper production method include hard coatings for metal tools, ultra-low friction coatings for space applications, and microelectronics.</a:t>
            </a:r>
          </a:p>
          <a:p>
            <a:r>
              <a:rPr lang="en-GB" dirty="0"/>
              <a:t>Graphite has a layered structure with very strong hexagonal bonding within the planar layers (using 3 of the 3 bonding electrons) and weak, van der Waals bonding between layers using the fourth electron.  This leads to easy </a:t>
            </a:r>
            <a:r>
              <a:rPr lang="en-GB" dirty="0" err="1"/>
              <a:t>interplanar</a:t>
            </a:r>
            <a:r>
              <a:rPr lang="en-GB" dirty="0"/>
              <a:t> cleavage and applications as a lubricant and for writing (pencils).  Graphite is a good electrical conductor and chemically stable even at high temperatures.  Applications include furnaces, rocket nozzles, electrodes in batteries. </a:t>
            </a:r>
          </a:p>
          <a:p>
            <a:endParaRPr lang="en-GB" dirty="0"/>
          </a:p>
        </p:txBody>
      </p:sp>
    </p:spTree>
    <p:extLst>
      <p:ext uri="{BB962C8B-B14F-4D97-AF65-F5344CB8AC3E}">
        <p14:creationId xmlns:p14="http://schemas.microsoft.com/office/powerpoint/2010/main" val="27512185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A recently (1985) discovered formed of carbon is the C</a:t>
            </a:r>
            <a:r>
              <a:rPr lang="en-GB" baseline="-25000" dirty="0"/>
              <a:t>60</a:t>
            </a:r>
            <a:r>
              <a:rPr lang="en-GB" dirty="0"/>
              <a:t> molecule, also known as fullerene or </a:t>
            </a:r>
            <a:r>
              <a:rPr lang="en-GB" dirty="0" err="1"/>
              <a:t>bucky</a:t>
            </a:r>
            <a:r>
              <a:rPr lang="en-GB" dirty="0"/>
              <a:t>-ball (after the architect Buckminster Fuller who designed the geodesic structure that C</a:t>
            </a:r>
            <a:r>
              <a:rPr lang="en-GB" baseline="-25000" dirty="0"/>
              <a:t>60</a:t>
            </a:r>
            <a:r>
              <a:rPr lang="en-GB" dirty="0"/>
              <a:t> resembles.)  Fullerenes and related structures like </a:t>
            </a:r>
            <a:r>
              <a:rPr lang="en-GB" dirty="0" err="1"/>
              <a:t>bucky</a:t>
            </a:r>
            <a:r>
              <a:rPr lang="en-GB" dirty="0"/>
              <a:t>-onions </a:t>
            </a:r>
            <a:r>
              <a:rPr lang="en-GB" dirty="0" err="1"/>
              <a:t>amd</a:t>
            </a:r>
            <a:r>
              <a:rPr lang="en-GB" dirty="0"/>
              <a:t> nanotubes are exceptionally strong. Future applications are as a structural material and possibly in microelectronics, due to the unusual properties that result when fullerenes are doped with other atoms. </a:t>
            </a:r>
          </a:p>
        </p:txBody>
      </p:sp>
    </p:spTree>
    <p:extLst>
      <p:ext uri="{BB962C8B-B14F-4D97-AF65-F5344CB8AC3E}">
        <p14:creationId xmlns:p14="http://schemas.microsoft.com/office/powerpoint/2010/main" val="31904112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Imperfections in Ceramics</a:t>
            </a:r>
            <a:br>
              <a:rPr lang="en-GB" b="1" dirty="0"/>
            </a:br>
            <a:endParaRPr lang="en-GB" dirty="0"/>
          </a:p>
        </p:txBody>
      </p:sp>
      <p:sp>
        <p:nvSpPr>
          <p:cNvPr id="3" name="Content Placeholder 2"/>
          <p:cNvSpPr>
            <a:spLocks noGrp="1"/>
          </p:cNvSpPr>
          <p:nvPr>
            <p:ph idx="1"/>
          </p:nvPr>
        </p:nvSpPr>
        <p:spPr/>
        <p:txBody>
          <a:bodyPr/>
          <a:lstStyle/>
          <a:p>
            <a:r>
              <a:rPr lang="en-GB" dirty="0"/>
              <a:t>Imperfections include point defects and impurities.  Their formation is strongly affected by the condition of charge neutrality (creation of unbalanced charges requires the expenditure of a large amount of energy. </a:t>
            </a:r>
          </a:p>
          <a:p>
            <a:r>
              <a:rPr lang="en-GB" dirty="0"/>
              <a:t>Non-stoichiometry refers to a change in composition so that the elements in the ceramic are not in the proportion appropriate for the compound (condition known as stoichiometry).  To minimize energy, the effect of non-stoichiometry is a redistribution of the atomic charges (Fig. 13.1).</a:t>
            </a:r>
          </a:p>
          <a:p>
            <a:endParaRPr lang="en-GB" dirty="0"/>
          </a:p>
        </p:txBody>
      </p:sp>
    </p:spTree>
    <p:extLst>
      <p:ext uri="{BB962C8B-B14F-4D97-AF65-F5344CB8AC3E}">
        <p14:creationId xmlns:p14="http://schemas.microsoft.com/office/powerpoint/2010/main" val="360247715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Charge neutral defects include the </a:t>
            </a:r>
            <a:r>
              <a:rPr lang="en-GB" dirty="0" err="1"/>
              <a:t>Frenkel</a:t>
            </a:r>
            <a:r>
              <a:rPr lang="en-GB" dirty="0"/>
              <a:t> and </a:t>
            </a:r>
            <a:r>
              <a:rPr lang="en-GB" dirty="0" err="1"/>
              <a:t>Schottky</a:t>
            </a:r>
            <a:r>
              <a:rPr lang="en-GB" dirty="0"/>
              <a:t> defects.  A </a:t>
            </a:r>
            <a:r>
              <a:rPr lang="en-GB" i="1" dirty="0" err="1"/>
              <a:t>Frenkel</a:t>
            </a:r>
            <a:r>
              <a:rPr lang="en-GB" i="1" dirty="0"/>
              <a:t>-defect</a:t>
            </a:r>
            <a:r>
              <a:rPr lang="en-GB" dirty="0"/>
              <a:t> is a vacancy- interstitial pair of cations (placing large anions in an interstitial position requires a lot of energy in lattice distortion). A </a:t>
            </a:r>
            <a:r>
              <a:rPr lang="en-GB" i="1" dirty="0" err="1"/>
              <a:t>Schottky</a:t>
            </a:r>
            <a:r>
              <a:rPr lang="en-GB" i="1" dirty="0"/>
              <a:t>-defect</a:t>
            </a:r>
            <a:r>
              <a:rPr lang="en-GB" dirty="0"/>
              <a:t> is the a pair of nearby cation and anion vacancies. </a:t>
            </a:r>
          </a:p>
          <a:p>
            <a:r>
              <a:rPr lang="en-GB" dirty="0"/>
              <a:t>Introduction of impurity atoms in the lattice is likely in conditions where the charge is maintained.  This is the case of electronegative impurities that substitute a lattice anions or electropositive substitutional impurities. This is more likely for similar ionic radii since this minimizes the energy required for lattice distortion.  Defects will appear if the charge of the impurities is not balanced. </a:t>
            </a:r>
          </a:p>
        </p:txBody>
      </p:sp>
    </p:spTree>
    <p:extLst>
      <p:ext uri="{BB962C8B-B14F-4D97-AF65-F5344CB8AC3E}">
        <p14:creationId xmlns:p14="http://schemas.microsoft.com/office/powerpoint/2010/main" val="295715679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Brittle Fracture of Ceramics</a:t>
            </a:r>
            <a:br>
              <a:rPr lang="en-GB" b="1" dirty="0"/>
            </a:br>
            <a:endParaRPr lang="en-GB" dirty="0"/>
          </a:p>
        </p:txBody>
      </p:sp>
      <p:sp>
        <p:nvSpPr>
          <p:cNvPr id="3" name="Content Placeholder 2"/>
          <p:cNvSpPr>
            <a:spLocks noGrp="1"/>
          </p:cNvSpPr>
          <p:nvPr>
            <p:ph idx="1"/>
          </p:nvPr>
        </p:nvSpPr>
        <p:spPr/>
        <p:txBody>
          <a:bodyPr>
            <a:normAutofit/>
          </a:bodyPr>
          <a:lstStyle/>
          <a:p>
            <a:r>
              <a:rPr lang="en-GB" dirty="0"/>
              <a:t>The brittle fracture of ceramics limits applications.  It occurs due to the unavoidable presence of microscopic flaws (micro-cracks, internal pores, and atmospheric contaminants) that result during cooling from the melt.  The flaws need to crack formation, and crack propagation (perpendicular to the applied stress) is usually </a:t>
            </a:r>
            <a:r>
              <a:rPr lang="en-GB" dirty="0" err="1"/>
              <a:t>transgranular</a:t>
            </a:r>
            <a:r>
              <a:rPr lang="en-GB" dirty="0"/>
              <a:t>, along cleavage planes. The flaws cannot be closely controlled in manufacturing; this leads to a large variability (scatter) in the fracture strength of ceramic materials. </a:t>
            </a:r>
          </a:p>
          <a:p>
            <a:r>
              <a:rPr lang="en-GB" dirty="0"/>
              <a:t>The compressive strength is typically ten times the tensile strength.  This makes ceramics good structural materials under compression (e.g., bricks in houses, stone blocks in the pyramids), but not in conditions of tensile stress, such as under flexure. </a:t>
            </a:r>
          </a:p>
          <a:p>
            <a:endParaRPr lang="en-GB" dirty="0"/>
          </a:p>
        </p:txBody>
      </p:sp>
    </p:spTree>
    <p:extLst>
      <p:ext uri="{BB962C8B-B14F-4D97-AF65-F5344CB8AC3E}">
        <p14:creationId xmlns:p14="http://schemas.microsoft.com/office/powerpoint/2010/main" val="117800650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Plastic deformation in crystalline ceramics is by slip, which is difficult due to the structure and the strong local (electrostatic) potentials.  There is very little plastic deformation before fracture. </a:t>
            </a:r>
          </a:p>
          <a:p>
            <a:r>
              <a:rPr lang="en-GB" dirty="0"/>
              <a:t>Non-crystalline ceramics, like common glass deform by viscous flow (like very high-density liquids).  </a:t>
            </a:r>
            <a:r>
              <a:rPr lang="en-GB"/>
              <a:t>Viscosity decreases strongly with increases temperature. </a:t>
            </a:r>
          </a:p>
          <a:p>
            <a:endParaRPr lang="en-GB"/>
          </a:p>
        </p:txBody>
      </p:sp>
    </p:spTree>
    <p:extLst>
      <p:ext uri="{BB962C8B-B14F-4D97-AF65-F5344CB8AC3E}">
        <p14:creationId xmlns:p14="http://schemas.microsoft.com/office/powerpoint/2010/main" val="201981443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Slip casting</a:t>
            </a:r>
          </a:p>
          <a:p>
            <a:r>
              <a:rPr lang="en-GB" dirty="0"/>
              <a:t>Tape casting</a:t>
            </a:r>
          </a:p>
          <a:p>
            <a:pPr fontAlgn="base"/>
            <a:r>
              <a:rPr lang="en-GB" dirty="0"/>
              <a:t>Texturing Compare and contrast the “texturing” (modification of the surface finish)   </a:t>
            </a:r>
          </a:p>
          <a:p>
            <a:pPr fontAlgn="base"/>
            <a:r>
              <a:rPr lang="en-GB" dirty="0"/>
              <a:t>           processes of high carbon steel rolls using either rotational grinding and/or electro- </a:t>
            </a:r>
          </a:p>
          <a:p>
            <a:pPr fontAlgn="base"/>
            <a:r>
              <a:rPr lang="en-GB" dirty="0"/>
              <a:t>           discharge machining. Your answer should consider the morphology, Ra, and peak  </a:t>
            </a:r>
          </a:p>
          <a:p>
            <a:pPr fontAlgn="base"/>
            <a:r>
              <a:rPr lang="en-GB" dirty="0"/>
              <a:t>           count of the surface finish in each case. </a:t>
            </a:r>
          </a:p>
          <a:p>
            <a:endParaRPr lang="en-GB" dirty="0"/>
          </a:p>
        </p:txBody>
      </p:sp>
    </p:spTree>
    <p:extLst>
      <p:ext uri="{BB962C8B-B14F-4D97-AF65-F5344CB8AC3E}">
        <p14:creationId xmlns:p14="http://schemas.microsoft.com/office/powerpoint/2010/main" val="11675902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fontAlgn="base"/>
            <a:r>
              <a:rPr lang="en-GB" dirty="0"/>
              <a:t>Thermal spraying is extensively used to produce hard, wear resistant, and  </a:t>
            </a:r>
          </a:p>
          <a:p>
            <a:pPr fontAlgn="base"/>
            <a:r>
              <a:rPr lang="en-GB" dirty="0"/>
              <a:t>          often corrosion resistant, ceramic coatings on metals and alloys. The two mains  </a:t>
            </a:r>
          </a:p>
          <a:p>
            <a:pPr fontAlgn="base"/>
            <a:r>
              <a:rPr lang="en-GB" dirty="0"/>
              <a:t>          processes used are: </a:t>
            </a:r>
          </a:p>
          <a:p>
            <a:pPr fontAlgn="base"/>
            <a:r>
              <a:rPr lang="en-GB" dirty="0"/>
              <a:t>         </a:t>
            </a:r>
          </a:p>
          <a:p>
            <a:pPr fontAlgn="base"/>
            <a:r>
              <a:rPr lang="en-GB" dirty="0"/>
              <a:t>          High velocity oxygen fuel and Plasma (electric arc + plasma gas) </a:t>
            </a:r>
          </a:p>
          <a:p>
            <a:pPr fontAlgn="base"/>
            <a:r>
              <a:rPr lang="en-GB" dirty="0"/>
              <a:t> </a:t>
            </a:r>
          </a:p>
          <a:p>
            <a:pPr fontAlgn="base"/>
            <a:r>
              <a:rPr lang="en-GB" dirty="0"/>
              <a:t>          With the aid of two simple sketches of these processes compare the coatings produced  </a:t>
            </a:r>
          </a:p>
          <a:p>
            <a:pPr fontAlgn="base"/>
            <a:r>
              <a:rPr lang="en-GB" dirty="0"/>
              <a:t>          in terms of: coating adhesion, porosity and oxide content. </a:t>
            </a:r>
          </a:p>
          <a:p>
            <a:endParaRPr lang="en-GB" dirty="0"/>
          </a:p>
        </p:txBody>
      </p:sp>
    </p:spTree>
    <p:extLst>
      <p:ext uri="{BB962C8B-B14F-4D97-AF65-F5344CB8AC3E}">
        <p14:creationId xmlns:p14="http://schemas.microsoft.com/office/powerpoint/2010/main" val="248110662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fontAlgn="base"/>
            <a:r>
              <a:rPr lang="en-GB" dirty="0"/>
              <a:t>Consider a ceramic structure where a cation is out of place. This type of defect is known as: </a:t>
            </a:r>
          </a:p>
          <a:p>
            <a:pPr fontAlgn="base"/>
            <a:r>
              <a:rPr lang="en-GB" dirty="0"/>
              <a:t> </a:t>
            </a:r>
          </a:p>
          <a:p>
            <a:pPr fontAlgn="base"/>
            <a:r>
              <a:rPr lang="en-GB" dirty="0" err="1"/>
              <a:t>Shottky</a:t>
            </a:r>
            <a:r>
              <a:rPr lang="en-GB" dirty="0"/>
              <a:t> Defect </a:t>
            </a:r>
          </a:p>
          <a:p>
            <a:pPr fontAlgn="base"/>
            <a:r>
              <a:rPr lang="en-GB" dirty="0"/>
              <a:t>Equilibrium concentration of defects </a:t>
            </a:r>
          </a:p>
          <a:p>
            <a:pPr fontAlgn="base"/>
            <a:r>
              <a:rPr lang="en-GB" dirty="0" err="1"/>
              <a:t>Frenkel</a:t>
            </a:r>
            <a:r>
              <a:rPr lang="en-GB" dirty="0"/>
              <a:t> Defect </a:t>
            </a:r>
          </a:p>
          <a:p>
            <a:pPr fontAlgn="base"/>
            <a:r>
              <a:rPr lang="en-GB" dirty="0"/>
              <a:t>Slippage </a:t>
            </a:r>
          </a:p>
          <a:p>
            <a:pPr fontAlgn="base"/>
            <a:r>
              <a:rPr lang="en-GB" dirty="0"/>
              <a:t>Line Defect                                                                                         [2] </a:t>
            </a:r>
          </a:p>
          <a:p>
            <a:pPr fontAlgn="base"/>
            <a:r>
              <a:rPr lang="en-GB" dirty="0"/>
              <a:t> </a:t>
            </a:r>
          </a:p>
          <a:p>
            <a:endParaRPr lang="en-GB" dirty="0"/>
          </a:p>
        </p:txBody>
      </p:sp>
    </p:spTree>
    <p:extLst>
      <p:ext uri="{BB962C8B-B14F-4D97-AF65-F5344CB8AC3E}">
        <p14:creationId xmlns:p14="http://schemas.microsoft.com/office/powerpoint/2010/main" val="183435566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15674021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601</TotalTime>
  <Words>3177</Words>
  <Application>Microsoft Office PowerPoint</Application>
  <PresentationFormat>Widescreen</PresentationFormat>
  <Paragraphs>268</Paragraphs>
  <Slides>46</Slides>
  <Notes>5</Notes>
  <HiddenSlides>0</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46</vt:i4>
      </vt:variant>
    </vt:vector>
  </HeadingPairs>
  <TitlesOfParts>
    <vt:vector size="57" baseType="lpstr">
      <vt:lpstr>Arial</vt:lpstr>
      <vt:lpstr>Book Antiqua</vt:lpstr>
      <vt:lpstr>Calibri</vt:lpstr>
      <vt:lpstr>Monotype Sorts</vt:lpstr>
      <vt:lpstr>Symbol</vt:lpstr>
      <vt:lpstr>Times New Roman</vt:lpstr>
      <vt:lpstr>TimesTen-Roman</vt:lpstr>
      <vt:lpstr>Trebuchet MS</vt:lpstr>
      <vt:lpstr>Wingdings 3</vt:lpstr>
      <vt:lpstr>Facet</vt:lpstr>
      <vt:lpstr>Equation</vt:lpstr>
      <vt:lpstr>Ceramics</vt:lpstr>
      <vt:lpstr>PowerPoint Presentation</vt:lpstr>
      <vt:lpstr>PowerPoint Presentation</vt:lpstr>
      <vt:lpstr>Types of Ceramics</vt:lpstr>
      <vt:lpstr>          Types of Glass</vt:lpstr>
      <vt:lpstr>Charpy and Izod Impact Testing Techniques </vt:lpstr>
      <vt:lpstr>Difference between Charpy and Izod is the specimen support</vt:lpstr>
      <vt:lpstr>Tg</vt:lpstr>
      <vt:lpstr>Glass transition temperature</vt:lpstr>
      <vt:lpstr>Brittle fracture of steel thought to be ductile</vt:lpstr>
      <vt:lpstr>Charpy curve for A283 steel</vt:lpstr>
      <vt:lpstr>Comparison of impact curves</vt:lpstr>
      <vt:lpstr>Charpy specimen fracture</vt:lpstr>
      <vt:lpstr>Annealed  and Tempered Glass</vt:lpstr>
      <vt:lpstr>Cement  and Mortar</vt:lpstr>
      <vt:lpstr> Crystal Structures  </vt:lpstr>
      <vt:lpstr>PowerPoint Presentation</vt:lpstr>
      <vt:lpstr>Co-ordination Ratio</vt:lpstr>
      <vt:lpstr>rC/rA ratio by coordination number</vt:lpstr>
      <vt:lpstr>PowerPoint Presentation</vt:lpstr>
      <vt:lpstr>PowerPoint Presentation</vt:lpstr>
      <vt:lpstr>Crystal structure of ceramics</vt:lpstr>
      <vt:lpstr>Crystal structure of ceramics - problem</vt:lpstr>
      <vt:lpstr>Crystal structure of ceramics - problem</vt:lpstr>
      <vt:lpstr>Crystal structure of ceramics</vt:lpstr>
      <vt:lpstr>Crystal structure of ceramics</vt:lpstr>
      <vt:lpstr>Crystal structure of ceramics</vt:lpstr>
      <vt:lpstr> Sodium Chloride (NaCl) Structure</vt:lpstr>
      <vt:lpstr>Beryllium Oxide (BeO)</vt:lpstr>
      <vt:lpstr>Caesium Chloride (CsCl) Structure</vt:lpstr>
      <vt:lpstr>PowerPoint Presentation</vt:lpstr>
      <vt:lpstr>The building criteria for the crystal structure are to:</vt:lpstr>
      <vt:lpstr>PowerPoint Presentation</vt:lpstr>
      <vt:lpstr>Table </vt:lpstr>
      <vt:lpstr>Silicate Ceramics </vt:lpstr>
      <vt:lpstr>Carbon  </vt:lpstr>
      <vt:lpstr>PowerPoint Presentation</vt:lpstr>
      <vt:lpstr>PowerPoint Presentation</vt:lpstr>
      <vt:lpstr>Imperfections in Ceramics </vt:lpstr>
      <vt:lpstr>PowerPoint Presentation</vt:lpstr>
      <vt:lpstr>Brittle Fracture of Ceramics </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Ceramics</dc:title>
  <dc:creator>Rachel Alexander</dc:creator>
  <cp:lastModifiedBy>Rachel Alexander</cp:lastModifiedBy>
  <cp:revision>15</cp:revision>
  <dcterms:created xsi:type="dcterms:W3CDTF">2018-03-20T12:00:33Z</dcterms:created>
  <dcterms:modified xsi:type="dcterms:W3CDTF">2020-03-03T14:29:56Z</dcterms:modified>
</cp:coreProperties>
</file>