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2" r:id="rId3"/>
    <p:sldId id="257" r:id="rId4"/>
    <p:sldId id="258" r:id="rId5"/>
    <p:sldId id="259" r:id="rId6"/>
    <p:sldId id="273" r:id="rId7"/>
    <p:sldId id="260" r:id="rId8"/>
    <p:sldId id="261" r:id="rId9"/>
    <p:sldId id="275" r:id="rId10"/>
    <p:sldId id="274" r:id="rId11"/>
    <p:sldId id="276" r:id="rId12"/>
    <p:sldId id="262" r:id="rId13"/>
    <p:sldId id="263" r:id="rId14"/>
    <p:sldId id="264" r:id="rId15"/>
    <p:sldId id="265" r:id="rId16"/>
    <p:sldId id="269" r:id="rId17"/>
    <p:sldId id="266" r:id="rId18"/>
    <p:sldId id="267" r:id="rId19"/>
    <p:sldId id="268" r:id="rId20"/>
    <p:sldId id="270" r:id="rId21"/>
    <p:sldId id="271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ED53FE-F958-4D49-8014-D973FFF8C685}" type="doc">
      <dgm:prSet loTypeId="urn:microsoft.com/office/officeart/2009/3/layout/SnapshotPicture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923656-911E-449D-81A1-81087B7A8E43}">
      <dgm:prSet phldrT="[Text]"/>
      <dgm:spPr/>
      <dgm:t>
        <a:bodyPr/>
        <a:lstStyle/>
        <a:p>
          <a:r>
            <a:rPr lang="en-GB" dirty="0"/>
            <a:t>…</a:t>
          </a:r>
        </a:p>
      </dgm:t>
    </dgm:pt>
    <dgm:pt modelId="{7C6C362D-472A-40EB-BD3F-A329490404AA}" type="sibTrans" cxnId="{898A18B4-77BB-4168-A898-D824FD9DC84F}">
      <dgm:prSet/>
      <dgm:spPr/>
      <dgm:t>
        <a:bodyPr/>
        <a:lstStyle/>
        <a:p>
          <a:endParaRPr lang="en-GB"/>
        </a:p>
      </dgm:t>
    </dgm:pt>
    <dgm:pt modelId="{29CD8E8C-4F99-4BE2-80C1-20C79F34F0D7}" type="parTrans" cxnId="{898A18B4-77BB-4168-A898-D824FD9DC84F}">
      <dgm:prSet/>
      <dgm:spPr/>
      <dgm:t>
        <a:bodyPr/>
        <a:lstStyle/>
        <a:p>
          <a:endParaRPr lang="en-GB"/>
        </a:p>
      </dgm:t>
    </dgm:pt>
    <dgm:pt modelId="{8DEFF0F5-CBDA-4915-9530-EED046923076}" type="pres">
      <dgm:prSet presAssocID="{85ED53FE-F958-4D49-8014-D973FFF8C685}" presName="Name0" presStyleCnt="0">
        <dgm:presLayoutVars>
          <dgm:chMax/>
          <dgm:chPref/>
          <dgm:dir/>
          <dgm:animLvl val="lvl"/>
        </dgm:presLayoutVars>
      </dgm:prSet>
      <dgm:spPr/>
    </dgm:pt>
    <dgm:pt modelId="{9E00C6F0-A628-45CC-8BA9-242BCFE28E85}" type="pres">
      <dgm:prSet presAssocID="{97923656-911E-449D-81A1-81087B7A8E43}" presName="composite" presStyleCnt="0"/>
      <dgm:spPr/>
    </dgm:pt>
    <dgm:pt modelId="{797B0E1F-4C4F-4C50-A9D5-56645D875B21}" type="pres">
      <dgm:prSet presAssocID="{97923656-911E-449D-81A1-81087B7A8E43}" presName="ParentAccentShape" presStyleLbl="trBgShp" presStyleIdx="0" presStyleCnt="1" custScaleX="115109" custScaleY="254784" custLinFactNeighborX="-57950" custLinFactNeighborY="-1196"/>
      <dgm:spPr/>
    </dgm:pt>
    <dgm:pt modelId="{5B378011-EC11-4E5E-BCE6-31900BCF509D}" type="pres">
      <dgm:prSet presAssocID="{97923656-911E-449D-81A1-81087B7A8E43}" presName="ParentText" presStyleLbl="revTx" presStyleIdx="0" presStyleCnt="2" custFlipVert="1" custFlipHor="1" custScaleX="17026" custScaleY="69086" custLinFactY="-39959" custLinFactNeighborX="-89438" custLinFactNeighborY="-100000">
        <dgm:presLayoutVars>
          <dgm:chMax val="1"/>
          <dgm:chPref val="1"/>
          <dgm:bulletEnabled val="1"/>
        </dgm:presLayoutVars>
      </dgm:prSet>
      <dgm:spPr/>
    </dgm:pt>
    <dgm:pt modelId="{112B06DD-1588-45FB-B223-053CACA810D0}" type="pres">
      <dgm:prSet presAssocID="{97923656-911E-449D-81A1-81087B7A8E43}" presName="ChildText" presStyleLbl="revTx" presStyleIdx="1" presStyleCnt="2">
        <dgm:presLayoutVars>
          <dgm:chMax val="0"/>
          <dgm:chPref val="0"/>
        </dgm:presLayoutVars>
      </dgm:prSet>
      <dgm:spPr/>
    </dgm:pt>
    <dgm:pt modelId="{0153E64C-E950-443C-BB19-12AAEE4B5422}" type="pres">
      <dgm:prSet presAssocID="{97923656-911E-449D-81A1-81087B7A8E43}" presName="ChildAccentShape" presStyleLbl="trBgShp" presStyleIdx="0" presStyleCnt="1"/>
      <dgm:spPr/>
    </dgm:pt>
    <dgm:pt modelId="{0D847F4C-4448-4A5F-8AC6-195D0B4022E8}" type="pres">
      <dgm:prSet presAssocID="{97923656-911E-449D-81A1-81087B7A8E43}" presName="Image" presStyleLbl="alignImgPlace1" presStyleIdx="0" presStyleCnt="1" custScaleX="207212" custScaleY="24051" custLinFactNeighborX="-44" custLinFactNeighborY="-95902"/>
      <dgm:spPr/>
    </dgm:pt>
  </dgm:ptLst>
  <dgm:cxnLst>
    <dgm:cxn modelId="{89EAE844-AA8B-40B7-9B67-1A57393EAD39}" type="presOf" srcId="{97923656-911E-449D-81A1-81087B7A8E43}" destId="{5B378011-EC11-4E5E-BCE6-31900BCF509D}" srcOrd="0" destOrd="0" presId="urn:microsoft.com/office/officeart/2009/3/layout/SnapshotPictureList"/>
    <dgm:cxn modelId="{4CB29F7D-ECE9-49C9-A05C-A0DCB8EB92B4}" type="presOf" srcId="{85ED53FE-F958-4D49-8014-D973FFF8C685}" destId="{8DEFF0F5-CBDA-4915-9530-EED046923076}" srcOrd="0" destOrd="0" presId="urn:microsoft.com/office/officeart/2009/3/layout/SnapshotPictureList"/>
    <dgm:cxn modelId="{898A18B4-77BB-4168-A898-D824FD9DC84F}" srcId="{85ED53FE-F958-4D49-8014-D973FFF8C685}" destId="{97923656-911E-449D-81A1-81087B7A8E43}" srcOrd="0" destOrd="0" parTransId="{29CD8E8C-4F99-4BE2-80C1-20C79F34F0D7}" sibTransId="{7C6C362D-472A-40EB-BD3F-A329490404AA}"/>
    <dgm:cxn modelId="{38F7ECED-4723-477D-86B6-8EE912BE3E68}" type="presParOf" srcId="{8DEFF0F5-CBDA-4915-9530-EED046923076}" destId="{9E00C6F0-A628-45CC-8BA9-242BCFE28E85}" srcOrd="0" destOrd="0" presId="urn:microsoft.com/office/officeart/2009/3/layout/SnapshotPictureList"/>
    <dgm:cxn modelId="{E66B8E63-5C7C-4DBC-A3F7-EC00BBCE5CB7}" type="presParOf" srcId="{9E00C6F0-A628-45CC-8BA9-242BCFE28E85}" destId="{797B0E1F-4C4F-4C50-A9D5-56645D875B21}" srcOrd="0" destOrd="0" presId="urn:microsoft.com/office/officeart/2009/3/layout/SnapshotPictureList"/>
    <dgm:cxn modelId="{9E0673C2-BCBA-4D93-A613-0CC69BB6E522}" type="presParOf" srcId="{9E00C6F0-A628-45CC-8BA9-242BCFE28E85}" destId="{5B378011-EC11-4E5E-BCE6-31900BCF509D}" srcOrd="1" destOrd="0" presId="urn:microsoft.com/office/officeart/2009/3/layout/SnapshotPictureList"/>
    <dgm:cxn modelId="{C11A3A46-F53C-41CE-901E-D64C0B8EBC1D}" type="presParOf" srcId="{9E00C6F0-A628-45CC-8BA9-242BCFE28E85}" destId="{112B06DD-1588-45FB-B223-053CACA810D0}" srcOrd="2" destOrd="0" presId="urn:microsoft.com/office/officeart/2009/3/layout/SnapshotPictureList"/>
    <dgm:cxn modelId="{BA6FA0F0-AD02-4A00-9692-BFEB081A150D}" type="presParOf" srcId="{9E00C6F0-A628-45CC-8BA9-242BCFE28E85}" destId="{0153E64C-E950-443C-BB19-12AAEE4B5422}" srcOrd="3" destOrd="0" presId="urn:microsoft.com/office/officeart/2009/3/layout/SnapshotPictureList"/>
    <dgm:cxn modelId="{EF483E86-EB8C-4721-A08B-7168F79F4FD8}" type="presParOf" srcId="{9E00C6F0-A628-45CC-8BA9-242BCFE28E85}" destId="{0D847F4C-4448-4A5F-8AC6-195D0B4022E8}" srcOrd="4" destOrd="0" presId="urn:microsoft.com/office/officeart/2009/3/layout/SnapshotPictur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B0E1F-4C4F-4C50-A9D5-56645D875B21}">
      <dsp:nvSpPr>
        <dsp:cNvPr id="0" name=""/>
        <dsp:cNvSpPr/>
      </dsp:nvSpPr>
      <dsp:spPr>
        <a:xfrm>
          <a:off x="0" y="0"/>
          <a:ext cx="3291596" cy="5184564"/>
        </a:xfrm>
        <a:prstGeom prst="frame">
          <a:avLst>
            <a:gd name="adj1" fmla="val 5450"/>
          </a:avLst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47F4C-4448-4A5F-8AC6-195D0B4022E8}">
      <dsp:nvSpPr>
        <dsp:cNvPr id="0" name=""/>
        <dsp:cNvSpPr/>
      </dsp:nvSpPr>
      <dsp:spPr>
        <a:xfrm>
          <a:off x="2" y="216019"/>
          <a:ext cx="5697502" cy="462939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378011-EC11-4E5E-BCE6-31900BCF509D}">
      <dsp:nvSpPr>
        <dsp:cNvPr id="0" name=""/>
        <dsp:cNvSpPr/>
      </dsp:nvSpPr>
      <dsp:spPr>
        <a:xfrm flipH="1" flipV="1">
          <a:off x="432050" y="2955804"/>
          <a:ext cx="449112" cy="166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80" tIns="30480" rIns="81280" bIns="30480" numCol="1" spcCol="1270" anchor="ctr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…</a:t>
          </a:r>
        </a:p>
      </dsp:txBody>
      <dsp:txXfrm rot="10800000">
        <a:off x="432050" y="2955804"/>
        <a:ext cx="449112" cy="166872"/>
      </dsp:txXfrm>
    </dsp:sp>
    <dsp:sp modelId="{112B06DD-1588-45FB-B223-053CACA810D0}">
      <dsp:nvSpPr>
        <dsp:cNvPr id="0" name=""/>
        <dsp:cNvSpPr/>
      </dsp:nvSpPr>
      <dsp:spPr>
        <a:xfrm>
          <a:off x="4561072" y="1574844"/>
          <a:ext cx="1307353" cy="20348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SnapshotPictureList">
  <dgm:title val=""/>
  <dgm:desc val=""/>
  <dgm:catLst>
    <dgm:cat type="picture" pri="3000"/>
    <dgm:cat type="pictureconvert" pri="3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</dgm:ptLst>
      <dgm:cxnLst>
        <dgm:cxn modelId="40" srcId="0" destId="10" srcOrd="0" destOrd="0"/>
        <dgm:cxn modelId="12" srcId="10" destId="11" srcOrd="0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snake">
      <dgm:param type="grDir" val="tL"/>
      <dgm:param type="flowDir" val="col"/>
    </dgm:alg>
    <dgm:shape xmlns:r="http://schemas.openxmlformats.org/officeDocument/2006/relationships" r:blip="">
      <dgm:adjLst/>
    </dgm:shape>
    <dgm:constrLst>
      <dgm:constr type="primFontSz" for="des" forName="ChildText" refType="primFontSz" refFor="des" refForName="ParentText" op="lte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2.0273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onstrLst>
              <dgm:constr type="l" for="ch" forName="ParentAccentShape" refType="w" fact="0.0238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048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668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.9762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if>
          <dgm:else name="Name3">
            <dgm:constrLst>
              <dgm:constr type="l" for="ch" forName="ParentAccentShape" refType="w" fact="0.3572"/>
              <dgm:constr type="t" for="ch" forName="ParentAccentShape" refType="h" fact="0.107"/>
              <dgm:constr type="w" for="ch" forName="ParentAccentShape" refType="w" fact="0.619"/>
              <dgm:constr type="h" for="ch" forName="ParentAccentShape" refType="h" fact="0.893"/>
              <dgm:constr type="l" for="ch" forName="ParentText" refType="w" fact="0.381"/>
              <dgm:constr type="t" for="ch" forName="ParentText" refType="h" fact="0.845"/>
              <dgm:constr type="w" for="ch" forName="ParentText" refType="w" fact="0.571"/>
              <dgm:constr type="h" for="ch" forName="ParentText" refType="h" fact="0.106"/>
              <dgm:constr type="l" for="ch" forName="ChildText" refType="w" fact="0.049"/>
              <dgm:constr type="t" for="ch" forName="ChildText" refType="h" fact="0.107"/>
              <dgm:constr type="w" for="ch" forName="ChildText" refType="w" fact="0.283"/>
              <dgm:constr type="h" for="ch" forName="ChildText" refType="h" fact="0.893"/>
              <dgm:constr type="l" for="ch" forName="ChildAccentShape" refType="w" fact="0"/>
              <dgm:constr type="t" for="ch" forName="ChildAccentShape" refType="h" fact="0.107"/>
              <dgm:constr type="w" for="ch" forName="ChildAccentShape" refType="w" fact="0.0238"/>
              <dgm:constr type="h" for="ch" forName="ChildAccentShape" refType="h" fact="0.893"/>
              <dgm:constr type="l" for="ch" forName="Image" refType="w" fact="0.4048"/>
              <dgm:constr type="t" for="ch" forName="Image" refType="h" fact="0"/>
              <dgm:constr type="w" for="ch" forName="Image" refType="w" fact="0.5952"/>
              <dgm:constr type="h" for="ch" forName="Image" refType="h" fact="0.8447"/>
            </dgm:constrLst>
          </dgm:else>
        </dgm:choose>
        <dgm:layoutNode name="ParentAccentShape" styleLbl="trBgShp">
          <dgm:alg type="sp"/>
          <dgm:shape xmlns:r="http://schemas.openxmlformats.org/officeDocument/2006/relationships" type="frame" r:blip="" zOrderOff="-10">
            <dgm:adjLst>
              <dgm:adj idx="1" val="0.0545"/>
            </dgm:adjLst>
          </dgm:shape>
          <dgm:presOf/>
        </dgm:layoutNode>
        <dgm:layoutNode name="ParentText" styleLbl="revTx">
          <dgm:varLst>
            <dgm:chMax val="1"/>
            <dgm:chPref val="1"/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 zOrderOff="10">
            <dgm:adjLst/>
          </dgm:shape>
          <dgm:presOf axis="self" ptType="node"/>
          <dgm:constrLst>
            <dgm:constr type="lMarg" refType="primFontSz" fact="0.8"/>
            <dgm:constr type="rMarg" refType="primFontSz" fact="0.8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" styleLbl="revTx">
          <dgm:varLst>
            <dgm:chMax val="0"/>
            <dgm:chPref val="0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zOrderOff="10">
            <dgm:adjLst/>
          </dgm:shape>
          <dgm:choose name="Name4">
            <dgm:if name="Name5" axis="ch" ptType="node" func="cnt" op="gte" val="1">
              <dgm:presOf axis="des" ptType="node"/>
            </dgm:if>
            <dgm:else name="Name6">
              <dgm:presOf/>
            </dgm:else>
          </dgm:choose>
          <dgm:constrLst>
            <dgm:constr type="lMarg" refType="primFontSz" fact="0"/>
            <dgm:constr type="rMarg" refType="primFontSz" fact="0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ChildAccentShape" styleLbl="trBgShp">
          <dgm:alg type="sp"/>
          <dgm:choose name="Name7">
            <dgm:if name="Name8" axis="ch" ptType="node" func="cnt" op="gte" val="1">
              <dgm:shape xmlns:r="http://schemas.openxmlformats.org/officeDocument/2006/relationships" type="rect" r:blip="" zOrderOff="-10">
                <dgm:adjLst/>
              </dgm:shape>
            </dgm:if>
            <dgm:else name="Name9">
              <dgm:shape xmlns:r="http://schemas.openxmlformats.org/officeDocument/2006/relationships" type="rect" r:blip="" hideGeom="1">
                <dgm:adjLst/>
              </dgm:shape>
            </dgm:else>
          </dgm:choose>
          <dgm:presOf/>
        </dgm:layoutNode>
        <dgm:layoutNode name="Image" styleLbl="align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8877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869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40159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17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040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923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478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26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857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65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912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75728D7-B5A5-4879-8C88-399966FC9186}" type="datetimeFigureOut">
              <a:rPr lang="en-GB" smtClean="0"/>
              <a:t>25/02/2021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1913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Management of Heritage and Culture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Culture Heritage and Tourism Management</a:t>
            </a:r>
          </a:p>
        </p:txBody>
      </p:sp>
    </p:spTree>
    <p:extLst>
      <p:ext uri="{BB962C8B-B14F-4D97-AF65-F5344CB8AC3E}">
        <p14:creationId xmlns:p14="http://schemas.microsoft.com/office/powerpoint/2010/main" val="96003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88640"/>
            <a:ext cx="7290055" cy="6120720"/>
          </a:xfrm>
        </p:spPr>
        <p:txBody>
          <a:bodyPr>
            <a:normAutofit fontScale="85000" lnSpcReduction="20000"/>
          </a:bodyPr>
          <a:lstStyle/>
          <a:p>
            <a:endParaRPr lang="en-GB" sz="3600" dirty="0"/>
          </a:p>
          <a:p>
            <a:r>
              <a:rPr lang="en-GB" sz="3600" b="1" u="sng" dirty="0"/>
              <a:t>Questions: 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1</a:t>
            </a:r>
            <a:r>
              <a:rPr lang="en-GB" sz="3600" dirty="0">
                <a:solidFill>
                  <a:srgbClr val="FF0000"/>
                </a:solidFill>
              </a:rPr>
              <a:t>) What does EFFECTIVE Attraction management involve?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>
                <a:solidFill>
                  <a:srgbClr val="FF0000"/>
                </a:solidFill>
              </a:rPr>
              <a:t>2) What does EFFECTIVE Heritage and Cultural Attraction Management involve?</a:t>
            </a:r>
          </a:p>
          <a:p>
            <a:pPr marL="0" indent="0">
              <a:buNone/>
            </a:pPr>
            <a:r>
              <a:rPr lang="en-GB" sz="2600" i="1" dirty="0">
                <a:solidFill>
                  <a:srgbClr val="FF0000"/>
                </a:solidFill>
              </a:rPr>
              <a:t>(NB : Consider -What aspects of Heritage and Culture NEED management?)</a:t>
            </a:r>
          </a:p>
          <a:p>
            <a:pPr marL="0" indent="0">
              <a:buNone/>
            </a:pPr>
            <a:endParaRPr lang="en-GB" sz="26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3600" dirty="0">
                <a:solidFill>
                  <a:srgbClr val="FF0000"/>
                </a:solidFill>
              </a:rPr>
              <a:t>3) What are the </a:t>
            </a:r>
            <a:r>
              <a:rPr lang="en-GB" sz="3600" u="sng" dirty="0">
                <a:solidFill>
                  <a:srgbClr val="FF0000"/>
                </a:solidFill>
              </a:rPr>
              <a:t>key differences </a:t>
            </a:r>
            <a:r>
              <a:rPr lang="en-GB" sz="3600" dirty="0">
                <a:solidFill>
                  <a:srgbClr val="FF0000"/>
                </a:solidFill>
              </a:rPr>
              <a:t>of managing a ‘general’ attraction and a ‘Heritage and Cultural’ attraction?</a:t>
            </a:r>
          </a:p>
        </p:txBody>
      </p:sp>
    </p:spTree>
    <p:extLst>
      <p:ext uri="{BB962C8B-B14F-4D97-AF65-F5344CB8AC3E}">
        <p14:creationId xmlns:p14="http://schemas.microsoft.com/office/powerpoint/2010/main" val="2601626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en-GB" dirty="0"/>
              <a:t>Heritage Operations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12776"/>
            <a:ext cx="7290055" cy="525658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dirty="0"/>
              <a:t>Effective Heritage </a:t>
            </a:r>
            <a:r>
              <a:rPr lang="en-GB" sz="3200" dirty="0" err="1"/>
              <a:t>Mgt</a:t>
            </a:r>
            <a:r>
              <a:rPr lang="en-GB" sz="3200" dirty="0"/>
              <a:t> involves the consideration of:</a:t>
            </a:r>
          </a:p>
          <a:p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Product Quality Design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Planning Funding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Customer Care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Operations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Conservation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Sustainability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Marketing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4000" dirty="0"/>
              <a:t>Presentation / Interpretation…….</a:t>
            </a:r>
          </a:p>
        </p:txBody>
      </p:sp>
      <p:sp>
        <p:nvSpPr>
          <p:cNvPr id="4" name="Down Arrow 3"/>
          <p:cNvSpPr/>
          <p:nvPr/>
        </p:nvSpPr>
        <p:spPr>
          <a:xfrm>
            <a:off x="6444208" y="1916832"/>
            <a:ext cx="936104" cy="172819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886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16832"/>
            <a:ext cx="8052376" cy="4392528"/>
          </a:xfrm>
        </p:spPr>
        <p:txBody>
          <a:bodyPr>
            <a:noAutofit/>
          </a:bodyPr>
          <a:lstStyle/>
          <a:p>
            <a:r>
              <a:rPr lang="en-GB" sz="2800" dirty="0"/>
              <a:t>FUNDAMENTALS ……………….</a:t>
            </a:r>
          </a:p>
          <a:p>
            <a:endParaRPr lang="en-GB" sz="2800" dirty="0"/>
          </a:p>
          <a:p>
            <a:r>
              <a:rPr lang="en-GB" sz="2800" dirty="0"/>
              <a:t>Managers NEED TO:</a:t>
            </a:r>
          </a:p>
          <a:p>
            <a:endParaRPr lang="en-GB" sz="2800" dirty="0"/>
          </a:p>
          <a:p>
            <a:r>
              <a:rPr lang="en-GB" sz="2800" dirty="0"/>
              <a:t>1) Know THEIR site intimately (Site Requirements)</a:t>
            </a:r>
          </a:p>
          <a:p>
            <a:r>
              <a:rPr lang="en-GB" sz="2800" dirty="0"/>
              <a:t>2) Know THEIR visitor market (Consumer requirements)</a:t>
            </a:r>
          </a:p>
          <a:p>
            <a:r>
              <a:rPr lang="en-GB" sz="2800" b="1" dirty="0">
                <a:solidFill>
                  <a:schemeClr val="bg1"/>
                </a:solidFill>
              </a:rPr>
              <a:t>Managers need to be PROACTIVE not REACTIVE!</a:t>
            </a:r>
          </a:p>
          <a:p>
            <a:r>
              <a:rPr lang="en-GB" sz="2800" dirty="0"/>
              <a:t>[Middleton and Hawkins (1998)]</a:t>
            </a:r>
          </a:p>
        </p:txBody>
      </p:sp>
    </p:spTree>
    <p:extLst>
      <p:ext uri="{BB962C8B-B14F-4D97-AF65-F5344CB8AC3E}">
        <p14:creationId xmlns:p14="http://schemas.microsoft.com/office/powerpoint/2010/main" val="2403750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700808"/>
            <a:ext cx="7908360" cy="4608552"/>
          </a:xfrm>
        </p:spPr>
        <p:txBody>
          <a:bodyPr>
            <a:normAutofit/>
          </a:bodyPr>
          <a:lstStyle/>
          <a:p>
            <a:r>
              <a:rPr lang="en-GB" dirty="0"/>
              <a:t>One of the biggest problems facing ‘Heritage’ is that often MANAGEMENT is REACTIVE instead of Proactive. </a:t>
            </a:r>
          </a:p>
          <a:p>
            <a:r>
              <a:rPr lang="en-GB" dirty="0"/>
              <a:t>[Middleton + Hawkins (1998)]</a:t>
            </a:r>
          </a:p>
          <a:p>
            <a:endParaRPr lang="en-GB" dirty="0"/>
          </a:p>
          <a:p>
            <a:pPr algn="just"/>
            <a:r>
              <a:rPr lang="en-GB" i="1" dirty="0"/>
              <a:t>“Failure to implement </a:t>
            </a:r>
            <a:r>
              <a:rPr lang="en-GB" i="1" dirty="0" err="1"/>
              <a:t>mgt</a:t>
            </a:r>
            <a:r>
              <a:rPr lang="en-GB" i="1" dirty="0"/>
              <a:t> schemes / practices is normally linked to financial restrictions  / space constraints or an inability to identify the appropriate course rather than a </a:t>
            </a:r>
            <a:r>
              <a:rPr lang="en-GB" i="1" dirty="0" err="1"/>
              <a:t>willful</a:t>
            </a:r>
            <a:r>
              <a:rPr lang="en-GB" i="1" dirty="0"/>
              <a:t> disregard for the conservation of the site”</a:t>
            </a:r>
          </a:p>
          <a:p>
            <a:endParaRPr lang="en-GB" dirty="0"/>
          </a:p>
          <a:p>
            <a:r>
              <a:rPr lang="en-GB" dirty="0"/>
              <a:t>(ETB 1991 p7)</a:t>
            </a:r>
          </a:p>
        </p:txBody>
      </p:sp>
    </p:spTree>
    <p:extLst>
      <p:ext uri="{BB962C8B-B14F-4D97-AF65-F5344CB8AC3E}">
        <p14:creationId xmlns:p14="http://schemas.microsoft.com/office/powerpoint/2010/main" val="398891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834937"/>
            <a:ext cx="7290055" cy="4023360"/>
          </a:xfrm>
        </p:spPr>
        <p:txBody>
          <a:bodyPr/>
          <a:lstStyle/>
          <a:p>
            <a:pPr algn="ctr"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sz="4000" dirty="0">
                <a:solidFill>
                  <a:srgbClr val="FF0000"/>
                </a:solidFill>
              </a:rPr>
              <a:t>WHAT SKILLS SHOULD A HERITAGE  / CULTURE MANAGER HAVE ? </a:t>
            </a:r>
          </a:p>
        </p:txBody>
      </p:sp>
    </p:spTree>
    <p:extLst>
      <p:ext uri="{BB962C8B-B14F-4D97-AF65-F5344CB8AC3E}">
        <p14:creationId xmlns:p14="http://schemas.microsoft.com/office/powerpoint/2010/main" val="3242429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6835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764704"/>
            <a:ext cx="8229600" cy="6696744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sz="800" dirty="0"/>
          </a:p>
          <a:p>
            <a:r>
              <a:rPr lang="en-GB" sz="2800" b="1" u="sng" dirty="0"/>
              <a:t>Fundamental Actions for operations </a:t>
            </a:r>
            <a:r>
              <a:rPr lang="en-GB" sz="2800" b="1" u="sng" dirty="0" err="1"/>
              <a:t>Mgt</a:t>
            </a:r>
            <a:r>
              <a:rPr lang="en-GB" sz="2800" b="1" u="sng" dirty="0"/>
              <a:t> include: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Know your site / customer / market well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Build up strong links (networking links…….)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Operate within predetermined parameters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Effectively train staff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Invest in education and interpretation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Invest in Conservation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Assess the impact of visitation on the site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Use marketing as a ‘tool’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600" dirty="0"/>
              <a:t>Be aware of success + short comings at other sites.</a:t>
            </a:r>
          </a:p>
        </p:txBody>
      </p:sp>
      <p:sp>
        <p:nvSpPr>
          <p:cNvPr id="4" name="Down Arrow 3"/>
          <p:cNvSpPr/>
          <p:nvPr/>
        </p:nvSpPr>
        <p:spPr>
          <a:xfrm>
            <a:off x="7812360" y="2414424"/>
            <a:ext cx="1080120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49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Heritage Marketing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286000"/>
            <a:ext cx="8784976" cy="4023360"/>
          </a:xfrm>
        </p:spPr>
        <p:txBody>
          <a:bodyPr>
            <a:normAutofit/>
          </a:bodyPr>
          <a:lstStyle/>
          <a:p>
            <a:r>
              <a:rPr lang="en-GB" sz="2600" dirty="0"/>
              <a:t>For effective marketing </a:t>
            </a:r>
            <a:r>
              <a:rPr lang="en-GB" sz="2600" dirty="0" err="1"/>
              <a:t>mgt</a:t>
            </a:r>
            <a:r>
              <a:rPr lang="en-GB" sz="2600" dirty="0"/>
              <a:t>, is it essential to </a:t>
            </a:r>
            <a:r>
              <a:rPr lang="en-GB" sz="2600" b="1" u="sng" dirty="0"/>
              <a:t>FIRST</a:t>
            </a:r>
            <a:r>
              <a:rPr lang="en-GB" sz="2600" dirty="0"/>
              <a:t> know your product.</a:t>
            </a:r>
          </a:p>
          <a:p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Linked to product type  - - this will influence the marketing strategy (4Ps - </a:t>
            </a:r>
            <a:r>
              <a:rPr lang="en-GB" sz="2800" i="1" dirty="0"/>
              <a:t>McCarthy</a:t>
            </a:r>
            <a:r>
              <a:rPr lang="en-GB" sz="2800" dirty="0"/>
              <a:t> or 7Ps of Marketing  - </a:t>
            </a:r>
            <a:r>
              <a:rPr lang="en-GB" sz="2800" i="1" dirty="0"/>
              <a:t>Booms and </a:t>
            </a:r>
            <a:r>
              <a:rPr lang="en-GB" sz="2800" i="1" dirty="0" err="1"/>
              <a:t>Bitner</a:t>
            </a:r>
            <a:r>
              <a:rPr lang="en-GB" sz="2800" i="1" dirty="0"/>
              <a:t>)</a:t>
            </a:r>
          </a:p>
        </p:txBody>
      </p:sp>
      <p:sp>
        <p:nvSpPr>
          <p:cNvPr id="4" name="Rectangle 3"/>
          <p:cNvSpPr/>
          <p:nvPr/>
        </p:nvSpPr>
        <p:spPr>
          <a:xfrm>
            <a:off x="-97324" y="2492896"/>
            <a:ext cx="9338647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32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en-GB" sz="32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NB - Consider: </a:t>
            </a:r>
          </a:p>
          <a:p>
            <a:pPr algn="ctr"/>
            <a:r>
              <a:rPr lang="en-GB" sz="3200" b="1" i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Intangibility / Inseparability / Perishability / Heterogeneity </a:t>
            </a:r>
          </a:p>
          <a:p>
            <a:pPr marL="0" indent="0" algn="ctr">
              <a:buNone/>
            </a:pPr>
            <a:r>
              <a:rPr lang="en-GB" sz="2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 (Stanton 1981, cited in Middleton 1998)</a:t>
            </a:r>
          </a:p>
        </p:txBody>
      </p:sp>
    </p:spTree>
    <p:extLst>
      <p:ext uri="{BB962C8B-B14F-4D97-AF65-F5344CB8AC3E}">
        <p14:creationId xmlns:p14="http://schemas.microsoft.com/office/powerpoint/2010/main" val="3606315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2276872"/>
            <a:ext cx="8268400" cy="4968592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FF0000"/>
                </a:solidFill>
              </a:rPr>
              <a:t>WHAT ARE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>
                <a:solidFill>
                  <a:srgbClr val="FF0000"/>
                </a:solidFill>
              </a:rPr>
              <a:t>WHY DO WE NEED TO CONSIDER THESE RELATED TO HERITAGE AND CULTURE MANAGEMENT?</a:t>
            </a:r>
          </a:p>
        </p:txBody>
      </p:sp>
      <p:sp>
        <p:nvSpPr>
          <p:cNvPr id="4" name="Rectangle 3"/>
          <p:cNvSpPr/>
          <p:nvPr/>
        </p:nvSpPr>
        <p:spPr>
          <a:xfrm>
            <a:off x="2267744" y="2708920"/>
            <a:ext cx="618929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i="1" dirty="0"/>
              <a:t>Intangibility / Inseparability / Perishability / Heterogeneity ? </a:t>
            </a:r>
          </a:p>
        </p:txBody>
      </p:sp>
    </p:spTree>
    <p:extLst>
      <p:ext uri="{BB962C8B-B14F-4D97-AF65-F5344CB8AC3E}">
        <p14:creationId xmlns:p14="http://schemas.microsoft.com/office/powerpoint/2010/main" val="2009950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9"/>
            <a:ext cx="7848871" cy="5947374"/>
          </a:xfr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32369632"/>
              </p:ext>
            </p:extLst>
          </p:nvPr>
        </p:nvGraphicFramePr>
        <p:xfrm>
          <a:off x="971600" y="476672"/>
          <a:ext cx="6096000" cy="5184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1244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286000"/>
            <a:ext cx="8124384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3600" dirty="0">
                <a:solidFill>
                  <a:srgbClr val="FF0000"/>
                </a:solidFill>
              </a:rPr>
              <a:t>HOW DO THESE CHARACTERISTICS INFLUENCE THE WAY IN WHICH HERITAGE AND CULTURE ARE MANAGED AND MARKETED?</a:t>
            </a:r>
          </a:p>
        </p:txBody>
      </p:sp>
    </p:spTree>
    <p:extLst>
      <p:ext uri="{BB962C8B-B14F-4D97-AF65-F5344CB8AC3E}">
        <p14:creationId xmlns:p14="http://schemas.microsoft.com/office/powerpoint/2010/main" val="27205192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u="sng" dirty="0"/>
              <a:t>7 P</a:t>
            </a:r>
            <a:r>
              <a:rPr lang="en-GB" sz="2400" b="1" u="sng" dirty="0"/>
              <a:t>S</a:t>
            </a:r>
            <a:r>
              <a:rPr lang="en-GB" b="1" u="sng" dirty="0"/>
              <a:t> of Marketing </a:t>
            </a:r>
            <a:br>
              <a:rPr lang="en-GB" dirty="0"/>
            </a:b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2050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Product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Place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Price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Promotion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People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Process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800" dirty="0"/>
              <a:t>Physical Evidence</a:t>
            </a:r>
          </a:p>
        </p:txBody>
      </p:sp>
    </p:spTree>
    <p:extLst>
      <p:ext uri="{BB962C8B-B14F-4D97-AF65-F5344CB8AC3E}">
        <p14:creationId xmlns:p14="http://schemas.microsoft.com/office/powerpoint/2010/main" val="3573711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2084832"/>
            <a:ext cx="7290055" cy="4224528"/>
          </a:xfrm>
        </p:spPr>
        <p:txBody>
          <a:bodyPr>
            <a:noAutofit/>
          </a:bodyPr>
          <a:lstStyle/>
          <a:p>
            <a:r>
              <a:rPr lang="en-GB" sz="4000" dirty="0"/>
              <a:t>Marketing and Interpretation of Heritage is a critical element in its preservation and general management!!</a:t>
            </a:r>
          </a:p>
          <a:p>
            <a:endParaRPr lang="en-GB" sz="4000" dirty="0"/>
          </a:p>
          <a:p>
            <a:endParaRPr lang="en-GB" sz="4000" dirty="0"/>
          </a:p>
          <a:p>
            <a:r>
              <a:rPr lang="en-GB" sz="4000" dirty="0">
                <a:solidFill>
                  <a:srgbClr val="FF0000"/>
                </a:solidFill>
              </a:rPr>
              <a:t>WHY?</a:t>
            </a:r>
          </a:p>
          <a:p>
            <a:pPr marL="0" indent="0"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86657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lvl="0"/>
            <a:endParaRPr lang="en-GB" b="1" i="1" dirty="0">
              <a:solidFill>
                <a:prstClr val="black"/>
              </a:solidFill>
            </a:endParaRPr>
          </a:p>
          <a:p>
            <a:pPr lvl="0"/>
            <a:r>
              <a:rPr lang="en-GB" b="1" i="1" dirty="0">
                <a:solidFill>
                  <a:prstClr val="black"/>
                </a:solidFill>
              </a:rPr>
              <a:t>“Quality interpretative tools (presentation forms) are paramount in securing a better understanding and respect for a place”</a:t>
            </a:r>
          </a:p>
          <a:p>
            <a:pPr lvl="0"/>
            <a:r>
              <a:rPr lang="en-GB" dirty="0" err="1">
                <a:solidFill>
                  <a:prstClr val="black"/>
                </a:solidFill>
              </a:rPr>
              <a:t>Orbasli</a:t>
            </a:r>
            <a:r>
              <a:rPr lang="en-GB" dirty="0">
                <a:solidFill>
                  <a:prstClr val="black"/>
                </a:solidFill>
              </a:rPr>
              <a:t> (2000, p165)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b="1" i="1" dirty="0">
                <a:solidFill>
                  <a:prstClr val="black"/>
                </a:solidFill>
              </a:rPr>
              <a:t>“Good heritage </a:t>
            </a:r>
            <a:r>
              <a:rPr lang="en-GB" b="1" i="1" dirty="0" err="1">
                <a:solidFill>
                  <a:prstClr val="black"/>
                </a:solidFill>
              </a:rPr>
              <a:t>mgt</a:t>
            </a:r>
            <a:r>
              <a:rPr lang="en-GB" b="1" i="1" dirty="0">
                <a:solidFill>
                  <a:prstClr val="black"/>
                </a:solidFill>
              </a:rPr>
              <a:t> with a major focus on interpretation and presentation ensures that one complements the other (Tourism and Heritage”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Miller (1995, p115, cited in </a:t>
            </a:r>
            <a:r>
              <a:rPr lang="en-GB" dirty="0" err="1">
                <a:solidFill>
                  <a:prstClr val="black"/>
                </a:solidFill>
              </a:rPr>
              <a:t>Orbasli</a:t>
            </a:r>
            <a:r>
              <a:rPr lang="en-GB" dirty="0">
                <a:solidFill>
                  <a:prstClr val="black"/>
                </a:solidFill>
              </a:rPr>
              <a:t> 2000, p166)</a:t>
            </a: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srgbClr val="FF0000"/>
                </a:solidFill>
              </a:rPr>
              <a:t>QUESTION: Give examples of GOOD INTERPRETATION METHODS for HERITGAE AND CULTURE ATTRACTIONS / LOCATIONS.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6341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prstClr val="black"/>
                </a:solidFill>
              </a:rPr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659" y="1772816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dirty="0"/>
              <a:t>Means of Interpretation:</a:t>
            </a:r>
          </a:p>
          <a:p>
            <a:endParaRPr lang="en-GB" sz="3200" dirty="0"/>
          </a:p>
          <a:p>
            <a:r>
              <a:rPr lang="en-GB" sz="3200" dirty="0"/>
              <a:t>Signboards / Recorded Commentary / Leaflets / Visitor Centres / Multi-Media Points.</a:t>
            </a:r>
          </a:p>
          <a:p>
            <a:endParaRPr lang="en-GB" sz="3200" dirty="0"/>
          </a:p>
          <a:p>
            <a:r>
              <a:rPr lang="en-GB" sz="2800" dirty="0"/>
              <a:t>NB: Marketing and Interpretation forms need to be constantly innovative (Reinvention of heritage……. therefore generative increased revenue from repeat visitors)</a:t>
            </a:r>
          </a:p>
        </p:txBody>
      </p:sp>
      <p:cxnSp>
        <p:nvCxnSpPr>
          <p:cNvPr id="5" name="Elbow Connector 4"/>
          <p:cNvCxnSpPr/>
          <p:nvPr/>
        </p:nvCxnSpPr>
        <p:spPr>
          <a:xfrm rot="16200000" flipH="1">
            <a:off x="3851920" y="2276872"/>
            <a:ext cx="576064" cy="432048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1765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Autofit/>
          </a:bodyPr>
          <a:lstStyle/>
          <a:p>
            <a:r>
              <a:rPr lang="en-GB" sz="3600" dirty="0"/>
              <a:t>CAVEAT: (!)</a:t>
            </a:r>
          </a:p>
          <a:p>
            <a:endParaRPr lang="en-GB" sz="3600" dirty="0"/>
          </a:p>
          <a:p>
            <a:r>
              <a:rPr lang="en-GB" sz="3600" dirty="0"/>
              <a:t>The downside of generating increased visitors are  = Negative Environmental Impacts.</a:t>
            </a:r>
          </a:p>
          <a:p>
            <a:endParaRPr lang="en-GB" sz="1800" dirty="0"/>
          </a:p>
          <a:p>
            <a:r>
              <a:rPr lang="en-GB" sz="3600" dirty="0"/>
              <a:t>1) Overcrowding</a:t>
            </a:r>
          </a:p>
          <a:p>
            <a:r>
              <a:rPr lang="en-GB" sz="3600" dirty="0"/>
              <a:t>2) Wear and Tear</a:t>
            </a:r>
          </a:p>
          <a:p>
            <a:r>
              <a:rPr lang="en-GB" sz="3600" dirty="0"/>
              <a:t>3) Congestion</a:t>
            </a:r>
          </a:p>
          <a:p>
            <a:r>
              <a:rPr lang="en-GB" sz="3600" dirty="0"/>
              <a:t>4) Development.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4067944" y="3212976"/>
            <a:ext cx="180020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29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Heritage and Finance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5" y="1772816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dirty="0"/>
              <a:t>Due to the fragility of many heritage attractions / sites and therefore the need for significant sources of income for repair / restoration, there is added pressure of such sites to generate high levels of visitation…….</a:t>
            </a:r>
          </a:p>
          <a:p>
            <a:endParaRPr lang="en-GB" sz="900" dirty="0"/>
          </a:p>
          <a:p>
            <a:r>
              <a:rPr lang="en-GB" sz="3200" b="1" i="1" dirty="0"/>
              <a:t>“In order to survive, every site must be capable of securing sufficient income to cover the costs of the preservation of the fabric of the site and its contents” </a:t>
            </a:r>
            <a:r>
              <a:rPr lang="en-GB" dirty="0"/>
              <a:t>(ETB 1991, p10)</a:t>
            </a:r>
          </a:p>
        </p:txBody>
      </p:sp>
    </p:spTree>
    <p:extLst>
      <p:ext uri="{BB962C8B-B14F-4D97-AF65-F5344CB8AC3E}">
        <p14:creationId xmlns:p14="http://schemas.microsoft.com/office/powerpoint/2010/main" val="35344045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and Finance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700808"/>
            <a:ext cx="7290055" cy="4023360"/>
          </a:xfrm>
        </p:spPr>
        <p:txBody>
          <a:bodyPr>
            <a:noAutofit/>
          </a:bodyPr>
          <a:lstStyle/>
          <a:p>
            <a:r>
              <a:rPr lang="en-GB" sz="3200" b="1" i="1" dirty="0"/>
              <a:t>“It is the case that few (heritage attractions)  are able to cover the full costs of providing for visitors and funding adequate repair and conservation programme” </a:t>
            </a:r>
            <a:r>
              <a:rPr lang="en-GB" sz="3200" dirty="0"/>
              <a:t>(ETB 1991, p10)</a:t>
            </a:r>
          </a:p>
          <a:p>
            <a:endParaRPr lang="en-GB" sz="800" dirty="0"/>
          </a:p>
          <a:p>
            <a:r>
              <a:rPr lang="en-GB" sz="3200" dirty="0"/>
              <a:t>EG: Salisbury Cathedral requires £6,000,000 repairs!!!</a:t>
            </a:r>
          </a:p>
          <a:p>
            <a:pPr marL="0" indent="0">
              <a:buNone/>
            </a:pPr>
            <a:endParaRPr lang="en-GB" sz="800" dirty="0"/>
          </a:p>
          <a:p>
            <a:r>
              <a:rPr lang="en-GB" sz="3200" dirty="0">
                <a:solidFill>
                  <a:srgbClr val="FF0000"/>
                </a:solidFill>
              </a:rPr>
              <a:t>Question = Consider effective ways in which heritage and cultural sites could generate income…???</a:t>
            </a:r>
          </a:p>
        </p:txBody>
      </p:sp>
    </p:spTree>
    <p:extLst>
      <p:ext uri="{BB962C8B-B14F-4D97-AF65-F5344CB8AC3E}">
        <p14:creationId xmlns:p14="http://schemas.microsoft.com/office/powerpoint/2010/main" val="1001071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Heritage and Finance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Ways to increase funding..</a:t>
            </a:r>
          </a:p>
          <a:p>
            <a:endParaRPr lang="en-GB" sz="32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Encourage secondary spend – shops  / restaurants / Cafes……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Increase prices – admissions / goods…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Encourage voluntary conservation work.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200" dirty="0"/>
              <a:t>Encourage financial linkages – sponsorship / partnership</a:t>
            </a:r>
          </a:p>
        </p:txBody>
      </p:sp>
    </p:spTree>
    <p:extLst>
      <p:ext uri="{BB962C8B-B14F-4D97-AF65-F5344CB8AC3E}">
        <p14:creationId xmlns:p14="http://schemas.microsoft.com/office/powerpoint/2010/main" val="23202022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3600" dirty="0">
                <a:solidFill>
                  <a:srgbClr val="FF0000"/>
                </a:solidFill>
              </a:rPr>
              <a:t>QUESTION : </a:t>
            </a:r>
          </a:p>
          <a:p>
            <a:r>
              <a:rPr lang="en-GB" sz="3600" dirty="0">
                <a:solidFill>
                  <a:srgbClr val="FF0000"/>
                </a:solidFill>
              </a:rPr>
              <a:t>What are your thoughts on VISITOR MANAGEMENT and related ENVIRONMENTAL PRESERVATION at Heritage / Cultural Sites …..??</a:t>
            </a:r>
          </a:p>
        </p:txBody>
      </p:sp>
    </p:spTree>
    <p:extLst>
      <p:ext uri="{BB962C8B-B14F-4D97-AF65-F5344CB8AC3E}">
        <p14:creationId xmlns:p14="http://schemas.microsoft.com/office/powerpoint/2010/main" val="2894986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229" y="188640"/>
            <a:ext cx="7290054" cy="1499616"/>
          </a:xfrm>
        </p:spPr>
        <p:txBody>
          <a:bodyPr>
            <a:normAutofit/>
          </a:bodyPr>
          <a:lstStyle/>
          <a:p>
            <a:r>
              <a:rPr lang="en-GB" dirty="0"/>
              <a:t>Methods to overcome negative impacts from visitation….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1843417"/>
            <a:ext cx="3566160" cy="4023360"/>
          </a:xfrm>
        </p:spPr>
        <p:txBody>
          <a:bodyPr>
            <a:noAutofit/>
          </a:bodyPr>
          <a:lstStyle/>
          <a:p>
            <a:r>
              <a:rPr lang="en-GB" sz="2400" dirty="0"/>
              <a:t>Using Guides</a:t>
            </a:r>
          </a:p>
          <a:p>
            <a:r>
              <a:rPr lang="en-GB" sz="2400" dirty="0"/>
              <a:t>Timed Tickets</a:t>
            </a:r>
          </a:p>
          <a:p>
            <a:r>
              <a:rPr lang="en-GB" sz="2400" dirty="0"/>
              <a:t>Audio Tours</a:t>
            </a:r>
          </a:p>
          <a:p>
            <a:r>
              <a:rPr lang="en-GB" sz="2400" dirty="0"/>
              <a:t>Queuing Systems</a:t>
            </a:r>
          </a:p>
          <a:p>
            <a:r>
              <a:rPr lang="en-GB" sz="2400" dirty="0"/>
              <a:t>Temporary Closure</a:t>
            </a:r>
          </a:p>
          <a:p>
            <a:r>
              <a:rPr lang="en-GB" sz="2400" dirty="0"/>
              <a:t>Re-Routing Visitors</a:t>
            </a:r>
          </a:p>
          <a:p>
            <a:r>
              <a:rPr lang="en-GB" sz="2400" dirty="0"/>
              <a:t>Marketing Off Season</a:t>
            </a:r>
          </a:p>
          <a:p>
            <a:r>
              <a:rPr lang="en-GB" sz="2400" dirty="0"/>
              <a:t>Introducing Wear Techniques – </a:t>
            </a:r>
            <a:r>
              <a:rPr lang="en-GB" sz="2400" dirty="0" err="1"/>
              <a:t>Eg</a:t>
            </a:r>
            <a:r>
              <a:rPr lang="en-GB" sz="2400" dirty="0"/>
              <a:t>; EIAs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7078" y="1873924"/>
            <a:ext cx="3566160" cy="4968552"/>
          </a:xfrm>
        </p:spPr>
        <p:txBody>
          <a:bodyPr>
            <a:normAutofit fontScale="32500" lnSpcReduction="20000"/>
          </a:bodyPr>
          <a:lstStyle/>
          <a:p>
            <a:r>
              <a:rPr lang="en-GB" sz="8000" dirty="0"/>
              <a:t>Restricting Parking </a:t>
            </a:r>
          </a:p>
          <a:p>
            <a:r>
              <a:rPr lang="en-GB" sz="8000" dirty="0"/>
              <a:t>Referral Systems</a:t>
            </a:r>
          </a:p>
          <a:p>
            <a:r>
              <a:rPr lang="en-GB" sz="8000" dirty="0"/>
              <a:t>Varying Opening Hours</a:t>
            </a:r>
          </a:p>
          <a:p>
            <a:r>
              <a:rPr lang="en-GB" sz="8000" dirty="0"/>
              <a:t>Restrictions Placed On Visitors</a:t>
            </a:r>
          </a:p>
          <a:p>
            <a:r>
              <a:rPr lang="en-GB" sz="8000" dirty="0"/>
              <a:t>Educational Based Tourism Promoted</a:t>
            </a:r>
          </a:p>
          <a:p>
            <a:r>
              <a:rPr lang="en-GB" sz="8000" dirty="0"/>
              <a:t>Rigorous Cleaning Regimes</a:t>
            </a:r>
          </a:p>
          <a:p>
            <a:r>
              <a:rPr lang="en-GB" sz="8000" dirty="0"/>
              <a:t>Planning Alternative Routes</a:t>
            </a:r>
          </a:p>
          <a:p>
            <a:endParaRPr lang="en-GB" sz="5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8589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5485</TotalTime>
  <Words>830</Words>
  <Application>Microsoft Office PowerPoint</Application>
  <PresentationFormat>On-screen Show (4:3)</PresentationFormat>
  <Paragraphs>144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Tw Cen MT</vt:lpstr>
      <vt:lpstr>Tw Cen MT Condensed</vt:lpstr>
      <vt:lpstr>Wingdings</vt:lpstr>
      <vt:lpstr>Wingdings 3</vt:lpstr>
      <vt:lpstr>Integral</vt:lpstr>
      <vt:lpstr>Management of Heritage and Culture</vt:lpstr>
      <vt:lpstr>PowerPoint Presentation</vt:lpstr>
      <vt:lpstr>Heritage Operations Management</vt:lpstr>
      <vt:lpstr>Heritage Operations Management</vt:lpstr>
      <vt:lpstr>Heritage Operations Management</vt:lpstr>
      <vt:lpstr>PowerPoint Presentation</vt:lpstr>
      <vt:lpstr>Heritage Operations Management</vt:lpstr>
      <vt:lpstr>Heritage Marketing Management</vt:lpstr>
      <vt:lpstr>PowerPoint Presentation</vt:lpstr>
      <vt:lpstr>PowerPoint Presentation</vt:lpstr>
      <vt:lpstr>PowerPoint Presentation</vt:lpstr>
      <vt:lpstr>7 PS of Marketing  </vt:lpstr>
      <vt:lpstr>Interpretation</vt:lpstr>
      <vt:lpstr>Interpretation</vt:lpstr>
      <vt:lpstr>Interpretation</vt:lpstr>
      <vt:lpstr>PowerPoint Presentation</vt:lpstr>
      <vt:lpstr>Heritage and Finance Management</vt:lpstr>
      <vt:lpstr>Heritage and Finance Management</vt:lpstr>
      <vt:lpstr>Heritage and Finance Management</vt:lpstr>
      <vt:lpstr>PowerPoint Presentation</vt:lpstr>
      <vt:lpstr>Methods to overcome negative impacts from visitation….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Heritage and Culture</dc:title>
  <dc:creator>Kath Flynn</dc:creator>
  <cp:lastModifiedBy>Kathryn PC</cp:lastModifiedBy>
  <cp:revision>10</cp:revision>
  <dcterms:created xsi:type="dcterms:W3CDTF">2015-02-12T11:06:15Z</dcterms:created>
  <dcterms:modified xsi:type="dcterms:W3CDTF">2021-03-01T09:04:05Z</dcterms:modified>
</cp:coreProperties>
</file>