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57" r:id="rId3"/>
    <p:sldId id="260" r:id="rId4"/>
    <p:sldId id="264" r:id="rId5"/>
    <p:sldId id="265" r:id="rId6"/>
    <p:sldId id="261" r:id="rId7"/>
    <p:sldId id="262" r:id="rId8"/>
    <p:sldId id="263" r:id="rId9"/>
    <p:sldId id="266" r:id="rId10"/>
    <p:sldId id="25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E985E3-845B-F400-0821-EC12291548D0}" v="165" dt="2025-11-02T14:29:05.7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59BEBB-D8AA-4234-8CB1-DB62E4F576F7}" type="datetimeFigureOut">
              <a:t>11/2/2025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969F91-0381-4245-A59D-934ACCF569A9}" type="slidenum">
              <a:t>‹#›</a:t>
            </a:fld>
            <a:endParaRPr lang="en-US"/>
          </a:p>
        </p:txBody>
      </p:sp>
    </p:spTree>
    <p:extLst>
      <p:ext uri="{BB962C8B-B14F-4D97-AF65-F5344CB8AC3E}">
        <p14:creationId xmlns:p14="http://schemas.microsoft.com/office/powerpoint/2010/main" val="2990694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EF969F91-0381-4245-A59D-934ACCF569A9}" type="slidenum">
              <a:t>1</a:t>
            </a:fld>
            <a:endParaRPr lang="en-US"/>
          </a:p>
        </p:txBody>
      </p:sp>
    </p:spTree>
    <p:extLst>
      <p:ext uri="{BB962C8B-B14F-4D97-AF65-F5344CB8AC3E}">
        <p14:creationId xmlns:p14="http://schemas.microsoft.com/office/powerpoint/2010/main" val="3985838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Are modern conflicts especially civil wars motivated by economic interest or social injustice?</a:t>
            </a:r>
            <a:endParaRPr lang="en-US" dirty="0">
              <a:solidFill>
                <a:srgbClr val="444444"/>
              </a:solidFill>
            </a:endParaRPr>
          </a:p>
          <a:p>
            <a:r>
              <a:rPr lang="en-US" dirty="0"/>
              <a:t>In this presentation we are going to review whether war occurs due to its profitability or if it occurs to right moral ambiguity in a state.</a:t>
            </a:r>
            <a:endParaRPr lang="en-US" dirty="0">
              <a:solidFill>
                <a:srgbClr val="444444"/>
              </a:solidFill>
            </a:endParaRPr>
          </a:p>
          <a:p>
            <a:r>
              <a:rPr lang="en-US" dirty="0"/>
              <a:t>Throughout this </a:t>
            </a:r>
            <a:r>
              <a:rPr lang="en-US" dirty="0" err="1"/>
              <a:t>powerpoint</a:t>
            </a:r>
            <a:r>
              <a:rPr lang="en-US" dirty="0"/>
              <a:t> I will apply the conflict theory of Greed v Grievance through a lens of Civil war but will make some reference to interstate wars too.</a:t>
            </a:r>
          </a:p>
        </p:txBody>
      </p:sp>
      <p:sp>
        <p:nvSpPr>
          <p:cNvPr id="4" name="Slide Number Placeholder 3"/>
          <p:cNvSpPr>
            <a:spLocks noGrp="1"/>
          </p:cNvSpPr>
          <p:nvPr>
            <p:ph type="sldNum" sz="quarter" idx="5"/>
          </p:nvPr>
        </p:nvSpPr>
        <p:spPr/>
        <p:txBody>
          <a:bodyPr/>
          <a:lstStyle/>
          <a:p>
            <a:fld id="{EF969F91-0381-4245-A59D-934ACCF569A9}" type="slidenum">
              <a:t>2</a:t>
            </a:fld>
            <a:endParaRPr lang="en-US"/>
          </a:p>
        </p:txBody>
      </p:sp>
    </p:spTree>
    <p:extLst>
      <p:ext uri="{BB962C8B-B14F-4D97-AF65-F5344CB8AC3E}">
        <p14:creationId xmlns:p14="http://schemas.microsoft.com/office/powerpoint/2010/main" val="37704788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ABFD6-9FB0-686E-14DD-608DDE9B9D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FA7D61-DDD9-DEFD-5B3C-8B9F7EC77F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B36889-C5E3-34C4-6F68-3E11D9A8D787}"/>
              </a:ext>
            </a:extLst>
          </p:cNvPr>
          <p:cNvSpPr>
            <a:spLocks noGrp="1"/>
          </p:cNvSpPr>
          <p:nvPr>
            <p:ph type="body" idx="1"/>
          </p:nvPr>
        </p:nvSpPr>
        <p:spPr/>
        <p:txBody>
          <a:bodyPr/>
          <a:lstStyle/>
          <a:p>
            <a:r>
              <a:rPr lang="en-US" dirty="0">
                <a:ea typeface="Calibri"/>
                <a:cs typeface="Calibri"/>
              </a:rPr>
              <a:t>Paul Collier and Ank Hoeffler developed the greed and grievance model. The greed and grievance model aimed to explain the disparity between stable and unstable states.</a:t>
            </a:r>
          </a:p>
          <a:p>
            <a:r>
              <a:rPr lang="en-US" dirty="0">
                <a:ea typeface="Calibri"/>
                <a:cs typeface="Calibri"/>
              </a:rPr>
              <a:t>Draining on dozens of conflicts occurring from the 1960s to the 1990s they sought to use economic analysis as to pertain the reason for ongoing conflicts.</a:t>
            </a:r>
          </a:p>
          <a:p>
            <a:r>
              <a:rPr lang="en-US" dirty="0">
                <a:ea typeface="Calibri"/>
                <a:cs typeface="Calibri"/>
              </a:rPr>
              <a:t>In their paper 'Greed and grievance in Civil war' in the Oxford economic paper 2004) they discussed whether social injustice and ethnic division was paramount to continued conflict or whether the economic feasibility was more important. </a:t>
            </a:r>
          </a:p>
          <a:p>
            <a:r>
              <a:rPr lang="en-US" dirty="0">
                <a:ea typeface="Calibri"/>
                <a:cs typeface="Calibri"/>
              </a:rPr>
              <a:t>They argued that Greed or 'the financial viability if a rebel organization" us more important as this means a conflict can become profitable.</a:t>
            </a:r>
          </a:p>
          <a:p>
            <a:endParaRPr lang="en-US" dirty="0">
              <a:ea typeface="Calibri"/>
              <a:cs typeface="Calibri"/>
            </a:endParaRPr>
          </a:p>
        </p:txBody>
      </p:sp>
      <p:sp>
        <p:nvSpPr>
          <p:cNvPr id="4" name="Slide Number Placeholder 3">
            <a:extLst>
              <a:ext uri="{FF2B5EF4-FFF2-40B4-BE49-F238E27FC236}">
                <a16:creationId xmlns:a16="http://schemas.microsoft.com/office/drawing/2014/main" id="{8DDFBCC4-2286-9A22-5707-877FB46814A3}"/>
              </a:ext>
            </a:extLst>
          </p:cNvPr>
          <p:cNvSpPr>
            <a:spLocks noGrp="1"/>
          </p:cNvSpPr>
          <p:nvPr>
            <p:ph type="sldNum" sz="quarter" idx="5"/>
          </p:nvPr>
        </p:nvSpPr>
        <p:spPr/>
        <p:txBody>
          <a:bodyPr/>
          <a:lstStyle/>
          <a:p>
            <a:fld id="{EF969F91-0381-4245-A59D-934ACCF569A9}" type="slidenum">
              <a:t>3</a:t>
            </a:fld>
            <a:endParaRPr lang="en-US"/>
          </a:p>
        </p:txBody>
      </p:sp>
    </p:spTree>
    <p:extLst>
      <p:ext uri="{BB962C8B-B14F-4D97-AF65-F5344CB8AC3E}">
        <p14:creationId xmlns:p14="http://schemas.microsoft.com/office/powerpoint/2010/main" val="166339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6D00F2-0511-522A-CED6-EF740054D9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D6808C-B25F-EEAD-DC95-0A74B717E9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1904ED-9C0A-6B81-9276-B057441B9A1A}"/>
              </a:ext>
            </a:extLst>
          </p:cNvPr>
          <p:cNvSpPr>
            <a:spLocks noGrp="1"/>
          </p:cNvSpPr>
          <p:nvPr>
            <p:ph type="body" idx="1"/>
          </p:nvPr>
        </p:nvSpPr>
        <p:spPr/>
        <p:txBody>
          <a:bodyPr/>
          <a:lstStyle/>
          <a:p>
            <a:r>
              <a:rPr lang="en-US" dirty="0">
                <a:ea typeface="Calibri"/>
                <a:cs typeface="Calibri"/>
              </a:rPr>
              <a:t>One conflict they used to discuss this was Sierra Leone. The Sierra Leone conflict demonstrated that greed and economic feasibility is a huge factor in conflict.</a:t>
            </a:r>
          </a:p>
          <a:p>
            <a:r>
              <a:rPr lang="en-US" dirty="0">
                <a:ea typeface="Calibri"/>
                <a:cs typeface="Calibri"/>
              </a:rPr>
              <a:t>Collier stated in 2000  in an article for the world bank " The rebellion in Sierra Leone was motivated by the opportunity to capture and exploit diamond resources'. </a:t>
            </a:r>
          </a:p>
          <a:p>
            <a:r>
              <a:rPr lang="en-US" dirty="0">
                <a:ea typeface="Calibri"/>
                <a:cs typeface="Calibri"/>
              </a:rPr>
              <a:t>In the Sierra Leone conflict, the Revolutionary United front (RUF) financed the rebellion through 'blood diamonds'. Collier proposed that the war persisted because the diamond trade made the fight economically sustainable.</a:t>
            </a:r>
          </a:p>
          <a:p>
            <a:endParaRPr lang="en-US" dirty="0">
              <a:ea typeface="Calibri"/>
              <a:cs typeface="Calibri"/>
            </a:endParaRPr>
          </a:p>
        </p:txBody>
      </p:sp>
      <p:sp>
        <p:nvSpPr>
          <p:cNvPr id="4" name="Slide Number Placeholder 3">
            <a:extLst>
              <a:ext uri="{FF2B5EF4-FFF2-40B4-BE49-F238E27FC236}">
                <a16:creationId xmlns:a16="http://schemas.microsoft.com/office/drawing/2014/main" id="{C09B35BE-D08F-234D-3C58-14B2F053A7D8}"/>
              </a:ext>
            </a:extLst>
          </p:cNvPr>
          <p:cNvSpPr>
            <a:spLocks noGrp="1"/>
          </p:cNvSpPr>
          <p:nvPr>
            <p:ph type="sldNum" sz="quarter" idx="5"/>
          </p:nvPr>
        </p:nvSpPr>
        <p:spPr/>
        <p:txBody>
          <a:bodyPr/>
          <a:lstStyle/>
          <a:p>
            <a:fld id="{EF969F91-0381-4245-A59D-934ACCF569A9}" type="slidenum">
              <a:t>4</a:t>
            </a:fld>
            <a:endParaRPr lang="en-US"/>
          </a:p>
        </p:txBody>
      </p:sp>
    </p:spTree>
    <p:extLst>
      <p:ext uri="{BB962C8B-B14F-4D97-AF65-F5344CB8AC3E}">
        <p14:creationId xmlns:p14="http://schemas.microsoft.com/office/powerpoint/2010/main" val="8483156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D060F-19EB-5798-2623-E56C4E765D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0748FA-8FFC-F369-ED0C-6D534ED721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CD2669-3914-BCB9-0A83-22DD05AFA8B6}"/>
              </a:ext>
            </a:extLst>
          </p:cNvPr>
          <p:cNvSpPr>
            <a:spLocks noGrp="1"/>
          </p:cNvSpPr>
          <p:nvPr>
            <p:ph type="body" idx="1"/>
          </p:nvPr>
        </p:nvSpPr>
        <p:spPr/>
        <p:txBody>
          <a:bodyPr/>
          <a:lstStyle/>
          <a:p>
            <a:r>
              <a:rPr lang="en-US" dirty="0">
                <a:ea typeface="Calibri"/>
                <a:cs typeface="Calibri"/>
              </a:rPr>
              <a:t>Another Greed case was ISIS and the Syrian-Iraqi conflict. ISIS was able to generate revenue through oil smuggling and taxation effectively earning millions every day. </a:t>
            </a:r>
          </a:p>
          <a:p>
            <a:r>
              <a:rPr lang="en-US" dirty="0">
                <a:ea typeface="Calibri"/>
                <a:cs typeface="Calibri"/>
              </a:rPr>
              <a:t>ISIS were able to use religion to sell the war but the war allowed them control over financial resources that they would not have been able to do if in the conflict ended.</a:t>
            </a:r>
          </a:p>
          <a:p>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07D8B698-6AC7-1486-DCEB-975A03449185}"/>
              </a:ext>
            </a:extLst>
          </p:cNvPr>
          <p:cNvSpPr>
            <a:spLocks noGrp="1"/>
          </p:cNvSpPr>
          <p:nvPr>
            <p:ph type="sldNum" sz="quarter" idx="5"/>
          </p:nvPr>
        </p:nvSpPr>
        <p:spPr/>
        <p:txBody>
          <a:bodyPr/>
          <a:lstStyle/>
          <a:p>
            <a:fld id="{EF969F91-0381-4245-A59D-934ACCF569A9}" type="slidenum">
              <a:t>5</a:t>
            </a:fld>
            <a:endParaRPr lang="en-US"/>
          </a:p>
        </p:txBody>
      </p:sp>
    </p:spTree>
    <p:extLst>
      <p:ext uri="{BB962C8B-B14F-4D97-AF65-F5344CB8AC3E}">
        <p14:creationId xmlns:p14="http://schemas.microsoft.com/office/powerpoint/2010/main" val="2847205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67F3E-74F1-1B45-99CE-A67C10FA26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D1DBE0-B4E5-54B8-E339-D01523135E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458E51-4858-CBDB-FF3B-48A2DE67E5A6}"/>
              </a:ext>
            </a:extLst>
          </p:cNvPr>
          <p:cNvSpPr>
            <a:spLocks noGrp="1"/>
          </p:cNvSpPr>
          <p:nvPr>
            <p:ph type="body" idx="1"/>
          </p:nvPr>
        </p:nvSpPr>
        <p:spPr/>
        <p:txBody>
          <a:bodyPr/>
          <a:lstStyle/>
          <a:p>
            <a:r>
              <a:rPr lang="en-US" dirty="0">
                <a:ea typeface="Calibri"/>
                <a:cs typeface="Calibri"/>
              </a:rPr>
              <a:t>The other half  of this theory is grievance, whether historical grievance or modern. </a:t>
            </a:r>
          </a:p>
          <a:p>
            <a:r>
              <a:rPr lang="en-US" dirty="0">
                <a:ea typeface="Calibri"/>
                <a:cs typeface="Calibri"/>
              </a:rPr>
              <a:t>For example, the Arab spring in 2011/2012.</a:t>
            </a:r>
          </a:p>
          <a:p>
            <a:r>
              <a:rPr lang="en-US" dirty="0">
                <a:ea typeface="Calibri"/>
                <a:cs typeface="Calibri"/>
              </a:rPr>
              <a:t>Across North Africa and the middle east – people were frustrated with their leaders and political repression, This lead to uprisings all over the region.</a:t>
            </a:r>
          </a:p>
          <a:p>
            <a:r>
              <a:rPr lang="en-US" dirty="0">
                <a:ea typeface="Calibri"/>
                <a:cs typeface="Calibri"/>
              </a:rPr>
              <a:t>Tunisia for example occurred due to Mohammed  Bouazizi who set himself on fire in the middle of a Tunisian marketplace due to  harassment that was done by Tunisian officials.</a:t>
            </a:r>
          </a:p>
          <a:p>
            <a:r>
              <a:rPr lang="en-US" dirty="0">
                <a:ea typeface="Calibri"/>
                <a:cs typeface="Calibri"/>
              </a:rPr>
              <a:t>Finally the Irish troubles, this occurred because of the ethno-political conflicts between catholic nationalists and protestant unionists, It was a conflict rooted in historical discrimination.</a:t>
            </a:r>
          </a:p>
        </p:txBody>
      </p:sp>
      <p:sp>
        <p:nvSpPr>
          <p:cNvPr id="4" name="Slide Number Placeholder 3">
            <a:extLst>
              <a:ext uri="{FF2B5EF4-FFF2-40B4-BE49-F238E27FC236}">
                <a16:creationId xmlns:a16="http://schemas.microsoft.com/office/drawing/2014/main" id="{41730BDD-1213-E08C-FCCA-F78D76E7F927}"/>
              </a:ext>
            </a:extLst>
          </p:cNvPr>
          <p:cNvSpPr>
            <a:spLocks noGrp="1"/>
          </p:cNvSpPr>
          <p:nvPr>
            <p:ph type="sldNum" sz="quarter" idx="5"/>
          </p:nvPr>
        </p:nvSpPr>
        <p:spPr/>
        <p:txBody>
          <a:bodyPr/>
          <a:lstStyle/>
          <a:p>
            <a:fld id="{EF969F91-0381-4245-A59D-934ACCF569A9}" type="slidenum">
              <a:t>6</a:t>
            </a:fld>
            <a:endParaRPr lang="en-US"/>
          </a:p>
        </p:txBody>
      </p:sp>
    </p:spTree>
    <p:extLst>
      <p:ext uri="{BB962C8B-B14F-4D97-AF65-F5344CB8AC3E}">
        <p14:creationId xmlns:p14="http://schemas.microsoft.com/office/powerpoint/2010/main" val="3924818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Whilst Collier and Hoefflers theory does have its merits it would be remiss of me to not include the fact it has been critiqued by other conflict theorists.</a:t>
            </a:r>
          </a:p>
          <a:p>
            <a:r>
              <a:rPr lang="en-US" dirty="0">
                <a:ea typeface="Calibri"/>
                <a:cs typeface="Calibri"/>
              </a:rPr>
              <a:t>David Keen, discussed how Sierra Leone as not just about money but that it also allowed war to occur because the state was de-legitimized through political collusion.</a:t>
            </a:r>
          </a:p>
          <a:p>
            <a:r>
              <a:rPr lang="en-US" dirty="0">
                <a:ea typeface="Calibri"/>
                <a:cs typeface="Calibri"/>
              </a:rPr>
              <a:t>Keen theorized that the conflict as originally 'Motivated by deep seated grievance' but was 'sustained by economic opportunities'. This demonstrated that both sides of the theory can be important and that quite often they will overlap and become the root cause together. </a:t>
            </a:r>
          </a:p>
        </p:txBody>
      </p:sp>
      <p:sp>
        <p:nvSpPr>
          <p:cNvPr id="4" name="Slide Number Placeholder 3"/>
          <p:cNvSpPr>
            <a:spLocks noGrp="1"/>
          </p:cNvSpPr>
          <p:nvPr>
            <p:ph type="sldNum" sz="quarter" idx="5"/>
          </p:nvPr>
        </p:nvSpPr>
        <p:spPr/>
        <p:txBody>
          <a:bodyPr/>
          <a:lstStyle/>
          <a:p>
            <a:fld id="{EF969F91-0381-4245-A59D-934ACCF569A9}" type="slidenum">
              <a:t>7</a:t>
            </a:fld>
            <a:endParaRPr lang="en-US"/>
          </a:p>
        </p:txBody>
      </p:sp>
    </p:spTree>
    <p:extLst>
      <p:ext uri="{BB962C8B-B14F-4D97-AF65-F5344CB8AC3E}">
        <p14:creationId xmlns:p14="http://schemas.microsoft.com/office/powerpoint/2010/main" val="5141961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F867E-EB39-0F0C-BF6C-A7ADCB399A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E21B65-F941-8B7E-98BD-900FEC7CBA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37FC06-D72A-E43B-555B-3E0B7570865A}"/>
              </a:ext>
            </a:extLst>
          </p:cNvPr>
          <p:cNvSpPr>
            <a:spLocks noGrp="1"/>
          </p:cNvSpPr>
          <p:nvPr>
            <p:ph type="body" idx="1"/>
          </p:nvPr>
        </p:nvSpPr>
        <p:spPr/>
        <p:txBody>
          <a:bodyPr/>
          <a:lstStyle/>
          <a:p>
            <a:r>
              <a:rPr lang="en-US" dirty="0">
                <a:ea typeface="Calibri"/>
                <a:cs typeface="Calibri"/>
              </a:rPr>
              <a:t>Berdal and Malone also argue that the two are not mutually exclusive and that in fact neither replaces the other but both interact dynamically to create a bridge.</a:t>
            </a:r>
          </a:p>
          <a:p>
            <a:r>
              <a:rPr lang="en-US" dirty="0">
                <a:ea typeface="Calibri"/>
                <a:cs typeface="Calibri"/>
              </a:rPr>
              <a:t>Berdal and Malone explain that "Econonomic agendas are not necessarily incompatible with political or social objectives" This adds more weight to the idea that both coexist. Often meaning that economic agendas exist within the political or social objectives. We can relate this to the current American political climate in response to Cuba. Whilst the US frame its current sanctions against Cuba purely as political reform it does allow the US government to exert some strategic and economic control in the geographic region.</a:t>
            </a:r>
          </a:p>
          <a:p>
            <a:r>
              <a:rPr lang="en-US" dirty="0">
                <a:ea typeface="Calibri"/>
                <a:cs typeface="Calibri"/>
              </a:rPr>
              <a:t>Cuba demonstrates this by framing their struggle as a resistance to American imperialism but by doing so it keeps its name in the national headlines and gains public notoriety for standing up to Trump therefore increasing its tourism and potential foreign investment.</a:t>
            </a:r>
          </a:p>
        </p:txBody>
      </p:sp>
      <p:sp>
        <p:nvSpPr>
          <p:cNvPr id="4" name="Slide Number Placeholder 3">
            <a:extLst>
              <a:ext uri="{FF2B5EF4-FFF2-40B4-BE49-F238E27FC236}">
                <a16:creationId xmlns:a16="http://schemas.microsoft.com/office/drawing/2014/main" id="{BA9EBDE7-BB1B-2157-67DD-0570C828D568}"/>
              </a:ext>
            </a:extLst>
          </p:cNvPr>
          <p:cNvSpPr>
            <a:spLocks noGrp="1"/>
          </p:cNvSpPr>
          <p:nvPr>
            <p:ph type="sldNum" sz="quarter" idx="5"/>
          </p:nvPr>
        </p:nvSpPr>
        <p:spPr/>
        <p:txBody>
          <a:bodyPr/>
          <a:lstStyle/>
          <a:p>
            <a:fld id="{EF969F91-0381-4245-A59D-934ACCF569A9}" type="slidenum">
              <a:t>8</a:t>
            </a:fld>
            <a:endParaRPr lang="en-US"/>
          </a:p>
        </p:txBody>
      </p:sp>
    </p:spTree>
    <p:extLst>
      <p:ext uri="{BB962C8B-B14F-4D97-AF65-F5344CB8AC3E}">
        <p14:creationId xmlns:p14="http://schemas.microsoft.com/office/powerpoint/2010/main" val="3267206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AS the evidence has show there is a case to make for all sides of this debate. It would be easy to say that the theory is correct as it can be used to explain many wars both modern and historical however, Berdal and Malone and Keen make it distinctly clear that whilst they don’t disagree entirely with the theory they don’t believe it is fully intact. The evidence presented by the critiques point towards it being a good theory but in need of some restructuring. Berdal and Malone's point about the  dynamics needing each other for a conflict to be sustainable is especially important. </a:t>
            </a:r>
          </a:p>
          <a:p>
            <a:r>
              <a:rPr lang="en-US" dirty="0">
                <a:ea typeface="Calibri"/>
                <a:cs typeface="Calibri"/>
              </a:rPr>
              <a:t>This doesn't disprove the theory but instead increases it viability by building on the theory to include the point that greed AND </a:t>
            </a:r>
            <a:r>
              <a:rPr lang="en-US" dirty="0" err="1">
                <a:ea typeface="Calibri"/>
                <a:cs typeface="Calibri"/>
              </a:rPr>
              <a:t>grievnce</a:t>
            </a:r>
            <a:r>
              <a:rPr lang="en-US" dirty="0">
                <a:ea typeface="Calibri"/>
                <a:cs typeface="Calibri"/>
              </a:rPr>
              <a:t> are responsible not just one or the other.</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EF969F91-0381-4245-A59D-934ACCF569A9}" type="slidenum">
              <a:rPr lang="en-US"/>
              <a:t>9</a:t>
            </a:fld>
            <a:endParaRPr lang="en-US"/>
          </a:p>
        </p:txBody>
      </p:sp>
    </p:spTree>
    <p:extLst>
      <p:ext uri="{BB962C8B-B14F-4D97-AF65-F5344CB8AC3E}">
        <p14:creationId xmlns:p14="http://schemas.microsoft.com/office/powerpoint/2010/main" val="7252944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12575099-B3AD-44D7-919B-BCB6DC3E7F21}" type="datetimeFigureOut">
              <a:rPr lang="en-US" dirty="0"/>
              <a:t>11/2/2025</a:t>
            </a:fld>
            <a:endParaRPr lang="en-US" dirty="0"/>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421879977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A4BF121-2723-4D35-ADA9-215CD054C4BC}" type="datetimeFigureOut">
              <a:rPr lang="en-US" dirty="0"/>
              <a:t>11/2/2025</a:t>
            </a:fld>
            <a:endParaRPr lang="en-US" dirty="0"/>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551810432"/>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C54F54BA-4BC6-480F-839C-951A49B248A9}" type="datetimeFigureOut">
              <a:rPr lang="en-US" dirty="0"/>
              <a:t>11/2/2025</a:t>
            </a:fld>
            <a:endParaRPr lang="en-US" dirty="0"/>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295321877"/>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0F9DD0EA-4726-4440-BF9D-E88296FC3068}" type="datetimeFigureOut">
              <a:rPr lang="en-US" dirty="0"/>
              <a:t>11/2/2025</a:t>
            </a:fld>
            <a:endParaRPr lang="en-US" dirty="0"/>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92583560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19CAD10D-99D1-46B2-A85A-C16850FCF8CF}" type="datetimeFigureOut">
              <a:rPr lang="en-US" dirty="0"/>
              <a:t>11/2/2025</a:t>
            </a:fld>
            <a:endParaRPr lang="en-US" dirty="0"/>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331927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48C67E51-34D6-4E3D-8F41-CC63EA446EDD}" type="datetimeFigureOut">
              <a:rPr lang="en-US" dirty="0"/>
              <a:t>11/2/2025</a:t>
            </a:fld>
            <a:endParaRPr lang="en-US" dirty="0"/>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621118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8D49E550-CE3F-497F-B953-7DE0932F91C0}" type="datetimeFigureOut">
              <a:rPr lang="en-US" dirty="0"/>
              <a:t>11/2/2025</a:t>
            </a:fld>
            <a:endParaRPr lang="en-US" dirty="0"/>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993956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17A0BF4-BAA0-4539-95F2-9C4277F97478}" type="datetimeFigureOut">
              <a:rPr lang="en-US" dirty="0"/>
              <a:t>11/2/2025</a:t>
            </a:fld>
            <a:endParaRPr lang="en-US" dirty="0"/>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639307858"/>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noChangeAspect="1"/>
          </p:cNvSpPr>
          <p:nvPr>
            <p:ph type="pic" idx="1"/>
          </p:nvPr>
        </p:nvSpPr>
        <p:spPr>
          <a:xfrm>
            <a:off x="5183188" y="1066800"/>
            <a:ext cx="6172200" cy="4794250"/>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2E9884E-D945-496C-84BE-49C61F78F9EC}" type="datetimeFigureOut">
              <a:rPr lang="en-US" dirty="0"/>
              <a:t>11/2/2025</a:t>
            </a:fld>
            <a:endParaRPr lang="en-US" dirty="0"/>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042904734"/>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F18115DA-6CBC-4AEF-A85F-371C66916CF8}" type="datetimeFigureOut">
              <a:rPr lang="en-US" dirty="0"/>
              <a:t>11/2/2025</a:t>
            </a:fld>
            <a:endParaRPr lang="en-US" dirty="0"/>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392612798"/>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A6007E4-95E8-4ABC-B20B-51235318A487}" type="datetimeFigureOut">
              <a:rPr lang="en-US" dirty="0"/>
              <a:t>11/2/2025</a:t>
            </a:fld>
            <a:endParaRPr lang="en-US" dirty="0"/>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991856095"/>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CD438618-DEE5-47CF-A8B2-A9E090D503CD}" type="datetimeFigureOut">
              <a:rPr lang="en-US" dirty="0"/>
              <a:t>11/2/2025</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dirty="0"/>
              <a:t>
              </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E30AF5A0-43BB-4336-8627-9123B9144D80}" type="slidenum">
              <a:rPr lang="en-US" dirty="0"/>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66101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672">
          <p15:clr>
            <a:srgbClr val="F26B43"/>
          </p15:clr>
        </p15:guide>
        <p15:guide id="4" orient="horz" pos="912">
          <p15:clr>
            <a:srgbClr val="F26B43"/>
          </p15:clr>
        </p15:guide>
        <p15:guide id="5" pos="7176">
          <p15:clr>
            <a:srgbClr val="F26B43"/>
          </p15:clr>
        </p15:guide>
        <p15:guide id="6" pos="504">
          <p15:clr>
            <a:srgbClr val="F26B43"/>
          </p15:clr>
        </p15:guide>
        <p15:guide id="7" orient="horz" pos="3864">
          <p15:clr>
            <a:srgbClr val="F26B43"/>
          </p15:clr>
        </p15:guide>
        <p15:guide id="8" orient="horz" pos="45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War – what is it good for?</a:t>
            </a:r>
          </a:p>
        </p:txBody>
      </p:sp>
      <p:sp>
        <p:nvSpPr>
          <p:cNvPr id="3" name="Subtitle 2"/>
          <p:cNvSpPr>
            <a:spLocks noGrp="1"/>
          </p:cNvSpPr>
          <p:nvPr>
            <p:ph type="subTitle" idx="1"/>
          </p:nvPr>
        </p:nvSpPr>
        <p:spPr>
          <a:xfrm>
            <a:off x="678426" y="2029898"/>
            <a:ext cx="6991776" cy="1302774"/>
          </a:xfrm>
        </p:spPr>
        <p:txBody>
          <a:bodyPr vert="horz" lIns="91440" tIns="45720" rIns="91440" bIns="45720" rtlCol="0" anchor="t">
            <a:normAutofit/>
          </a:bodyPr>
          <a:lstStyle/>
          <a:p>
            <a:r>
              <a:rPr lang="en-US" sz="2800" dirty="0"/>
              <a:t>Profit or Justice?</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80F26-4A14-89DF-3F9C-3E789BD394F9}"/>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12635532-8FFD-C23B-093F-096920FE506C}"/>
              </a:ext>
            </a:extLst>
          </p:cNvPr>
          <p:cNvSpPr>
            <a:spLocks noGrp="1"/>
          </p:cNvSpPr>
          <p:nvPr>
            <p:ph idx="1"/>
          </p:nvPr>
        </p:nvSpPr>
        <p:spPr/>
        <p:txBody>
          <a:bodyPr vert="horz" lIns="91440" tIns="45720" rIns="91440" bIns="45720" rtlCol="0" anchor="t">
            <a:normAutofit/>
          </a:bodyPr>
          <a:lstStyle/>
          <a:p>
            <a:r>
              <a:rPr lang="en-US" dirty="0"/>
              <a:t>Profit or justice?</a:t>
            </a:r>
          </a:p>
          <a:p>
            <a:endParaRPr lang="en-US" dirty="0"/>
          </a:p>
          <a:p>
            <a:r>
              <a:rPr lang="en-US" dirty="0"/>
              <a:t>The goal</a:t>
            </a:r>
          </a:p>
          <a:p>
            <a:endParaRPr lang="en-US" dirty="0"/>
          </a:p>
          <a:p>
            <a:r>
              <a:rPr lang="en-US" dirty="0"/>
              <a:t>Some context</a:t>
            </a:r>
          </a:p>
        </p:txBody>
      </p:sp>
      <p:pic>
        <p:nvPicPr>
          <p:cNvPr id="4" name="Picture 3" descr="A hand holding a graph&#10;&#10;AI-generated content may be incorrect.">
            <a:extLst>
              <a:ext uri="{FF2B5EF4-FFF2-40B4-BE49-F238E27FC236}">
                <a16:creationId xmlns:a16="http://schemas.microsoft.com/office/drawing/2014/main" id="{AD10C51B-6B27-DFD1-13AD-9CE86C28A8A0}"/>
              </a:ext>
            </a:extLst>
          </p:cNvPr>
          <p:cNvPicPr>
            <a:picLocks noChangeAspect="1"/>
          </p:cNvPicPr>
          <p:nvPr/>
        </p:nvPicPr>
        <p:blipFill>
          <a:blip r:embed="rId3"/>
          <a:srcRect t="7407" r="-435" b="-149"/>
          <a:stretch>
            <a:fillRect/>
          </a:stretch>
        </p:blipFill>
        <p:spPr>
          <a:xfrm>
            <a:off x="5138091" y="1825926"/>
            <a:ext cx="3324813" cy="2160065"/>
          </a:xfrm>
          <a:prstGeom prst="rect">
            <a:avLst/>
          </a:prstGeom>
        </p:spPr>
      </p:pic>
      <p:pic>
        <p:nvPicPr>
          <p:cNvPr id="5" name="Picture 4" descr="A balance scale with a blue background&#10;&#10;AI-generated content may be incorrect.">
            <a:extLst>
              <a:ext uri="{FF2B5EF4-FFF2-40B4-BE49-F238E27FC236}">
                <a16:creationId xmlns:a16="http://schemas.microsoft.com/office/drawing/2014/main" id="{D6B3A418-323B-18CC-A82D-FE9E61961F9C}"/>
              </a:ext>
            </a:extLst>
          </p:cNvPr>
          <p:cNvPicPr>
            <a:picLocks noChangeAspect="1"/>
          </p:cNvPicPr>
          <p:nvPr/>
        </p:nvPicPr>
        <p:blipFill>
          <a:blip r:embed="rId4"/>
          <a:stretch>
            <a:fillRect/>
          </a:stretch>
        </p:blipFill>
        <p:spPr>
          <a:xfrm>
            <a:off x="8089046" y="3641068"/>
            <a:ext cx="3429000" cy="2286000"/>
          </a:xfrm>
          <a:prstGeom prst="rect">
            <a:avLst/>
          </a:prstGeom>
        </p:spPr>
      </p:pic>
    </p:spTree>
    <p:extLst>
      <p:ext uri="{BB962C8B-B14F-4D97-AF65-F5344CB8AC3E}">
        <p14:creationId xmlns:p14="http://schemas.microsoft.com/office/powerpoint/2010/main" val="534293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17D92-FE8A-4F2D-B3CA-D1CD36234D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500B39-363C-B316-9CF0-DE1A32E0EA45}"/>
              </a:ext>
            </a:extLst>
          </p:cNvPr>
          <p:cNvSpPr>
            <a:spLocks noGrp="1"/>
          </p:cNvSpPr>
          <p:nvPr>
            <p:ph type="title"/>
          </p:nvPr>
        </p:nvSpPr>
        <p:spPr>
          <a:xfrm>
            <a:off x="700635" y="922096"/>
            <a:ext cx="10691265" cy="1127930"/>
          </a:xfrm>
        </p:spPr>
        <p:txBody>
          <a:bodyPr anchor="t">
            <a:normAutofit/>
          </a:bodyPr>
          <a:lstStyle/>
          <a:p>
            <a:r>
              <a:rPr lang="en-US" dirty="0"/>
              <a:t>Conflict theory</a:t>
            </a:r>
          </a:p>
        </p:txBody>
      </p:sp>
      <p:sp>
        <p:nvSpPr>
          <p:cNvPr id="3" name="Content Placeholder 2">
            <a:extLst>
              <a:ext uri="{FF2B5EF4-FFF2-40B4-BE49-F238E27FC236}">
                <a16:creationId xmlns:a16="http://schemas.microsoft.com/office/drawing/2014/main" id="{65A71A52-2D8A-920C-981F-D863F52C33B0}"/>
              </a:ext>
            </a:extLst>
          </p:cNvPr>
          <p:cNvSpPr>
            <a:spLocks noGrp="1"/>
          </p:cNvSpPr>
          <p:nvPr>
            <p:ph sz="half" idx="1"/>
          </p:nvPr>
        </p:nvSpPr>
        <p:spPr>
          <a:xfrm>
            <a:off x="701006" y="1496081"/>
            <a:ext cx="11141624" cy="3858791"/>
          </a:xfrm>
        </p:spPr>
        <p:txBody>
          <a:bodyPr vert="horz" lIns="91440" tIns="45720" rIns="91440" bIns="45720" rtlCol="0" anchor="t">
            <a:noAutofit/>
          </a:bodyPr>
          <a:lstStyle/>
          <a:p>
            <a:pPr marL="0" indent="0">
              <a:buNone/>
            </a:pPr>
            <a:endParaRPr lang="en-US" dirty="0"/>
          </a:p>
          <a:p>
            <a:pPr marL="0" indent="0">
              <a:buNone/>
            </a:pPr>
            <a:endParaRPr lang="en-US" sz="2800" dirty="0"/>
          </a:p>
          <a:p>
            <a:pPr marL="0" indent="0" algn="ctr">
              <a:buNone/>
            </a:pPr>
            <a:r>
              <a:rPr lang="en-US" sz="2800" b="1" dirty="0"/>
              <a:t>"Rebellion may be motivated by greed or by grievance"</a:t>
            </a:r>
          </a:p>
          <a:p>
            <a:pPr marL="0" indent="0" algn="ctr">
              <a:buNone/>
            </a:pPr>
            <a:endParaRPr lang="en-US" sz="2800" dirty="0"/>
          </a:p>
          <a:p>
            <a:pPr marL="0" indent="0" algn="ctr">
              <a:buNone/>
            </a:pPr>
            <a:endParaRPr lang="en-US" sz="2800" dirty="0"/>
          </a:p>
          <a:p>
            <a:pPr marL="0" indent="0" algn="ctr">
              <a:buNone/>
            </a:pPr>
            <a:r>
              <a:rPr lang="en-US" sz="2800" dirty="0"/>
              <a:t>Collier and Hoeffler </a:t>
            </a:r>
            <a:r>
              <a:rPr lang="en-US" sz="2800" i="1" dirty="0"/>
              <a:t>'Greed and grievance in Civil War'</a:t>
            </a:r>
            <a:r>
              <a:rPr lang="en-US" sz="2800" dirty="0"/>
              <a:t> (2004) </a:t>
            </a:r>
            <a:endParaRPr lang="en-US" sz="2800"/>
          </a:p>
        </p:txBody>
      </p:sp>
      <p:sp>
        <p:nvSpPr>
          <p:cNvPr id="15" name="Date Placeholder 4">
            <a:extLst>
              <a:ext uri="{FF2B5EF4-FFF2-40B4-BE49-F238E27FC236}">
                <a16:creationId xmlns:a16="http://schemas.microsoft.com/office/drawing/2014/main" id="{E74A6CE1-DDE9-88F9-BBAC-02CF26729E52}"/>
              </a:ext>
            </a:extLst>
          </p:cNvPr>
          <p:cNvSpPr>
            <a:spLocks noGrp="1"/>
          </p:cNvSpPr>
          <p:nvPr>
            <p:ph type="dt" sz="half" idx="10"/>
          </p:nvPr>
        </p:nvSpPr>
        <p:spPr>
          <a:xfrm>
            <a:off x="8369448" y="6356350"/>
            <a:ext cx="2592594" cy="365125"/>
          </a:xfrm>
        </p:spPr>
        <p:txBody>
          <a:bodyPr/>
          <a:lstStyle/>
          <a:p>
            <a:pPr>
              <a:spcAft>
                <a:spcPts val="600"/>
              </a:spcAft>
            </a:pPr>
            <a:fld id="{9FD6A542-8F2A-4C3E-B834-505237ED3998}" type="datetime1">
              <a:pPr>
                <a:spcAft>
                  <a:spcPts val="600"/>
                </a:spcAft>
              </a:pPr>
              <a:t>11/2/2025</a:t>
            </a:fld>
            <a:endParaRPr lang="en-US"/>
          </a:p>
        </p:txBody>
      </p:sp>
      <p:sp>
        <p:nvSpPr>
          <p:cNvPr id="16" name="Footer Placeholder 5">
            <a:extLst>
              <a:ext uri="{FF2B5EF4-FFF2-40B4-BE49-F238E27FC236}">
                <a16:creationId xmlns:a16="http://schemas.microsoft.com/office/drawing/2014/main" id="{EED5B144-89BE-00AD-250E-924D23B77EF2}"/>
              </a:ext>
            </a:extLst>
          </p:cNvPr>
          <p:cNvSpPr>
            <a:spLocks noGrp="1"/>
          </p:cNvSpPr>
          <p:nvPr>
            <p:ph type="ftr" sz="quarter" idx="11"/>
          </p:nvPr>
        </p:nvSpPr>
        <p:spPr>
          <a:xfrm>
            <a:off x="715383" y="6356350"/>
            <a:ext cx="4539727" cy="365125"/>
          </a:xfrm>
        </p:spPr>
        <p:txBody>
          <a:bodyPr/>
          <a:lstStyle/>
          <a:p>
            <a:pPr>
              <a:spcAft>
                <a:spcPts val="600"/>
              </a:spcAft>
            </a:pPr>
            <a:r>
              <a:rPr lang="en-US"/>
              <a:t>
              </a:t>
            </a:r>
          </a:p>
        </p:txBody>
      </p:sp>
      <p:sp>
        <p:nvSpPr>
          <p:cNvPr id="17" name="Slide Number Placeholder 6">
            <a:extLst>
              <a:ext uri="{FF2B5EF4-FFF2-40B4-BE49-F238E27FC236}">
                <a16:creationId xmlns:a16="http://schemas.microsoft.com/office/drawing/2014/main" id="{2603C005-192F-E8E8-E8E0-0F688A2124F3}"/>
              </a:ext>
            </a:extLst>
          </p:cNvPr>
          <p:cNvSpPr>
            <a:spLocks noGrp="1"/>
          </p:cNvSpPr>
          <p:nvPr>
            <p:ph type="sldNum" sz="quarter" idx="12"/>
          </p:nvPr>
        </p:nvSpPr>
        <p:spPr>
          <a:xfrm>
            <a:off x="10919012" y="6356350"/>
            <a:ext cx="672354" cy="365125"/>
          </a:xfrm>
        </p:spPr>
        <p:txBody>
          <a:bodyPr/>
          <a:lstStyle/>
          <a:p>
            <a:pPr>
              <a:spcAft>
                <a:spcPts val="600"/>
              </a:spcAft>
            </a:pPr>
            <a:fld id="{E30AF5A0-43BB-4336-8627-9123B9144D80}" type="slidenum">
              <a:rPr lang="en-US" dirty="0"/>
              <a:pPr>
                <a:spcAft>
                  <a:spcPts val="600"/>
                </a:spcAft>
              </a:pPr>
              <a:t>3</a:t>
            </a:fld>
            <a:endParaRPr lang="en-US"/>
          </a:p>
        </p:txBody>
      </p:sp>
    </p:spTree>
    <p:extLst>
      <p:ext uri="{BB962C8B-B14F-4D97-AF65-F5344CB8AC3E}">
        <p14:creationId xmlns:p14="http://schemas.microsoft.com/office/powerpoint/2010/main" val="3391434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ECFE8-0849-8A46-6511-3E47F75513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791801-F113-A6B8-1350-DC6BC26D2265}"/>
              </a:ext>
            </a:extLst>
          </p:cNvPr>
          <p:cNvSpPr>
            <a:spLocks noGrp="1"/>
          </p:cNvSpPr>
          <p:nvPr>
            <p:ph type="title"/>
          </p:nvPr>
        </p:nvSpPr>
        <p:spPr>
          <a:xfrm>
            <a:off x="700635" y="922096"/>
            <a:ext cx="10691265" cy="1127930"/>
          </a:xfrm>
        </p:spPr>
        <p:txBody>
          <a:bodyPr anchor="t">
            <a:normAutofit/>
          </a:bodyPr>
          <a:lstStyle/>
          <a:p>
            <a:r>
              <a:rPr lang="en-US" dirty="0"/>
              <a:t>Conflict theory</a:t>
            </a:r>
          </a:p>
        </p:txBody>
      </p:sp>
      <p:sp>
        <p:nvSpPr>
          <p:cNvPr id="3" name="Content Placeholder 2">
            <a:extLst>
              <a:ext uri="{FF2B5EF4-FFF2-40B4-BE49-F238E27FC236}">
                <a16:creationId xmlns:a16="http://schemas.microsoft.com/office/drawing/2014/main" id="{8DA96EE2-48FF-BAC8-F2A1-D02199B60BEA}"/>
              </a:ext>
            </a:extLst>
          </p:cNvPr>
          <p:cNvSpPr>
            <a:spLocks noGrp="1"/>
          </p:cNvSpPr>
          <p:nvPr>
            <p:ph sz="half" idx="1"/>
          </p:nvPr>
        </p:nvSpPr>
        <p:spPr>
          <a:xfrm>
            <a:off x="729760" y="1510458"/>
            <a:ext cx="5304417" cy="3844414"/>
          </a:xfrm>
        </p:spPr>
        <p:txBody>
          <a:bodyPr vert="horz" lIns="91440" tIns="45720" rIns="91440" bIns="45720" rtlCol="0" anchor="t">
            <a:normAutofit fontScale="92500" lnSpcReduction="10000"/>
          </a:bodyPr>
          <a:lstStyle/>
          <a:p>
            <a:pPr marL="0" indent="0">
              <a:buNone/>
            </a:pPr>
            <a:endParaRPr lang="en-US" dirty="0"/>
          </a:p>
          <a:p>
            <a:pPr marL="0" indent="0">
              <a:buNone/>
            </a:pPr>
            <a:endParaRPr lang="en-US" sz="2400" dirty="0"/>
          </a:p>
          <a:p>
            <a:pPr marL="0" indent="0">
              <a:buNone/>
            </a:pPr>
            <a:r>
              <a:rPr lang="en-US" sz="2800" b="1" dirty="0"/>
              <a:t>"Rebellion may be motivated by greed or by grievance"</a:t>
            </a:r>
          </a:p>
          <a:p>
            <a:pPr marL="0" indent="0">
              <a:buNone/>
            </a:pPr>
            <a:endParaRPr lang="en-US" sz="2800" dirty="0"/>
          </a:p>
          <a:p>
            <a:pPr marL="0" indent="0">
              <a:buNone/>
            </a:pPr>
            <a:endParaRPr lang="en-US" sz="2800" dirty="0"/>
          </a:p>
          <a:p>
            <a:pPr marL="0" indent="0">
              <a:buNone/>
            </a:pPr>
            <a:r>
              <a:rPr lang="en-US" sz="2800" dirty="0"/>
              <a:t>Collier and Hoeffler </a:t>
            </a:r>
            <a:r>
              <a:rPr lang="en-US" sz="2800" i="1" dirty="0"/>
              <a:t>'Greed and grievance in Civil War'</a:t>
            </a:r>
            <a:r>
              <a:rPr lang="en-US" sz="2800" dirty="0"/>
              <a:t> (2004)</a:t>
            </a:r>
            <a:r>
              <a:rPr lang="en-US" sz="2400" dirty="0"/>
              <a:t> </a:t>
            </a:r>
          </a:p>
        </p:txBody>
      </p:sp>
      <p:pic>
        <p:nvPicPr>
          <p:cNvPr id="7" name="Picture 6" descr="Sierra Leone Large Color Map">
            <a:extLst>
              <a:ext uri="{FF2B5EF4-FFF2-40B4-BE49-F238E27FC236}">
                <a16:creationId xmlns:a16="http://schemas.microsoft.com/office/drawing/2014/main" id="{146E3229-07D8-4823-2C05-765B000D9718}"/>
              </a:ext>
            </a:extLst>
          </p:cNvPr>
          <p:cNvPicPr>
            <a:picLocks noChangeAspect="1"/>
          </p:cNvPicPr>
          <p:nvPr/>
        </p:nvPicPr>
        <p:blipFill>
          <a:blip r:embed="rId3"/>
          <a:stretch>
            <a:fillRect/>
          </a:stretch>
        </p:blipFill>
        <p:spPr>
          <a:xfrm>
            <a:off x="7032842" y="2128684"/>
            <a:ext cx="3498416" cy="3844414"/>
          </a:xfrm>
          <a:prstGeom prst="rect">
            <a:avLst/>
          </a:prstGeom>
          <a:noFill/>
        </p:spPr>
      </p:pic>
      <p:sp>
        <p:nvSpPr>
          <p:cNvPr id="15" name="Date Placeholder 4">
            <a:extLst>
              <a:ext uri="{FF2B5EF4-FFF2-40B4-BE49-F238E27FC236}">
                <a16:creationId xmlns:a16="http://schemas.microsoft.com/office/drawing/2014/main" id="{C31C24E5-B9BC-E302-A0F5-56150CB9D1B7}"/>
              </a:ext>
            </a:extLst>
          </p:cNvPr>
          <p:cNvSpPr>
            <a:spLocks noGrp="1"/>
          </p:cNvSpPr>
          <p:nvPr>
            <p:ph type="dt" sz="half" idx="10"/>
          </p:nvPr>
        </p:nvSpPr>
        <p:spPr>
          <a:xfrm>
            <a:off x="8369448" y="6356350"/>
            <a:ext cx="2592594" cy="365125"/>
          </a:xfrm>
        </p:spPr>
        <p:txBody>
          <a:bodyPr anchor="ctr">
            <a:normAutofit/>
          </a:bodyPr>
          <a:lstStyle/>
          <a:p>
            <a:pPr>
              <a:spcAft>
                <a:spcPts val="600"/>
              </a:spcAft>
            </a:pPr>
            <a:fld id="{9FD6A542-8F2A-4C3E-B834-505237ED3998}" type="datetime1">
              <a:rPr lang="en-US"/>
              <a:pPr>
                <a:spcAft>
                  <a:spcPts val="600"/>
                </a:spcAft>
              </a:pPr>
              <a:t>11/2/2025</a:t>
            </a:fld>
            <a:endParaRPr lang="en-US"/>
          </a:p>
        </p:txBody>
      </p:sp>
      <p:sp>
        <p:nvSpPr>
          <p:cNvPr id="16" name="Footer Placeholder 5">
            <a:extLst>
              <a:ext uri="{FF2B5EF4-FFF2-40B4-BE49-F238E27FC236}">
                <a16:creationId xmlns:a16="http://schemas.microsoft.com/office/drawing/2014/main" id="{A3264F57-A236-275D-54A7-FDEE3DE4E09C}"/>
              </a:ext>
            </a:extLst>
          </p:cNvPr>
          <p:cNvSpPr>
            <a:spLocks noGrp="1"/>
          </p:cNvSpPr>
          <p:nvPr>
            <p:ph type="ftr" sz="quarter" idx="11"/>
          </p:nvPr>
        </p:nvSpPr>
        <p:spPr>
          <a:xfrm>
            <a:off x="715383" y="6356350"/>
            <a:ext cx="4539727" cy="365125"/>
          </a:xfrm>
        </p:spPr>
        <p:txBody>
          <a:bodyPr anchor="ctr">
            <a:normAutofit/>
          </a:bodyPr>
          <a:lstStyle/>
          <a:p>
            <a:pPr>
              <a:lnSpc>
                <a:spcPct val="90000"/>
              </a:lnSpc>
              <a:spcAft>
                <a:spcPts val="600"/>
              </a:spcAft>
            </a:pPr>
            <a:r>
              <a:rPr lang="en-US" sz="700"/>
              <a:t>
              </a:t>
            </a:r>
          </a:p>
        </p:txBody>
      </p:sp>
      <p:sp>
        <p:nvSpPr>
          <p:cNvPr id="17" name="Slide Number Placeholder 6">
            <a:extLst>
              <a:ext uri="{FF2B5EF4-FFF2-40B4-BE49-F238E27FC236}">
                <a16:creationId xmlns:a16="http://schemas.microsoft.com/office/drawing/2014/main" id="{554B66AE-8B11-BEE5-29D1-E1638B94EE83}"/>
              </a:ext>
            </a:extLst>
          </p:cNvPr>
          <p:cNvSpPr>
            <a:spLocks noGrp="1"/>
          </p:cNvSpPr>
          <p:nvPr>
            <p:ph type="sldNum" sz="quarter" idx="12"/>
          </p:nvPr>
        </p:nvSpPr>
        <p:spPr>
          <a:xfrm>
            <a:off x="10919012" y="6356350"/>
            <a:ext cx="672354" cy="365125"/>
          </a:xfrm>
        </p:spPr>
        <p:txBody>
          <a:bodyPr anchor="ctr">
            <a:normAutofit/>
          </a:bodyPr>
          <a:lstStyle/>
          <a:p>
            <a:pPr>
              <a:lnSpc>
                <a:spcPct val="90000"/>
              </a:lnSpc>
              <a:spcAft>
                <a:spcPts val="600"/>
              </a:spcAft>
            </a:pPr>
            <a:fld id="{E30AF5A0-43BB-4336-8627-9123B9144D80}" type="slidenum">
              <a:rPr lang="en-US" dirty="0"/>
              <a:pPr>
                <a:lnSpc>
                  <a:spcPct val="90000"/>
                </a:lnSpc>
                <a:spcAft>
                  <a:spcPts val="600"/>
                </a:spcAft>
              </a:pPr>
              <a:t>4</a:t>
            </a:fld>
            <a:endParaRPr lang="en-US"/>
          </a:p>
        </p:txBody>
      </p:sp>
    </p:spTree>
    <p:extLst>
      <p:ext uri="{BB962C8B-B14F-4D97-AF65-F5344CB8AC3E}">
        <p14:creationId xmlns:p14="http://schemas.microsoft.com/office/powerpoint/2010/main" val="89251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C4E21-DA7B-0660-85F3-20EA101445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CCB2BC-24AF-632B-25EF-CC52CADF460F}"/>
              </a:ext>
            </a:extLst>
          </p:cNvPr>
          <p:cNvSpPr>
            <a:spLocks noGrp="1"/>
          </p:cNvSpPr>
          <p:nvPr>
            <p:ph type="title"/>
          </p:nvPr>
        </p:nvSpPr>
        <p:spPr>
          <a:xfrm>
            <a:off x="700635" y="922096"/>
            <a:ext cx="10691265" cy="1127930"/>
          </a:xfrm>
        </p:spPr>
        <p:txBody>
          <a:bodyPr anchor="t">
            <a:normAutofit/>
          </a:bodyPr>
          <a:lstStyle/>
          <a:p>
            <a:r>
              <a:rPr lang="en-US" dirty="0"/>
              <a:t>Conflict theory</a:t>
            </a:r>
          </a:p>
        </p:txBody>
      </p:sp>
      <p:sp>
        <p:nvSpPr>
          <p:cNvPr id="3" name="Content Placeholder 2">
            <a:extLst>
              <a:ext uri="{FF2B5EF4-FFF2-40B4-BE49-F238E27FC236}">
                <a16:creationId xmlns:a16="http://schemas.microsoft.com/office/drawing/2014/main" id="{4D56B692-F790-EBD8-ABCB-E4ED30B2AB76}"/>
              </a:ext>
            </a:extLst>
          </p:cNvPr>
          <p:cNvSpPr>
            <a:spLocks noGrp="1"/>
          </p:cNvSpPr>
          <p:nvPr>
            <p:ph sz="half" idx="1"/>
          </p:nvPr>
        </p:nvSpPr>
        <p:spPr>
          <a:xfrm>
            <a:off x="715383" y="1510458"/>
            <a:ext cx="5304417" cy="3844414"/>
          </a:xfrm>
        </p:spPr>
        <p:txBody>
          <a:bodyPr vert="horz" lIns="91440" tIns="45720" rIns="91440" bIns="45720" rtlCol="0" anchor="t">
            <a:noAutofit/>
          </a:bodyPr>
          <a:lstStyle/>
          <a:p>
            <a:pPr marL="0" indent="0">
              <a:buNone/>
            </a:pPr>
            <a:endParaRPr lang="en-US" dirty="0"/>
          </a:p>
          <a:p>
            <a:pPr marL="0" indent="0">
              <a:buNone/>
            </a:pPr>
            <a:endParaRPr lang="en-US" sz="2800" dirty="0"/>
          </a:p>
          <a:p>
            <a:pPr marL="0" indent="0">
              <a:buNone/>
            </a:pPr>
            <a:r>
              <a:rPr lang="en-US" sz="2800" b="1" dirty="0"/>
              <a:t>"Rebellion may be motivated by greed or by grievance"</a:t>
            </a:r>
          </a:p>
          <a:p>
            <a:pPr marL="0" indent="0">
              <a:buNone/>
            </a:pPr>
            <a:endParaRPr lang="en-US" sz="2800" dirty="0"/>
          </a:p>
          <a:p>
            <a:pPr marL="0" indent="0">
              <a:buNone/>
            </a:pPr>
            <a:endParaRPr lang="en-US" sz="2800" dirty="0"/>
          </a:p>
          <a:p>
            <a:pPr marL="0" indent="0">
              <a:buNone/>
            </a:pPr>
            <a:r>
              <a:rPr lang="en-US" sz="2800" dirty="0"/>
              <a:t>Collier and Hoeffler </a:t>
            </a:r>
            <a:r>
              <a:rPr lang="en-US" sz="2800" i="1" dirty="0"/>
              <a:t>'Greed and grievance in Civil War'</a:t>
            </a:r>
            <a:r>
              <a:rPr lang="en-US" sz="2800" dirty="0"/>
              <a:t> (2004) </a:t>
            </a:r>
            <a:endParaRPr lang="en-US" sz="2800"/>
          </a:p>
        </p:txBody>
      </p:sp>
      <p:pic>
        <p:nvPicPr>
          <p:cNvPr id="4" name="Picture 3" descr="Islamic State and the crisis in Iraq and Syria in maps - BBC News">
            <a:extLst>
              <a:ext uri="{FF2B5EF4-FFF2-40B4-BE49-F238E27FC236}">
                <a16:creationId xmlns:a16="http://schemas.microsoft.com/office/drawing/2014/main" id="{2A884DDC-ED50-5EDE-D71E-7A3B43132750}"/>
              </a:ext>
            </a:extLst>
          </p:cNvPr>
          <p:cNvPicPr>
            <a:picLocks noChangeAspect="1"/>
          </p:cNvPicPr>
          <p:nvPr/>
        </p:nvPicPr>
        <p:blipFill>
          <a:blip r:embed="rId3"/>
          <a:srcRect l="1888" r="15632" b="2"/>
          <a:stretch>
            <a:fillRect/>
          </a:stretch>
        </p:blipFill>
        <p:spPr>
          <a:xfrm>
            <a:off x="6100314" y="1496080"/>
            <a:ext cx="5751661" cy="4246980"/>
          </a:xfrm>
          <a:prstGeom prst="rect">
            <a:avLst/>
          </a:prstGeom>
          <a:noFill/>
        </p:spPr>
      </p:pic>
      <p:sp>
        <p:nvSpPr>
          <p:cNvPr id="15" name="Date Placeholder 4">
            <a:extLst>
              <a:ext uri="{FF2B5EF4-FFF2-40B4-BE49-F238E27FC236}">
                <a16:creationId xmlns:a16="http://schemas.microsoft.com/office/drawing/2014/main" id="{C068F467-849A-6ECE-0492-AC442C85D5B9}"/>
              </a:ext>
            </a:extLst>
          </p:cNvPr>
          <p:cNvSpPr>
            <a:spLocks noGrp="1"/>
          </p:cNvSpPr>
          <p:nvPr>
            <p:ph type="dt" sz="half" idx="10"/>
          </p:nvPr>
        </p:nvSpPr>
        <p:spPr>
          <a:xfrm>
            <a:off x="8369448" y="6356350"/>
            <a:ext cx="2592594" cy="365125"/>
          </a:xfrm>
        </p:spPr>
        <p:txBody>
          <a:bodyPr/>
          <a:lstStyle/>
          <a:p>
            <a:pPr>
              <a:spcAft>
                <a:spcPts val="600"/>
              </a:spcAft>
            </a:pPr>
            <a:fld id="{9FD6A542-8F2A-4C3E-B834-505237ED3998}" type="datetime1">
              <a:pPr>
                <a:spcAft>
                  <a:spcPts val="600"/>
                </a:spcAft>
              </a:pPr>
              <a:t>11/2/2025</a:t>
            </a:fld>
            <a:endParaRPr lang="en-US"/>
          </a:p>
        </p:txBody>
      </p:sp>
      <p:sp>
        <p:nvSpPr>
          <p:cNvPr id="16" name="Footer Placeholder 5">
            <a:extLst>
              <a:ext uri="{FF2B5EF4-FFF2-40B4-BE49-F238E27FC236}">
                <a16:creationId xmlns:a16="http://schemas.microsoft.com/office/drawing/2014/main" id="{FC7C59B2-0DD2-42BA-9646-EF11445BA4ED}"/>
              </a:ext>
            </a:extLst>
          </p:cNvPr>
          <p:cNvSpPr>
            <a:spLocks noGrp="1"/>
          </p:cNvSpPr>
          <p:nvPr>
            <p:ph type="ftr" sz="quarter" idx="11"/>
          </p:nvPr>
        </p:nvSpPr>
        <p:spPr>
          <a:xfrm>
            <a:off x="715383" y="6356350"/>
            <a:ext cx="4539727" cy="365125"/>
          </a:xfrm>
        </p:spPr>
        <p:txBody>
          <a:bodyPr/>
          <a:lstStyle/>
          <a:p>
            <a:pPr>
              <a:spcAft>
                <a:spcPts val="600"/>
              </a:spcAft>
            </a:pPr>
            <a:r>
              <a:rPr lang="en-US"/>
              <a:t>
              </a:t>
            </a:r>
          </a:p>
        </p:txBody>
      </p:sp>
      <p:sp>
        <p:nvSpPr>
          <p:cNvPr id="17" name="Slide Number Placeholder 6">
            <a:extLst>
              <a:ext uri="{FF2B5EF4-FFF2-40B4-BE49-F238E27FC236}">
                <a16:creationId xmlns:a16="http://schemas.microsoft.com/office/drawing/2014/main" id="{B79F9318-5942-5930-B82C-8B7A2B3CF4F4}"/>
              </a:ext>
            </a:extLst>
          </p:cNvPr>
          <p:cNvSpPr>
            <a:spLocks noGrp="1"/>
          </p:cNvSpPr>
          <p:nvPr>
            <p:ph type="sldNum" sz="quarter" idx="12"/>
          </p:nvPr>
        </p:nvSpPr>
        <p:spPr>
          <a:xfrm>
            <a:off x="10919012" y="6356350"/>
            <a:ext cx="672354" cy="365125"/>
          </a:xfrm>
        </p:spPr>
        <p:txBody>
          <a:bodyPr/>
          <a:lstStyle/>
          <a:p>
            <a:pPr>
              <a:spcAft>
                <a:spcPts val="600"/>
              </a:spcAft>
            </a:pPr>
            <a:fld id="{E30AF5A0-43BB-4336-8627-9123B9144D80}" type="slidenum">
              <a:rPr lang="en-US" dirty="0"/>
              <a:pPr>
                <a:spcAft>
                  <a:spcPts val="600"/>
                </a:spcAft>
              </a:pPr>
              <a:t>5</a:t>
            </a:fld>
            <a:endParaRPr lang="en-US"/>
          </a:p>
        </p:txBody>
      </p:sp>
    </p:spTree>
    <p:extLst>
      <p:ext uri="{BB962C8B-B14F-4D97-AF65-F5344CB8AC3E}">
        <p14:creationId xmlns:p14="http://schemas.microsoft.com/office/powerpoint/2010/main" val="2259863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F3BEC-BF2A-9E2A-980A-E06DA54471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5327A0-D2AF-7784-499E-5FEF80D27ACC}"/>
              </a:ext>
            </a:extLst>
          </p:cNvPr>
          <p:cNvSpPr>
            <a:spLocks noGrp="1"/>
          </p:cNvSpPr>
          <p:nvPr>
            <p:ph type="title"/>
          </p:nvPr>
        </p:nvSpPr>
        <p:spPr>
          <a:xfrm>
            <a:off x="700635" y="922096"/>
            <a:ext cx="10691265" cy="1127930"/>
          </a:xfrm>
        </p:spPr>
        <p:txBody>
          <a:bodyPr anchor="t">
            <a:normAutofit/>
          </a:bodyPr>
          <a:lstStyle/>
          <a:p>
            <a:r>
              <a:rPr lang="en-US" dirty="0"/>
              <a:t>Conflict theory</a:t>
            </a:r>
          </a:p>
        </p:txBody>
      </p:sp>
      <p:sp>
        <p:nvSpPr>
          <p:cNvPr id="3" name="Content Placeholder 2">
            <a:extLst>
              <a:ext uri="{FF2B5EF4-FFF2-40B4-BE49-F238E27FC236}">
                <a16:creationId xmlns:a16="http://schemas.microsoft.com/office/drawing/2014/main" id="{052FE619-14FA-3B5E-FB28-EB174E5C91D1}"/>
              </a:ext>
            </a:extLst>
          </p:cNvPr>
          <p:cNvSpPr>
            <a:spLocks noGrp="1"/>
          </p:cNvSpPr>
          <p:nvPr>
            <p:ph sz="half" idx="1"/>
          </p:nvPr>
        </p:nvSpPr>
        <p:spPr>
          <a:xfrm>
            <a:off x="729760" y="1280420"/>
            <a:ext cx="5304417" cy="3844414"/>
          </a:xfrm>
        </p:spPr>
        <p:txBody>
          <a:bodyPr vert="horz" lIns="91440" tIns="45720" rIns="91440" bIns="45720" rtlCol="0" anchor="t">
            <a:noAutofit/>
          </a:bodyPr>
          <a:lstStyle/>
          <a:p>
            <a:pPr marL="0" indent="0">
              <a:buNone/>
            </a:pPr>
            <a:endParaRPr lang="en-US" dirty="0"/>
          </a:p>
          <a:p>
            <a:pPr marL="0" indent="0">
              <a:buNone/>
            </a:pPr>
            <a:endParaRPr lang="en-US" sz="2800" dirty="0"/>
          </a:p>
          <a:p>
            <a:pPr marL="0" indent="0">
              <a:buNone/>
            </a:pPr>
            <a:r>
              <a:rPr lang="en-US" sz="2800" b="1" dirty="0"/>
              <a:t>"Rebellion may be motivated by greed or by grievance"</a:t>
            </a:r>
          </a:p>
          <a:p>
            <a:pPr marL="0" indent="0">
              <a:buNone/>
            </a:pPr>
            <a:endParaRPr lang="en-US" sz="2800" dirty="0"/>
          </a:p>
          <a:p>
            <a:pPr marL="0" indent="0">
              <a:buNone/>
            </a:pPr>
            <a:endParaRPr lang="en-US" sz="2800" dirty="0"/>
          </a:p>
          <a:p>
            <a:pPr marL="0" indent="0">
              <a:buNone/>
            </a:pPr>
            <a:r>
              <a:rPr lang="en-US" sz="2800" dirty="0"/>
              <a:t>Collier and Hoeffler</a:t>
            </a:r>
            <a:r>
              <a:rPr lang="en-US" sz="2800" i="1" dirty="0"/>
              <a:t> 'Greed and grievance in Civil War'</a:t>
            </a:r>
            <a:r>
              <a:rPr lang="en-US" sz="2800" dirty="0"/>
              <a:t> (2004) </a:t>
            </a:r>
            <a:endParaRPr lang="en-US" sz="2800"/>
          </a:p>
        </p:txBody>
      </p:sp>
      <p:pic>
        <p:nvPicPr>
          <p:cNvPr id="4" name="Picture 3" descr="Jesmond Saliba en LinkedIn: TIMELINE: Tunisia’s path from revolution to ...">
            <a:extLst>
              <a:ext uri="{FF2B5EF4-FFF2-40B4-BE49-F238E27FC236}">
                <a16:creationId xmlns:a16="http://schemas.microsoft.com/office/drawing/2014/main" id="{AA1ED3F9-7308-3F5B-E1AE-22F3618A3328}"/>
              </a:ext>
            </a:extLst>
          </p:cNvPr>
          <p:cNvPicPr>
            <a:picLocks noChangeAspect="1"/>
          </p:cNvPicPr>
          <p:nvPr/>
        </p:nvPicPr>
        <p:blipFill>
          <a:blip r:embed="rId3"/>
          <a:stretch>
            <a:fillRect/>
          </a:stretch>
        </p:blipFill>
        <p:spPr>
          <a:xfrm>
            <a:off x="6172200" y="2295767"/>
            <a:ext cx="5219700" cy="3510248"/>
          </a:xfrm>
          <a:prstGeom prst="rect">
            <a:avLst/>
          </a:prstGeom>
          <a:noFill/>
        </p:spPr>
      </p:pic>
      <p:sp>
        <p:nvSpPr>
          <p:cNvPr id="9" name="Date Placeholder 4">
            <a:extLst>
              <a:ext uri="{FF2B5EF4-FFF2-40B4-BE49-F238E27FC236}">
                <a16:creationId xmlns:a16="http://schemas.microsoft.com/office/drawing/2014/main" id="{BBC817D4-D680-C3BF-6279-E0C02FDAC1B0}"/>
              </a:ext>
            </a:extLst>
          </p:cNvPr>
          <p:cNvSpPr>
            <a:spLocks noGrp="1"/>
          </p:cNvSpPr>
          <p:nvPr>
            <p:ph type="dt" sz="half" idx="10"/>
          </p:nvPr>
        </p:nvSpPr>
        <p:spPr>
          <a:xfrm>
            <a:off x="8369448" y="6356350"/>
            <a:ext cx="2592594" cy="365125"/>
          </a:xfrm>
        </p:spPr>
        <p:txBody>
          <a:bodyPr/>
          <a:lstStyle/>
          <a:p>
            <a:pPr>
              <a:spcAft>
                <a:spcPts val="600"/>
              </a:spcAft>
            </a:pPr>
            <a:fld id="{588D0286-72C2-4BFF-BB10-93C1E651F14D}" type="datetime1">
              <a:pPr>
                <a:spcAft>
                  <a:spcPts val="600"/>
                </a:spcAft>
              </a:pPr>
              <a:t>11/2/2025</a:t>
            </a:fld>
            <a:endParaRPr lang="en-US"/>
          </a:p>
        </p:txBody>
      </p:sp>
      <p:sp>
        <p:nvSpPr>
          <p:cNvPr id="11" name="Footer Placeholder 5">
            <a:extLst>
              <a:ext uri="{FF2B5EF4-FFF2-40B4-BE49-F238E27FC236}">
                <a16:creationId xmlns:a16="http://schemas.microsoft.com/office/drawing/2014/main" id="{DF4A0591-DBD4-F0DF-6247-34BA01114B6E}"/>
              </a:ext>
            </a:extLst>
          </p:cNvPr>
          <p:cNvSpPr>
            <a:spLocks noGrp="1"/>
          </p:cNvSpPr>
          <p:nvPr>
            <p:ph type="ftr" sz="quarter" idx="11"/>
          </p:nvPr>
        </p:nvSpPr>
        <p:spPr>
          <a:xfrm>
            <a:off x="715383" y="6356350"/>
            <a:ext cx="4539727" cy="365125"/>
          </a:xfrm>
        </p:spPr>
        <p:txBody>
          <a:bodyPr/>
          <a:lstStyle/>
          <a:p>
            <a:pPr>
              <a:spcAft>
                <a:spcPts val="600"/>
              </a:spcAft>
            </a:pPr>
            <a:r>
              <a:rPr lang="en-US"/>
              <a:t>
              </a:t>
            </a:r>
          </a:p>
        </p:txBody>
      </p:sp>
      <p:sp>
        <p:nvSpPr>
          <p:cNvPr id="13" name="Slide Number Placeholder 6">
            <a:extLst>
              <a:ext uri="{FF2B5EF4-FFF2-40B4-BE49-F238E27FC236}">
                <a16:creationId xmlns:a16="http://schemas.microsoft.com/office/drawing/2014/main" id="{D1CF11E4-3AA5-2ECC-3944-C6AAB92A7D76}"/>
              </a:ext>
            </a:extLst>
          </p:cNvPr>
          <p:cNvSpPr>
            <a:spLocks noGrp="1"/>
          </p:cNvSpPr>
          <p:nvPr>
            <p:ph type="sldNum" sz="quarter" idx="12"/>
          </p:nvPr>
        </p:nvSpPr>
        <p:spPr>
          <a:xfrm>
            <a:off x="10919012" y="6356350"/>
            <a:ext cx="672354" cy="365125"/>
          </a:xfrm>
        </p:spPr>
        <p:txBody>
          <a:bodyPr/>
          <a:lstStyle/>
          <a:p>
            <a:pPr>
              <a:spcAft>
                <a:spcPts val="600"/>
              </a:spcAft>
            </a:pPr>
            <a:fld id="{E30AF5A0-43BB-4336-8627-9123B9144D80}" type="slidenum">
              <a:rPr lang="en-US" dirty="0"/>
              <a:pPr>
                <a:spcAft>
                  <a:spcPts val="600"/>
                </a:spcAft>
              </a:pPr>
              <a:t>6</a:t>
            </a:fld>
            <a:endParaRPr lang="en-US"/>
          </a:p>
        </p:txBody>
      </p:sp>
    </p:spTree>
    <p:extLst>
      <p:ext uri="{BB962C8B-B14F-4D97-AF65-F5344CB8AC3E}">
        <p14:creationId xmlns:p14="http://schemas.microsoft.com/office/powerpoint/2010/main" val="129496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58D00-A837-F7E9-A6EA-8179260F2F45}"/>
              </a:ext>
            </a:extLst>
          </p:cNvPr>
          <p:cNvSpPr>
            <a:spLocks noGrp="1"/>
          </p:cNvSpPr>
          <p:nvPr>
            <p:ph type="title"/>
          </p:nvPr>
        </p:nvSpPr>
        <p:spPr>
          <a:xfrm>
            <a:off x="700635" y="922096"/>
            <a:ext cx="10691265" cy="1127930"/>
          </a:xfrm>
        </p:spPr>
        <p:txBody>
          <a:bodyPr anchor="t">
            <a:normAutofit/>
          </a:bodyPr>
          <a:lstStyle/>
          <a:p>
            <a:r>
              <a:rPr lang="en-US" dirty="0"/>
              <a:t>Critiques </a:t>
            </a:r>
          </a:p>
        </p:txBody>
      </p:sp>
      <p:sp>
        <p:nvSpPr>
          <p:cNvPr id="3" name="Content Placeholder 2">
            <a:extLst>
              <a:ext uri="{FF2B5EF4-FFF2-40B4-BE49-F238E27FC236}">
                <a16:creationId xmlns:a16="http://schemas.microsoft.com/office/drawing/2014/main" id="{D91485AB-8F72-F128-BBDA-F1D062A02914}"/>
              </a:ext>
            </a:extLst>
          </p:cNvPr>
          <p:cNvSpPr>
            <a:spLocks noGrp="1"/>
          </p:cNvSpPr>
          <p:nvPr>
            <p:ph sz="half" idx="1"/>
          </p:nvPr>
        </p:nvSpPr>
        <p:spPr>
          <a:xfrm>
            <a:off x="801647" y="1884269"/>
            <a:ext cx="5304417" cy="3844414"/>
          </a:xfrm>
        </p:spPr>
        <p:txBody>
          <a:bodyPr vert="horz" lIns="91440" tIns="45720" rIns="91440" bIns="45720" rtlCol="0" anchor="t">
            <a:normAutofit/>
          </a:bodyPr>
          <a:lstStyle/>
          <a:p>
            <a:pPr marL="0" indent="0">
              <a:buNone/>
            </a:pPr>
            <a:r>
              <a:rPr lang="en-US" sz="2400" dirty="0"/>
              <a:t>"The war in Sierra Leone can not be understood simply as a breakdown of order: it also represented the creation of a new order"</a:t>
            </a:r>
          </a:p>
          <a:p>
            <a:pPr marL="0" indent="0">
              <a:buNone/>
            </a:pPr>
            <a:endParaRPr lang="en-US" sz="2400" dirty="0"/>
          </a:p>
          <a:p>
            <a:pPr marL="0" indent="0">
              <a:buNone/>
            </a:pPr>
            <a:endParaRPr lang="en-US" sz="2400" dirty="0"/>
          </a:p>
          <a:p>
            <a:pPr marL="0" indent="0">
              <a:buNone/>
            </a:pPr>
            <a:r>
              <a:rPr lang="en-US" sz="2400" dirty="0"/>
              <a:t>Keen, D </a:t>
            </a:r>
            <a:r>
              <a:rPr lang="en-US" sz="2400" i="1" dirty="0"/>
              <a:t>Conflict and collusion in Sierra Leone</a:t>
            </a:r>
            <a:r>
              <a:rPr lang="en-US" sz="2400" dirty="0"/>
              <a:t>. James Currey P.11)</a:t>
            </a:r>
          </a:p>
        </p:txBody>
      </p:sp>
      <p:pic>
        <p:nvPicPr>
          <p:cNvPr id="4" name="Picture 3" descr="Stages Of Grief">
            <a:extLst>
              <a:ext uri="{FF2B5EF4-FFF2-40B4-BE49-F238E27FC236}">
                <a16:creationId xmlns:a16="http://schemas.microsoft.com/office/drawing/2014/main" id="{6773EB45-53CA-3FA5-70E6-AF2A06F15493}"/>
              </a:ext>
            </a:extLst>
          </p:cNvPr>
          <p:cNvPicPr>
            <a:picLocks noChangeAspect="1"/>
          </p:cNvPicPr>
          <p:nvPr/>
        </p:nvPicPr>
        <p:blipFill>
          <a:blip r:embed="rId3"/>
          <a:srcRect t="18757" b="7591"/>
          <a:stretch>
            <a:fillRect/>
          </a:stretch>
        </p:blipFill>
        <p:spPr>
          <a:xfrm>
            <a:off x="6172200" y="2128684"/>
            <a:ext cx="5219700" cy="3844414"/>
          </a:xfrm>
          <a:prstGeom prst="rect">
            <a:avLst/>
          </a:prstGeom>
          <a:noFill/>
        </p:spPr>
      </p:pic>
      <p:sp>
        <p:nvSpPr>
          <p:cNvPr id="9" name="Date Placeholder 4">
            <a:extLst>
              <a:ext uri="{FF2B5EF4-FFF2-40B4-BE49-F238E27FC236}">
                <a16:creationId xmlns:a16="http://schemas.microsoft.com/office/drawing/2014/main" id="{C3731BB9-F5F1-AAB8-28C6-875FC76287A8}"/>
              </a:ext>
            </a:extLst>
          </p:cNvPr>
          <p:cNvSpPr>
            <a:spLocks noGrp="1"/>
          </p:cNvSpPr>
          <p:nvPr>
            <p:ph type="dt" sz="half" idx="10"/>
          </p:nvPr>
        </p:nvSpPr>
        <p:spPr>
          <a:xfrm>
            <a:off x="8369448" y="6356350"/>
            <a:ext cx="2592594" cy="365125"/>
          </a:xfrm>
        </p:spPr>
        <p:txBody>
          <a:bodyPr/>
          <a:lstStyle/>
          <a:p>
            <a:pPr>
              <a:spcAft>
                <a:spcPts val="600"/>
              </a:spcAft>
            </a:pPr>
            <a:fld id="{49405D3A-70C2-4243-BA6E-1DDAF172AE1D}" type="datetime1">
              <a:pPr>
                <a:spcAft>
                  <a:spcPts val="600"/>
                </a:spcAft>
              </a:pPr>
              <a:t>11/2/2025</a:t>
            </a:fld>
            <a:endParaRPr lang="en-US"/>
          </a:p>
        </p:txBody>
      </p:sp>
      <p:sp>
        <p:nvSpPr>
          <p:cNvPr id="11" name="Footer Placeholder 5">
            <a:extLst>
              <a:ext uri="{FF2B5EF4-FFF2-40B4-BE49-F238E27FC236}">
                <a16:creationId xmlns:a16="http://schemas.microsoft.com/office/drawing/2014/main" id="{2361B20B-5AEE-C8BD-E869-4D4173CC9C0B}"/>
              </a:ext>
            </a:extLst>
          </p:cNvPr>
          <p:cNvSpPr>
            <a:spLocks noGrp="1"/>
          </p:cNvSpPr>
          <p:nvPr>
            <p:ph type="ftr" sz="quarter" idx="11"/>
          </p:nvPr>
        </p:nvSpPr>
        <p:spPr>
          <a:xfrm>
            <a:off x="715383" y="6356350"/>
            <a:ext cx="4539727" cy="365125"/>
          </a:xfrm>
        </p:spPr>
        <p:txBody>
          <a:bodyPr/>
          <a:lstStyle/>
          <a:p>
            <a:pPr>
              <a:spcAft>
                <a:spcPts val="600"/>
              </a:spcAft>
            </a:pPr>
            <a:r>
              <a:rPr lang="en-US"/>
              <a:t>
              </a:t>
            </a:r>
          </a:p>
        </p:txBody>
      </p:sp>
      <p:sp>
        <p:nvSpPr>
          <p:cNvPr id="13" name="Slide Number Placeholder 6">
            <a:extLst>
              <a:ext uri="{FF2B5EF4-FFF2-40B4-BE49-F238E27FC236}">
                <a16:creationId xmlns:a16="http://schemas.microsoft.com/office/drawing/2014/main" id="{D5710743-6AE9-42CB-B497-8348326C8816}"/>
              </a:ext>
            </a:extLst>
          </p:cNvPr>
          <p:cNvSpPr>
            <a:spLocks noGrp="1"/>
          </p:cNvSpPr>
          <p:nvPr>
            <p:ph type="sldNum" sz="quarter" idx="12"/>
          </p:nvPr>
        </p:nvSpPr>
        <p:spPr>
          <a:xfrm>
            <a:off x="10919012" y="6356350"/>
            <a:ext cx="672354" cy="365125"/>
          </a:xfrm>
        </p:spPr>
        <p:txBody>
          <a:bodyPr/>
          <a:lstStyle/>
          <a:p>
            <a:pPr>
              <a:spcAft>
                <a:spcPts val="600"/>
              </a:spcAft>
            </a:pPr>
            <a:fld id="{E30AF5A0-43BB-4336-8627-9123B9144D80}" type="slidenum">
              <a:rPr lang="en-US" dirty="0"/>
              <a:pPr>
                <a:spcAft>
                  <a:spcPts val="600"/>
                </a:spcAft>
              </a:pPr>
              <a:t>7</a:t>
            </a:fld>
            <a:endParaRPr lang="en-US"/>
          </a:p>
        </p:txBody>
      </p:sp>
    </p:spTree>
    <p:extLst>
      <p:ext uri="{BB962C8B-B14F-4D97-AF65-F5344CB8AC3E}">
        <p14:creationId xmlns:p14="http://schemas.microsoft.com/office/powerpoint/2010/main" val="3130886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13550-CF61-A907-C4EE-7E5E4C61AF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78568A-94D3-83ED-CDB9-82DB6C9AD6CA}"/>
              </a:ext>
            </a:extLst>
          </p:cNvPr>
          <p:cNvSpPr>
            <a:spLocks noGrp="1"/>
          </p:cNvSpPr>
          <p:nvPr>
            <p:ph type="title"/>
          </p:nvPr>
        </p:nvSpPr>
        <p:spPr/>
        <p:txBody>
          <a:bodyPr/>
          <a:lstStyle/>
          <a:p>
            <a:r>
              <a:rPr lang="en-US" dirty="0"/>
              <a:t>Critiques </a:t>
            </a:r>
          </a:p>
        </p:txBody>
      </p:sp>
      <p:sp>
        <p:nvSpPr>
          <p:cNvPr id="3" name="Content Placeholder 2">
            <a:extLst>
              <a:ext uri="{FF2B5EF4-FFF2-40B4-BE49-F238E27FC236}">
                <a16:creationId xmlns:a16="http://schemas.microsoft.com/office/drawing/2014/main" id="{78E344F4-7408-CA74-E7BD-81C59810597E}"/>
              </a:ext>
            </a:extLst>
          </p:cNvPr>
          <p:cNvSpPr>
            <a:spLocks noGrp="1"/>
          </p:cNvSpPr>
          <p:nvPr>
            <p:ph idx="1"/>
          </p:nvPr>
        </p:nvSpPr>
        <p:spPr/>
        <p:txBody>
          <a:bodyPr vert="horz" lIns="91440" tIns="45720" rIns="91440" bIns="45720" rtlCol="0" anchor="ctr">
            <a:normAutofit/>
          </a:bodyPr>
          <a:lstStyle/>
          <a:p>
            <a:pPr marL="0" indent="0" algn="ctr">
              <a:buNone/>
            </a:pPr>
            <a:r>
              <a:rPr lang="en-US" dirty="0"/>
              <a:t>"The notion of greed should not obscure the political and social context"</a:t>
            </a:r>
          </a:p>
          <a:p>
            <a:pPr marL="0" indent="0" algn="ctr">
              <a:buNone/>
            </a:pPr>
            <a:endParaRPr lang="en-US" dirty="0"/>
          </a:p>
          <a:p>
            <a:pPr marL="0" indent="0" algn="ctr">
              <a:buNone/>
            </a:pPr>
            <a:r>
              <a:rPr lang="en-US" dirty="0"/>
              <a:t>Berdal and Malone,</a:t>
            </a:r>
            <a:r>
              <a:rPr lang="en-US" i="1" dirty="0"/>
              <a:t> Greed and Grievance: Economic agendas in Civil wars (2000)</a:t>
            </a:r>
          </a:p>
          <a:p>
            <a:pPr marL="0" indent="0" algn="ctr">
              <a:buNone/>
            </a:pPr>
            <a:endParaRPr lang="en-US" dirty="0"/>
          </a:p>
          <a:p>
            <a:pPr marL="0" indent="0" algn="ctr">
              <a:buNone/>
            </a:pPr>
            <a:endParaRPr lang="en-US" dirty="0"/>
          </a:p>
        </p:txBody>
      </p:sp>
    </p:spTree>
    <p:extLst>
      <p:ext uri="{BB962C8B-B14F-4D97-AF65-F5344CB8AC3E}">
        <p14:creationId xmlns:p14="http://schemas.microsoft.com/office/powerpoint/2010/main" val="483690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6DE78-5B14-170B-1E43-AF1606D936A1}"/>
              </a:ext>
            </a:extLst>
          </p:cNvPr>
          <p:cNvSpPr>
            <a:spLocks noGrp="1"/>
          </p:cNvSpPr>
          <p:nvPr>
            <p:ph type="ctrTitle"/>
          </p:nvPr>
        </p:nvSpPr>
        <p:spPr/>
        <p:txBody>
          <a:bodyPr/>
          <a:lstStyle/>
          <a:p>
            <a:r>
              <a:rPr lang="en-US" dirty="0" err="1"/>
              <a:t>COnclusion</a:t>
            </a:r>
          </a:p>
        </p:txBody>
      </p:sp>
      <p:sp>
        <p:nvSpPr>
          <p:cNvPr id="3" name="Subtitle 2">
            <a:extLst>
              <a:ext uri="{FF2B5EF4-FFF2-40B4-BE49-F238E27FC236}">
                <a16:creationId xmlns:a16="http://schemas.microsoft.com/office/drawing/2014/main" id="{8AAD2B5D-758B-AA7F-0124-ED788FDE4D8D}"/>
              </a:ext>
            </a:extLst>
          </p:cNvPr>
          <p:cNvSpPr>
            <a:spLocks noGrp="1"/>
          </p:cNvSpPr>
          <p:nvPr>
            <p:ph type="subTitle" idx="1"/>
          </p:nvPr>
        </p:nvSpPr>
        <p:spPr>
          <a:xfrm>
            <a:off x="563407" y="3180086"/>
            <a:ext cx="6991776" cy="1302774"/>
          </a:xfrm>
        </p:spPr>
        <p:txBody>
          <a:bodyPr/>
          <a:lstStyle/>
          <a:p>
            <a:r>
              <a:rPr lang="en-US" sz="2800" dirty="0"/>
              <a:t>Does the theory work?</a:t>
            </a:r>
          </a:p>
          <a:p>
            <a:r>
              <a:rPr lang="en-US" sz="2800" dirty="0"/>
              <a:t>Could the theory be improved?</a:t>
            </a:r>
          </a:p>
        </p:txBody>
      </p:sp>
      <p:sp>
        <p:nvSpPr>
          <p:cNvPr id="4" name="Date Placeholder 3">
            <a:extLst>
              <a:ext uri="{FF2B5EF4-FFF2-40B4-BE49-F238E27FC236}">
                <a16:creationId xmlns:a16="http://schemas.microsoft.com/office/drawing/2014/main" id="{45CC0692-A5D2-0037-C71A-5DDE9FD5A7A1}"/>
              </a:ext>
            </a:extLst>
          </p:cNvPr>
          <p:cNvSpPr>
            <a:spLocks noGrp="1"/>
          </p:cNvSpPr>
          <p:nvPr>
            <p:ph type="dt" sz="half" idx="10"/>
          </p:nvPr>
        </p:nvSpPr>
        <p:spPr/>
        <p:txBody>
          <a:bodyPr/>
          <a:lstStyle/>
          <a:p>
            <a:fld id="{2747233F-65D9-4CB9-AF8F-A69BA0520F15}" type="datetime1">
              <a:t>11/2/2025</a:t>
            </a:fld>
            <a:endParaRPr lang="en-US" dirty="0"/>
          </a:p>
        </p:txBody>
      </p:sp>
      <p:sp>
        <p:nvSpPr>
          <p:cNvPr id="5" name="Footer Placeholder 4">
            <a:extLst>
              <a:ext uri="{FF2B5EF4-FFF2-40B4-BE49-F238E27FC236}">
                <a16:creationId xmlns:a16="http://schemas.microsoft.com/office/drawing/2014/main" id="{A855C555-C6F6-A24C-7C2E-36FB9AFA80A6}"/>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99FEEAF4-8FA6-E5B3-3C4C-025C235E9FC8}"/>
              </a:ext>
            </a:extLst>
          </p:cNvPr>
          <p:cNvSpPr>
            <a:spLocks noGrp="1"/>
          </p:cNvSpPr>
          <p:nvPr>
            <p:ph type="sldNum" sz="quarter" idx="12"/>
          </p:nvPr>
        </p:nvSpPr>
        <p:spPr/>
        <p:txBody>
          <a:bodyPr/>
          <a:lstStyle/>
          <a:p>
            <a:fld id="{E30AF5A0-43BB-4336-8627-9123B9144D80}" type="slidenum">
              <a:rPr lang="en-US" dirty="0"/>
              <a:t>9</a:t>
            </a:fld>
            <a:endParaRPr lang="en-US" dirty="0"/>
          </a:p>
        </p:txBody>
      </p:sp>
    </p:spTree>
    <p:extLst>
      <p:ext uri="{BB962C8B-B14F-4D97-AF65-F5344CB8AC3E}">
        <p14:creationId xmlns:p14="http://schemas.microsoft.com/office/powerpoint/2010/main" val="1193281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1ADE1-6E6C-AF0B-2C3C-2AA9D2EB2A66}"/>
              </a:ext>
            </a:extLst>
          </p:cNvPr>
          <p:cNvSpPr>
            <a:spLocks noGrp="1"/>
          </p:cNvSpPr>
          <p:nvPr>
            <p:ph type="title"/>
          </p:nvPr>
        </p:nvSpPr>
        <p:spPr/>
        <p:txBody>
          <a:bodyPr/>
          <a:lstStyle/>
          <a:p>
            <a:r>
              <a:rPr lang="en-US" dirty="0"/>
              <a:t>Bibliography</a:t>
            </a:r>
            <a:br>
              <a:rPr lang="en-US" dirty="0"/>
            </a:br>
            <a:endParaRPr lang="en-US" dirty="0"/>
          </a:p>
        </p:txBody>
      </p:sp>
      <p:sp>
        <p:nvSpPr>
          <p:cNvPr id="3" name="Content Placeholder 2">
            <a:extLst>
              <a:ext uri="{FF2B5EF4-FFF2-40B4-BE49-F238E27FC236}">
                <a16:creationId xmlns:a16="http://schemas.microsoft.com/office/drawing/2014/main" id="{1E420FC2-2228-31E0-1471-389C10292A3A}"/>
              </a:ext>
            </a:extLst>
          </p:cNvPr>
          <p:cNvSpPr>
            <a:spLocks noGrp="1"/>
          </p:cNvSpPr>
          <p:nvPr>
            <p:ph idx="1"/>
          </p:nvPr>
        </p:nvSpPr>
        <p:spPr/>
        <p:txBody>
          <a:bodyPr vert="horz" lIns="91440" tIns="45720" rIns="91440" bIns="45720" rtlCol="0" anchor="t">
            <a:normAutofit/>
          </a:bodyPr>
          <a:lstStyle/>
          <a:p>
            <a:pPr marL="0" indent="0">
              <a:buNone/>
            </a:pPr>
            <a:r>
              <a:rPr lang="en-US" dirty="0"/>
              <a:t>Berdal, Mats, and Malone, David,</a:t>
            </a:r>
            <a:r>
              <a:rPr lang="en-US" i="1" dirty="0"/>
              <a:t> Greed and Grievance: economic agendas in civil wars</a:t>
            </a:r>
            <a:r>
              <a:rPr lang="en-US" dirty="0"/>
              <a:t> (Boulder, CO: Lynne </a:t>
            </a:r>
            <a:r>
              <a:rPr lang="en-US" err="1"/>
              <a:t>Rienner</a:t>
            </a:r>
            <a:r>
              <a:rPr lang="en-US" dirty="0"/>
              <a:t> Publishers, 2000)</a:t>
            </a:r>
          </a:p>
          <a:p>
            <a:pPr marL="0" indent="0">
              <a:buNone/>
            </a:pPr>
            <a:r>
              <a:rPr lang="en-US" dirty="0"/>
              <a:t>Collier, Paul, </a:t>
            </a:r>
            <a:r>
              <a:rPr lang="en-US" i="1" dirty="0"/>
              <a:t>Economic Causes of Civil Conflict and Their Implications For Policy</a:t>
            </a:r>
            <a:r>
              <a:rPr lang="en-US" dirty="0"/>
              <a:t> (Washington, DC: World Bank, 2000)</a:t>
            </a:r>
          </a:p>
          <a:p>
            <a:pPr marL="0" indent="0">
              <a:buNone/>
            </a:pPr>
            <a:r>
              <a:rPr lang="en-US" dirty="0"/>
              <a:t>Collier, Paul and Hoeffler, Anke, </a:t>
            </a:r>
            <a:r>
              <a:rPr lang="en-US" i="1" dirty="0"/>
              <a:t>Greed and Grievance in Civil war</a:t>
            </a:r>
            <a:r>
              <a:rPr lang="en-US" dirty="0"/>
              <a:t>, (Oxford Economic papers, 56.4, 2004) Pp563-595</a:t>
            </a:r>
          </a:p>
          <a:p>
            <a:pPr marL="0" indent="0">
              <a:buNone/>
            </a:pPr>
            <a:r>
              <a:rPr lang="en-US" dirty="0"/>
              <a:t>Keen, David , </a:t>
            </a:r>
            <a:r>
              <a:rPr lang="en-US" i="1" dirty="0"/>
              <a:t>Conflict and Collusion in Sierra Leone</a:t>
            </a:r>
            <a:r>
              <a:rPr lang="en-US" dirty="0"/>
              <a:t> (Oxford: James Currey, 2005)</a:t>
            </a:r>
          </a:p>
          <a:p>
            <a:pPr marL="0" indent="0">
              <a:buNone/>
            </a:pPr>
            <a:r>
              <a:rPr lang="en-US" dirty="0"/>
              <a:t>Napoleoni, Loretta, </a:t>
            </a:r>
            <a:r>
              <a:rPr lang="en-US" i="1" dirty="0"/>
              <a:t>Merchants of men: How jihadists and ISIS turned kidnapping and refugee trafficking into a multi-billion-dollar Business </a:t>
            </a:r>
            <a:r>
              <a:rPr lang="en-US" dirty="0"/>
              <a:t>(New York: Seven Stories Press, 2016)</a:t>
            </a:r>
          </a:p>
        </p:txBody>
      </p:sp>
    </p:spTree>
    <p:extLst>
      <p:ext uri="{BB962C8B-B14F-4D97-AF65-F5344CB8AC3E}">
        <p14:creationId xmlns:p14="http://schemas.microsoft.com/office/powerpoint/2010/main" val="1512501497"/>
      </p:ext>
    </p:extLst>
  </p:cSld>
  <p:clrMapOvr>
    <a:masterClrMapping/>
  </p:clrMapOvr>
</p:sld>
</file>

<file path=ppt/theme/theme1.xml><?xml version="1.0" encoding="utf-8"?>
<a:theme xmlns:a="http://schemas.openxmlformats.org/drawingml/2006/main" name="ChronicleVTI">
  <a:themeElements>
    <a:clrScheme name="ChronicleVTI">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ChronicleVTI">
      <a:majorFont>
        <a:latin typeface="Univers Condensed"/>
        <a:ea typeface=""/>
        <a:cs typeface=""/>
      </a:majorFont>
      <a:minorFont>
        <a:latin typeface="Calisto MT" panose="02040603050505030304"/>
        <a:ea typeface=""/>
        <a:cs typeface=""/>
      </a:minorFont>
    </a:fontScheme>
    <a:fmtScheme name="Chronicl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34FD3B1-53CD-4A5C-943C-C44DFF248C3E}" vid="{19A790DA-2E4D-4134-98A6-7DECB1A1B84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9</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ChronicleVTI</vt:lpstr>
      <vt:lpstr>War – what is it good for?</vt:lpstr>
      <vt:lpstr>Introduction</vt:lpstr>
      <vt:lpstr>Conflict theory</vt:lpstr>
      <vt:lpstr>Conflict theory</vt:lpstr>
      <vt:lpstr>Conflict theory</vt:lpstr>
      <vt:lpstr>Conflict theory</vt:lpstr>
      <vt:lpstr>Critiques </vt:lpstr>
      <vt:lpstr>Critiques </vt:lpstr>
      <vt:lpstr>COnclusion</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684</cp:revision>
  <dcterms:created xsi:type="dcterms:W3CDTF">2025-10-28T13:25:24Z</dcterms:created>
  <dcterms:modified xsi:type="dcterms:W3CDTF">2025-11-02T14:29:18Z</dcterms:modified>
</cp:coreProperties>
</file>