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64" r:id="rId3"/>
    <p:sldId id="265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43"/>
  </p:normalViewPr>
  <p:slideViewPr>
    <p:cSldViewPr snapToGrid="0" snapToObjects="1">
      <p:cViewPr varScale="1">
        <p:scale>
          <a:sx n="111" d="100"/>
          <a:sy n="111" d="100"/>
        </p:scale>
        <p:origin x="63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07CA0-59AA-3E41-A8A6-FB86536165E5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757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Advanced Critical Theory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M7X01616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552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Appropriate academic and critical sources must underpin your video presentation’s arguments</a:t>
            </a:r>
          </a:p>
          <a:p>
            <a:r>
              <a:rPr lang="en-US" dirty="0" smtClean="0"/>
              <a:t>Use textbooks and articles to inform your scripts</a:t>
            </a:r>
          </a:p>
          <a:p>
            <a:r>
              <a:rPr lang="en-US" dirty="0" smtClean="0"/>
              <a:t>Use quotations to help build your arguments and move from one idea to the next</a:t>
            </a:r>
          </a:p>
          <a:p>
            <a:r>
              <a:rPr lang="en-US" dirty="0" smtClean="0"/>
              <a:t>Use contrasting and contradictory ideas </a:t>
            </a:r>
            <a:r>
              <a:rPr lang="mr-IN" dirty="0" smtClean="0"/>
              <a:t>–</a:t>
            </a:r>
            <a:r>
              <a:rPr lang="en-US" dirty="0" smtClean="0"/>
              <a:t> thesis, antithesis, synthesis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494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Find seven quotations from different appropriate academic/critical sources from the library that inform and support the arguments your script makes</a:t>
            </a:r>
          </a:p>
          <a:p>
            <a:r>
              <a:rPr lang="en-US" dirty="0" smtClean="0"/>
              <a:t>Sources can be from books, journals and articles</a:t>
            </a:r>
          </a:p>
          <a:p>
            <a:r>
              <a:rPr lang="en-US" dirty="0"/>
              <a:t>New online library catalogue makes searching and citation </a:t>
            </a:r>
            <a:r>
              <a:rPr lang="en-US" dirty="0" smtClean="0"/>
              <a:t>easy</a:t>
            </a:r>
          </a:p>
          <a:p>
            <a:r>
              <a:rPr lang="en-US" dirty="0" smtClean="0"/>
              <a:t>Present and discuss quotations with study partner at end of session</a:t>
            </a:r>
          </a:p>
          <a:p>
            <a:r>
              <a:rPr lang="en-US" dirty="0" smtClean="0"/>
              <a:t>Use correct citation (Harvard referencing) in the end credits of your video presentation, even if quotations are not directly used</a:t>
            </a:r>
          </a:p>
        </p:txBody>
      </p:sp>
    </p:spTree>
    <p:extLst>
      <p:ext uri="{BB962C8B-B14F-4D97-AF65-F5344CB8AC3E}">
        <p14:creationId xmlns:p14="http://schemas.microsoft.com/office/powerpoint/2010/main" val="1289499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Survey texts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Bordwell</a:t>
            </a:r>
            <a:r>
              <a:rPr lang="en-US" dirty="0"/>
              <a:t>, Thompson, Smith, Thompson, Kristin, &amp; Smith, Jeff. (2017). </a:t>
            </a:r>
            <a:r>
              <a:rPr lang="en-US" i="1" dirty="0"/>
              <a:t>Film art : An introduction.</a:t>
            </a:r>
            <a:r>
              <a:rPr lang="en-US" dirty="0"/>
              <a:t> (11th revised ed.). New York: </a:t>
            </a:r>
            <a:r>
              <a:rPr lang="en-US" dirty="0" err="1"/>
              <a:t>Mcgraw-Hill</a:t>
            </a:r>
            <a:r>
              <a:rPr lang="en-US" dirty="0" smtClean="0"/>
              <a:t>.</a:t>
            </a:r>
          </a:p>
          <a:p>
            <a:r>
              <a:rPr lang="en-US" dirty="0" err="1"/>
              <a:t>Barsam</a:t>
            </a:r>
            <a:r>
              <a:rPr lang="en-US" dirty="0"/>
              <a:t>, R., Monahan, D., &amp; </a:t>
            </a:r>
            <a:r>
              <a:rPr lang="en-US" dirty="0" err="1"/>
              <a:t>Gocsik</a:t>
            </a:r>
            <a:r>
              <a:rPr lang="en-US" dirty="0"/>
              <a:t>, K. (2010). Looking at movies : An introduction to film (3rd ed.). New York ; London: W. W. Norton.</a:t>
            </a:r>
            <a:endParaRPr lang="en-US" dirty="0" smtClean="0"/>
          </a:p>
          <a:p>
            <a:r>
              <a:rPr lang="en-US" dirty="0"/>
              <a:t>Thompson, K., &amp; </a:t>
            </a:r>
            <a:r>
              <a:rPr lang="en-US" dirty="0" err="1"/>
              <a:t>Bordwell</a:t>
            </a:r>
            <a:r>
              <a:rPr lang="en-US" dirty="0"/>
              <a:t>, D. (2002). Film history : An introduction (2nd ed.). New York: McGraw Hill</a:t>
            </a:r>
            <a:r>
              <a:rPr lang="en-US" dirty="0" smtClean="0"/>
              <a:t>.</a:t>
            </a:r>
          </a:p>
          <a:p>
            <a:r>
              <a:rPr lang="en-US" dirty="0"/>
              <a:t>Cook, D. (1996). A history of narrative film (3rd ed.). New York ; London: W.W. Norton.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24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Survey </a:t>
            </a:r>
            <a:r>
              <a:rPr lang="en-US" dirty="0" smtClean="0"/>
              <a:t>texts (cont’d)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Braudy, L., &amp; Cohen, M. (2016). Film theory and criticism : Introductory readings (Eighth ed</a:t>
            </a:r>
            <a:r>
              <a:rPr lang="en-US" dirty="0" smtClean="0"/>
              <a:t>.).</a:t>
            </a:r>
          </a:p>
          <a:p>
            <a:r>
              <a:rPr lang="en-US" dirty="0"/>
              <a:t>Cook, P., &amp; British Film Institute. (2007). The cinema book (3rd ed.). London: British Film Institute</a:t>
            </a:r>
            <a:r>
              <a:rPr lang="en-US" dirty="0" smtClean="0"/>
              <a:t>.</a:t>
            </a:r>
          </a:p>
          <a:p>
            <a:r>
              <a:rPr lang="en-US" dirty="0" err="1"/>
              <a:t>Nelmes</a:t>
            </a:r>
            <a:r>
              <a:rPr lang="en-US" dirty="0"/>
              <a:t>, J. (2012). Introduction to film studies (5th ed.). London ; New York: Routledge</a:t>
            </a:r>
            <a:r>
              <a:rPr lang="en-US" dirty="0" smtClean="0"/>
              <a:t>.</a:t>
            </a:r>
          </a:p>
          <a:p>
            <a:r>
              <a:rPr lang="en-US" dirty="0"/>
              <a:t>Lacey, Nick, &amp; Lacey, Nick. (2005). Introduction to film. Basingstoke: Palgrave Macmillan</a:t>
            </a:r>
            <a:r>
              <a:rPr lang="en-US" dirty="0" smtClean="0"/>
              <a:t>.</a:t>
            </a:r>
          </a:p>
          <a:p>
            <a:r>
              <a:rPr lang="en-US" dirty="0"/>
              <a:t>Rushton, R., &amp; </a:t>
            </a:r>
            <a:r>
              <a:rPr lang="en-US" dirty="0" err="1"/>
              <a:t>Bettinson</a:t>
            </a:r>
            <a:r>
              <a:rPr lang="en-US" dirty="0"/>
              <a:t>, G. (2010). What is film theory? : An introduction to contemporary debates. Maidenhead, Berkshire ; New York, NY: Open University Press.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39898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Film Language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Bordwell</a:t>
            </a:r>
            <a:r>
              <a:rPr lang="en-US" dirty="0"/>
              <a:t>, D. (1995). Narration in the fiction film. London: Routledge.</a:t>
            </a:r>
          </a:p>
          <a:p>
            <a:r>
              <a:rPr lang="en-US" dirty="0"/>
              <a:t>Metz, C. (1991). Film language : A semiotics of the cinema. Chicago, Ill.: University of Chicago Press</a:t>
            </a:r>
            <a:r>
              <a:rPr lang="en-US" dirty="0" smtClean="0"/>
              <a:t>.</a:t>
            </a:r>
          </a:p>
          <a:p>
            <a:r>
              <a:rPr lang="en-US" dirty="0"/>
              <a:t>Phillips, P., &amp; British Film Institute. (2000). Understanding film texts : Meaning and experience. London: British Film Institute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05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Genre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Altman, R. (1999). Film/Genre. London: British Film Institute</a:t>
            </a:r>
            <a:r>
              <a:rPr lang="en-US" dirty="0" smtClean="0"/>
              <a:t>.</a:t>
            </a:r>
          </a:p>
          <a:p>
            <a:r>
              <a:rPr lang="en-US" dirty="0"/>
              <a:t>Sanders, J. (2009). The film genre book. Leighton Buzzard [England]: Auteur</a:t>
            </a:r>
            <a:r>
              <a:rPr lang="en-US" dirty="0" smtClean="0"/>
              <a:t>.</a:t>
            </a:r>
          </a:p>
          <a:p>
            <a:r>
              <a:rPr lang="en-US" dirty="0"/>
              <a:t>Neale, S., Neale, Stephen, &amp; British Film Institute. (2002). Genre and contemporary Hollywood. London: British Film Institute</a:t>
            </a:r>
            <a:r>
              <a:rPr lang="en-US" dirty="0" smtClean="0"/>
              <a:t>.</a:t>
            </a:r>
          </a:p>
          <a:p>
            <a:r>
              <a:rPr lang="en-US" dirty="0"/>
              <a:t>Neale, S. (2000). Genre and Hollywood (Sightlines). London: Routledge</a:t>
            </a:r>
            <a:r>
              <a:rPr lang="en-US" dirty="0" smtClean="0"/>
              <a:t>.</a:t>
            </a:r>
          </a:p>
          <a:p>
            <a:r>
              <a:rPr lang="en-US" dirty="0" err="1"/>
              <a:t>Maltby</a:t>
            </a:r>
            <a:r>
              <a:rPr lang="en-US" dirty="0"/>
              <a:t>, Richard, &amp; </a:t>
            </a:r>
            <a:r>
              <a:rPr lang="en-US" dirty="0" err="1"/>
              <a:t>Maltby</a:t>
            </a:r>
            <a:r>
              <a:rPr lang="en-US" dirty="0"/>
              <a:t>, Richard. (2003). Hollywood cinema (2nd ed.). Malden, Mass. ; Oxford: Blackwell.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8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Horror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Newman, K., &amp; </a:t>
            </a:r>
            <a:r>
              <a:rPr lang="en-US" dirty="0" err="1"/>
              <a:t>Yeovil</a:t>
            </a:r>
            <a:r>
              <a:rPr lang="en-US" dirty="0"/>
              <a:t>, J. (2011). Nightmare movies : Horror on screen since the 1960s (Rev. and updated ed.). London: Bloomsbury.</a:t>
            </a:r>
          </a:p>
          <a:p>
            <a:r>
              <a:rPr lang="en-US" dirty="0" smtClean="0"/>
              <a:t>Odell</a:t>
            </a:r>
            <a:r>
              <a:rPr lang="en-US" dirty="0"/>
              <a:t>, &amp; Le Blanc. (2007). Horror films. </a:t>
            </a:r>
            <a:r>
              <a:rPr lang="en-US" dirty="0" err="1"/>
              <a:t>Harpenden</a:t>
            </a:r>
            <a:r>
              <a:rPr lang="en-US" dirty="0"/>
              <a:t>: </a:t>
            </a:r>
            <a:r>
              <a:rPr lang="en-US" dirty="0" err="1"/>
              <a:t>Kamera</a:t>
            </a:r>
            <a:r>
              <a:rPr lang="en-US" dirty="0"/>
              <a:t>.</a:t>
            </a:r>
          </a:p>
          <a:p>
            <a:r>
              <a:rPr lang="en-US" dirty="0" smtClean="0"/>
              <a:t>Tudor</a:t>
            </a:r>
            <a:r>
              <a:rPr lang="en-US" dirty="0"/>
              <a:t>, A. (1989). Monsters and mad scientists : A cultural history of the horror movie. Oxford: Basil Blackwell</a:t>
            </a:r>
            <a:r>
              <a:rPr lang="en-US" dirty="0" smtClean="0"/>
              <a:t>.</a:t>
            </a:r>
          </a:p>
          <a:p>
            <a:r>
              <a:rPr lang="en-US" dirty="0" err="1"/>
              <a:t>Conrich</a:t>
            </a:r>
            <a:r>
              <a:rPr lang="en-US" dirty="0"/>
              <a:t>, I. (2010). Horror zone : The cultural experience of contemporary horror cinema. London: I. B. Tauris</a:t>
            </a:r>
            <a:r>
              <a:rPr lang="en-US" dirty="0" smtClean="0"/>
              <a:t>.</a:t>
            </a:r>
          </a:p>
          <a:p>
            <a:r>
              <a:rPr lang="en-US" dirty="0" err="1"/>
              <a:t>Fahy</a:t>
            </a:r>
            <a:r>
              <a:rPr lang="en-US" dirty="0"/>
              <a:t>, &amp; </a:t>
            </a:r>
            <a:r>
              <a:rPr lang="en-US" dirty="0" err="1"/>
              <a:t>Fahy</a:t>
            </a:r>
            <a:r>
              <a:rPr lang="en-US" dirty="0"/>
              <a:t>, Thomas Richard. (2012). The philosophy of horror (Philosophy of popular culture). Lexington, Ky. : London: University Press of Kentucky ; </a:t>
            </a:r>
            <a:r>
              <a:rPr lang="en-US" dirty="0" err="1"/>
              <a:t>Eurospan</a:t>
            </a:r>
            <a:r>
              <a:rPr lang="en-US" dirty="0"/>
              <a:t> [distributor].</a:t>
            </a:r>
          </a:p>
        </p:txBody>
      </p:sp>
    </p:spTree>
    <p:extLst>
      <p:ext uri="{BB962C8B-B14F-4D97-AF65-F5344CB8AC3E}">
        <p14:creationId xmlns:p14="http://schemas.microsoft.com/office/powerpoint/2010/main" val="614616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Science Fiction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Telotte</a:t>
            </a:r>
            <a:r>
              <a:rPr lang="en-US" dirty="0"/>
              <a:t>, J. (2001). Science fiction film. Cambridge: Cambridge University Press</a:t>
            </a:r>
            <a:r>
              <a:rPr lang="en-US" dirty="0" smtClean="0"/>
              <a:t>.</a:t>
            </a:r>
          </a:p>
          <a:p>
            <a:r>
              <a:rPr lang="en-US" dirty="0"/>
              <a:t>James, E., &amp; </a:t>
            </a:r>
            <a:r>
              <a:rPr lang="en-US" dirty="0" err="1"/>
              <a:t>Mendlesohn</a:t>
            </a:r>
            <a:r>
              <a:rPr lang="en-US" dirty="0"/>
              <a:t>, F. (2003). The Cambridge companion to science fiction (Cambridge companions to literature). Cambridge: Cambridge University Press</a:t>
            </a:r>
            <a:r>
              <a:rPr lang="en-US" dirty="0" smtClean="0"/>
              <a:t>.</a:t>
            </a:r>
          </a:p>
          <a:p>
            <a:r>
              <a:rPr lang="en-US" dirty="0" err="1"/>
              <a:t>Kaveney</a:t>
            </a:r>
            <a:r>
              <a:rPr lang="en-US" dirty="0"/>
              <a:t>, R. (2005). From Alien to The Matrix ; reading science fiction film. London: I. B. Tauris</a:t>
            </a:r>
            <a:r>
              <a:rPr lang="en-US" dirty="0" smtClean="0"/>
              <a:t>.</a:t>
            </a:r>
          </a:p>
          <a:p>
            <a:r>
              <a:rPr lang="en-US" dirty="0"/>
              <a:t>Redmond, S. (2008). Studying blade runner. Leighton Buzzard: Auteur Publishing.</a:t>
            </a:r>
          </a:p>
        </p:txBody>
      </p:sp>
    </p:spTree>
    <p:extLst>
      <p:ext uri="{BB962C8B-B14F-4D97-AF65-F5344CB8AC3E}">
        <p14:creationId xmlns:p14="http://schemas.microsoft.com/office/powerpoint/2010/main" val="1077970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681</Words>
  <Application>Microsoft Macintosh PowerPoint</Application>
  <PresentationFormat>Widescreen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Calibri Light</vt:lpstr>
      <vt:lpstr>Mangal</vt:lpstr>
      <vt:lpstr>Arial</vt:lpstr>
      <vt:lpstr>Office Theme</vt:lpstr>
      <vt:lpstr>Advanced Critical Theory</vt:lpstr>
      <vt:lpstr>Research</vt:lpstr>
      <vt:lpstr>Task</vt:lpstr>
      <vt:lpstr>Survey texts</vt:lpstr>
      <vt:lpstr>Survey texts (cont’d)</vt:lpstr>
      <vt:lpstr>Film Language</vt:lpstr>
      <vt:lpstr>Genre</vt:lpstr>
      <vt:lpstr>Horror</vt:lpstr>
      <vt:lpstr>Science Fiction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Critical Theory</dc:title>
  <dc:creator>Christopher Buxton</dc:creator>
  <cp:lastModifiedBy>Christopher Buxton</cp:lastModifiedBy>
  <cp:revision>6</cp:revision>
  <dcterms:created xsi:type="dcterms:W3CDTF">2018-10-01T19:57:54Z</dcterms:created>
  <dcterms:modified xsi:type="dcterms:W3CDTF">2018-10-01T20:31:30Z</dcterms:modified>
</cp:coreProperties>
</file>