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</p:sldMasterIdLst>
  <p:notesMasterIdLst>
    <p:notesMasterId r:id="rId25"/>
  </p:notesMasterIdLst>
  <p:handoutMasterIdLst>
    <p:handoutMasterId r:id="rId26"/>
  </p:handoutMasterIdLst>
  <p:sldIdLst>
    <p:sldId id="272" r:id="rId2"/>
    <p:sldId id="346" r:id="rId3"/>
    <p:sldId id="394" r:id="rId4"/>
    <p:sldId id="395" r:id="rId5"/>
    <p:sldId id="379" r:id="rId6"/>
    <p:sldId id="386" r:id="rId7"/>
    <p:sldId id="362" r:id="rId8"/>
    <p:sldId id="359" r:id="rId9"/>
    <p:sldId id="367" r:id="rId10"/>
    <p:sldId id="364" r:id="rId11"/>
    <p:sldId id="392" r:id="rId12"/>
    <p:sldId id="393" r:id="rId13"/>
    <p:sldId id="391" r:id="rId14"/>
    <p:sldId id="368" r:id="rId15"/>
    <p:sldId id="382" r:id="rId16"/>
    <p:sldId id="369" r:id="rId17"/>
    <p:sldId id="383" r:id="rId18"/>
    <p:sldId id="390" r:id="rId19"/>
    <p:sldId id="381" r:id="rId20"/>
    <p:sldId id="387" r:id="rId21"/>
    <p:sldId id="380" r:id="rId22"/>
    <p:sldId id="388" r:id="rId23"/>
    <p:sldId id="389" r:id="rId2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9" autoAdjust="0"/>
    <p:restoredTop sz="86402" autoAdjust="0"/>
  </p:normalViewPr>
  <p:slideViewPr>
    <p:cSldViewPr snapToGrid="0" snapToObjects="1">
      <p:cViewPr varScale="1">
        <p:scale>
          <a:sx n="67" d="100"/>
          <a:sy n="67" d="100"/>
        </p:scale>
        <p:origin x="411" y="4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440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3/8/2021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3/8/2021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Gareth Thomas – 1955 – 2019   Worms Head After Rain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111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040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6474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4844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337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895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0141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1286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772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6662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674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5708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5788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Task activity   -  Take a look at</a:t>
            </a:r>
            <a:r>
              <a:rPr lang="en-GB" b="1" baseline="0" dirty="0" smtClean="0"/>
              <a:t> the Irish drama ideas document -  Discuss with friends -   10 </a:t>
            </a:r>
            <a:r>
              <a:rPr lang="en-GB" b="1" baseline="0" dirty="0" err="1" smtClean="0"/>
              <a:t>mins</a:t>
            </a:r>
            <a:endParaRPr lang="en-GB" b="1" baseline="0" dirty="0" smtClean="0"/>
          </a:p>
          <a:p>
            <a:r>
              <a:rPr lang="en-GB" baseline="0" dirty="0" smtClean="0"/>
              <a:t>They seem to follow a series of stories but have some imaginative ideas for classroom activity that you  could adapt.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5530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8187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055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2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90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96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44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584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660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088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47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17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0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93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879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564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22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293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027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529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0776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294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60" r:id="rId1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s://www.estyn.llyw.cymru/arfer-effeithiol/rhoir-grym-i-ddisgyblion-ddysgu?_ga=2.157122681.376855761.1613388622-214037765.1541506419" TargetMode="Externa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hyperlink" Target="https://www.estyn.gov.wales/effective-practice/giving-pupils-power-learn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jVDmMI4sbk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1" y="4713751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/>
              <a:t>C</a:t>
            </a:r>
            <a:r>
              <a:rPr lang="en-GB" dirty="0" err="1" smtClean="0"/>
              <a:t>elfyddydau</a:t>
            </a:r>
            <a:r>
              <a:rPr lang="en-GB" dirty="0" smtClean="0"/>
              <a:t> </a:t>
            </a:r>
            <a:r>
              <a:rPr lang="en-GB" dirty="0" err="1" smtClean="0"/>
              <a:t>Mynegiannol</a:t>
            </a:r>
            <a:r>
              <a:rPr lang="en-GB" dirty="0" smtClean="0"/>
              <a:t> 2 / The Expressive Arts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4771999"/>
            <a:ext cx="7773308" cy="165576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ECAD5008</a:t>
            </a:r>
          </a:p>
          <a:p>
            <a:r>
              <a:rPr lang="en-GB" dirty="0" smtClean="0"/>
              <a:t>Iwan Ellis-Williams</a:t>
            </a:r>
          </a:p>
          <a:p>
            <a:r>
              <a:rPr lang="en-GB" dirty="0" err="1" smtClean="0"/>
              <a:t>Mawrth</a:t>
            </a:r>
            <a:r>
              <a:rPr lang="en-GB" dirty="0" smtClean="0"/>
              <a:t> / March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8950" y="50799"/>
            <a:ext cx="5206999" cy="6672275"/>
          </a:xfrm>
        </p:spPr>
      </p:pic>
    </p:spTree>
    <p:extLst>
      <p:ext uri="{BB962C8B-B14F-4D97-AF65-F5344CB8AC3E}">
        <p14:creationId xmlns:p14="http://schemas.microsoft.com/office/powerpoint/2010/main" val="419118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347" y="406401"/>
            <a:ext cx="7765321" cy="1085850"/>
          </a:xfrm>
        </p:spPr>
        <p:txBody>
          <a:bodyPr/>
          <a:lstStyle/>
          <a:p>
            <a:r>
              <a:rPr lang="en-GB" dirty="0" err="1" smtClean="0"/>
              <a:t>Tro</a:t>
            </a:r>
            <a:r>
              <a:rPr lang="en-GB" dirty="0" smtClean="0"/>
              <a:t> </a:t>
            </a:r>
            <a:r>
              <a:rPr lang="en-GB" dirty="0" err="1" smtClean="0"/>
              <a:t>diwethaf</a:t>
            </a:r>
            <a:r>
              <a:rPr lang="en-GB" dirty="0" smtClean="0"/>
              <a:t> / last time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Pwysigrwydd</a:t>
            </a:r>
            <a:r>
              <a:rPr lang="en-GB" dirty="0" smtClean="0"/>
              <a:t> </a:t>
            </a:r>
            <a:r>
              <a:rPr lang="en-GB" dirty="0" err="1" smtClean="0"/>
              <a:t>mynegiant</a:t>
            </a:r>
            <a:r>
              <a:rPr lang="en-GB" dirty="0" smtClean="0"/>
              <a:t> a </a:t>
            </a:r>
            <a:r>
              <a:rPr lang="en-GB" dirty="0" err="1" smtClean="0"/>
              <a:t>iaith</a:t>
            </a:r>
            <a:endParaRPr lang="en-GB" dirty="0" smtClean="0"/>
          </a:p>
          <a:p>
            <a:r>
              <a:rPr lang="en-GB" dirty="0" err="1" smtClean="0"/>
              <a:t>Cynnwys</a:t>
            </a:r>
            <a:r>
              <a:rPr lang="en-GB" dirty="0" smtClean="0"/>
              <a:t> a </a:t>
            </a:r>
            <a:r>
              <a:rPr lang="en-GB" dirty="0" err="1" smtClean="0"/>
              <a:t>buddion</a:t>
            </a:r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endParaRPr lang="en-GB" dirty="0" smtClean="0"/>
          </a:p>
          <a:p>
            <a:r>
              <a:rPr lang="en-GB" dirty="0" err="1" smtClean="0"/>
              <a:t>Cynnydd</a:t>
            </a:r>
            <a:endParaRPr lang="en-GB" dirty="0" smtClean="0"/>
          </a:p>
          <a:p>
            <a:r>
              <a:rPr lang="en-GB" dirty="0" err="1" smtClean="0"/>
              <a:t>Trawsgwricwlaidd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CGB </a:t>
            </a:r>
            <a:r>
              <a:rPr lang="en-GB" dirty="0" err="1" smtClean="0"/>
              <a:t>Athrawon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Importance of expression and language.</a:t>
            </a:r>
          </a:p>
          <a:p>
            <a:r>
              <a:rPr lang="en-GB" dirty="0" smtClean="0"/>
              <a:t>Content and benefits</a:t>
            </a:r>
          </a:p>
          <a:p>
            <a:r>
              <a:rPr lang="en-GB" dirty="0" smtClean="0"/>
              <a:t>What matters</a:t>
            </a:r>
          </a:p>
          <a:p>
            <a:r>
              <a:rPr lang="en-GB" dirty="0" smtClean="0"/>
              <a:t>Progression</a:t>
            </a:r>
          </a:p>
          <a:p>
            <a:r>
              <a:rPr lang="en-GB" dirty="0" smtClean="0"/>
              <a:t>Cross-curricular </a:t>
            </a:r>
          </a:p>
          <a:p>
            <a:endParaRPr lang="en-GB" dirty="0"/>
          </a:p>
          <a:p>
            <a:r>
              <a:rPr lang="en-GB" dirty="0" smtClean="0"/>
              <a:t>Teacher SCK and </a:t>
            </a:r>
            <a:r>
              <a:rPr lang="en-GB" dirty="0" err="1" smtClean="0"/>
              <a:t>AfL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45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391" y="267347"/>
            <a:ext cx="7765321" cy="684507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celfyddydau</a:t>
            </a:r>
            <a:r>
              <a:rPr lang="en-GB" dirty="0" smtClean="0"/>
              <a:t>/Learning in 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400" y="1144400"/>
            <a:ext cx="8834400" cy="4713960"/>
          </a:xfrm>
        </p:spPr>
      </p:pic>
      <p:sp>
        <p:nvSpPr>
          <p:cNvPr id="6" name="TextBox 5"/>
          <p:cNvSpPr txBox="1"/>
          <p:nvPr/>
        </p:nvSpPr>
        <p:spPr>
          <a:xfrm>
            <a:off x="995312" y="6050906"/>
            <a:ext cx="74435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Wiliam</a:t>
            </a:r>
            <a:r>
              <a:rPr lang="en-GB" dirty="0" smtClean="0"/>
              <a:t> D. (2018) Embedded Formative Assessment (2</a:t>
            </a:r>
            <a:r>
              <a:rPr lang="en-GB" baseline="30000" dirty="0" smtClean="0"/>
              <a:t>nd</a:t>
            </a:r>
            <a:r>
              <a:rPr lang="en-GB" dirty="0" smtClean="0"/>
              <a:t> edition) Bloomington. Solution Tree Press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18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547" y="170401"/>
            <a:ext cx="7765321" cy="1326321"/>
          </a:xfrm>
        </p:spPr>
        <p:txBody>
          <a:bodyPr/>
          <a:lstStyle/>
          <a:p>
            <a:r>
              <a:rPr lang="en-GB" dirty="0" err="1" smtClean="0"/>
              <a:t>Pwerau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Learning Powers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8958" y="1303904"/>
            <a:ext cx="3829503" cy="3702881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https://www.estyn.llyw.cymru/arfer-effeithiol/rhoir-grym-i-ddisgyblion-ddysgu?_ga=2.157122681.376855761.1613388622-214037765.1541506419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81856" y="1423133"/>
            <a:ext cx="3820616" cy="2476160"/>
          </a:xfrm>
        </p:spPr>
        <p:txBody>
          <a:bodyPr/>
          <a:lstStyle/>
          <a:p>
            <a:r>
              <a:rPr lang="en-GB" dirty="0">
                <a:hlinkClick r:id="rId4"/>
              </a:rPr>
              <a:t>https://www.estyn.gov.wales/effective-practice/giving-pupils-power-learn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07" y="3607200"/>
            <a:ext cx="2512486" cy="28912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418" y="4643022"/>
            <a:ext cx="2497332" cy="19300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8069" y="3229957"/>
            <a:ext cx="2615694" cy="24073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847" y="4394448"/>
            <a:ext cx="2607448" cy="2219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60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‘Teachers toolkit’ – </a:t>
            </a:r>
            <a:r>
              <a:rPr lang="en-GB" dirty="0" err="1" smtClean="0"/>
              <a:t>coe</a:t>
            </a:r>
            <a:r>
              <a:rPr lang="en-GB" dirty="0" smtClean="0"/>
              <a:t> et al (2020)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216" y="1873520"/>
            <a:ext cx="4119634" cy="391768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 err="1" smtClean="0">
                <a:solidFill>
                  <a:srgbClr val="FFFF00"/>
                </a:solidFill>
              </a:rPr>
              <a:t>Deall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err="1"/>
              <a:t>A</a:t>
            </a:r>
            <a:r>
              <a:rPr lang="en-GB" sz="2800" dirty="0" err="1" smtClean="0"/>
              <a:t>mgylchfyd</a:t>
            </a:r>
            <a:r>
              <a:rPr lang="en-GB" sz="2800" dirty="0" smtClean="0"/>
              <a:t> </a:t>
            </a:r>
            <a:r>
              <a:rPr lang="en-GB" sz="2800" dirty="0" err="1" smtClean="0"/>
              <a:t>dysgu</a:t>
            </a:r>
            <a:r>
              <a:rPr lang="en-GB" sz="2800" dirty="0" smtClean="0"/>
              <a:t> </a:t>
            </a:r>
            <a:r>
              <a:rPr lang="en-GB" sz="2800" dirty="0" err="1" smtClean="0">
                <a:solidFill>
                  <a:srgbClr val="FFFF00"/>
                </a:solidFill>
              </a:rPr>
              <a:t>cefnogol</a:t>
            </a:r>
            <a:r>
              <a:rPr lang="en-GB" sz="2800" dirty="0" smtClean="0">
                <a:solidFill>
                  <a:srgbClr val="FFFF00"/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err="1" smtClean="0">
                <a:solidFill>
                  <a:srgbClr val="FFFF00"/>
                </a:solidFill>
              </a:rPr>
              <a:t>Rheoli</a:t>
            </a:r>
            <a:r>
              <a:rPr lang="en-GB" sz="2800" dirty="0" err="1" smtClean="0"/>
              <a:t>’r</a:t>
            </a:r>
            <a:r>
              <a:rPr lang="en-GB" sz="2800" dirty="0" smtClean="0"/>
              <a:t> </a:t>
            </a:r>
            <a:r>
              <a:rPr lang="en-GB" sz="2800" dirty="0" err="1" smtClean="0"/>
              <a:t>dosbarth</a:t>
            </a:r>
            <a:r>
              <a:rPr lang="en-GB" sz="28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err="1"/>
              <a:t>Y</a:t>
            </a:r>
            <a:r>
              <a:rPr lang="en-GB" sz="2800" dirty="0" err="1" smtClean="0">
                <a:solidFill>
                  <a:srgbClr val="FFFF00"/>
                </a:solidFill>
              </a:rPr>
              <a:t>sgogi</a:t>
            </a:r>
            <a:r>
              <a:rPr lang="en-GB" sz="2800" dirty="0" smtClean="0">
                <a:solidFill>
                  <a:srgbClr val="FFFF00"/>
                </a:solidFill>
              </a:rPr>
              <a:t> </a:t>
            </a:r>
            <a:r>
              <a:rPr lang="en-GB" sz="2800" dirty="0" err="1" smtClean="0">
                <a:solidFill>
                  <a:srgbClr val="FFFF00"/>
                </a:solidFill>
              </a:rPr>
              <a:t>meddwl</a:t>
            </a:r>
            <a:r>
              <a:rPr lang="en-GB" sz="2800" dirty="0" smtClean="0">
                <a:solidFill>
                  <a:srgbClr val="FFFF00"/>
                </a:solidFill>
              </a:rPr>
              <a:t>.</a:t>
            </a:r>
            <a:endParaRPr lang="en-GB" sz="2800" dirty="0">
              <a:solidFill>
                <a:srgbClr val="FFFF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1652" y="1873520"/>
            <a:ext cx="4089148" cy="413248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rgbClr val="FFFF00"/>
                </a:solidFill>
              </a:rPr>
              <a:t>Understand content</a:t>
            </a:r>
            <a:endParaRPr lang="en-GB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FFFF00"/>
                </a:solidFill>
              </a:rPr>
              <a:t>S</a:t>
            </a:r>
            <a:r>
              <a:rPr lang="en-GB" sz="2800" dirty="0" smtClean="0">
                <a:solidFill>
                  <a:srgbClr val="FFFF00"/>
                </a:solidFill>
              </a:rPr>
              <a:t>upportive</a:t>
            </a:r>
            <a:r>
              <a:rPr lang="en-GB" sz="2800" dirty="0" smtClean="0"/>
              <a:t> learning environment.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rgbClr val="FFFF00"/>
                </a:solidFill>
              </a:rPr>
              <a:t>Manage</a:t>
            </a:r>
            <a:r>
              <a:rPr lang="en-GB" sz="2800" dirty="0" smtClean="0"/>
              <a:t> the classroom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FFFF00"/>
                </a:solidFill>
              </a:rPr>
              <a:t>A</a:t>
            </a:r>
            <a:r>
              <a:rPr lang="en-GB" sz="2800" dirty="0" smtClean="0">
                <a:solidFill>
                  <a:srgbClr val="FFFF00"/>
                </a:solidFill>
              </a:rPr>
              <a:t>ctivate thinking.</a:t>
            </a:r>
            <a:endParaRPr lang="en-GB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16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88778"/>
            <a:ext cx="7765321" cy="1287261"/>
          </a:xfrm>
        </p:spPr>
        <p:txBody>
          <a:bodyPr>
            <a:normAutofit/>
          </a:bodyPr>
          <a:lstStyle/>
          <a:p>
            <a:r>
              <a:rPr lang="en-GB" dirty="0" err="1" smtClean="0"/>
              <a:t>Dysgu</a:t>
            </a:r>
            <a:r>
              <a:rPr lang="en-GB" dirty="0" smtClean="0"/>
              <a:t> ag </a:t>
            </a:r>
            <a:r>
              <a:rPr lang="en-GB" dirty="0" err="1" smtClean="0"/>
              <a:t>addysgu</a:t>
            </a:r>
            <a:r>
              <a:rPr lang="en-GB" dirty="0" smtClean="0"/>
              <a:t> da…..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52" y="732408"/>
            <a:ext cx="8001000" cy="5927741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61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239697"/>
            <a:ext cx="7765321" cy="88776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Good teaching and learning….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77" y="1191957"/>
            <a:ext cx="8117597" cy="5495606"/>
          </a:xfrm>
        </p:spPr>
      </p:pic>
    </p:spTree>
    <p:extLst>
      <p:ext uri="{BB962C8B-B14F-4D97-AF65-F5344CB8AC3E}">
        <p14:creationId xmlns:p14="http://schemas.microsoft.com/office/powerpoint/2010/main" val="385847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119150"/>
            <a:ext cx="7765321" cy="919941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Meddylfryd</a:t>
            </a:r>
            <a:r>
              <a:rPr lang="en-GB" dirty="0"/>
              <a:t> </a:t>
            </a:r>
            <a:r>
              <a:rPr lang="en-GB" dirty="0" smtClean="0"/>
              <a:t>- </a:t>
            </a:r>
            <a:r>
              <a:rPr lang="en-GB" dirty="0" err="1" smtClean="0"/>
              <a:t>AaGD</a:t>
            </a:r>
            <a:r>
              <a:rPr lang="en-GB" dirty="0" smtClean="0"/>
              <a:t> / </a:t>
            </a:r>
            <a:r>
              <a:rPr lang="en-GB" dirty="0" err="1" smtClean="0"/>
              <a:t>Mindset</a:t>
            </a:r>
            <a:r>
              <a:rPr lang="en-GB" dirty="0" smtClean="0"/>
              <a:t> /  </a:t>
            </a:r>
            <a:r>
              <a:rPr lang="en-GB" dirty="0" err="1" smtClean="0"/>
              <a:t>afL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1853" y="2610036"/>
            <a:ext cx="6010183" cy="4148832"/>
          </a:xfrm>
        </p:spPr>
        <p:txBody>
          <a:bodyPr>
            <a:normAutofit fontScale="92500"/>
          </a:bodyPr>
          <a:lstStyle/>
          <a:p>
            <a:pPr marL="457200" lvl="1" indent="0">
              <a:buNone/>
            </a:pPr>
            <a:r>
              <a:rPr lang="en-GB" sz="2400" dirty="0"/>
              <a:t>Encourage students to embrace the idea of  ‘</a:t>
            </a:r>
            <a:r>
              <a:rPr lang="en-GB" sz="2400" dirty="0">
                <a:solidFill>
                  <a:srgbClr val="FFFF00"/>
                </a:solidFill>
              </a:rPr>
              <a:t>It’s up to me and I can do something about it.’ </a:t>
            </a:r>
            <a:r>
              <a:rPr lang="en-GB" sz="2400" dirty="0" err="1"/>
              <a:t>Wiliam</a:t>
            </a:r>
            <a:r>
              <a:rPr lang="en-GB" sz="2400" dirty="0"/>
              <a:t> (2018, p134) </a:t>
            </a:r>
          </a:p>
          <a:p>
            <a:pPr marL="457200" lvl="1" indent="0">
              <a:buNone/>
            </a:pPr>
            <a:endParaRPr lang="en-GB" sz="2400" dirty="0"/>
          </a:p>
          <a:p>
            <a:pPr marL="457200" lvl="1" indent="0">
              <a:buNone/>
            </a:pPr>
            <a:r>
              <a:rPr lang="en-GB" sz="2400" dirty="0"/>
              <a:t>‘What  we as teachers need to do is </a:t>
            </a:r>
            <a:r>
              <a:rPr lang="en-GB" sz="2400" dirty="0" err="1"/>
              <a:t>is</a:t>
            </a:r>
            <a:r>
              <a:rPr lang="en-GB" sz="2400" dirty="0"/>
              <a:t> ensure the feedback we give students </a:t>
            </a:r>
            <a:r>
              <a:rPr lang="en-GB" sz="2400" dirty="0">
                <a:solidFill>
                  <a:srgbClr val="FFFF00"/>
                </a:solidFill>
              </a:rPr>
              <a:t>supports a view of ability as incremental rather than fixed</a:t>
            </a:r>
            <a:r>
              <a:rPr lang="en-GB" sz="2400" dirty="0"/>
              <a:t>.’  </a:t>
            </a:r>
            <a:r>
              <a:rPr lang="en-GB" sz="2400" dirty="0" err="1"/>
              <a:t>Wiliam</a:t>
            </a:r>
            <a:r>
              <a:rPr lang="en-GB" sz="2400" dirty="0"/>
              <a:t> (2018, p136)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872835"/>
            <a:ext cx="4306130" cy="5719157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 </a:t>
            </a:r>
            <a:r>
              <a:rPr lang="en-GB" dirty="0" err="1" smtClean="0"/>
              <a:t>rocognising</a:t>
            </a:r>
            <a:r>
              <a:rPr lang="en-GB" dirty="0" smtClean="0"/>
              <a:t> value in </a:t>
            </a:r>
            <a:r>
              <a:rPr lang="en-GB" dirty="0" err="1" smtClean="0"/>
              <a:t>Dweck’s</a:t>
            </a:r>
            <a:r>
              <a:rPr lang="en-GB" dirty="0" smtClean="0"/>
              <a:t> concept of approach to learning </a:t>
            </a:r>
            <a:r>
              <a:rPr lang="en-GB" dirty="0" err="1" smtClean="0"/>
              <a:t>Wiliam</a:t>
            </a:r>
            <a:r>
              <a:rPr lang="en-GB" dirty="0" smtClean="0"/>
              <a:t> gives us this advice.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5107" y="868072"/>
            <a:ext cx="27609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gydnabod</a:t>
            </a:r>
            <a:r>
              <a:rPr lang="en-GB" dirty="0" smtClean="0"/>
              <a:t> </a:t>
            </a:r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  </a:t>
            </a:r>
            <a:r>
              <a:rPr lang="en-GB" dirty="0" err="1" smtClean="0"/>
              <a:t>Dweck</a:t>
            </a:r>
            <a:r>
              <a:rPr lang="en-GB" dirty="0" smtClean="0"/>
              <a:t> o </a:t>
            </a:r>
            <a:r>
              <a:rPr lang="en-GB" dirty="0" err="1" smtClean="0"/>
              <a:t>ddull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/>
              <a:t> </a:t>
            </a:r>
            <a:r>
              <a:rPr lang="en-GB" dirty="0" err="1" smtClean="0"/>
              <a:t>cyniga</a:t>
            </a:r>
            <a:r>
              <a:rPr lang="en-GB" dirty="0" smtClean="0"/>
              <a:t> </a:t>
            </a:r>
            <a:r>
              <a:rPr lang="en-GB" dirty="0" err="1" smtClean="0"/>
              <a:t>Wiliam</a:t>
            </a:r>
            <a:r>
              <a:rPr lang="en-GB" dirty="0" smtClean="0"/>
              <a:t> y </a:t>
            </a:r>
            <a:r>
              <a:rPr lang="en-GB" dirty="0" err="1" smtClean="0"/>
              <a:t>cyngor</a:t>
            </a:r>
            <a:r>
              <a:rPr lang="en-GB" dirty="0" smtClean="0"/>
              <a:t> </a:t>
            </a:r>
            <a:r>
              <a:rPr lang="en-GB" dirty="0" err="1" smtClean="0"/>
              <a:t>canlynol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5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74" y="130211"/>
            <a:ext cx="7765321" cy="1326321"/>
          </a:xfrm>
        </p:spPr>
        <p:txBody>
          <a:bodyPr/>
          <a:lstStyle/>
          <a:p>
            <a:r>
              <a:rPr lang="en-GB" dirty="0" err="1" smtClean="0"/>
              <a:t>Sgor</a:t>
            </a:r>
            <a:r>
              <a:rPr lang="en-GB" dirty="0" smtClean="0"/>
              <a:t> </a:t>
            </a:r>
            <a:r>
              <a:rPr lang="en-GB" dirty="0" err="1" smtClean="0"/>
              <a:t>graffeg</a:t>
            </a:r>
            <a:r>
              <a:rPr lang="en-GB" dirty="0" smtClean="0"/>
              <a:t>/Graphic score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11" y="1316831"/>
            <a:ext cx="8101076" cy="5473700"/>
          </a:xfrm>
        </p:spPr>
      </p:pic>
    </p:spTree>
    <p:extLst>
      <p:ext uri="{BB962C8B-B14F-4D97-AF65-F5344CB8AC3E}">
        <p14:creationId xmlns:p14="http://schemas.microsoft.com/office/powerpoint/2010/main" val="35416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Fideo</a:t>
            </a:r>
            <a:r>
              <a:rPr lang="en-GB" dirty="0" smtClean="0"/>
              <a:t> </a:t>
            </a:r>
            <a:r>
              <a:rPr lang="en-GB" dirty="0" err="1" smtClean="0"/>
              <a:t>cerddoriaeth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smtClean="0"/>
              <a:t>.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Music in the classroom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685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647" y="292101"/>
            <a:ext cx="7765321" cy="1326321"/>
          </a:xfrm>
        </p:spPr>
        <p:txBody>
          <a:bodyPr/>
          <a:lstStyle/>
          <a:p>
            <a:r>
              <a:rPr lang="en-GB" dirty="0" err="1" smtClean="0"/>
              <a:t>Ffilm</a:t>
            </a:r>
            <a:r>
              <a:rPr lang="en-GB" dirty="0" smtClean="0"/>
              <a:t> a </a:t>
            </a:r>
            <a:r>
              <a:rPr lang="en-GB" dirty="0" err="1" smtClean="0"/>
              <a:t>Chyfryngau</a:t>
            </a:r>
            <a:r>
              <a:rPr lang="en-GB" dirty="0" smtClean="0"/>
              <a:t> </a:t>
            </a:r>
            <a:r>
              <a:rPr lang="en-GB" dirty="0" err="1" smtClean="0"/>
              <a:t>digidol</a:t>
            </a:r>
            <a:r>
              <a:rPr lang="en-GB" dirty="0" smtClean="0"/>
              <a:t> / film and Digital Media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74" y="1548572"/>
            <a:ext cx="8234866" cy="4985578"/>
          </a:xfrm>
        </p:spPr>
      </p:pic>
    </p:spTree>
    <p:extLst>
      <p:ext uri="{BB962C8B-B14F-4D97-AF65-F5344CB8AC3E}">
        <p14:creationId xmlns:p14="http://schemas.microsoft.com/office/powerpoint/2010/main" val="235052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168676"/>
            <a:ext cx="7765321" cy="896644"/>
          </a:xfrm>
        </p:spPr>
        <p:txBody>
          <a:bodyPr/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/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5750" y="1065321"/>
            <a:ext cx="3829503" cy="38913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err="1" smtClean="0"/>
              <a:t>Gwrandwch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a </a:t>
            </a:r>
            <a:r>
              <a:rPr lang="en-GB" sz="2400" dirty="0" err="1" smtClean="0"/>
              <a:t>mwynhewch</a:t>
            </a:r>
            <a:r>
              <a:rPr lang="en-GB" sz="2400" dirty="0" smtClean="0"/>
              <a:t> Nathan Evans </a:t>
            </a:r>
            <a:r>
              <a:rPr lang="en-GB" sz="2400" dirty="0" err="1" smtClean="0"/>
              <a:t>a’i</a:t>
            </a:r>
            <a:r>
              <a:rPr lang="en-GB" sz="2400" dirty="0" smtClean="0"/>
              <a:t> </a:t>
            </a:r>
            <a:r>
              <a:rPr lang="en-GB" sz="2400" dirty="0" err="1" smtClean="0"/>
              <a:t>ffrindiau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 smtClean="0"/>
              <a:t>Defnyddiwch</a:t>
            </a:r>
            <a:r>
              <a:rPr lang="en-GB" sz="2400" dirty="0" smtClean="0"/>
              <a:t> app ‘Audacity’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osod</a:t>
            </a:r>
            <a:r>
              <a:rPr lang="en-GB" sz="2400" dirty="0" smtClean="0"/>
              <a:t> un </a:t>
            </a:r>
            <a:r>
              <a:rPr lang="en-GB" sz="2400" dirty="0" err="1" smtClean="0"/>
              <a:t>trac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 smtClean="0"/>
              <a:t>Gosodwch</a:t>
            </a:r>
            <a:r>
              <a:rPr lang="en-GB" sz="2400" dirty="0" smtClean="0"/>
              <a:t> </a:t>
            </a:r>
            <a:r>
              <a:rPr lang="en-GB" sz="2400" dirty="0" err="1" smtClean="0"/>
              <a:t>eraill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ben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1" y="1156307"/>
            <a:ext cx="4123331" cy="44721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 smtClean="0"/>
              <a:t>Listen to and enjoy Nathen Evans and friends. </a:t>
            </a:r>
          </a:p>
          <a:p>
            <a:pPr marL="0" indent="0">
              <a:buNone/>
            </a:pPr>
            <a:endParaRPr lang="en-GB" sz="5100" dirty="0"/>
          </a:p>
          <a:p>
            <a:pPr marL="0" indent="0">
              <a:buNone/>
            </a:pPr>
            <a:r>
              <a:rPr lang="en-GB" sz="5100" dirty="0" smtClean="0"/>
              <a:t>Use ‘Audacity ‘ app to lay down one track.</a:t>
            </a:r>
          </a:p>
          <a:p>
            <a:pPr marL="0" indent="0">
              <a:buNone/>
            </a:pPr>
            <a:endParaRPr lang="en-GB" sz="5100" dirty="0" smtClean="0"/>
          </a:p>
          <a:p>
            <a:pPr marL="0" indent="0">
              <a:buNone/>
            </a:pPr>
            <a:r>
              <a:rPr lang="en-GB" sz="5100" dirty="0" smtClean="0"/>
              <a:t>Lay other tracks on top of it.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-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17206" y="5791201"/>
            <a:ext cx="6933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https://www.youtube.com/watch?v=TjVDmMI4sbk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1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76801"/>
            <a:ext cx="7765321" cy="823199"/>
          </a:xfrm>
        </p:spPr>
        <p:txBody>
          <a:bodyPr/>
          <a:lstStyle/>
          <a:p>
            <a:r>
              <a:rPr lang="en-GB" dirty="0" err="1" smtClean="0"/>
              <a:t>Trosolwg</a:t>
            </a:r>
            <a:r>
              <a:rPr lang="en-GB" dirty="0" smtClean="0"/>
              <a:t> </a:t>
            </a:r>
            <a:r>
              <a:rPr lang="en-GB" dirty="0" err="1" smtClean="0"/>
              <a:t>sylfaenol</a:t>
            </a:r>
            <a:r>
              <a:rPr lang="en-GB" dirty="0" smtClean="0"/>
              <a:t> CA2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538" y="816145"/>
            <a:ext cx="8610062" cy="5156651"/>
          </a:xfrm>
        </p:spPr>
      </p:pic>
      <p:sp>
        <p:nvSpPr>
          <p:cNvPr id="6" name="TextBox 5"/>
          <p:cNvSpPr txBox="1"/>
          <p:nvPr/>
        </p:nvSpPr>
        <p:spPr>
          <a:xfrm>
            <a:off x="685346" y="6048000"/>
            <a:ext cx="8055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buasech</a:t>
            </a:r>
            <a:r>
              <a:rPr lang="en-GB" sz="2800" dirty="0" smtClean="0"/>
              <a:t> n </a:t>
            </a:r>
            <a:r>
              <a:rPr lang="en-GB" sz="2800" dirty="0" err="1" smtClean="0"/>
              <a:t>gweithio</a:t>
            </a:r>
            <a:r>
              <a:rPr lang="en-GB" sz="2800" dirty="0" smtClean="0"/>
              <a:t> </a:t>
            </a:r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rhywbeth</a:t>
            </a:r>
            <a:r>
              <a:rPr lang="en-GB" sz="2800" dirty="0" smtClean="0"/>
              <a:t> </a:t>
            </a:r>
            <a:r>
              <a:rPr lang="en-GB" sz="2800" dirty="0" err="1" smtClean="0"/>
              <a:t>fel</a:t>
            </a:r>
            <a:r>
              <a:rPr lang="en-GB" sz="2800" dirty="0" smtClean="0"/>
              <a:t> </a:t>
            </a:r>
            <a:r>
              <a:rPr lang="en-GB" sz="2800" dirty="0" err="1" smtClean="0"/>
              <a:t>hyn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6655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747" y="69601"/>
            <a:ext cx="7765321" cy="592799"/>
          </a:xfrm>
        </p:spPr>
        <p:txBody>
          <a:bodyPr/>
          <a:lstStyle/>
          <a:p>
            <a:r>
              <a:rPr lang="en-GB" dirty="0" smtClean="0"/>
              <a:t>KS2 Basic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22" y="769090"/>
            <a:ext cx="8842477" cy="5177852"/>
          </a:xfrm>
        </p:spPr>
      </p:pic>
      <p:sp>
        <p:nvSpPr>
          <p:cNvPr id="6" name="TextBox 5"/>
          <p:cNvSpPr txBox="1"/>
          <p:nvPr/>
        </p:nvSpPr>
        <p:spPr>
          <a:xfrm>
            <a:off x="417600" y="6141600"/>
            <a:ext cx="8452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How would you work with something like this?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0356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112802"/>
            <a:ext cx="7765321" cy="607052"/>
          </a:xfrm>
        </p:spPr>
        <p:txBody>
          <a:bodyPr/>
          <a:lstStyle/>
          <a:p>
            <a:r>
              <a:rPr lang="en-GB" dirty="0" err="1" smtClean="0"/>
              <a:t>Themau</a:t>
            </a:r>
            <a:r>
              <a:rPr lang="en-GB" dirty="0" smtClean="0"/>
              <a:t> CA2/ks2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5747" y="5769600"/>
            <a:ext cx="1942654" cy="5064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5791200"/>
            <a:ext cx="4081948" cy="60959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 rot="20666497">
            <a:off x="312563" y="1072800"/>
            <a:ext cx="179408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Anifeiliaid</a:t>
            </a:r>
            <a:endParaRPr lang="en-US" sz="24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4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Animals</a:t>
            </a:r>
            <a:endParaRPr lang="en-US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1240376">
            <a:off x="6505201" y="1237984"/>
            <a:ext cx="232499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Hanes </a:t>
            </a:r>
            <a:r>
              <a:rPr lang="en-US" sz="24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pobl</a:t>
            </a:r>
            <a:r>
              <a:rPr lang="en-US" sz="2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du</a:t>
            </a:r>
          </a:p>
          <a:p>
            <a:pPr algn="ctr"/>
            <a:r>
              <a:rPr lang="en-US" sz="24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Black History</a:t>
            </a:r>
            <a:endParaRPr lang="en-US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956079">
            <a:off x="6108341" y="5474061"/>
            <a:ext cx="155363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 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môr</a:t>
            </a:r>
            <a:endParaRPr lang="en-US" sz="28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Sea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 rot="20277727">
            <a:off x="608314" y="5494426"/>
            <a:ext cx="145091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ŵliau</a:t>
            </a:r>
            <a:endParaRPr lang="en-US" sz="28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Festivals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 rot="615340">
            <a:off x="233989" y="4201135"/>
            <a:ext cx="199285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Dyfeiswyr</a:t>
            </a:r>
            <a:endParaRPr lang="en-US" sz="2800" b="1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Inventors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 rot="760213">
            <a:off x="5611025" y="4517402"/>
            <a:ext cx="3149452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Oes</a:t>
            </a:r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y 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Seintiau</a:t>
            </a:r>
            <a:endParaRPr lang="en-US" sz="28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age of Saints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27275" y="2153453"/>
            <a:ext cx="2315056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Tywysogion</a:t>
            </a:r>
            <a:endParaRPr lang="en-US" sz="2800" b="1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Princes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2" name="Rectangle 11"/>
          <p:cNvSpPr/>
          <p:nvPr/>
        </p:nvSpPr>
        <p:spPr>
          <a:xfrm rot="20859791">
            <a:off x="2889778" y="4615678"/>
            <a:ext cx="21235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ŵr</a:t>
            </a:r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/</a:t>
            </a:r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Water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423123" y="849240"/>
            <a:ext cx="196496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Ailgylchu</a:t>
            </a:r>
            <a:endParaRPr lang="en-US" sz="28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Recycling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645137" y="5487286"/>
            <a:ext cx="276896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Yr</a:t>
            </a:r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Oes</a:t>
            </a:r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Haearn</a:t>
            </a:r>
            <a:endParaRPr lang="en-US" sz="28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The Iron Age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 rot="995818">
            <a:off x="4599569" y="1023862"/>
            <a:ext cx="1503168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 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gofod</a:t>
            </a:r>
            <a:endParaRPr lang="en-US" sz="28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Space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009536" y="3369934"/>
            <a:ext cx="6954660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Mynyddoedd</a:t>
            </a:r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, </a:t>
            </a:r>
            <a:r>
              <a:rPr lang="en-US" sz="2800" b="1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afonydd</a:t>
            </a:r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ag </a:t>
            </a:r>
            <a:r>
              <a:rPr lang="en-US" sz="2800" b="1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arfordiroedd</a:t>
            </a:r>
            <a:endParaRPr lang="en-US" sz="28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Mountains, rivers and coasts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107465" y="2198105"/>
            <a:ext cx="427642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Trosedd</a:t>
            </a:r>
            <a:r>
              <a:rPr lang="en-US" sz="28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a </a:t>
            </a:r>
            <a:r>
              <a:rPr lang="en-US" sz="2800" b="1" cap="none" spc="0" dirty="0" err="1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chosb</a:t>
            </a:r>
            <a:endParaRPr lang="en-US" sz="2800" b="1" cap="none" spc="0" dirty="0" smtClean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US" sz="2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Crime and punishment</a:t>
            </a:r>
            <a:endParaRPr lang="en-US" sz="2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839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697" y="197428"/>
            <a:ext cx="7765321" cy="812800"/>
          </a:xfrm>
        </p:spPr>
        <p:txBody>
          <a:bodyPr/>
          <a:lstStyle/>
          <a:p>
            <a:r>
              <a:rPr lang="en-GB" dirty="0" smtClean="0"/>
              <a:t>Drama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7867" y="850900"/>
            <a:ext cx="3829503" cy="4667251"/>
          </a:xfrm>
        </p:spPr>
        <p:txBody>
          <a:bodyPr/>
          <a:lstStyle/>
          <a:p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drama </a:t>
            </a:r>
            <a:r>
              <a:rPr lang="en-GB" dirty="0" err="1" smtClean="0"/>
              <a:t>wedi</a:t>
            </a:r>
            <a:r>
              <a:rPr lang="en-GB" dirty="0" smtClean="0"/>
              <a:t> bod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9452" y="933449"/>
            <a:ext cx="3820616" cy="4502151"/>
          </a:xfrm>
        </p:spPr>
        <p:txBody>
          <a:bodyPr/>
          <a:lstStyle/>
          <a:p>
            <a:r>
              <a:rPr lang="en-GB" dirty="0" smtClean="0"/>
              <a:t>Wales has had no drama!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0" y="1917701"/>
            <a:ext cx="8896350" cy="469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07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188" y="139701"/>
            <a:ext cx="7765321" cy="1326321"/>
          </a:xfrm>
        </p:spPr>
        <p:txBody>
          <a:bodyPr/>
          <a:lstStyle/>
          <a:p>
            <a:r>
              <a:rPr lang="en-GB" dirty="0" smtClean="0"/>
              <a:t>Peer assessment Feedback sandwich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446" y="1308100"/>
            <a:ext cx="3829503" cy="495935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Positive comment 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Suggest a way to </a:t>
            </a:r>
          </a:p>
          <a:p>
            <a:pPr marL="0" indent="0">
              <a:buNone/>
            </a:pPr>
            <a:r>
              <a:rPr lang="en-GB" sz="2400" dirty="0" smtClean="0"/>
              <a:t>make it better again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Positive comment</a:t>
            </a:r>
            <a:endParaRPr lang="en-GB" sz="2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143" y="2679603"/>
            <a:ext cx="2069307" cy="1263332"/>
          </a:xfrm>
        </p:spPr>
      </p:pic>
      <p:sp>
        <p:nvSpPr>
          <p:cNvPr id="6" name="TextBox 5"/>
          <p:cNvSpPr txBox="1"/>
          <p:nvPr/>
        </p:nvSpPr>
        <p:spPr>
          <a:xfrm>
            <a:off x="6273800" y="1517650"/>
            <a:ext cx="255905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 like it because…..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Next time……..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Question about the work…………..?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406650" y="1936750"/>
            <a:ext cx="908050" cy="660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578100" y="3311269"/>
            <a:ext cx="736600" cy="3018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2755900" y="4121150"/>
            <a:ext cx="1047750" cy="16954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60854" y="1945447"/>
            <a:ext cx="785996" cy="508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 flipV="1">
            <a:off x="5670550" y="3462209"/>
            <a:ext cx="793750" cy="2715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 flipV="1">
            <a:off x="5194300" y="4121150"/>
            <a:ext cx="1079500" cy="1816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66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Brechdan</a:t>
            </a:r>
            <a:r>
              <a:rPr lang="en-GB" dirty="0" smtClean="0"/>
              <a:t> </a:t>
            </a:r>
            <a:r>
              <a:rPr lang="en-GB" dirty="0" err="1" smtClean="0"/>
              <a:t>Adborth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cyfoedion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796" y="1612070"/>
            <a:ext cx="3829503" cy="37028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err="1" smtClean="0"/>
              <a:t>Sylwad</a:t>
            </a:r>
            <a:r>
              <a:rPr lang="en-GB" sz="2400" dirty="0" smtClean="0"/>
              <a:t> </a:t>
            </a:r>
            <a:r>
              <a:rPr lang="en-GB" sz="2400" dirty="0" err="1" smtClean="0"/>
              <a:t>bositif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err="1" smtClean="0"/>
              <a:t>Awgrymu</a:t>
            </a:r>
            <a:r>
              <a:rPr lang="en-GB" sz="2400" dirty="0" smtClean="0"/>
              <a:t> </a:t>
            </a:r>
            <a:r>
              <a:rPr lang="en-GB" sz="2400" dirty="0" err="1" smtClean="0"/>
              <a:t>ffordd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ei</a:t>
            </a:r>
            <a:r>
              <a:rPr lang="en-GB" sz="2400" dirty="0" smtClean="0"/>
              <a:t>  </a:t>
            </a:r>
            <a:r>
              <a:rPr lang="en-GB" sz="2400" dirty="0" err="1" smtClean="0"/>
              <a:t>wella</a:t>
            </a:r>
            <a:r>
              <a:rPr lang="en-GB" sz="2400" dirty="0" smtClean="0"/>
              <a:t> </a:t>
            </a:r>
            <a:r>
              <a:rPr lang="en-GB" sz="2400" dirty="0" err="1" smtClean="0"/>
              <a:t>eto</a:t>
            </a:r>
            <a:endParaRPr lang="en-GB" sz="2400" dirty="0" smtClean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 smtClean="0"/>
              <a:t>Sylwad</a:t>
            </a:r>
            <a:r>
              <a:rPr lang="en-GB" sz="2400" dirty="0" smtClean="0"/>
              <a:t> </a:t>
            </a:r>
            <a:r>
              <a:rPr lang="en-GB" sz="2400" dirty="0" err="1" smtClean="0"/>
              <a:t>bositif</a:t>
            </a:r>
            <a:endParaRPr lang="en-GB" sz="2400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088" y="3285930"/>
            <a:ext cx="1731962" cy="1057380"/>
          </a:xfrm>
        </p:spPr>
      </p:pic>
      <p:sp>
        <p:nvSpPr>
          <p:cNvPr id="6" name="TextBox 5"/>
          <p:cNvSpPr txBox="1"/>
          <p:nvPr/>
        </p:nvSpPr>
        <p:spPr>
          <a:xfrm>
            <a:off x="5765799" y="1778777"/>
            <a:ext cx="31484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Roeddwn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hoffi</a:t>
            </a:r>
            <a:r>
              <a:rPr lang="en-GB" sz="2000" dirty="0" smtClean="0"/>
              <a:t>……..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           </a:t>
            </a:r>
            <a:r>
              <a:rPr lang="en-GB" sz="2000" dirty="0" err="1" smtClean="0"/>
              <a:t>Tro</a:t>
            </a:r>
            <a:r>
              <a:rPr lang="en-GB" sz="2000" dirty="0" smtClean="0"/>
              <a:t> </a:t>
            </a:r>
            <a:r>
              <a:rPr lang="en-GB" sz="2000" dirty="0" err="1" smtClean="0"/>
              <a:t>nesaf</a:t>
            </a:r>
            <a:r>
              <a:rPr lang="en-GB" sz="2000" dirty="0" smtClean="0"/>
              <a:t>…………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err="1" smtClean="0"/>
              <a:t>Allai</a:t>
            </a:r>
            <a:r>
              <a:rPr lang="en-GB" sz="2000" dirty="0" smtClean="0"/>
              <a:t> </a:t>
            </a:r>
            <a:r>
              <a:rPr lang="en-GB" sz="2000" dirty="0" err="1" smtClean="0"/>
              <a:t>ofyn</a:t>
            </a:r>
            <a:r>
              <a:rPr lang="en-GB" sz="2000" dirty="0" smtClean="0"/>
              <a:t>…………….?</a:t>
            </a:r>
            <a:endParaRPr lang="en-GB" sz="2000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381250" y="2146300"/>
            <a:ext cx="1143000" cy="952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2819400" y="3778250"/>
            <a:ext cx="781050" cy="12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2381250" y="4584700"/>
            <a:ext cx="1219200" cy="11049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181600" y="2235200"/>
            <a:ext cx="647700" cy="863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 flipV="1">
            <a:off x="5067300" y="4533900"/>
            <a:ext cx="698499" cy="9334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5607050" y="3790950"/>
            <a:ext cx="6350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009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8679" y="165102"/>
            <a:ext cx="7765321" cy="831849"/>
          </a:xfrm>
        </p:spPr>
        <p:txBody>
          <a:bodyPr/>
          <a:lstStyle/>
          <a:p>
            <a:r>
              <a:rPr lang="en-GB" dirty="0" smtClean="0"/>
              <a:t>Dawns / 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9896" y="387350"/>
            <a:ext cx="3829503" cy="62166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</a:rPr>
              <a:t>Choreographic devices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FF00"/>
                </a:solidFill>
              </a:rPr>
              <a:t>Unison and canon?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FF00"/>
                </a:solidFill>
              </a:rPr>
              <a:t>Dyfeisiadau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 err="1" smtClean="0">
                <a:solidFill>
                  <a:srgbClr val="FFFF00"/>
                </a:solidFill>
              </a:rPr>
              <a:t>choreograffeg</a:t>
            </a:r>
            <a:endParaRPr lang="en-GB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dirty="0" err="1" smtClean="0">
                <a:solidFill>
                  <a:srgbClr val="FFFF00"/>
                </a:solidFill>
              </a:rPr>
              <a:t>Unsain</a:t>
            </a:r>
            <a:r>
              <a:rPr lang="en-GB" dirty="0" smtClean="0">
                <a:solidFill>
                  <a:srgbClr val="FFFF00"/>
                </a:solidFill>
              </a:rPr>
              <a:t> a canon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partneriaid</a:t>
            </a:r>
            <a:r>
              <a:rPr lang="en-GB" dirty="0" smtClean="0"/>
              <a:t> </a:t>
            </a:r>
            <a:r>
              <a:rPr lang="en-GB" dirty="0" err="1" smtClean="0"/>
              <a:t>crewch</a:t>
            </a:r>
            <a:r>
              <a:rPr lang="en-GB" dirty="0" smtClean="0"/>
              <a:t>…</a:t>
            </a:r>
          </a:p>
          <a:p>
            <a:pPr marL="0" indent="0">
              <a:buNone/>
            </a:pPr>
            <a:r>
              <a:rPr lang="en-GB" dirty="0" err="1" smtClean="0"/>
              <a:t>Symudiadau</a:t>
            </a:r>
            <a:r>
              <a:rPr lang="en-GB" dirty="0" smtClean="0"/>
              <a:t> </a:t>
            </a:r>
            <a:r>
              <a:rPr lang="en-GB" dirty="0" err="1" smtClean="0"/>
              <a:t>tynnu</a:t>
            </a:r>
            <a:r>
              <a:rPr lang="en-GB" dirty="0" smtClean="0"/>
              <a:t> </a:t>
            </a:r>
            <a:r>
              <a:rPr lang="en-GB" dirty="0" err="1" smtClean="0"/>
              <a:t>rhaff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Dringo’r</a:t>
            </a:r>
            <a:r>
              <a:rPr lang="en-GB" dirty="0" smtClean="0"/>
              <a:t> </a:t>
            </a:r>
            <a:r>
              <a:rPr lang="en-GB" dirty="0" err="1" smtClean="0"/>
              <a:t>rigin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Ysgubo</a:t>
            </a:r>
            <a:r>
              <a:rPr lang="en-GB" dirty="0"/>
              <a:t> </a:t>
            </a:r>
            <a:r>
              <a:rPr lang="en-GB" dirty="0" err="1" smtClean="0"/>
              <a:t>bwrdd</a:t>
            </a:r>
            <a:r>
              <a:rPr lang="en-GB" dirty="0" smtClean="0"/>
              <a:t> y </a:t>
            </a:r>
            <a:r>
              <a:rPr lang="en-GB" dirty="0" err="1" smtClean="0"/>
              <a:t>llong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Sganio’r</a:t>
            </a:r>
            <a:r>
              <a:rPr lang="en-GB" dirty="0" smtClean="0"/>
              <a:t> </a:t>
            </a:r>
            <a:r>
              <a:rPr lang="en-GB" dirty="0" err="1" smtClean="0"/>
              <a:t>gorwel</a:t>
            </a:r>
            <a:r>
              <a:rPr lang="en-GB" dirty="0" smtClean="0"/>
              <a:t>…..ac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…</a:t>
            </a:r>
          </a:p>
          <a:p>
            <a:pPr marL="0" indent="0">
              <a:buNone/>
            </a:pPr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batrwn</a:t>
            </a:r>
            <a:r>
              <a:rPr lang="en-GB" dirty="0" smtClean="0"/>
              <a:t> at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….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946150"/>
            <a:ext cx="3820616" cy="5657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 smtClean="0">
                <a:solidFill>
                  <a:srgbClr val="FFFF00"/>
                </a:solidFill>
              </a:rPr>
              <a:t>Spotify – </a:t>
            </a:r>
            <a:r>
              <a:rPr lang="en-GB" sz="2400" b="1" dirty="0" err="1" smtClean="0">
                <a:solidFill>
                  <a:srgbClr val="FFFF00"/>
                </a:solidFill>
              </a:rPr>
              <a:t>Wellerman</a:t>
            </a:r>
            <a:r>
              <a:rPr lang="en-GB" sz="2400" b="1" dirty="0" smtClean="0">
                <a:solidFill>
                  <a:srgbClr val="FFFF00"/>
                </a:solidFill>
              </a:rPr>
              <a:t> Sea Shanty –220 Kid </a:t>
            </a:r>
            <a:r>
              <a:rPr lang="en-GB" sz="2400" b="1" dirty="0" err="1" smtClean="0">
                <a:solidFill>
                  <a:srgbClr val="FFFF00"/>
                </a:solidFill>
              </a:rPr>
              <a:t>BillenTed</a:t>
            </a:r>
            <a:r>
              <a:rPr lang="en-GB" sz="2400" b="1" dirty="0">
                <a:solidFill>
                  <a:srgbClr val="FFFF00"/>
                </a:solidFill>
              </a:rPr>
              <a:t> </a:t>
            </a:r>
            <a:r>
              <a:rPr lang="en-GB" sz="2400" b="1" dirty="0" smtClean="0">
                <a:solidFill>
                  <a:srgbClr val="FFFF00"/>
                </a:solidFill>
              </a:rPr>
              <a:t>Remix  Karaoke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With some partners create….  </a:t>
            </a:r>
          </a:p>
          <a:p>
            <a:pPr marL="0" indent="0">
              <a:buNone/>
            </a:pPr>
            <a:r>
              <a:rPr lang="en-GB" dirty="0" smtClean="0"/>
              <a:t>Rope pulling moves</a:t>
            </a:r>
          </a:p>
          <a:p>
            <a:pPr marL="0" indent="0">
              <a:buNone/>
            </a:pPr>
            <a:r>
              <a:rPr lang="en-GB" dirty="0" smtClean="0"/>
              <a:t>Climb the rigging</a:t>
            </a:r>
          </a:p>
          <a:p>
            <a:pPr marL="0" indent="0">
              <a:buNone/>
            </a:pPr>
            <a:r>
              <a:rPr lang="en-GB" dirty="0" smtClean="0"/>
              <a:t>Sweep the deck</a:t>
            </a:r>
          </a:p>
          <a:p>
            <a:pPr marL="0" indent="0">
              <a:buNone/>
            </a:pPr>
            <a:r>
              <a:rPr lang="en-GB" dirty="0" smtClean="0"/>
              <a:t>Scan the horizon…….and any others…</a:t>
            </a:r>
          </a:p>
          <a:p>
            <a:pPr marL="0" indent="0">
              <a:buNone/>
            </a:pPr>
            <a:r>
              <a:rPr lang="en-GB" dirty="0" smtClean="0"/>
              <a:t>Put </a:t>
            </a:r>
            <a:r>
              <a:rPr lang="en-GB" dirty="0" err="1" smtClean="0"/>
              <a:t>somethong</a:t>
            </a:r>
            <a:r>
              <a:rPr lang="en-GB" dirty="0" smtClean="0"/>
              <a:t> together as a group/pair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322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674" y="130211"/>
            <a:ext cx="7765321" cy="1326321"/>
          </a:xfrm>
        </p:spPr>
        <p:txBody>
          <a:bodyPr/>
          <a:lstStyle/>
          <a:p>
            <a:r>
              <a:rPr lang="en-GB" dirty="0" err="1" smtClean="0"/>
              <a:t>Sgor</a:t>
            </a:r>
            <a:r>
              <a:rPr lang="en-GB" dirty="0" smtClean="0"/>
              <a:t> </a:t>
            </a:r>
            <a:r>
              <a:rPr lang="en-GB" dirty="0" err="1" smtClean="0"/>
              <a:t>graffeg</a:t>
            </a:r>
            <a:r>
              <a:rPr lang="en-GB" dirty="0" smtClean="0"/>
              <a:t>/Graphic score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11" y="1316831"/>
            <a:ext cx="8101076" cy="5473700"/>
          </a:xfrm>
        </p:spPr>
      </p:pic>
    </p:spTree>
    <p:extLst>
      <p:ext uri="{BB962C8B-B14F-4D97-AF65-F5344CB8AC3E}">
        <p14:creationId xmlns:p14="http://schemas.microsoft.com/office/powerpoint/2010/main" val="407455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96" y="233900"/>
            <a:ext cx="8551505" cy="6376450"/>
          </a:xfrm>
        </p:spPr>
      </p:pic>
    </p:spTree>
    <p:extLst>
      <p:ext uri="{BB962C8B-B14F-4D97-AF65-F5344CB8AC3E}">
        <p14:creationId xmlns:p14="http://schemas.microsoft.com/office/powerpoint/2010/main" val="51303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5627</TotalTime>
  <Words>614</Words>
  <Application>Microsoft Office PowerPoint</Application>
  <PresentationFormat>On-screen Show (4:3)</PresentationFormat>
  <Paragraphs>185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Bookman Old Style</vt:lpstr>
      <vt:lpstr>Calibri</vt:lpstr>
      <vt:lpstr>Rockwell</vt:lpstr>
      <vt:lpstr>Damask</vt:lpstr>
      <vt:lpstr>PowerPoint Presentation</vt:lpstr>
      <vt:lpstr>Y Celfyddydau Mynegiannol 2 / The Expressive Arts 2</vt:lpstr>
      <vt:lpstr>PowerPoint Presentation</vt:lpstr>
      <vt:lpstr>Tro diwethaf / last time</vt:lpstr>
      <vt:lpstr>Dysgu yn y celfyddydau/Learning in arts</vt:lpstr>
      <vt:lpstr>Pwerau dysgu Learning Powers</vt:lpstr>
      <vt:lpstr>‘Teachers toolkit’ – coe et al (2020)</vt:lpstr>
      <vt:lpstr>Dysgu ag addysgu da….. </vt:lpstr>
      <vt:lpstr>Good teaching and learning….</vt:lpstr>
      <vt:lpstr>Meddylfryd - AaGD / Mindset /  afL</vt:lpstr>
      <vt:lpstr>Sgor graffeg/Graphic score</vt:lpstr>
      <vt:lpstr>PowerPoint Presentation</vt:lpstr>
      <vt:lpstr>Ffilm a Chyfryngau digidol / film and Digital Media</vt:lpstr>
      <vt:lpstr>Gweithgaredd / Activity</vt:lpstr>
      <vt:lpstr>Trosolwg sylfaenol CA2</vt:lpstr>
      <vt:lpstr>KS2 Basic overview</vt:lpstr>
      <vt:lpstr>Themau CA2/ks2 themes</vt:lpstr>
      <vt:lpstr>Drama</vt:lpstr>
      <vt:lpstr>Peer assessment Feedback sandwich</vt:lpstr>
      <vt:lpstr>Brechdan Adborth asesu cyfoedion</vt:lpstr>
      <vt:lpstr>Dawns / Dance</vt:lpstr>
      <vt:lpstr>Sgor graffeg/Graphic score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397</cp:revision>
  <cp:lastPrinted>2017-08-03T13:56:24Z</cp:lastPrinted>
  <dcterms:created xsi:type="dcterms:W3CDTF">2018-05-24T13:58:06Z</dcterms:created>
  <dcterms:modified xsi:type="dcterms:W3CDTF">2021-03-08T11:51:16Z</dcterms:modified>
</cp:coreProperties>
</file>