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5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6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92" r:id="rId5"/>
    <p:sldMasterId id="2147483704" r:id="rId6"/>
    <p:sldMasterId id="2147483724" r:id="rId7"/>
    <p:sldMasterId id="2147483712" r:id="rId8"/>
    <p:sldMasterId id="2147483728" r:id="rId9"/>
    <p:sldMasterId id="2147483740" r:id="rId10"/>
  </p:sldMasterIdLst>
  <p:notesMasterIdLst>
    <p:notesMasterId r:id="rId20"/>
  </p:notesMasterIdLst>
  <p:sldIdLst>
    <p:sldId id="267" r:id="rId11"/>
    <p:sldId id="271" r:id="rId12"/>
    <p:sldId id="268" r:id="rId13"/>
    <p:sldId id="270" r:id="rId14"/>
    <p:sldId id="269" r:id="rId15"/>
    <p:sldId id="287" r:id="rId16"/>
    <p:sldId id="285" r:id="rId17"/>
    <p:sldId id="278" r:id="rId18"/>
    <p:sldId id="29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5B84"/>
    <a:srgbClr val="164B73"/>
    <a:srgbClr val="FF9933"/>
    <a:srgbClr val="0C4870"/>
    <a:srgbClr val="114970"/>
    <a:srgbClr val="195379"/>
    <a:srgbClr val="316283"/>
    <a:srgbClr val="023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4811"/>
  </p:normalViewPr>
  <p:slideViewPr>
    <p:cSldViewPr snapToGrid="0" snapToObjects="1">
      <p:cViewPr varScale="1">
        <p:scale>
          <a:sx n="109" d="100"/>
          <a:sy n="109" d="100"/>
        </p:scale>
        <p:origin x="1068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92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k.zinn@uwtsd.ac.uk" TargetMode="External"/><Relationship Id="rId2" Type="http://schemas.openxmlformats.org/officeDocument/2006/relationships/hyperlink" Target="mailto:l.steel@uwtsd.ac.uk" TargetMode="External"/><Relationship Id="rId1" Type="http://schemas.openxmlformats.org/officeDocument/2006/relationships/slideLayout" Target="../slideLayouts/slideLayout11.xml"/><Relationship Id="rId4" Type="http://schemas.openxmlformats.org/officeDocument/2006/relationships/hyperlink" Target="mailto:n.nayling@lamp.ac.u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n.campion@uwtsd.ac.uk" TargetMode="External"/><Relationship Id="rId2" Type="http://schemas.openxmlformats.org/officeDocument/2006/relationships/hyperlink" Target="mailto:j.cartwright@uwtsd.ac.uk" TargetMode="External"/><Relationship Id="rId1" Type="http://schemas.openxmlformats.org/officeDocument/2006/relationships/slideLayout" Target="../slideLayouts/slideLayout11.xml"/><Relationship Id="rId4" Type="http://schemas.openxmlformats.org/officeDocument/2006/relationships/hyperlink" Target="mailto:j.clapham@uwtsd.ac.uk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a.slater@uwtsd.ac.uk" TargetMode="External"/><Relationship Id="rId2" Type="http://schemas.openxmlformats.org/officeDocument/2006/relationships/hyperlink" Target="mailto:t.baylor@uwtsd.ac.uk" TargetMode="Externa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c.lohmann-hancock@uwtsd.ac.uk" TargetMode="External"/><Relationship Id="rId2" Type="http://schemas.openxmlformats.org/officeDocument/2006/relationships/hyperlink" Target="mailto:h.lewis@uwtsd.ac.uk" TargetMode="Externa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bursaries/postgraduate/" TargetMode="External"/><Relationship Id="rId2" Type="http://schemas.openxmlformats.org/officeDocument/2006/relationships/hyperlink" Target="https://www.uwtsd.ac.uk/postgraduate/postgraduate-fees/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studentfinancewales.co.uk/postgraduate-finance/master-s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ma-ancient-civilisations/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A0D4C2-F279-4309-B0F2-5ABEB10F6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758952"/>
            <a:ext cx="9144000" cy="609904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FD638D7-6F74-466F-B23C-8B33C715AE63}"/>
              </a:ext>
            </a:extLst>
          </p:cNvPr>
          <p:cNvSpPr txBox="1">
            <a:spLocks/>
          </p:cNvSpPr>
          <p:nvPr/>
        </p:nvSpPr>
        <p:spPr>
          <a:xfrm>
            <a:off x="158259" y="950118"/>
            <a:ext cx="7367956" cy="88747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PG Opportunities at Lampeter</a:t>
            </a:r>
          </a:p>
        </p:txBody>
      </p:sp>
    </p:spTree>
    <p:extLst>
      <p:ext uri="{BB962C8B-B14F-4D97-AF65-F5344CB8AC3E}">
        <p14:creationId xmlns:p14="http://schemas.microsoft.com/office/powerpoint/2010/main" val="3344774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847F00A-24B8-471A-883C-A9A112620CDE}"/>
              </a:ext>
            </a:extLst>
          </p:cNvPr>
          <p:cNvSpPr txBox="1">
            <a:spLocks/>
          </p:cNvSpPr>
          <p:nvPr/>
        </p:nvSpPr>
        <p:spPr>
          <a:xfrm>
            <a:off x="237392" y="1942549"/>
            <a:ext cx="4492870" cy="45285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bg2"/>
                </a:solidFill>
              </a:rPr>
              <a:t>Opportunity to discover more about a subject you love &amp; are passionate about</a:t>
            </a:r>
          </a:p>
          <a:p>
            <a:r>
              <a:rPr lang="en-GB" sz="2400" dirty="0">
                <a:solidFill>
                  <a:schemeClr val="bg2"/>
                </a:solidFill>
              </a:rPr>
              <a:t>An opportunity to study with international experts in a specific field</a:t>
            </a:r>
          </a:p>
          <a:p>
            <a:r>
              <a:rPr lang="en-GB" sz="2400" dirty="0">
                <a:solidFill>
                  <a:schemeClr val="bg2"/>
                </a:solidFill>
              </a:rPr>
              <a:t>The first step in your personal academic career</a:t>
            </a:r>
          </a:p>
          <a:p>
            <a:r>
              <a:rPr lang="en-GB" sz="2400" dirty="0">
                <a:solidFill>
                  <a:schemeClr val="bg2"/>
                </a:solidFill>
              </a:rPr>
              <a:t>Or personal progression in another profession</a:t>
            </a:r>
          </a:p>
          <a:p>
            <a:endParaRPr lang="en-GB" sz="2400" dirty="0">
              <a:solidFill>
                <a:schemeClr val="bg2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3AA1E1A-2CA8-4BAE-9A17-39370EAAD808}"/>
              </a:ext>
            </a:extLst>
          </p:cNvPr>
          <p:cNvSpPr txBox="1">
            <a:spLocks/>
          </p:cNvSpPr>
          <p:nvPr/>
        </p:nvSpPr>
        <p:spPr>
          <a:xfrm>
            <a:off x="413977" y="1195752"/>
            <a:ext cx="4642340" cy="5181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</a:rPr>
              <a:t>Why do PG Studies?</a:t>
            </a:r>
          </a:p>
        </p:txBody>
      </p:sp>
      <p:pic>
        <p:nvPicPr>
          <p:cNvPr id="9" name="Content Placeholder 2">
            <a:extLst>
              <a:ext uri="{FF2B5EF4-FFF2-40B4-BE49-F238E27FC236}">
                <a16:creationId xmlns:a16="http://schemas.microsoft.com/office/drawing/2014/main" id="{F7800458-1A3F-4CFF-890C-96F07E0D7D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179943"/>
            <a:ext cx="3430059" cy="365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39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474C22E-B9E4-4628-853C-143EB1C1A96E}"/>
              </a:ext>
            </a:extLst>
          </p:cNvPr>
          <p:cNvSpPr txBox="1">
            <a:spLocks/>
          </p:cNvSpPr>
          <p:nvPr/>
        </p:nvSpPr>
        <p:spPr>
          <a:xfrm>
            <a:off x="264507" y="1772206"/>
            <a:ext cx="4966915" cy="46956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bg2"/>
                </a:solidFill>
              </a:rPr>
              <a:t>There are various routes, options and ways of studying</a:t>
            </a:r>
          </a:p>
          <a:p>
            <a:r>
              <a:rPr lang="en-GB" sz="2400" dirty="0">
                <a:solidFill>
                  <a:schemeClr val="bg2"/>
                </a:solidFill>
              </a:rPr>
              <a:t>Mostly online distance learning</a:t>
            </a:r>
          </a:p>
          <a:p>
            <a:pPr lvl="1"/>
            <a:r>
              <a:rPr lang="en-GB" sz="2000" dirty="0">
                <a:solidFill>
                  <a:schemeClr val="bg2"/>
                </a:solidFill>
              </a:rPr>
              <a:t>A few also available on campus</a:t>
            </a:r>
          </a:p>
          <a:p>
            <a:r>
              <a:rPr lang="en-GB" sz="2400" dirty="0">
                <a:solidFill>
                  <a:schemeClr val="bg2"/>
                </a:solidFill>
              </a:rPr>
              <a:t>Full-time:</a:t>
            </a:r>
          </a:p>
          <a:p>
            <a:pPr lvl="1"/>
            <a:r>
              <a:rPr lang="en-GB" sz="2000" dirty="0">
                <a:solidFill>
                  <a:schemeClr val="bg2"/>
                </a:solidFill>
              </a:rPr>
              <a:t>2 years</a:t>
            </a:r>
          </a:p>
          <a:p>
            <a:r>
              <a:rPr lang="en-GB" sz="2400" dirty="0">
                <a:solidFill>
                  <a:schemeClr val="bg2"/>
                </a:solidFill>
              </a:rPr>
              <a:t>Part-time:</a:t>
            </a:r>
          </a:p>
          <a:p>
            <a:pPr lvl="1"/>
            <a:r>
              <a:rPr lang="en-GB" sz="2000" dirty="0">
                <a:solidFill>
                  <a:schemeClr val="bg2"/>
                </a:solidFill>
              </a:rPr>
              <a:t>Up to 4 years</a:t>
            </a:r>
          </a:p>
          <a:p>
            <a:r>
              <a:rPr lang="en-GB" sz="2400" dirty="0">
                <a:solidFill>
                  <a:schemeClr val="bg2"/>
                </a:solidFill>
              </a:rPr>
              <a:t>Possible Degrees:</a:t>
            </a:r>
          </a:p>
          <a:p>
            <a:pPr lvl="1"/>
            <a:r>
              <a:rPr lang="en-GB" sz="2000" dirty="0">
                <a:solidFill>
                  <a:schemeClr val="bg2"/>
                </a:solidFill>
              </a:rPr>
              <a:t>MA (and MTh)</a:t>
            </a:r>
          </a:p>
          <a:p>
            <a:pPr lvl="1"/>
            <a:r>
              <a:rPr lang="en-GB" sz="2000" dirty="0" err="1">
                <a:solidFill>
                  <a:schemeClr val="bg2"/>
                </a:solidFill>
              </a:rPr>
              <a:t>MRes</a:t>
            </a:r>
            <a:endParaRPr lang="en-GB" sz="2000" dirty="0">
              <a:solidFill>
                <a:schemeClr val="bg2"/>
              </a:solidFill>
            </a:endParaRPr>
          </a:p>
          <a:p>
            <a:pPr lvl="1"/>
            <a:r>
              <a:rPr lang="en-GB" sz="2000" dirty="0">
                <a:solidFill>
                  <a:schemeClr val="bg2"/>
                </a:solidFill>
              </a:rPr>
              <a:t>PG Certificate</a:t>
            </a:r>
          </a:p>
          <a:p>
            <a:pPr lvl="1"/>
            <a:r>
              <a:rPr lang="en-GB" sz="2000" dirty="0">
                <a:solidFill>
                  <a:schemeClr val="bg2"/>
                </a:solidFill>
              </a:rPr>
              <a:t>PG Diploma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97419A9-5277-4318-A66B-71E305B40850}"/>
              </a:ext>
            </a:extLst>
          </p:cNvPr>
          <p:cNvSpPr txBox="1">
            <a:spLocks/>
          </p:cNvSpPr>
          <p:nvPr/>
        </p:nvSpPr>
        <p:spPr>
          <a:xfrm>
            <a:off x="264508" y="1104540"/>
            <a:ext cx="4642340" cy="5181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</a:rPr>
              <a:t>Studying at Lampeter</a:t>
            </a:r>
          </a:p>
        </p:txBody>
      </p:sp>
      <p:pic>
        <p:nvPicPr>
          <p:cNvPr id="6" name="Picture 2" descr="C:\Users\sw003.CAMPUS\AppData\Local\Microsoft\Windows\Temporary Internet Files\Content.IE5\VLETZB8Z\MP900448575[1].jpg">
            <a:extLst>
              <a:ext uri="{FF2B5EF4-FFF2-40B4-BE49-F238E27FC236}">
                <a16:creationId xmlns:a16="http://schemas.microsoft.com/office/drawing/2014/main" id="{CB88DDAD-3295-4B02-BC9D-8F9E3A986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231" y="2211986"/>
            <a:ext cx="3546173" cy="237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95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474C22E-B9E4-4628-853C-143EB1C1A96E}"/>
              </a:ext>
            </a:extLst>
          </p:cNvPr>
          <p:cNvSpPr txBox="1">
            <a:spLocks/>
          </p:cNvSpPr>
          <p:nvPr/>
        </p:nvSpPr>
        <p:spPr>
          <a:xfrm>
            <a:off x="254977" y="1644162"/>
            <a:ext cx="6031523" cy="49236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Contact </a:t>
            </a:r>
            <a:r>
              <a:rPr lang="en-GB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l.steel@uwtsd.ac.uk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Ancient Civilisations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Ancient History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Ancient Religions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Classics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Greek and Latin</a:t>
            </a:r>
          </a:p>
          <a:p>
            <a:r>
              <a:rPr lang="en-GB" dirty="0">
                <a:solidFill>
                  <a:schemeClr val="bg2"/>
                </a:solidFill>
              </a:rPr>
              <a:t>Contact: </a:t>
            </a:r>
            <a:r>
              <a:rPr lang="en-GB" dirty="0">
                <a:solidFill>
                  <a:schemeClr val="accent4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k.zinn@uwtsd.ac.uk</a:t>
            </a:r>
            <a:endParaRPr lang="en-GB" dirty="0">
              <a:solidFill>
                <a:schemeClr val="bg2"/>
              </a:solidFill>
            </a:endParaRPr>
          </a:p>
          <a:p>
            <a:pPr lvl="1"/>
            <a:r>
              <a:rPr lang="en-GB" dirty="0">
                <a:solidFill>
                  <a:srgbClr val="FF0000"/>
                </a:solidFill>
              </a:rPr>
              <a:t>Heritage</a:t>
            </a:r>
            <a:r>
              <a:rPr lang="en-GB" dirty="0">
                <a:solidFill>
                  <a:schemeClr val="bg2"/>
                </a:solidFill>
              </a:rPr>
              <a:t>			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Historical Studies</a:t>
            </a:r>
            <a:endParaRPr lang="en-GB" dirty="0">
              <a:solidFill>
                <a:schemeClr val="accent4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Contact </a:t>
            </a:r>
            <a:r>
              <a:rPr lang="en-GB" dirty="0">
                <a:solidFill>
                  <a:schemeClr val="accent4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n.nayling@lamp.ac.uk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Archaeological </a:t>
            </a:r>
            <a:r>
              <a:rPr lang="en-GB" dirty="0" err="1">
                <a:solidFill>
                  <a:schemeClr val="bg2"/>
                </a:solidFill>
              </a:rPr>
              <a:t>Pratice</a:t>
            </a:r>
            <a:r>
              <a:rPr lang="en-GB" dirty="0">
                <a:solidFill>
                  <a:schemeClr val="bg2"/>
                </a:solidFill>
              </a:rPr>
              <a:t>: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97419A9-5277-4318-A66B-71E305B40850}"/>
              </a:ext>
            </a:extLst>
          </p:cNvPr>
          <p:cNvSpPr txBox="1">
            <a:spLocks/>
          </p:cNvSpPr>
          <p:nvPr/>
        </p:nvSpPr>
        <p:spPr>
          <a:xfrm>
            <a:off x="562704" y="979334"/>
            <a:ext cx="6137034" cy="77317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</a:rPr>
              <a:t>Our Degrees</a:t>
            </a:r>
          </a:p>
        </p:txBody>
      </p:sp>
    </p:spTree>
    <p:extLst>
      <p:ext uri="{BB962C8B-B14F-4D97-AF65-F5344CB8AC3E}">
        <p14:creationId xmlns:p14="http://schemas.microsoft.com/office/powerpoint/2010/main" val="107378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474C22E-B9E4-4628-853C-143EB1C1A96E}"/>
              </a:ext>
            </a:extLst>
          </p:cNvPr>
          <p:cNvSpPr txBox="1">
            <a:spLocks/>
          </p:cNvSpPr>
          <p:nvPr/>
        </p:nvSpPr>
        <p:spPr>
          <a:xfrm>
            <a:off x="351690" y="1772081"/>
            <a:ext cx="5503987" cy="46111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2"/>
                </a:solidFill>
              </a:rPr>
              <a:t>Contact </a:t>
            </a:r>
            <a:r>
              <a:rPr lang="en-GB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j.cartwright@uwtsd.ac.uk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Medieval Studies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Celtic Studies</a:t>
            </a:r>
            <a:endParaRPr lang="en-GB" sz="2800" dirty="0">
              <a:solidFill>
                <a:schemeClr val="bg2"/>
              </a:solidFill>
            </a:endParaRPr>
          </a:p>
          <a:p>
            <a:r>
              <a:rPr lang="en-US" dirty="0">
                <a:solidFill>
                  <a:schemeClr val="bg2"/>
                </a:solidFill>
              </a:rPr>
              <a:t>Contact: </a:t>
            </a:r>
            <a:r>
              <a:rPr lang="en-US" dirty="0">
                <a:solidFill>
                  <a:schemeClr val="accent4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n.campion@uwtsd.ac.uk</a:t>
            </a:r>
            <a:endParaRPr lang="en-GB" dirty="0">
              <a:solidFill>
                <a:schemeClr val="bg2"/>
              </a:solidFill>
            </a:endParaRPr>
          </a:p>
          <a:p>
            <a:pPr lvl="1"/>
            <a:r>
              <a:rPr lang="en-GB" dirty="0">
                <a:solidFill>
                  <a:schemeClr val="bg2"/>
                </a:solidFill>
              </a:rPr>
              <a:t>Cultural Astrology and Astronomy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Ecology and Spirituality</a:t>
            </a:r>
          </a:p>
          <a:p>
            <a:r>
              <a:rPr lang="en-GB" dirty="0">
                <a:solidFill>
                  <a:schemeClr val="bg2"/>
                </a:solidFill>
              </a:rPr>
              <a:t>Contact: </a:t>
            </a:r>
            <a:r>
              <a:rPr lang="en-GB" dirty="0">
                <a:solidFill>
                  <a:schemeClr val="accent4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j.clapham@uwtsd.ac.uk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Creative Writing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Modern Literature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Teaching English for Speakers of Other Languages (TESOL)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97419A9-5277-4318-A66B-71E305B40850}"/>
              </a:ext>
            </a:extLst>
          </p:cNvPr>
          <p:cNvSpPr txBox="1">
            <a:spLocks/>
          </p:cNvSpPr>
          <p:nvPr/>
        </p:nvSpPr>
        <p:spPr>
          <a:xfrm>
            <a:off x="351692" y="1040455"/>
            <a:ext cx="6251331" cy="77317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</a:rPr>
              <a:t>Our Degrees</a:t>
            </a:r>
          </a:p>
        </p:txBody>
      </p:sp>
    </p:spTree>
    <p:extLst>
      <p:ext uri="{BB962C8B-B14F-4D97-AF65-F5344CB8AC3E}">
        <p14:creationId xmlns:p14="http://schemas.microsoft.com/office/powerpoint/2010/main" val="120953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E2BA9-DE27-46F8-A38B-5492AB1AC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5"/>
            <a:ext cx="2983169" cy="594704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Our Degrees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099B7-8E1C-405A-8249-3F24BEB6A8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4638" y="1820008"/>
            <a:ext cx="5196254" cy="478301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dirty="0">
                <a:solidFill>
                  <a:schemeClr val="bg2"/>
                </a:solidFill>
              </a:rPr>
              <a:t>Contact: </a:t>
            </a:r>
            <a:r>
              <a:rPr lang="en-GB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t.baylor@uwtsd.ac.uk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GB" dirty="0">
                <a:solidFill>
                  <a:schemeClr val="bg2"/>
                </a:solidFill>
              </a:rPr>
              <a:t>Biblical Interpretation</a:t>
            </a:r>
          </a:p>
          <a:p>
            <a:pPr marL="685800" lvl="2"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solidFill>
                  <a:srgbClr val="FF0000"/>
                </a:solidFill>
              </a:rPr>
              <a:t>Christian Theology</a:t>
            </a:r>
          </a:p>
          <a:p>
            <a:pPr marL="685800" lvl="2"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solidFill>
                  <a:srgbClr val="FF0000"/>
                </a:solidFill>
              </a:rPr>
              <a:t>Religious Experience</a:t>
            </a:r>
          </a:p>
          <a:p>
            <a:pPr marL="685800" lvl="2"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bg2"/>
                </a:solidFill>
              </a:rPr>
              <a:t>Study of Religions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solidFill>
                  <a:schemeClr val="bg2"/>
                </a:solidFill>
              </a:rPr>
              <a:t>Contact: </a:t>
            </a:r>
            <a:r>
              <a:rPr lang="en-US" dirty="0">
                <a:solidFill>
                  <a:schemeClr val="accent4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a.slater@uwtsd.ac.uk</a:t>
            </a:r>
            <a:endParaRPr lang="en-US" dirty="0">
              <a:solidFill>
                <a:schemeClr val="accent4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solidFill>
                  <a:srgbClr val="FF0000"/>
                </a:solidFill>
              </a:rPr>
              <a:t>Islamic Studies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solidFill>
                  <a:srgbClr val="FF0000"/>
                </a:solidFill>
              </a:rPr>
              <a:t>Philosophy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Philosophy and Religion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>
                <a:solidFill>
                  <a:schemeClr val="bg2"/>
                </a:solidFill>
              </a:rPr>
              <a:t>Interfaith Studies</a:t>
            </a:r>
          </a:p>
        </p:txBody>
      </p:sp>
    </p:spTree>
    <p:extLst>
      <p:ext uri="{BB962C8B-B14F-4D97-AF65-F5344CB8AC3E}">
        <p14:creationId xmlns:p14="http://schemas.microsoft.com/office/powerpoint/2010/main" val="10989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5D7D8-32D8-45E4-8A47-152667952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112" y="1002322"/>
            <a:ext cx="5482734" cy="60667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Our Degrees (Carmarthen)</a:t>
            </a:r>
            <a:endParaRPr lang="en-GB" sz="3600" b="1" dirty="0">
              <a:solidFill>
                <a:schemeClr val="bg1"/>
              </a:solidFill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6032133-9D89-4044-A414-EA0C120CD1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3811" y="1772816"/>
            <a:ext cx="6810373" cy="482453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Contact: </a:t>
            </a:r>
            <a:r>
              <a:rPr lang="en-US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h.lewis@uwtsd.ac.uk</a:t>
            </a:r>
            <a:endParaRPr lang="en-US" dirty="0">
              <a:solidFill>
                <a:schemeClr val="accent4"/>
              </a:solidFill>
            </a:endParaRPr>
          </a:p>
          <a:p>
            <a:pPr lvl="1"/>
            <a:r>
              <a:rPr lang="en-US" dirty="0">
                <a:solidFill>
                  <a:schemeClr val="bg1"/>
                </a:solidFill>
              </a:rPr>
              <a:t>Bilingualism and Multilingualism</a:t>
            </a:r>
          </a:p>
          <a:p>
            <a:r>
              <a:rPr lang="en-US" dirty="0">
                <a:solidFill>
                  <a:schemeClr val="bg1"/>
                </a:solidFill>
              </a:rPr>
              <a:t>Contact: </a:t>
            </a:r>
            <a:r>
              <a:rPr lang="it-IT" dirty="0">
                <a:solidFill>
                  <a:schemeClr val="accent4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c.lohmann-hancock@uwtsd.ac.uk</a:t>
            </a:r>
            <a:r>
              <a:rPr lang="it-IT" dirty="0">
                <a:solidFill>
                  <a:schemeClr val="accent4"/>
                </a:solidFill>
              </a:rPr>
              <a:t>  </a:t>
            </a:r>
            <a:endParaRPr lang="en-US" dirty="0">
              <a:solidFill>
                <a:schemeClr val="accent4"/>
              </a:solidFill>
            </a:endParaRPr>
          </a:p>
          <a:p>
            <a:pPr lvl="1"/>
            <a:r>
              <a:rPr lang="en-US" dirty="0">
                <a:solidFill>
                  <a:schemeClr val="bg1"/>
                </a:solidFill>
              </a:rPr>
              <a:t>Equality and Diversity in Society</a:t>
            </a:r>
          </a:p>
        </p:txBody>
      </p:sp>
    </p:spTree>
    <p:extLst>
      <p:ext uri="{BB962C8B-B14F-4D97-AF65-F5344CB8AC3E}">
        <p14:creationId xmlns:p14="http://schemas.microsoft.com/office/powerpoint/2010/main" val="69838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A2425-2DFE-441D-BF01-2242A5FB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7" y="1045580"/>
            <a:ext cx="5794131" cy="660127"/>
          </a:xfrm>
        </p:spPr>
        <p:txBody>
          <a:bodyPr/>
          <a:lstStyle/>
          <a:p>
            <a:r>
              <a:rPr lang="en-GB" sz="3600" b="1" dirty="0">
                <a:solidFill>
                  <a:schemeClr val="bg1"/>
                </a:solidFill>
              </a:rPr>
              <a:t>Finance, Funding and Fees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06095-3205-47A9-A56D-01E9B135C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456" y="1705707"/>
            <a:ext cx="8655944" cy="4895092"/>
          </a:xfr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66000"/>
                </a:schemeClr>
              </a:gs>
              <a:gs pos="100000">
                <a:srgbClr val="155B84"/>
              </a:gs>
            </a:gsLst>
            <a:path path="circle">
              <a:fillToRect l="50000" t="130000" r="50000" b="-30000"/>
            </a:path>
          </a:gra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Fees: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MA	 £7,500	£15,000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PG Cert:	£2,500		£5,000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PG Dip	£5,000		£10,000</a:t>
            </a:r>
          </a:p>
          <a:p>
            <a:r>
              <a:rPr lang="en-GB" dirty="0">
                <a:solidFill>
                  <a:schemeClr val="bg1"/>
                </a:solidFill>
              </a:rPr>
              <a:t>Our information for fees is available at:</a:t>
            </a:r>
          </a:p>
          <a:p>
            <a:pPr lvl="1"/>
            <a:r>
              <a:rPr lang="en-GB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https://www.uwtsd.ac.uk/postgraduate/postgraduate-fees/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</a:rPr>
              <a:t>Bursaries:</a:t>
            </a:r>
          </a:p>
          <a:p>
            <a:pPr lvl="1"/>
            <a:r>
              <a:rPr lang="en-GB" dirty="0">
                <a:solidFill>
                  <a:schemeClr val="accent4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https://www.uwtsd.ac.uk/bursaries/postgraduate/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</a:rPr>
              <a:t>For information for PG funding in Wales:</a:t>
            </a:r>
          </a:p>
          <a:p>
            <a:pPr lvl="1"/>
            <a:r>
              <a:rPr lang="en-GB" dirty="0">
                <a:solidFill>
                  <a:schemeClr val="accent4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https://www.studentfinancewales.co.uk/postgraduate-finance/master-s/</a:t>
            </a:r>
            <a:endParaRPr lang="en-GB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50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66000"/>
              </a:schemeClr>
            </a:gs>
            <a:gs pos="100000">
              <a:srgbClr val="155B84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389DC-054B-45C6-B6C5-95A698F2D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3792061" cy="467719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6ADA8-7458-40DC-837C-857A267176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3259" y="1844824"/>
            <a:ext cx="8555763" cy="462381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You need: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References (academic)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Personal Statement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Proof of identity</a:t>
            </a:r>
          </a:p>
          <a:p>
            <a:pPr lvl="1"/>
            <a:r>
              <a:rPr lang="en-GB" dirty="0" err="1">
                <a:solidFill>
                  <a:schemeClr val="bg2"/>
                </a:solidFill>
              </a:rPr>
              <a:t>MRes</a:t>
            </a:r>
            <a:r>
              <a:rPr lang="en-GB" dirty="0">
                <a:solidFill>
                  <a:schemeClr val="bg2"/>
                </a:solidFill>
              </a:rPr>
              <a:t>: an idea of what your proposed research topic might be</a:t>
            </a:r>
          </a:p>
          <a:p>
            <a:r>
              <a:rPr lang="en-GB" dirty="0">
                <a:solidFill>
                  <a:schemeClr val="bg2"/>
                </a:solidFill>
              </a:rPr>
              <a:t>Easiest way to apply: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Find your programme on our web page</a:t>
            </a:r>
          </a:p>
          <a:p>
            <a:pPr lvl="1"/>
            <a:r>
              <a:rPr lang="en-GB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https://www.uwtsd.ac.uk/ma-ancient-civilisations/</a:t>
            </a:r>
            <a:r>
              <a:rPr lang="en-GB" dirty="0">
                <a:solidFill>
                  <a:schemeClr val="accent4"/>
                </a:solidFill>
              </a:rPr>
              <a:t> 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Click the </a:t>
            </a:r>
            <a:r>
              <a:rPr lang="en-GB" sz="3600" b="1" dirty="0">
                <a:solidFill>
                  <a:srgbClr val="FF0000"/>
                </a:solidFill>
              </a:rPr>
              <a:t>Apply Now </a:t>
            </a:r>
            <a:r>
              <a:rPr lang="en-GB" dirty="0">
                <a:solidFill>
                  <a:schemeClr val="bg2"/>
                </a:solidFill>
              </a:rPr>
              <a:t>button</a:t>
            </a:r>
          </a:p>
          <a:p>
            <a:endParaRPr lang="en-GB" sz="24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84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47D3B3-2CEC-47BE-8F2F-5C3164EBC5A8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211f9404-bca0-4bcf-9c1d-965ccb6f8d2d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B39123-6EEF-44A3-BB4E-6DBCD963DC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1958</TotalTime>
  <Words>428</Words>
  <Application>Microsoft Office PowerPoint</Application>
  <PresentationFormat>On-screen Show (4:3)</PresentationFormat>
  <Paragraphs>79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Calibri</vt:lpstr>
      <vt:lpstr>Calibri Light</vt:lpstr>
      <vt:lpstr>Sub Title 2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Degrees</vt:lpstr>
      <vt:lpstr>Our Degrees (Carmarthen)</vt:lpstr>
      <vt:lpstr>Finance, Funding and Fees</vt:lpstr>
      <vt:lpstr>Applications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Louise Steel</cp:lastModifiedBy>
  <cp:revision>76</cp:revision>
  <dcterms:created xsi:type="dcterms:W3CDTF">2021-03-10T12:10:47Z</dcterms:created>
  <dcterms:modified xsi:type="dcterms:W3CDTF">2022-04-11T11:22:16Z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