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41"/>
  </p:notesMasterIdLst>
  <p:handoutMasterIdLst>
    <p:handoutMasterId r:id="rId42"/>
  </p:handoutMasterIdLst>
  <p:sldIdLst>
    <p:sldId id="474" r:id="rId4"/>
    <p:sldId id="475" r:id="rId5"/>
    <p:sldId id="1087" r:id="rId6"/>
    <p:sldId id="1090" r:id="rId7"/>
    <p:sldId id="1091" r:id="rId8"/>
    <p:sldId id="272" r:id="rId9"/>
    <p:sldId id="275" r:id="rId10"/>
    <p:sldId id="380" r:id="rId11"/>
    <p:sldId id="381" r:id="rId12"/>
    <p:sldId id="1081" r:id="rId13"/>
    <p:sldId id="1082" r:id="rId14"/>
    <p:sldId id="1093" r:id="rId15"/>
    <p:sldId id="1092" r:id="rId16"/>
    <p:sldId id="1107" r:id="rId17"/>
    <p:sldId id="1108" r:id="rId18"/>
    <p:sldId id="1102" r:id="rId19"/>
    <p:sldId id="1104" r:id="rId20"/>
    <p:sldId id="393" r:id="rId21"/>
    <p:sldId id="1100" r:id="rId22"/>
    <p:sldId id="1103" r:id="rId23"/>
    <p:sldId id="1105" r:id="rId24"/>
    <p:sldId id="354" r:id="rId25"/>
    <p:sldId id="1109" r:id="rId26"/>
    <p:sldId id="1110" r:id="rId27"/>
    <p:sldId id="403" r:id="rId28"/>
    <p:sldId id="422" r:id="rId29"/>
    <p:sldId id="299" r:id="rId30"/>
    <p:sldId id="1101" r:id="rId31"/>
    <p:sldId id="406" r:id="rId32"/>
    <p:sldId id="1094" r:id="rId33"/>
    <p:sldId id="1095" r:id="rId34"/>
    <p:sldId id="1096" r:id="rId35"/>
    <p:sldId id="1097" r:id="rId36"/>
    <p:sldId id="1098" r:id="rId37"/>
    <p:sldId id="1106" r:id="rId38"/>
    <p:sldId id="1111" r:id="rId39"/>
    <p:sldId id="407" r:id="rId4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08"/>
    <p:restoredTop sz="79047" autoAdjust="0"/>
  </p:normalViewPr>
  <p:slideViewPr>
    <p:cSldViewPr snapToGrid="0" snapToObjects="1">
      <p:cViewPr varScale="1">
        <p:scale>
          <a:sx n="57" d="100"/>
          <a:sy n="57" d="100"/>
        </p:scale>
        <p:origin x="82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8413" y="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70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8413" y="928370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90409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83830"/>
            <a:ext cx="2914015" cy="49040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3388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712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389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18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249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20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3809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946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09/02/2023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09/02/2023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ieithgar.cymru/adnoddau/tic-toc-cloc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19.jpeg"/><Relationship Id="rId12" Type="http://schemas.openxmlformats.org/officeDocument/2006/relationships/image" Target="../media/image2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pn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27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4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ordwall.net/resource/5980473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3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png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10" Type="http://schemas.openxmlformats.org/officeDocument/2006/relationships/image" Target="../media/image53.png"/><Relationship Id="rId4" Type="http://schemas.openxmlformats.org/officeDocument/2006/relationships/image" Target="../media/image47.jpeg"/><Relationship Id="rId9" Type="http://schemas.openxmlformats.org/officeDocument/2006/relationships/image" Target="../media/image52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hyperlink" Target="https://wordwall.net/resource/8525319/beth-syn-bod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132591293/beth-syn-bod-arnat-ti-flash-cards/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s://www.youtube.com/watch?v=kk_o702zuVs" TargetMode="Externa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6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8.xml"/><Relationship Id="rId1" Type="http://schemas.openxmlformats.org/officeDocument/2006/relationships/video" Target="https://www.youtube.com/embed/acInhmR5eKE?feature=oembed" TargetMode="External"/><Relationship Id="rId4" Type="http://schemas.openxmlformats.org/officeDocument/2006/relationships/image" Target="../media/image6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iff"/><Relationship Id="rId1" Type="http://schemas.openxmlformats.org/officeDocument/2006/relationships/slideLayout" Target="../slideLayouts/slideLayout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iplayer/episode/p0394fg2/ysbyty-cyw-bach-cyfres-1-pennod-8" TargetMode="External"/><Relationship Id="rId2" Type="http://schemas.openxmlformats.org/officeDocument/2006/relationships/image" Target="../media/image80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Julia James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j.james@pcydds.ac.uk</a:t>
            </a: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>
                <a:solidFill>
                  <a:srgbClr val="002060"/>
                </a:solidFill>
                <a:latin typeface="Segoe Print" panose="02000800000000000000" pitchFamily="2" charset="0"/>
              </a:rPr>
              <a:t>BA2 2022-23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400" b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09.02.2023</a:t>
            </a:r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2332740"/>
            <a:ext cx="5703872" cy="196832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Trafod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salwch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a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rhannau’r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corff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+mj-lt"/>
                <a:cs typeface="Cavolini" panose="03000502040302020204" pitchFamily="66" charset="0"/>
              </a:rPr>
              <a:t>   </a:t>
            </a:r>
            <a:r>
              <a:rPr lang="en-US" sz="2400" i="1" dirty="0">
                <a:latin typeface="+mj-lt"/>
                <a:cs typeface="Cavolini" panose="03000502040302020204" pitchFamily="66" charset="0"/>
              </a:rPr>
              <a:t>Discuss illnesses and body parts.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3654827" y="603835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3377467" y="26312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cofio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…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6F0E661-1E93-8E45-A3C8-7C29CA7930EB}"/>
              </a:ext>
            </a:extLst>
          </p:cNvPr>
          <p:cNvSpPr txBox="1">
            <a:spLocks/>
          </p:cNvSpPr>
          <p:nvPr/>
        </p:nvSpPr>
        <p:spPr>
          <a:xfrm>
            <a:off x="1098408" y="2092349"/>
            <a:ext cx="3526144" cy="19671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22CAD5D-DA95-2348-B044-50CA862D1BD1}"/>
              </a:ext>
            </a:extLst>
          </p:cNvPr>
          <p:cNvSpPr txBox="1">
            <a:spLocks/>
          </p:cNvSpPr>
          <p:nvPr/>
        </p:nvSpPr>
        <p:spPr>
          <a:xfrm>
            <a:off x="1161444" y="2369828"/>
            <a:ext cx="3391306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500" dirty="0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833E579-CF42-DE4F-B0B8-0CC30CA3E005}"/>
              </a:ext>
            </a:extLst>
          </p:cNvPr>
          <p:cNvSpPr txBox="1">
            <a:spLocks/>
          </p:cNvSpPr>
          <p:nvPr/>
        </p:nvSpPr>
        <p:spPr>
          <a:xfrm>
            <a:off x="7179970" y="2092348"/>
            <a:ext cx="3526144" cy="19671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B9A9021-8436-6B48-B8AF-FDC971816378}"/>
              </a:ext>
            </a:extLst>
          </p:cNvPr>
          <p:cNvSpPr txBox="1">
            <a:spLocks/>
          </p:cNvSpPr>
          <p:nvPr/>
        </p:nvSpPr>
        <p:spPr>
          <a:xfrm>
            <a:off x="7247389" y="2369827"/>
            <a:ext cx="3391306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500" dirty="0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</a:p>
        </p:txBody>
      </p:sp>
      <p:pic>
        <p:nvPicPr>
          <p:cNvPr id="12" name="Picture 11">
            <a:hlinkClick r:id="rId2"/>
            <a:extLst>
              <a:ext uri="{FF2B5EF4-FFF2-40B4-BE49-F238E27FC236}">
                <a16:creationId xmlns:a16="http://schemas.microsoft.com/office/drawing/2014/main" id="{3202E312-9881-F143-9F02-685A64463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459" y="4476538"/>
            <a:ext cx="1523275" cy="1888206"/>
          </a:xfrm>
          <a:prstGeom prst="rect">
            <a:avLst/>
          </a:prstGeom>
        </p:spPr>
      </p:pic>
      <p:pic>
        <p:nvPicPr>
          <p:cNvPr id="13" name="Picture 6" descr="Image result for £20 note">
            <a:extLst>
              <a:ext uri="{FF2B5EF4-FFF2-40B4-BE49-F238E27FC236}">
                <a16:creationId xmlns:a16="http://schemas.microsoft.com/office/drawing/2014/main" id="{AD4D5D36-D00F-A247-B056-0F51FED81F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213" t="7436" r="3116" b="7130"/>
          <a:stretch>
            <a:fillRect/>
          </a:stretch>
        </p:blipFill>
        <p:spPr>
          <a:xfrm>
            <a:off x="7625270" y="4629752"/>
            <a:ext cx="2502718" cy="137512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6683E-0BEE-F74D-961E-F9E340D88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42" y="1406328"/>
            <a:ext cx="11295447" cy="4627557"/>
          </a:xfrm>
          <a:prstGeom prst="rect">
            <a:avLst/>
          </a:prstGeom>
        </p:spPr>
      </p:pic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8831179" y="1406328"/>
            <a:ext cx="1058779" cy="7593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0A8C3B-2442-3245-928D-156697E7B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71" y="1406328"/>
            <a:ext cx="10611990" cy="5075989"/>
          </a:xfrm>
          <a:prstGeom prst="rect">
            <a:avLst/>
          </a:prstGeom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7820527" y="1533758"/>
            <a:ext cx="818148" cy="82443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58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>
            <a:extLst>
              <a:ext uri="{FF2B5EF4-FFF2-40B4-BE49-F238E27FC236}">
                <a16:creationId xmlns:a16="http://schemas.microsoft.com/office/drawing/2014/main" id="{4CE42067-E20C-7349-9431-8C3546D3E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85B3B329-EC08-FA46-B1D9-F9EA4C4FA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3556" name="Text Box 4">
            <a:extLst>
              <a:ext uri="{FF2B5EF4-FFF2-40B4-BE49-F238E27FC236}">
                <a16:creationId xmlns:a16="http://schemas.microsoft.com/office/drawing/2014/main" id="{DCB3B5AC-DB11-9F4D-B09C-7B53B6E969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3557" name="Text Box 5">
            <a:extLst>
              <a:ext uri="{FF2B5EF4-FFF2-40B4-BE49-F238E27FC236}">
                <a16:creationId xmlns:a16="http://schemas.microsoft.com/office/drawing/2014/main" id="{DCF49559-8C40-3A48-ABC3-3C0ECAC5C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3558" name="Text Box 6">
            <a:extLst>
              <a:ext uri="{FF2B5EF4-FFF2-40B4-BE49-F238E27FC236}">
                <a16:creationId xmlns:a16="http://schemas.microsoft.com/office/drawing/2014/main" id="{F589EE2F-CC70-CD4D-8C87-72B4B83E7E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3559" name="Text Box 7">
            <a:extLst>
              <a:ext uri="{FF2B5EF4-FFF2-40B4-BE49-F238E27FC236}">
                <a16:creationId xmlns:a16="http://schemas.microsoft.com/office/drawing/2014/main" id="{4DA2C210-AF07-4640-9D58-BA7FC359DF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15EB35E9-2EA5-8348-B5CC-A47DF9C83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3561" name="Text Box 9">
            <a:extLst>
              <a:ext uri="{FF2B5EF4-FFF2-40B4-BE49-F238E27FC236}">
                <a16:creationId xmlns:a16="http://schemas.microsoft.com/office/drawing/2014/main" id="{2B9E1129-4BE2-824A-B0D0-E38AC4A19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3562" name="Text Box 10">
            <a:extLst>
              <a:ext uri="{FF2B5EF4-FFF2-40B4-BE49-F238E27FC236}">
                <a16:creationId xmlns:a16="http://schemas.microsoft.com/office/drawing/2014/main" id="{3D80CB09-D673-CF42-AEC7-FC029ACC2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3563" name="Text Box 11">
            <a:extLst>
              <a:ext uri="{FF2B5EF4-FFF2-40B4-BE49-F238E27FC236}">
                <a16:creationId xmlns:a16="http://schemas.microsoft.com/office/drawing/2014/main" id="{EE9B542F-B632-E14C-BC6A-085F5DC2F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3564" name="Text Box 12">
            <a:extLst>
              <a:ext uri="{FF2B5EF4-FFF2-40B4-BE49-F238E27FC236}">
                <a16:creationId xmlns:a16="http://schemas.microsoft.com/office/drawing/2014/main" id="{14EAB97E-029C-1741-BACE-F6584E7DE2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3565" name="Text Box 13">
            <a:extLst>
              <a:ext uri="{FF2B5EF4-FFF2-40B4-BE49-F238E27FC236}">
                <a16:creationId xmlns:a16="http://schemas.microsoft.com/office/drawing/2014/main" id="{B543007E-F197-9A48-97C9-E655EB6C4B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3566" name="Text Box 14">
            <a:extLst>
              <a:ext uri="{FF2B5EF4-FFF2-40B4-BE49-F238E27FC236}">
                <a16:creationId xmlns:a16="http://schemas.microsoft.com/office/drawing/2014/main" id="{E374F214-D71E-F443-A985-489F24C940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7942" y="3103273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/>
              <a:t>3</a:t>
            </a:r>
            <a:endParaRPr lang="en-US" altLang="en-US" sz="3200" dirty="0"/>
          </a:p>
        </p:txBody>
      </p:sp>
      <p:sp>
        <p:nvSpPr>
          <p:cNvPr id="23567" name="Text Box 15">
            <a:extLst>
              <a:ext uri="{FF2B5EF4-FFF2-40B4-BE49-F238E27FC236}">
                <a16:creationId xmlns:a16="http://schemas.microsoft.com/office/drawing/2014/main" id="{537C0C12-D650-FB4E-ABFD-8BF965998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3571" name="Text Box 19">
            <a:extLst>
              <a:ext uri="{FF2B5EF4-FFF2-40B4-BE49-F238E27FC236}">
                <a16:creationId xmlns:a16="http://schemas.microsoft.com/office/drawing/2014/main" id="{DB105724-EB0D-AD44-8764-7696E6EE71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758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2" name="Text Box 20">
            <a:extLst>
              <a:ext uri="{FF2B5EF4-FFF2-40B4-BE49-F238E27FC236}">
                <a16:creationId xmlns:a16="http://schemas.microsoft.com/office/drawing/2014/main" id="{850D216D-D19A-1F49-B61B-589FA3517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4076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3" name="Text Box 21">
            <a:extLst>
              <a:ext uri="{FF2B5EF4-FFF2-40B4-BE49-F238E27FC236}">
                <a16:creationId xmlns:a16="http://schemas.microsoft.com/office/drawing/2014/main" id="{D394FFD8-E211-AF48-BDDC-4BF302EECD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31522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3574" name="Text Box 22">
            <a:extLst>
              <a:ext uri="{FF2B5EF4-FFF2-40B4-BE49-F238E27FC236}">
                <a16:creationId xmlns:a16="http://schemas.microsoft.com/office/drawing/2014/main" id="{88788C20-8D5E-C443-9D3C-E714436F6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3990476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3575" name="Text Box 23">
            <a:extLst>
              <a:ext uri="{FF2B5EF4-FFF2-40B4-BE49-F238E27FC236}">
                <a16:creationId xmlns:a16="http://schemas.microsoft.com/office/drawing/2014/main" id="{B601D0FA-786D-D64F-9950-CE01DDC38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4828676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3576" name="Text Box 24">
            <a:extLst>
              <a:ext uri="{FF2B5EF4-FFF2-40B4-BE49-F238E27FC236}">
                <a16:creationId xmlns:a16="http://schemas.microsoft.com/office/drawing/2014/main" id="{0CCAFA7E-86F5-1147-87E0-44D15D3118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4953" y="5789110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hanner </a:t>
            </a:r>
            <a:r>
              <a:rPr lang="en-GB" altLang="en-US" b="1" u="sng">
                <a:solidFill>
                  <a:srgbClr val="FF0000"/>
                </a:solidFill>
              </a:rPr>
              <a:t>awr</a:t>
            </a:r>
            <a:r>
              <a:rPr lang="en-GB" altLang="en-US">
                <a:solidFill>
                  <a:srgbClr val="FF0000"/>
                </a:solidFill>
              </a:rPr>
              <a:t> wedi...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9" name="Text Box 19">
            <a:extLst>
              <a:ext uri="{FF2B5EF4-FFF2-40B4-BE49-F238E27FC236}">
                <a16:creationId xmlns:a16="http://schemas.microsoft.com/office/drawing/2014/main" id="{0360F2AB-4265-CA4C-A5DF-3E7327E3BD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4458" y="533116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5" name="AutoShape 2">
            <a:extLst>
              <a:ext uri="{FF2B5EF4-FFF2-40B4-BE49-F238E27FC236}">
                <a16:creationId xmlns:a16="http://schemas.microsoft.com/office/drawing/2014/main" id="{11678115-7050-8441-AE99-150F1639F6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6" name="Text Box 3">
            <a:extLst>
              <a:ext uri="{FF2B5EF4-FFF2-40B4-BE49-F238E27FC236}">
                <a16:creationId xmlns:a16="http://schemas.microsoft.com/office/drawing/2014/main" id="{BA74F236-6076-BF46-819E-4F6AA54FAD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7" name="Text Box 4">
            <a:extLst>
              <a:ext uri="{FF2B5EF4-FFF2-40B4-BE49-F238E27FC236}">
                <a16:creationId xmlns:a16="http://schemas.microsoft.com/office/drawing/2014/main" id="{F223E878-35F0-F342-BD42-F2B2BC0B0B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8" name="Text Box 5">
            <a:extLst>
              <a:ext uri="{FF2B5EF4-FFF2-40B4-BE49-F238E27FC236}">
                <a16:creationId xmlns:a16="http://schemas.microsoft.com/office/drawing/2014/main" id="{869258F9-E605-6542-B63E-B888E01B23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0" name="Text Box 6">
            <a:extLst>
              <a:ext uri="{FF2B5EF4-FFF2-40B4-BE49-F238E27FC236}">
                <a16:creationId xmlns:a16="http://schemas.microsoft.com/office/drawing/2014/main" id="{9C8DEC7B-488E-D443-A797-CD2E7498C6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1" name="Text Box 7">
            <a:extLst>
              <a:ext uri="{FF2B5EF4-FFF2-40B4-BE49-F238E27FC236}">
                <a16:creationId xmlns:a16="http://schemas.microsoft.com/office/drawing/2014/main" id="{9473458E-F93F-344A-8CB9-3EBE0FF2D3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2" name="Text Box 8">
            <a:extLst>
              <a:ext uri="{FF2B5EF4-FFF2-40B4-BE49-F238E27FC236}">
                <a16:creationId xmlns:a16="http://schemas.microsoft.com/office/drawing/2014/main" id="{FD2EAD47-28E7-D841-9889-09B8D434C1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3" name="Text Box 9">
            <a:extLst>
              <a:ext uri="{FF2B5EF4-FFF2-40B4-BE49-F238E27FC236}">
                <a16:creationId xmlns:a16="http://schemas.microsoft.com/office/drawing/2014/main" id="{4597780A-08EB-D343-90C8-B9380B999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4" name="Text Box 10">
            <a:extLst>
              <a:ext uri="{FF2B5EF4-FFF2-40B4-BE49-F238E27FC236}">
                <a16:creationId xmlns:a16="http://schemas.microsoft.com/office/drawing/2014/main" id="{DFF45C5A-C58F-E946-B85F-AA40E0A67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5" name="Text Box 11">
            <a:extLst>
              <a:ext uri="{FF2B5EF4-FFF2-40B4-BE49-F238E27FC236}">
                <a16:creationId xmlns:a16="http://schemas.microsoft.com/office/drawing/2014/main" id="{B8AE2D9A-F410-014A-95BE-CF3FFD1E1C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6" name="Text Box 12">
            <a:extLst>
              <a:ext uri="{FF2B5EF4-FFF2-40B4-BE49-F238E27FC236}">
                <a16:creationId xmlns:a16="http://schemas.microsoft.com/office/drawing/2014/main" id="{7363ACA6-E38D-3D41-BDDE-F26F0EDE61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7" name="Text Box 13">
            <a:extLst>
              <a:ext uri="{FF2B5EF4-FFF2-40B4-BE49-F238E27FC236}">
                <a16:creationId xmlns:a16="http://schemas.microsoft.com/office/drawing/2014/main" id="{78B22B29-5EF0-6347-9CC0-30A1423670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8" name="Text Box 14">
            <a:extLst>
              <a:ext uri="{FF2B5EF4-FFF2-40B4-BE49-F238E27FC236}">
                <a16:creationId xmlns:a16="http://schemas.microsoft.com/office/drawing/2014/main" id="{1A795F7D-69B2-D049-91C4-D4FD33CE57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9" name="Text Box 15">
            <a:extLst>
              <a:ext uri="{FF2B5EF4-FFF2-40B4-BE49-F238E27FC236}">
                <a16:creationId xmlns:a16="http://schemas.microsoft.com/office/drawing/2014/main" id="{8226A99F-1E1B-9344-9A97-485A0749B5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40" name="Text Box 17">
            <a:extLst>
              <a:ext uri="{FF2B5EF4-FFF2-40B4-BE49-F238E27FC236}">
                <a16:creationId xmlns:a16="http://schemas.microsoft.com/office/drawing/2014/main" id="{6E0E8376-1CF6-7C4F-8E4E-2DEC16F713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  <p:sp>
        <p:nvSpPr>
          <p:cNvPr id="41" name="Text Box 18">
            <a:extLst>
              <a:ext uri="{FF2B5EF4-FFF2-40B4-BE49-F238E27FC236}">
                <a16:creationId xmlns:a16="http://schemas.microsoft.com/office/drawing/2014/main" id="{BBE4FFF1-8F33-4447-8557-949AD35662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4100" y="135548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44" name="Text Box 18">
            <a:extLst>
              <a:ext uri="{FF2B5EF4-FFF2-40B4-BE49-F238E27FC236}">
                <a16:creationId xmlns:a16="http://schemas.microsoft.com/office/drawing/2014/main" id="{0481AB0E-95FD-704F-969F-9168E1C7C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9887" y="4867858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45" name="Text Box 18">
            <a:extLst>
              <a:ext uri="{FF2B5EF4-FFF2-40B4-BE49-F238E27FC236}">
                <a16:creationId xmlns:a16="http://schemas.microsoft.com/office/drawing/2014/main" id="{4B0EFE4A-C1C3-F64B-BC32-6DE3DFC331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46" name="Text Box 18">
            <a:extLst>
              <a:ext uri="{FF2B5EF4-FFF2-40B4-BE49-F238E27FC236}">
                <a16:creationId xmlns:a16="http://schemas.microsoft.com/office/drawing/2014/main" id="{264C1B32-F0F9-6540-A756-3A4420BAE2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384" y="3037890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47" name="Text Box 18">
            <a:extLst>
              <a:ext uri="{FF2B5EF4-FFF2-40B4-BE49-F238E27FC236}">
                <a16:creationId xmlns:a16="http://schemas.microsoft.com/office/drawing/2014/main" id="{C8CB1BCB-E18F-FC4B-88C6-387DB562EA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2100" y="2121572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48" name="Text Box 19">
            <a:extLst>
              <a:ext uri="{FF2B5EF4-FFF2-40B4-BE49-F238E27FC236}">
                <a16:creationId xmlns:a16="http://schemas.microsoft.com/office/drawing/2014/main" id="{A4179A0C-3B5E-4F4E-BFA1-A9686343AB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9198" y="407915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49" name="Cloud 48">
            <a:extLst>
              <a:ext uri="{FF2B5EF4-FFF2-40B4-BE49-F238E27FC236}">
                <a16:creationId xmlns:a16="http://schemas.microsoft.com/office/drawing/2014/main" id="{68404F4D-0238-DB49-947B-7B7AF1F8DE4E}"/>
              </a:ext>
            </a:extLst>
          </p:cNvPr>
          <p:cNvSpPr/>
          <p:nvPr/>
        </p:nvSpPr>
        <p:spPr>
          <a:xfrm rot="21188960">
            <a:off x="60744" y="135842"/>
            <a:ext cx="2057149" cy="1451125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bg2"/>
                </a:solidFill>
                <a:latin typeface="American Typewriter" panose="02090604020004020304" pitchFamily="18" charset="77"/>
              </a:rPr>
              <a:t>Cofiwch!</a:t>
            </a:r>
          </a:p>
          <a:p>
            <a:pPr algn="ctr"/>
            <a:r>
              <a:rPr lang="cy-GB" dirty="0">
                <a:solidFill>
                  <a:schemeClr val="bg2"/>
                </a:solidFill>
                <a:latin typeface="American Typewriter" panose="02090604020004020304" pitchFamily="18" charset="77"/>
              </a:rPr>
              <a:t>i  &gt;  Treiglad Meddal</a:t>
            </a:r>
          </a:p>
        </p:txBody>
      </p:sp>
    </p:spTree>
    <p:extLst>
      <p:ext uri="{BB962C8B-B14F-4D97-AF65-F5344CB8AC3E}">
        <p14:creationId xmlns:p14="http://schemas.microsoft.com/office/powerpoint/2010/main" val="3184212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74" y="4718802"/>
            <a:ext cx="1834734" cy="183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15" y="2413335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086" y="2413335"/>
            <a:ext cx="187166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7" y="2516525"/>
            <a:ext cx="2089151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91" y="2516522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481" y="466758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395" y="4780299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9" y="4748548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6360986" y="2229185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49704" y="2229184"/>
            <a:ext cx="10779379" cy="492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 flipV="1">
            <a:off x="649704" y="4523123"/>
            <a:ext cx="10922253" cy="95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E632135-EAA5-994C-AED1-269A4454F3F1}"/>
              </a:ext>
            </a:extLst>
          </p:cNvPr>
          <p:cNvSpPr/>
          <p:nvPr/>
        </p:nvSpPr>
        <p:spPr>
          <a:xfrm>
            <a:off x="284208" y="202536"/>
            <a:ext cx="3205579" cy="134550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Now your turn!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324805-C2CC-D947-8F88-229B3C7A7D61}"/>
              </a:ext>
            </a:extLst>
          </p:cNvPr>
          <p:cNvSpPr txBox="1"/>
          <p:nvPr/>
        </p:nvSpPr>
        <p:spPr>
          <a:xfrm>
            <a:off x="4560680" y="271831"/>
            <a:ext cx="5896059" cy="14202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	Mae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8" name="Line 13">
            <a:extLst>
              <a:ext uri="{FF2B5EF4-FFF2-40B4-BE49-F238E27FC236}">
                <a16:creationId xmlns:a16="http://schemas.microsoft.com/office/drawing/2014/main" id="{7CB6F6C7-61E7-1A49-B09A-655191F6F6B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8115" y="22682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" name="Line 13">
            <a:extLst>
              <a:ext uri="{FF2B5EF4-FFF2-40B4-BE49-F238E27FC236}">
                <a16:creationId xmlns:a16="http://schemas.microsoft.com/office/drawing/2014/main" id="{E1D89110-F336-8A4E-9156-FC5FC06FE197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5383" y="22291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788393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9"/>
          <p:cNvSpPr txBox="1"/>
          <p:nvPr/>
        </p:nvSpPr>
        <p:spPr>
          <a:xfrm>
            <a:off x="1415380" y="3194388"/>
            <a:ext cx="183320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Un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geiniog</a:t>
            </a:r>
            <a:endParaRPr lang="en-GB" sz="2400" b="1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4" name="Rectangle 11"/>
          <p:cNvSpPr/>
          <p:nvPr/>
        </p:nvSpPr>
        <p:spPr>
          <a:xfrm>
            <a:off x="3532581" y="3220086"/>
            <a:ext cx="204414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Dwy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geiniog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5" name="Rectangle 12"/>
          <p:cNvSpPr/>
          <p:nvPr/>
        </p:nvSpPr>
        <p:spPr>
          <a:xfrm>
            <a:off x="6040566" y="3227818"/>
            <a:ext cx="204414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6" name="Rectangle 13"/>
          <p:cNvSpPr/>
          <p:nvPr/>
        </p:nvSpPr>
        <p:spPr>
          <a:xfrm>
            <a:off x="8548551" y="3261115"/>
            <a:ext cx="2100255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7" name="Rectangle 15"/>
          <p:cNvSpPr/>
          <p:nvPr/>
        </p:nvSpPr>
        <p:spPr>
          <a:xfrm>
            <a:off x="984224" y="5530866"/>
            <a:ext cx="2347117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Ugain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ceiniog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endParaRPr lang="en-GB" sz="20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8" name="Rectangle 16"/>
          <p:cNvSpPr/>
          <p:nvPr/>
        </p:nvSpPr>
        <p:spPr>
          <a:xfrm>
            <a:off x="3496633" y="5554193"/>
            <a:ext cx="2735044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9" name="Rectangle 17"/>
          <p:cNvSpPr/>
          <p:nvPr/>
        </p:nvSpPr>
        <p:spPr>
          <a:xfrm>
            <a:off x="6482039" y="5470085"/>
            <a:ext cx="140455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Un bunt 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10" name="Rectangle 18"/>
          <p:cNvSpPr/>
          <p:nvPr/>
        </p:nvSpPr>
        <p:spPr>
          <a:xfrm>
            <a:off x="8914670" y="5530867"/>
            <a:ext cx="157607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Dwy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bunt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pic>
        <p:nvPicPr>
          <p:cNvPr id="11" name="Picture 2" descr="Image result for 1 pence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564752" y="1658891"/>
            <a:ext cx="1335078" cy="133769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2" descr="Image result for 2p coin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3920393" y="1508040"/>
            <a:ext cx="1610861" cy="16108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4" descr="Image result for 5p coins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587642" y="1781220"/>
            <a:ext cx="1193346" cy="12005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6" descr="Image result for 10p coins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801551" y="1582069"/>
            <a:ext cx="1594256" cy="1581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8" descr="Image result for 20p coins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607712" y="3868874"/>
            <a:ext cx="1385626" cy="138562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10" descr="Image result for 50p coin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3954789" y="3838360"/>
            <a:ext cx="1599523" cy="160272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16" descr="Image result for new £1 coin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6446205" y="3946664"/>
            <a:ext cx="1497073" cy="14970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18" descr="Image result for £2 coin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8801551" y="3836210"/>
            <a:ext cx="1585368" cy="171798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C8EDAFF-C4D7-EF41-B17A-20B18802B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71424" y="52669"/>
            <a:ext cx="1371770" cy="1371770"/>
          </a:xfrm>
          <a:prstGeom prst="rect">
            <a:avLst/>
          </a:prstGeom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4B9F4C07-FD13-E24B-8082-227AB00BD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A3137809-04AB-7C40-97EC-8DB032FEFC11}"/>
              </a:ext>
            </a:extLst>
          </p:cNvPr>
          <p:cNvSpPr txBox="1">
            <a:spLocks/>
          </p:cNvSpPr>
          <p:nvPr/>
        </p:nvSpPr>
        <p:spPr>
          <a:xfrm>
            <a:off x="3707500" y="301687"/>
            <a:ext cx="4567446" cy="94477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AF6824EA-490D-6842-80CB-A877EA2D1E90}"/>
              </a:ext>
            </a:extLst>
          </p:cNvPr>
          <p:cNvSpPr txBox="1">
            <a:spLocks/>
          </p:cNvSpPr>
          <p:nvPr/>
        </p:nvSpPr>
        <p:spPr>
          <a:xfrm>
            <a:off x="3322248" y="188004"/>
            <a:ext cx="5337949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Darnau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1265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6225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6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/>
          <p:cNvSpPr txBox="1"/>
          <p:nvPr/>
        </p:nvSpPr>
        <p:spPr>
          <a:xfrm>
            <a:off x="3039378" y="3087941"/>
            <a:ext cx="181720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Pum</a:t>
            </a: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punt</a:t>
            </a:r>
          </a:p>
        </p:txBody>
      </p:sp>
      <p:sp>
        <p:nvSpPr>
          <p:cNvPr id="4" name="Rectangle 5"/>
          <p:cNvSpPr/>
          <p:nvPr/>
        </p:nvSpPr>
        <p:spPr>
          <a:xfrm>
            <a:off x="7847805" y="3108734"/>
            <a:ext cx="135165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" name="Rectangle 6"/>
          <p:cNvSpPr/>
          <p:nvPr/>
        </p:nvSpPr>
        <p:spPr>
          <a:xfrm>
            <a:off x="2182145" y="5971929"/>
            <a:ext cx="3517687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Ugain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/ </a:t>
            </a:r>
            <a:r>
              <a:rPr lang="en-GB" sz="2400" b="1" kern="0" dirty="0" err="1">
                <a:latin typeface="Calibri"/>
                <a:ea typeface=""/>
                <a:cs typeface=""/>
              </a:rPr>
              <a:t>Dau</a:t>
            </a:r>
            <a:r>
              <a:rPr lang="en-GB" sz="2400" b="1" kern="0" dirty="0">
                <a:latin typeface="Calibri"/>
                <a:ea typeface=""/>
                <a:cs typeface=""/>
              </a:rPr>
              <a:t> </a:t>
            </a:r>
            <a:r>
              <a:rPr lang="en-GB" sz="2400" b="1" kern="0" dirty="0" err="1">
                <a:latin typeface="Calibri"/>
                <a:ea typeface=""/>
                <a:cs typeface=""/>
              </a:rPr>
              <a:t>ddeg</a:t>
            </a:r>
            <a:r>
              <a:rPr lang="en-GB" sz="2400" b="1" kern="0" dirty="0"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uFillTx/>
              <a:latin typeface="Calibri"/>
              <a:ea typeface=""/>
              <a:cs typeface=""/>
            </a:endParaRPr>
          </a:p>
        </p:txBody>
      </p:sp>
      <p:sp>
        <p:nvSpPr>
          <p:cNvPr id="6" name="Rectangle 11"/>
          <p:cNvSpPr/>
          <p:nvPr/>
        </p:nvSpPr>
        <p:spPr>
          <a:xfrm>
            <a:off x="7539226" y="5958638"/>
            <a:ext cx="196880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uFillTx/>
              <a:latin typeface="Calibri"/>
              <a:ea typeface=""/>
              <a:cs typeface=""/>
            </a:endParaRPr>
          </a:p>
        </p:txBody>
      </p:sp>
      <p:pic>
        <p:nvPicPr>
          <p:cNvPr id="7" name="Picture 2" descr="Image result for £5 note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307104" y="1474160"/>
            <a:ext cx="2901647" cy="14965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 descr="Image result for £10 note"/>
          <p:cNvPicPr>
            <a:picLocks noChangeAspect="1"/>
          </p:cNvPicPr>
          <p:nvPr/>
        </p:nvPicPr>
        <p:blipFill>
          <a:blip r:embed="rId5"/>
          <a:srcRect l="-596" t="-1" b="11383"/>
          <a:stretch>
            <a:fillRect/>
          </a:stretch>
        </p:blipFill>
        <p:spPr>
          <a:xfrm>
            <a:off x="6776436" y="1402883"/>
            <a:ext cx="2997019" cy="15678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 descr="Image result for £20 note"/>
          <p:cNvPicPr>
            <a:picLocks noChangeAspect="1"/>
          </p:cNvPicPr>
          <p:nvPr/>
        </p:nvPicPr>
        <p:blipFill>
          <a:blip r:embed="rId6"/>
          <a:srcRect l="-213" t="7436" r="3116" b="7130"/>
          <a:stretch>
            <a:fillRect/>
          </a:stretch>
        </p:blipFill>
        <p:spPr>
          <a:xfrm>
            <a:off x="2206246" y="4182113"/>
            <a:ext cx="3002505" cy="164973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8" descr="Image result for £50 note"/>
          <p:cNvPicPr>
            <a:picLocks noChangeAspect="1"/>
          </p:cNvPicPr>
          <p:nvPr/>
        </p:nvPicPr>
        <p:blipFill>
          <a:blip r:embed="rId7"/>
          <a:srcRect l="3594" t="9358" r="3824" b="17712"/>
          <a:stretch>
            <a:fillRect/>
          </a:stretch>
        </p:blipFill>
        <p:spPr>
          <a:xfrm>
            <a:off x="6743778" y="3959188"/>
            <a:ext cx="3517687" cy="18970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F5601C1-E1DB-9B4A-9094-6FE757CD00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6941" y="213565"/>
            <a:ext cx="1260595" cy="126059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8320C509-529D-F845-BBE9-7857B75B8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C7FF4C1-2873-1546-9C64-D3C1287785A1}"/>
              </a:ext>
            </a:extLst>
          </p:cNvPr>
          <p:cNvSpPr txBox="1">
            <a:spLocks/>
          </p:cNvSpPr>
          <p:nvPr/>
        </p:nvSpPr>
        <p:spPr>
          <a:xfrm>
            <a:off x="3707500" y="301687"/>
            <a:ext cx="4567446" cy="798111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4529E77-AFF6-904B-B8B3-379ADBB79561}"/>
              </a:ext>
            </a:extLst>
          </p:cNvPr>
          <p:cNvSpPr txBox="1">
            <a:spLocks/>
          </p:cNvSpPr>
          <p:nvPr/>
        </p:nvSpPr>
        <p:spPr>
          <a:xfrm>
            <a:off x="3322248" y="160574"/>
            <a:ext cx="5337949" cy="108452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Arian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Papur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4135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5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0C1808B-B19A-3D45-9049-B087BFCD70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871"/>
            <a:ext cx="12192000" cy="6836257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070606"/>
              </p:ext>
            </p:extLst>
          </p:nvPr>
        </p:nvGraphicFramePr>
        <p:xfrm>
          <a:off x="4122936" y="366485"/>
          <a:ext cx="7538588" cy="6039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05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35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01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634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85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392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RHIF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£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3927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3927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dwy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392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tair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349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pedair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349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5015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unt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ch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19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197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ugain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451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451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hanner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95255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99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4128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98D7DBD-9D0D-2B44-98EB-9956A5C1E8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376328" y="2995498"/>
            <a:ext cx="1412392" cy="14123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A0D9658-C842-0742-8935-7BED77DFCA63}"/>
              </a:ext>
            </a:extLst>
          </p:cNvPr>
          <p:cNvSpPr txBox="1">
            <a:spLocks/>
          </p:cNvSpPr>
          <p:nvPr/>
        </p:nvSpPr>
        <p:spPr>
          <a:xfrm>
            <a:off x="572589" y="390070"/>
            <a:ext cx="3019871" cy="1438730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7B2C3-A79B-C845-88F9-6FD060B5F5BA}"/>
              </a:ext>
            </a:extLst>
          </p:cNvPr>
          <p:cNvSpPr txBox="1">
            <a:spLocks/>
          </p:cNvSpPr>
          <p:nvPr/>
        </p:nvSpPr>
        <p:spPr>
          <a:xfrm>
            <a:off x="-549928" y="529921"/>
            <a:ext cx="5337949" cy="115902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Ceiniogau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a </a:t>
            </a:r>
          </a:p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phunnoedd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87077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1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BFFE028B-D61C-7D48-AAFC-3C269B35A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23" t="25386" r="44149" b="24939"/>
          <a:stretch/>
        </p:blipFill>
        <p:spPr>
          <a:xfrm>
            <a:off x="3877034" y="1686296"/>
            <a:ext cx="4748836" cy="466503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75FED4-7A59-8B4C-98D9-6C6248EDF1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016" y="313205"/>
            <a:ext cx="3234872" cy="921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526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727954" y="6277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936" y="1345542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854085" y="7547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51ECC4-732D-2746-95E0-E6EFE386EF21}"/>
              </a:ext>
            </a:extLst>
          </p:cNvPr>
          <p:cNvSpPr txBox="1"/>
          <p:nvPr/>
        </p:nvSpPr>
        <p:spPr>
          <a:xfrm>
            <a:off x="4678252" y="96888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032DE7-C4CD-2944-80B6-8D95A9A3D4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3341" y="118754"/>
            <a:ext cx="3916520" cy="65275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07FA80-EA5F-D14E-A83A-FD8585F1741D}"/>
              </a:ext>
            </a:extLst>
          </p:cNvPr>
          <p:cNvSpPr txBox="1"/>
          <p:nvPr/>
        </p:nvSpPr>
        <p:spPr>
          <a:xfrm>
            <a:off x="1479297" y="2770476"/>
            <a:ext cx="531422" cy="479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819C683-C095-0244-BEC4-C364CFD21B58}"/>
              </a:ext>
            </a:extLst>
          </p:cNvPr>
          <p:cNvSpPr/>
          <p:nvPr/>
        </p:nvSpPr>
        <p:spPr>
          <a:xfrm>
            <a:off x="1732232" y="2763520"/>
            <a:ext cx="5596177" cy="201336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Labelwch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Sawl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corff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allwch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enwi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 the picture.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How many body parts can you name? 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Explosion 2 9">
            <a:extLst>
              <a:ext uri="{FF2B5EF4-FFF2-40B4-BE49-F238E27FC236}">
                <a16:creationId xmlns:a16="http://schemas.microsoft.com/office/drawing/2014/main" id="{79D2F967-6178-5E4C-8F4B-6BD205535F7E}"/>
              </a:ext>
            </a:extLst>
          </p:cNvPr>
          <p:cNvSpPr/>
          <p:nvPr/>
        </p:nvSpPr>
        <p:spPr>
          <a:xfrm>
            <a:off x="489906" y="1758100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986307E-4A79-E44C-965D-A2D2308E94A2}"/>
              </a:ext>
            </a:extLst>
          </p:cNvPr>
          <p:cNvSpPr txBox="1">
            <a:spLocks/>
          </p:cNvSpPr>
          <p:nvPr/>
        </p:nvSpPr>
        <p:spPr>
          <a:xfrm>
            <a:off x="1325448" y="1758101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324203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74951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3898667" y="1882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024798" y="3152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D483B621-8AA7-8246-ABDC-D5C120D10F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707" t="9348" r="3074" b="8697"/>
          <a:stretch/>
        </p:blipFill>
        <p:spPr>
          <a:xfrm>
            <a:off x="6734629" y="1175330"/>
            <a:ext cx="4460640" cy="54730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F8AD7B-E4BF-2348-A4BC-CC07C3C519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6476" y="1239520"/>
            <a:ext cx="4041089" cy="540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019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E904B9A4-F373-4D4B-8C82-0D80135FEE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487" y="0"/>
            <a:ext cx="9053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6058" y="29796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150756" y="222143"/>
            <a:ext cx="2874666" cy="176470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163822" y="462012"/>
            <a:ext cx="2861600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corff</a:t>
            </a:r>
          </a:p>
        </p:txBody>
      </p:sp>
    </p:spTree>
    <p:extLst>
      <p:ext uri="{BB962C8B-B14F-4D97-AF65-F5344CB8AC3E}">
        <p14:creationId xmlns:p14="http://schemas.microsoft.com/office/powerpoint/2010/main" val="3501725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B8FF97A-9E3F-7C48-85A0-7A0D97C4E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296" y="222143"/>
            <a:ext cx="4402947" cy="596617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6D5C2C0-0E39-A64A-AC08-38F7693CA635}"/>
              </a:ext>
            </a:extLst>
          </p:cNvPr>
          <p:cNvSpPr txBox="1">
            <a:spLocks/>
          </p:cNvSpPr>
          <p:nvPr/>
        </p:nvSpPr>
        <p:spPr>
          <a:xfrm>
            <a:off x="658756" y="222143"/>
            <a:ext cx="2874666" cy="176470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AD5C472-56AB-DF45-B40C-5B12960E1E4C}"/>
              </a:ext>
            </a:extLst>
          </p:cNvPr>
          <p:cNvSpPr txBox="1">
            <a:spLocks/>
          </p:cNvSpPr>
          <p:nvPr/>
        </p:nvSpPr>
        <p:spPr>
          <a:xfrm>
            <a:off x="671822" y="462012"/>
            <a:ext cx="2861600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 angen?</a:t>
            </a:r>
          </a:p>
        </p:txBody>
      </p:sp>
    </p:spTree>
    <p:extLst>
      <p:ext uri="{BB962C8B-B14F-4D97-AF65-F5344CB8AC3E}">
        <p14:creationId xmlns:p14="http://schemas.microsoft.com/office/powerpoint/2010/main" val="3326621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612492-C56D-D845-9351-1B4CC24185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79" t="4416" r="56005" b="44298"/>
          <a:stretch/>
        </p:blipFill>
        <p:spPr>
          <a:xfrm>
            <a:off x="970847" y="2020111"/>
            <a:ext cx="3206043" cy="304087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106C24B-8FF8-7F42-A9B2-7DD34CBA4A31}"/>
              </a:ext>
            </a:extLst>
          </p:cNvPr>
          <p:cNvSpPr txBox="1">
            <a:spLocks/>
          </p:cNvSpPr>
          <p:nvPr/>
        </p:nvSpPr>
        <p:spPr>
          <a:xfrm>
            <a:off x="3230821" y="199565"/>
            <a:ext cx="5700156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C0A2621-D198-6243-8A71-63956406504E}"/>
              </a:ext>
            </a:extLst>
          </p:cNvPr>
          <p:cNvSpPr txBox="1">
            <a:spLocks/>
          </p:cNvSpPr>
          <p:nvPr/>
        </p:nvSpPr>
        <p:spPr>
          <a:xfrm>
            <a:off x="3230821" y="326545"/>
            <a:ext cx="5700156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3C2B15-ABE6-E44A-9C5E-C9DD3B7B2E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863" t="4416" r="14397" b="45563"/>
          <a:stretch/>
        </p:blipFill>
        <p:spPr>
          <a:xfrm>
            <a:off x="7466936" y="2166866"/>
            <a:ext cx="3294362" cy="274736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7DF7E4E-ED92-E040-AFF5-0A0A56D6AB12}"/>
              </a:ext>
            </a:extLst>
          </p:cNvPr>
          <p:cNvSpPr/>
          <p:nvPr/>
        </p:nvSpPr>
        <p:spPr>
          <a:xfrm>
            <a:off x="3935631" y="2883001"/>
            <a:ext cx="3859887" cy="13150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yw’r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gwahaniaeth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What’s the difference?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4648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DCE718-97A4-B54C-B833-6D87B1BFDB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23" y="384571"/>
            <a:ext cx="10622844" cy="5952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7718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8906" y="1089077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gwres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peswch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annwyd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ffliw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dannodd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Covid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9961" y="305923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arnaf 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arnat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arni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arnon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arnoch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arnyn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FE467A-A397-DD4E-B7EF-15467E86D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11" y="2177910"/>
            <a:ext cx="1826978" cy="13216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DAC5F20-8C9D-604C-9A1C-7C48629D1F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3844" y="4833797"/>
            <a:ext cx="1123902" cy="6506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BC91B17-06E7-F847-90F1-6B7ECC63D92A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97"/>
          <a:stretch/>
        </p:blipFill>
        <p:spPr>
          <a:xfrm>
            <a:off x="7452066" y="2103926"/>
            <a:ext cx="1057109" cy="73516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29E0279-490E-2F40-9D37-82FAF947DCD3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844" y="3964555"/>
            <a:ext cx="1123902" cy="62910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AA7F1B3-5B3B-7147-9840-050D4534334B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066" y="2999109"/>
            <a:ext cx="1241808" cy="7253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34D83BB-7950-A948-952C-95989B68AD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42416" y="1222241"/>
            <a:ext cx="866759" cy="653870"/>
          </a:xfrm>
          <a:prstGeom prst="rect">
            <a:avLst/>
          </a:prstGeom>
        </p:spPr>
      </p:pic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9961" y="1892833"/>
            <a:ext cx="2411001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44BE8A8E-9EE6-714D-8DB3-3B543BF9455A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B36FD3C9-309E-8743-B0B8-D20AD08F16D0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9FE8FE9-B5DD-BD4C-A1B9-78EAF69CCDD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406" t="5976" r="3061" b="11306"/>
          <a:stretch/>
        </p:blipFill>
        <p:spPr>
          <a:xfrm>
            <a:off x="2799645" y="5528093"/>
            <a:ext cx="2196627" cy="100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533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A4F6EC8-1A0B-154C-B131-A1827FD63E28}"/>
              </a:ext>
            </a:extLst>
          </p:cNvPr>
          <p:cNvSpPr/>
          <p:nvPr/>
        </p:nvSpPr>
        <p:spPr>
          <a:xfrm>
            <a:off x="349956" y="2870405"/>
            <a:ext cx="7145867" cy="2579102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E8CAE4B-3931-9F4A-AFB3-27E9A41931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144099"/>
              </p:ext>
            </p:extLst>
          </p:nvPr>
        </p:nvGraphicFramePr>
        <p:xfrm>
          <a:off x="541625" y="3046046"/>
          <a:ext cx="6954198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9717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3594481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15450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Beth sy’n bod ar</a:t>
                      </a:r>
                      <a:r>
                        <a:rPr lang="cy-GB" sz="22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nat ti</a:t>
                      </a: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?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y-GB" sz="2200" dirty="0">
                        <a:solidFill>
                          <a:schemeClr val="tx1"/>
                        </a:solidFill>
                        <a:effectLst/>
                        <a:latin typeface="+mj-lt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Rydw i wedi brifo fy ...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Rydw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i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torri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Rydw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i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Rydw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i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anafu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…</a:t>
                      </a: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What’s wrong with you?</a:t>
                      </a:r>
                    </a:p>
                    <a:p>
                      <a:endParaRPr lang="en-US" sz="2200" b="0" i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hurt my…</a:t>
                      </a: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cut / broken my…</a:t>
                      </a: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hit / bumped my…</a:t>
                      </a: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injured my…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D531A3F-A960-4144-A7C5-4C2DB772F858}"/>
              </a:ext>
            </a:extLst>
          </p:cNvPr>
          <p:cNvSpPr/>
          <p:nvPr/>
        </p:nvSpPr>
        <p:spPr>
          <a:xfrm>
            <a:off x="7768261" y="2870405"/>
            <a:ext cx="3972184" cy="346735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coes 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sym typeface="Wingdings" pitchFamily="2" charset="2"/>
              </a:rPr>
              <a:t>ngh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oes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braich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raich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pen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en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bys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ys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llaw  fy llaw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dant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n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ant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penglin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englin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trwyn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nh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rwyn</a:t>
            </a:r>
          </a:p>
          <a:p>
            <a:pPr algn="ctr"/>
            <a:endParaRPr lang="cy-GB" sz="24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endParaRPr lang="en-GB" sz="28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353CD5F-F4C0-CF42-91EE-9A626E552809}"/>
              </a:ext>
            </a:extLst>
          </p:cNvPr>
          <p:cNvSpPr txBox="1">
            <a:spLocks/>
          </p:cNvSpPr>
          <p:nvPr/>
        </p:nvSpPr>
        <p:spPr>
          <a:xfrm>
            <a:off x="2878667" y="188276"/>
            <a:ext cx="6062133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187AEE9-AFD8-0345-9025-2C272D4A347B}"/>
              </a:ext>
            </a:extLst>
          </p:cNvPr>
          <p:cNvSpPr txBox="1">
            <a:spLocks/>
          </p:cNvSpPr>
          <p:nvPr/>
        </p:nvSpPr>
        <p:spPr>
          <a:xfrm>
            <a:off x="3143250" y="315256"/>
            <a:ext cx="5662083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</p:spTree>
    <p:extLst>
      <p:ext uri="{BB962C8B-B14F-4D97-AF65-F5344CB8AC3E}">
        <p14:creationId xmlns:p14="http://schemas.microsoft.com/office/powerpoint/2010/main" val="33572242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6677" y="997738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clust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braich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gwddwg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bola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cefn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pen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6255" y="214584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0390" y="1778269"/>
            <a:ext cx="2251499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7E4C49-4AD8-1846-B9DF-C5326FA84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25" y="2288166"/>
            <a:ext cx="1913873" cy="1273716"/>
          </a:xfrm>
          <a:prstGeom prst="rect">
            <a:avLst/>
          </a:prstGeom>
        </p:spPr>
      </p:pic>
      <p:pic>
        <p:nvPicPr>
          <p:cNvPr id="14" name="Picture 13" descr="C:\Users\Mam\AppData\Local\Microsoft\Windows\Temporary Internet Files\Content.IE5\W8M144FB\MP900409108[1].jpg">
            <a:extLst>
              <a:ext uri="{FF2B5EF4-FFF2-40B4-BE49-F238E27FC236}">
                <a16:creationId xmlns:a16="http://schemas.microsoft.com/office/drawing/2014/main" id="{36000947-6633-834B-950E-299EF6F9DA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45" y="1143277"/>
            <a:ext cx="922692" cy="65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 descr="C:\Users\Mam\AppData\Local\Microsoft\Windows\Temporary Internet Files\Content.IE5\VBW8MLD7\MC900001143[1].wmf">
            <a:extLst>
              <a:ext uri="{FF2B5EF4-FFF2-40B4-BE49-F238E27FC236}">
                <a16:creationId xmlns:a16="http://schemas.microsoft.com/office/drawing/2014/main" id="{53A8A06E-7369-CE4B-A00D-8E35BFCC0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591" y="3784454"/>
            <a:ext cx="646740" cy="728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 descr="C:\Users\Mam\AppData\Local\Microsoft\Windows\Temporary Internet Files\Content.IE5\CJWA30KI\MC900018399[1].wmf">
            <a:extLst>
              <a:ext uri="{FF2B5EF4-FFF2-40B4-BE49-F238E27FC236}">
                <a16:creationId xmlns:a16="http://schemas.microsoft.com/office/drawing/2014/main" id="{DACE3953-0981-9340-A476-AC752D72C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715" y="4629730"/>
            <a:ext cx="773688" cy="92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 descr="C:\Users\Mam\AppData\Local\Microsoft\Windows\Temporary Internet Files\Content.IE5\9AJXT9HH\MP900422200[1].jpg">
            <a:extLst>
              <a:ext uri="{FF2B5EF4-FFF2-40B4-BE49-F238E27FC236}">
                <a16:creationId xmlns:a16="http://schemas.microsoft.com/office/drawing/2014/main" id="{F8B6E8A2-84AA-0246-A9EB-FB1C5F48B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477947" y="5701546"/>
            <a:ext cx="781702" cy="667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7" descr="C:\Users\Mam\AppData\Local\Microsoft\Windows\Temporary Internet Files\Content.IE5\VBW8MLD7\MP900185160[1].jpg">
            <a:extLst>
              <a:ext uri="{FF2B5EF4-FFF2-40B4-BE49-F238E27FC236}">
                <a16:creationId xmlns:a16="http://schemas.microsoft.com/office/drawing/2014/main" id="{B95F7635-C8C1-5446-AE1C-D0EBCF835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4141" y="3037777"/>
            <a:ext cx="764508" cy="544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AutoShape 16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9525B013-4A87-1D4B-B8C0-63363FF921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289807" y="683776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2" name="AutoShape 18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F713624D-C7F8-DA42-A81D-CE8C26DBA9A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137407" y="83617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3" name="AutoShape 20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C4507A7E-2CF4-2341-B3D0-2BDAB361DA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439098" y="6091489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pic>
        <p:nvPicPr>
          <p:cNvPr id="34" name="Picture 33" descr="http://www1.free-clipart.net/gallery2/clipart/Health_And_Medical/General/Broken_Arm.jpg">
            <a:extLst>
              <a:ext uri="{FF2B5EF4-FFF2-40B4-BE49-F238E27FC236}">
                <a16:creationId xmlns:a16="http://schemas.microsoft.com/office/drawing/2014/main" id="{19F999E9-4878-7542-8B36-C8E080656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16" y="1943429"/>
            <a:ext cx="522542" cy="8228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itle 1">
            <a:extLst>
              <a:ext uri="{FF2B5EF4-FFF2-40B4-BE49-F238E27FC236}">
                <a16:creationId xmlns:a16="http://schemas.microsoft.com/office/drawing/2014/main" id="{63B4E0E9-0D30-1B42-92D1-ACDFDAE33A54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FC98F72A-6412-6642-B282-16259AFFA6B1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D9D8E775-F7BA-C146-8A0F-883B2681AC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37331" y="5508932"/>
            <a:ext cx="2104672" cy="89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802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DFF90A-D696-4F45-B9DF-908B01597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5447" y="564269"/>
            <a:ext cx="8568265" cy="4819649"/>
          </a:xfrm>
          <a:prstGeom prst="rect">
            <a:avLst/>
          </a:prstGeom>
        </p:spPr>
      </p:pic>
      <p:sp>
        <p:nvSpPr>
          <p:cNvPr id="4" name="AutoShape 16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A6E1E202-4EC6-5A46-9BA1-6E088C33A8C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289807" y="683776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5" name="AutoShape 18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CA7D0F80-0CC0-674F-8FDA-CE00113F2A6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137407" y="83617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90A1489-839C-1C46-89B4-E43CBC55E455}"/>
              </a:ext>
            </a:extLst>
          </p:cNvPr>
          <p:cNvSpPr txBox="1">
            <a:spLocks/>
          </p:cNvSpPr>
          <p:nvPr/>
        </p:nvSpPr>
        <p:spPr>
          <a:xfrm>
            <a:off x="403226" y="143121"/>
            <a:ext cx="331081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E53C27-39E3-1643-9303-E2B371029730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3310819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Sgwrs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B1673D5-9605-AA4F-BE71-7989813E1BF5}"/>
              </a:ext>
            </a:extLst>
          </p:cNvPr>
          <p:cNvSpPr/>
          <p:nvPr/>
        </p:nvSpPr>
        <p:spPr>
          <a:xfrm>
            <a:off x="167393" y="4377237"/>
            <a:ext cx="5596177" cy="201336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Yna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ati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addasu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chreu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sgwrs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hun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Next adapt this conversation by using different illnesses. 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7295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9-10-20 at 22.10.0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633" y="1"/>
            <a:ext cx="7189541" cy="656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8558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43EDD2C2-5AB3-F848-BA93-AFFFE9052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7776" y="693561"/>
            <a:ext cx="8077200" cy="5549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9C8797-AC6C-F642-8A64-5C9517FAE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565" y="269522"/>
            <a:ext cx="3060455" cy="848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7808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EFB3B3-DC86-CF43-AD88-10C10E58BD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700" y="423333"/>
            <a:ext cx="1651000" cy="635000"/>
          </a:xfrm>
          <a:prstGeom prst="rect">
            <a:avLst/>
          </a:prstGeom>
        </p:spPr>
      </p:pic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B5AF3AAC-C051-9247-9E3B-6F972314BC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7437" y="740833"/>
            <a:ext cx="4843452" cy="36279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1DFE51-DBF6-5149-A82C-E1048B69B7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8578" y="2164104"/>
            <a:ext cx="4752622" cy="378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6440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D30B1C5-6E47-2845-ADE6-46320377605A}"/>
              </a:ext>
            </a:extLst>
          </p:cNvPr>
          <p:cNvSpPr/>
          <p:nvPr/>
        </p:nvSpPr>
        <p:spPr>
          <a:xfrm>
            <a:off x="280581" y="3858619"/>
            <a:ext cx="7486174" cy="27990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een Shot 2019-10-20 at 22.13.46.png">
            <a:hlinkClick r:id="rId2"/>
            <a:extLst>
              <a:ext uri="{FF2B5EF4-FFF2-40B4-BE49-F238E27FC236}">
                <a16:creationId xmlns:a16="http://schemas.microsoft.com/office/drawing/2014/main" id="{CC7DC80E-FFC8-5945-99FF-FCFFC6B96B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9723" y="451169"/>
            <a:ext cx="4324897" cy="2529958"/>
          </a:xfrm>
          <a:prstGeom prst="rect">
            <a:avLst/>
          </a:prstGeom>
        </p:spPr>
      </p:pic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9A33504C-C3F4-C14D-96B3-F48C4980E47A}"/>
              </a:ext>
            </a:extLst>
          </p:cNvPr>
          <p:cNvSpPr/>
          <p:nvPr/>
        </p:nvSpPr>
        <p:spPr>
          <a:xfrm>
            <a:off x="5864430" y="143121"/>
            <a:ext cx="3764749" cy="1053501"/>
          </a:xfrm>
          <a:prstGeom prst="wedgeRoundRectCallout">
            <a:avLst>
              <a:gd name="adj1" fmla="val -1385"/>
              <a:gd name="adj2" fmla="val 102875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solidFill>
                  <a:schemeClr val="tx1"/>
                </a:solidFill>
                <a:latin typeface="Gabrielle"/>
                <a:cs typeface="Gabrielle"/>
              </a:rPr>
              <a:t>Beth </a:t>
            </a:r>
            <a:r>
              <a:rPr lang="en-US" sz="2800" b="1" i="1" dirty="0" err="1">
                <a:solidFill>
                  <a:schemeClr val="tx1"/>
                </a:solidFill>
                <a:latin typeface="Gabrielle"/>
                <a:cs typeface="Gabrielle"/>
              </a:rPr>
              <a:t>sy’n</a:t>
            </a:r>
            <a:r>
              <a:rPr lang="en-US" sz="2800" b="1" i="1" dirty="0">
                <a:solidFill>
                  <a:schemeClr val="tx1"/>
                </a:solidFill>
                <a:latin typeface="Gabrielle"/>
                <a:cs typeface="Gabrielle"/>
              </a:rPr>
              <a:t> bod ar Gareth?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7F564CF-8DB5-DC48-85B3-0BEC7A05FC81}"/>
              </a:ext>
            </a:extLst>
          </p:cNvPr>
          <p:cNvSpPr/>
          <p:nvPr/>
        </p:nvSpPr>
        <p:spPr>
          <a:xfrm>
            <a:off x="632505" y="1261456"/>
            <a:ext cx="4771370" cy="115261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Gwyliwch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clip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Beth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bod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Gareth?</a:t>
            </a:r>
            <a:endParaRPr lang="en-GB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Watch the scene describing an illness. </a:t>
            </a:r>
            <a:endParaRPr lang="en-US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A34EF10-3CCE-F145-8D09-C1B2C7F2BFCC}"/>
              </a:ext>
            </a:extLst>
          </p:cNvPr>
          <p:cNvSpPr/>
          <p:nvPr/>
        </p:nvSpPr>
        <p:spPr>
          <a:xfrm>
            <a:off x="7230367" y="3171789"/>
            <a:ext cx="4523610" cy="1152891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515D05A-FC08-2347-95CA-D4DFA811B0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8493802"/>
              </p:ext>
            </p:extLst>
          </p:nvPr>
        </p:nvGraphicFramePr>
        <p:xfrm>
          <a:off x="7329723" y="3262750"/>
          <a:ext cx="4324897" cy="977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7300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2387597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9772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tymheredd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Sa i’n gwbod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Mae gyda fi...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+mj-lt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temperature</a:t>
                      </a:r>
                    </a:p>
                    <a:p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Dw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i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ddim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yn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gwybod</a:t>
                      </a:r>
                      <a:endParaRPr lang="en-US" sz="1800" b="0" i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Mae gen i…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  <p:sp>
        <p:nvSpPr>
          <p:cNvPr id="10" name="Title 1">
            <a:extLst>
              <a:ext uri="{FF2B5EF4-FFF2-40B4-BE49-F238E27FC236}">
                <a16:creationId xmlns:a16="http://schemas.microsoft.com/office/drawing/2014/main" id="{059767C2-5494-DC48-BF03-0526C62EFBA6}"/>
              </a:ext>
            </a:extLst>
          </p:cNvPr>
          <p:cNvSpPr txBox="1">
            <a:spLocks/>
          </p:cNvSpPr>
          <p:nvPr/>
        </p:nvSpPr>
        <p:spPr>
          <a:xfrm>
            <a:off x="403226" y="143121"/>
            <a:ext cx="5229930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94C1256-D3C6-9A45-ABE5-19BAB18064FF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5229931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Clip fideo – Beth sy’n bod?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0B59C2D-C672-8A42-BC20-87187145B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5849" y="3984203"/>
            <a:ext cx="3098264" cy="784628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Segoe Print" panose="02000800000000000000" pitchFamily="2" charset="0"/>
              </a:rPr>
              <a:t>Elis James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A37A821-70B6-BB40-B30D-D45D99110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0173" y="4189245"/>
            <a:ext cx="6125322" cy="2575647"/>
          </a:xfrm>
        </p:spPr>
        <p:txBody>
          <a:bodyPr>
            <a:noAutofit/>
          </a:bodyPr>
          <a:lstStyle/>
          <a:p>
            <a:r>
              <a:rPr lang="cy-GB" sz="2200" dirty="0">
                <a:latin typeface="Segoe Print" panose="02000800000000000000" pitchFamily="2" charset="0"/>
              </a:rPr>
              <a:t>Geni yn Hwlffordd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Magu yng Nghaerfyrddin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Byw yn Llundain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Digrifwr ac actor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Perfformio yn Gymraeg a Saesneg</a:t>
            </a:r>
          </a:p>
        </p:txBody>
      </p:sp>
      <p:pic>
        <p:nvPicPr>
          <p:cNvPr id="14" name="Picture 2" descr="Elis-James - National Theatre Wales">
            <a:extLst>
              <a:ext uri="{FF2B5EF4-FFF2-40B4-BE49-F238E27FC236}">
                <a16:creationId xmlns:a16="http://schemas.microsoft.com/office/drawing/2014/main" id="{326C8216-5B5B-9C46-9DC1-724D2DC799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5" r="11873" b="-3"/>
          <a:stretch/>
        </p:blipFill>
        <p:spPr bwMode="auto">
          <a:xfrm>
            <a:off x="493536" y="4644601"/>
            <a:ext cx="1773997" cy="1773997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02179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Elis James - Acen Cockney Accent | S4C Comedi">
            <a:hlinkClick r:id="" action="ppaction://media"/>
            <a:extLst>
              <a:ext uri="{FF2B5EF4-FFF2-40B4-BE49-F238E27FC236}">
                <a16:creationId xmlns:a16="http://schemas.microsoft.com/office/drawing/2014/main" id="{9FF7D4F7-A3E3-BD41-BF6A-8AEEF548DD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15981" y="518079"/>
            <a:ext cx="7390983" cy="55432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CE1E481-9F91-3043-9FCC-5C6DDA89804C}"/>
              </a:ext>
            </a:extLst>
          </p:cNvPr>
          <p:cNvSpPr/>
          <p:nvPr/>
        </p:nvSpPr>
        <p:spPr>
          <a:xfrm>
            <a:off x="8334309" y="518079"/>
            <a:ext cx="3674246" cy="184129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US" sz="2000" dirty="0">
                <a:latin typeface="Segoe Print" panose="02000800000000000000" pitchFamily="2" charset="0"/>
              </a:rPr>
              <a:t>Mae </a:t>
            </a:r>
            <a:r>
              <a:rPr lang="en-US" sz="2000" dirty="0" err="1">
                <a:latin typeface="Segoe Print" panose="02000800000000000000" pitchFamily="2" charset="0"/>
              </a:rPr>
              <a:t>e’n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siarad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yn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gyflym</a:t>
            </a:r>
            <a:r>
              <a:rPr lang="en-US" sz="2000" dirty="0">
                <a:latin typeface="Segoe Print" panose="02000800000000000000" pitchFamily="2" charset="0"/>
              </a:rPr>
              <a:t>, </a:t>
            </a:r>
            <a:r>
              <a:rPr lang="en-US" sz="2000" dirty="0" err="1">
                <a:latin typeface="Segoe Print" panose="02000800000000000000" pitchFamily="2" charset="0"/>
              </a:rPr>
              <a:t>ond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peidiwch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â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phoeni</a:t>
            </a:r>
            <a:r>
              <a:rPr lang="en-US" sz="2000" dirty="0">
                <a:latin typeface="Segoe Print" panose="02000800000000000000" pitchFamily="2" charset="0"/>
              </a:rPr>
              <a:t>, </a:t>
            </a:r>
            <a:r>
              <a:rPr lang="en-US" sz="2000" dirty="0" err="1">
                <a:latin typeface="Segoe Print" panose="02000800000000000000" pitchFamily="2" charset="0"/>
              </a:rPr>
              <a:t>byddwch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chi’n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deall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tipyn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bach</a:t>
            </a:r>
            <a:r>
              <a:rPr lang="en-US" sz="2000" dirty="0">
                <a:latin typeface="Segoe Print" panose="02000800000000000000" pitchFamily="2" charset="0"/>
              </a:rPr>
              <a:t>!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C27057E-B708-8247-9F80-89803C047CF7}"/>
              </a:ext>
            </a:extLst>
          </p:cNvPr>
          <p:cNvSpPr/>
          <p:nvPr/>
        </p:nvSpPr>
        <p:spPr>
          <a:xfrm>
            <a:off x="8116709" y="5185654"/>
            <a:ext cx="3806599" cy="790611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06247DB-FC9C-5A48-BD24-87064106E9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9237894"/>
              </p:ext>
            </p:extLst>
          </p:nvPr>
        </p:nvGraphicFramePr>
        <p:xfrm>
          <a:off x="8334309" y="5326237"/>
          <a:ext cx="3479254" cy="5094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8501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1920753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50944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Ti moyn...?</a:t>
                      </a: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Wyt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ti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eisiau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?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83969596-059E-9448-AE9D-1AA0B5279965}"/>
              </a:ext>
            </a:extLst>
          </p:cNvPr>
          <p:cNvSpPr/>
          <p:nvPr/>
        </p:nvSpPr>
        <p:spPr>
          <a:xfrm>
            <a:off x="5590915" y="614230"/>
            <a:ext cx="147593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=acInhmR5eKE&amp;t=4s</a:t>
            </a:r>
          </a:p>
        </p:txBody>
      </p:sp>
    </p:spTree>
    <p:extLst>
      <p:ext uri="{BB962C8B-B14F-4D97-AF65-F5344CB8AC3E}">
        <p14:creationId xmlns:p14="http://schemas.microsoft.com/office/powerpoint/2010/main" val="405098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5FD9B8-9B00-4D4B-BE6B-D64A9988C4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02" t="15771" r="42416" b="9445"/>
          <a:stretch/>
        </p:blipFill>
        <p:spPr>
          <a:xfrm>
            <a:off x="8159502" y="1475192"/>
            <a:ext cx="3728621" cy="51287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71B1B9-1E67-401E-9BE4-D3ADDC8B1FC4}"/>
              </a:ext>
            </a:extLst>
          </p:cNvPr>
          <p:cNvSpPr txBox="1"/>
          <p:nvPr/>
        </p:nvSpPr>
        <p:spPr>
          <a:xfrm>
            <a:off x="8420064" y="2170878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Mr Jones: </a:t>
            </a:r>
            <a:r>
              <a:rPr lang="en-GB" sz="1400" dirty="0">
                <a:latin typeface="Kristen ITC" panose="03050502040202030202" pitchFamily="66" charset="0"/>
              </a:rPr>
              <a:t>pen </a:t>
            </a:r>
            <a:r>
              <a:rPr lang="en-GB" sz="1400" dirty="0" err="1">
                <a:latin typeface="Kristen ITC" panose="03050502040202030202" pitchFamily="66" charset="0"/>
              </a:rPr>
              <a:t>tost</a:t>
            </a:r>
            <a:r>
              <a:rPr lang="en-GB" sz="1400" dirty="0">
                <a:latin typeface="Kristen ITC" panose="03050502040202030202" pitchFamily="66" charset="0"/>
              </a:rPr>
              <a:t> </a:t>
            </a:r>
            <a:r>
              <a:rPr lang="en-GB" sz="1400" b="1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4F4CDA-2198-424D-BB0A-A63018C71823}"/>
              </a:ext>
            </a:extLst>
          </p:cNvPr>
          <p:cNvSpPr txBox="1"/>
          <p:nvPr/>
        </p:nvSpPr>
        <p:spPr>
          <a:xfrm>
            <a:off x="8420063" y="2605504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 err="1">
                <a:latin typeface="Comic Sans MS" panose="030F0702030302020204" pitchFamily="66" charset="0"/>
              </a:rPr>
              <a:t>Siân</a:t>
            </a:r>
            <a:r>
              <a:rPr lang="en-GB" sz="1400" b="1" dirty="0">
                <a:latin typeface="Comic Sans MS" panose="030F0702030302020204" pitchFamily="66" charset="0"/>
              </a:rPr>
              <a:t> Pugh: </a:t>
            </a:r>
            <a:r>
              <a:rPr lang="en-GB" sz="1400" dirty="0" err="1">
                <a:latin typeface="Kristen ITC" panose="03050502040202030202" pitchFamily="66" charset="0"/>
              </a:rPr>
              <a:t>braich</a:t>
            </a:r>
            <a:r>
              <a:rPr lang="en-GB" sz="1400" dirty="0">
                <a:latin typeface="Kristen ITC" panose="03050502040202030202" pitchFamily="66" charset="0"/>
              </a:rPr>
              <a:t> dost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80AE89-AB65-475E-A12F-49F55011E773}"/>
              </a:ext>
            </a:extLst>
          </p:cNvPr>
          <p:cNvSpPr txBox="1"/>
          <p:nvPr/>
        </p:nvSpPr>
        <p:spPr>
          <a:xfrm>
            <a:off x="8420062" y="3028151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Alex Payne: </a:t>
            </a:r>
            <a:r>
              <a:rPr lang="en-GB" sz="1400" dirty="0" err="1">
                <a:latin typeface="Kristen ITC" panose="03050502040202030202" pitchFamily="66" charset="0"/>
              </a:rPr>
              <a:t>ffliw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BCB115-ECB4-4A80-8702-AFB4B3ECFACB}"/>
              </a:ext>
            </a:extLst>
          </p:cNvPr>
          <p:cNvSpPr txBox="1"/>
          <p:nvPr/>
        </p:nvSpPr>
        <p:spPr>
          <a:xfrm>
            <a:off x="8420061" y="3460961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Mrs Thomas: </a:t>
            </a:r>
            <a:r>
              <a:rPr lang="en-GB" sz="1400" dirty="0" err="1">
                <a:latin typeface="Kristen ITC" panose="03050502040202030202" pitchFamily="66" charset="0"/>
              </a:rPr>
              <a:t>cefn</a:t>
            </a:r>
            <a:r>
              <a:rPr lang="en-GB" sz="1400" dirty="0">
                <a:latin typeface="Kristen ITC" panose="03050502040202030202" pitchFamily="66" charset="0"/>
              </a:rPr>
              <a:t> </a:t>
            </a:r>
            <a:r>
              <a:rPr lang="en-GB" sz="1400" dirty="0" err="1">
                <a:latin typeface="Kristen ITC" panose="03050502040202030202" pitchFamily="66" charset="0"/>
              </a:rPr>
              <a:t>tost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198959-D575-4C4C-AAC7-647E20D5EB9B}"/>
              </a:ext>
            </a:extLst>
          </p:cNvPr>
          <p:cNvSpPr txBox="1"/>
          <p:nvPr/>
        </p:nvSpPr>
        <p:spPr>
          <a:xfrm>
            <a:off x="8420061" y="390047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Miss Roberts: </a:t>
            </a:r>
            <a:r>
              <a:rPr lang="en-GB" sz="1400" dirty="0" err="1">
                <a:latin typeface="Kristen ITC" panose="03050502040202030202" pitchFamily="66" charset="0"/>
              </a:rPr>
              <a:t>annwyd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A740F8-EB22-4D03-9866-A427F3D0440E}"/>
              </a:ext>
            </a:extLst>
          </p:cNvPr>
          <p:cNvSpPr txBox="1"/>
          <p:nvPr/>
        </p:nvSpPr>
        <p:spPr>
          <a:xfrm>
            <a:off x="8420061" y="433328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Tony Jenkins: </a:t>
            </a:r>
            <a:r>
              <a:rPr lang="en-GB" sz="1400" dirty="0" err="1">
                <a:latin typeface="Kristen ITC" panose="03050502040202030202" pitchFamily="66" charset="0"/>
              </a:rPr>
              <a:t>coes</a:t>
            </a:r>
            <a:r>
              <a:rPr lang="en-GB" sz="1400" dirty="0">
                <a:latin typeface="Kristen ITC" panose="03050502040202030202" pitchFamily="66" charset="0"/>
              </a:rPr>
              <a:t> dost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30AC27-C8F0-4FBA-BAAD-BB563B4B4677}"/>
              </a:ext>
            </a:extLst>
          </p:cNvPr>
          <p:cNvSpPr txBox="1"/>
          <p:nvPr/>
        </p:nvSpPr>
        <p:spPr>
          <a:xfrm>
            <a:off x="8420061" y="476609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Shirley Davies: </a:t>
            </a:r>
            <a:r>
              <a:rPr lang="en-GB" sz="1400" dirty="0">
                <a:latin typeface="Kristen ITC" panose="03050502040202030202" pitchFamily="66" charset="0"/>
              </a:rPr>
              <a:t>bola </a:t>
            </a:r>
            <a:r>
              <a:rPr lang="en-GB" sz="1400" dirty="0" err="1">
                <a:latin typeface="Kristen ITC" panose="03050502040202030202" pitchFamily="66" charset="0"/>
              </a:rPr>
              <a:t>tost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F779E7-C2A0-4707-A9C6-0F279F7164B9}"/>
              </a:ext>
            </a:extLst>
          </p:cNvPr>
          <p:cNvSpPr txBox="1"/>
          <p:nvPr/>
        </p:nvSpPr>
        <p:spPr>
          <a:xfrm>
            <a:off x="8420061" y="519890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 err="1">
                <a:latin typeface="Comic Sans MS" panose="030F0702030302020204" pitchFamily="66" charset="0"/>
              </a:rPr>
              <a:t>Jac</a:t>
            </a:r>
            <a:r>
              <a:rPr lang="en-GB" sz="1400" b="1" dirty="0">
                <a:latin typeface="Comic Sans MS" panose="030F0702030302020204" pitchFamily="66" charset="0"/>
              </a:rPr>
              <a:t> Johnston: </a:t>
            </a:r>
            <a:r>
              <a:rPr lang="en-GB" sz="1400" dirty="0" err="1">
                <a:latin typeface="Kristen ITC" panose="03050502040202030202" pitchFamily="66" charset="0"/>
              </a:rPr>
              <a:t>peswch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A02195-D306-442B-8E2F-24F37BE74F3B}"/>
              </a:ext>
            </a:extLst>
          </p:cNvPr>
          <p:cNvSpPr txBox="1"/>
          <p:nvPr/>
        </p:nvSpPr>
        <p:spPr>
          <a:xfrm>
            <a:off x="8311588" y="5628860"/>
            <a:ext cx="3419606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Lucy Jenkins: </a:t>
            </a:r>
            <a:r>
              <a:rPr lang="en-GB" sz="1400" dirty="0">
                <a:latin typeface="Kristen ITC" panose="03050502040202030202" pitchFamily="66" charset="0"/>
              </a:rPr>
              <a:t>y </a:t>
            </a:r>
            <a:r>
              <a:rPr lang="en-GB" sz="1400" dirty="0" err="1">
                <a:latin typeface="Kristen ITC" panose="03050502040202030202" pitchFamily="66" charset="0"/>
              </a:rPr>
              <a:t>ddannoedd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3E84E5-B5D3-4AE8-BA86-0C179659DAD2}"/>
              </a:ext>
            </a:extLst>
          </p:cNvPr>
          <p:cNvSpPr txBox="1"/>
          <p:nvPr/>
        </p:nvSpPr>
        <p:spPr>
          <a:xfrm>
            <a:off x="8415070" y="6050238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Tom Ayres: </a:t>
            </a:r>
            <a:r>
              <a:rPr lang="en-GB" sz="1400" dirty="0" err="1">
                <a:latin typeface="Kristen ITC" panose="03050502040202030202" pitchFamily="66" charset="0"/>
              </a:rPr>
              <a:t>clust</a:t>
            </a:r>
            <a:r>
              <a:rPr lang="en-GB" sz="1400" dirty="0">
                <a:latin typeface="Kristen ITC" panose="03050502040202030202" pitchFamily="66" charset="0"/>
              </a:rPr>
              <a:t> dost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479A6-E332-3B49-8BE4-764457CC9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48" y="2728205"/>
            <a:ext cx="6244412" cy="3750088"/>
          </a:xfrm>
          <a:prstGeom prst="rect">
            <a:avLst/>
          </a:prstGeom>
        </p:spPr>
      </p:pic>
      <p:sp>
        <p:nvSpPr>
          <p:cNvPr id="27" name="Title 1">
            <a:extLst>
              <a:ext uri="{FF2B5EF4-FFF2-40B4-BE49-F238E27FC236}">
                <a16:creationId xmlns:a16="http://schemas.microsoft.com/office/drawing/2014/main" id="{81EB0472-F45A-8A48-B47B-FBCB1E22CA31}"/>
              </a:ext>
            </a:extLst>
          </p:cNvPr>
          <p:cNvSpPr txBox="1">
            <a:spLocks/>
          </p:cNvSpPr>
          <p:nvPr/>
        </p:nvSpPr>
        <p:spPr>
          <a:xfrm>
            <a:off x="3016332" y="188276"/>
            <a:ext cx="5700156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0C7B2E35-8336-EB4C-BE3D-BF2DBCA5C588}"/>
              </a:ext>
            </a:extLst>
          </p:cNvPr>
          <p:cNvSpPr txBox="1">
            <a:spLocks/>
          </p:cNvSpPr>
          <p:nvPr/>
        </p:nvSpPr>
        <p:spPr>
          <a:xfrm>
            <a:off x="3016332" y="315256"/>
            <a:ext cx="5700156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 bawb?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ED4BFE8C-9589-8343-9296-18920E89F5EA}"/>
              </a:ext>
            </a:extLst>
          </p:cNvPr>
          <p:cNvSpPr/>
          <p:nvPr/>
        </p:nvSpPr>
        <p:spPr>
          <a:xfrm>
            <a:off x="320094" y="1427634"/>
            <a:ext cx="7352520" cy="115261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Parwch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disgrifiad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Rhowch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bob un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Pair each picture with its description. Create a sentence out of each one. </a:t>
            </a:r>
            <a:endParaRPr lang="en-US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0" name="Explosion 2 29">
            <a:extLst>
              <a:ext uri="{FF2B5EF4-FFF2-40B4-BE49-F238E27FC236}">
                <a16:creationId xmlns:a16="http://schemas.microsoft.com/office/drawing/2014/main" id="{AF57A311-25AE-814D-91D4-B0B6C8E8835E}"/>
              </a:ext>
            </a:extLst>
          </p:cNvPr>
          <p:cNvSpPr/>
          <p:nvPr/>
        </p:nvSpPr>
        <p:spPr>
          <a:xfrm>
            <a:off x="320094" y="49127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91DB80F4-DDF2-104D-9685-3089928FD475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01328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35709" y="205759"/>
            <a:ext cx="2454247" cy="114890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671866" y="521395"/>
            <a:ext cx="1981932" cy="726794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Syniadau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922F4E-FE3E-AA42-BF25-A933EA5E7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113" y="656503"/>
            <a:ext cx="8841519" cy="595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2191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reuddwyd Cyw ‹ Cyfres1 ‹ Amser Stori">
            <a:extLst>
              <a:ext uri="{FF2B5EF4-FFF2-40B4-BE49-F238E27FC236}">
                <a16:creationId xmlns:a16="http://schemas.microsoft.com/office/drawing/2014/main" id="{2E546D86-D686-B042-9263-610D00F7EB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78" y="285007"/>
            <a:ext cx="2905215" cy="162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7DE9D991">
            <a:extLst>
              <a:ext uri="{FF2B5EF4-FFF2-40B4-BE49-F238E27FC236}">
                <a16:creationId xmlns:a16="http://schemas.microsoft.com/office/drawing/2014/main" id="{355BD158-9AAC-0D48-92C1-420873B3C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1" r="15594" b="30429"/>
          <a:stretch>
            <a:fillRect/>
          </a:stretch>
        </p:blipFill>
        <p:spPr bwMode="auto">
          <a:xfrm>
            <a:off x="3651909" y="285007"/>
            <a:ext cx="4696443" cy="6261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11611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9E9DF6D">
            <a:extLst>
              <a:ext uri="{FF2B5EF4-FFF2-40B4-BE49-F238E27FC236}">
                <a16:creationId xmlns:a16="http://schemas.microsoft.com/office/drawing/2014/main" id="{6ACC2D5F-65FF-FD44-897C-436EBB21C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2" t="1674" r="16771" b="28424"/>
          <a:stretch>
            <a:fillRect/>
          </a:stretch>
        </p:blipFill>
        <p:spPr bwMode="auto">
          <a:xfrm>
            <a:off x="1006682" y="249382"/>
            <a:ext cx="4824103" cy="643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 descr="42A11103">
            <a:extLst>
              <a:ext uri="{FF2B5EF4-FFF2-40B4-BE49-F238E27FC236}">
                <a16:creationId xmlns:a16="http://schemas.microsoft.com/office/drawing/2014/main" id="{D6E99DA8-611B-694F-B9BF-9BEBA51A5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95" t="1674" r="17949" b="24982"/>
          <a:stretch>
            <a:fillRect/>
          </a:stretch>
        </p:blipFill>
        <p:spPr bwMode="auto">
          <a:xfrm>
            <a:off x="6276356" y="249381"/>
            <a:ext cx="4838948" cy="6451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21803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C32B509">
            <a:extLst>
              <a:ext uri="{FF2B5EF4-FFF2-40B4-BE49-F238E27FC236}">
                <a16:creationId xmlns:a16="http://schemas.microsoft.com/office/drawing/2014/main" id="{93124D47-7370-134B-9987-03E79CCD4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2" t="1674" r="16771" b="29280"/>
          <a:stretch>
            <a:fillRect/>
          </a:stretch>
        </p:blipFill>
        <p:spPr bwMode="auto">
          <a:xfrm>
            <a:off x="923553" y="249381"/>
            <a:ext cx="4895355" cy="6348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FF9A24FF">
            <a:extLst>
              <a:ext uri="{FF2B5EF4-FFF2-40B4-BE49-F238E27FC236}">
                <a16:creationId xmlns:a16="http://schemas.microsoft.com/office/drawing/2014/main" id="{4D5D6F10-D476-C04C-9937-0CA50A0B6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0" t="1674" r="19153" b="23250"/>
          <a:stretch>
            <a:fillRect/>
          </a:stretch>
        </p:blipFill>
        <p:spPr bwMode="auto">
          <a:xfrm>
            <a:off x="6193228" y="249380"/>
            <a:ext cx="4743945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68231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22EF7665">
            <a:extLst>
              <a:ext uri="{FF2B5EF4-FFF2-40B4-BE49-F238E27FC236}">
                <a16:creationId xmlns:a16="http://schemas.microsoft.com/office/drawing/2014/main" id="{C04BA196-EEF7-8B4F-984D-D4845798E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1" t="1674" r="16771" b="25838"/>
          <a:stretch>
            <a:fillRect/>
          </a:stretch>
        </p:blipFill>
        <p:spPr bwMode="auto">
          <a:xfrm>
            <a:off x="959179" y="249380"/>
            <a:ext cx="4743944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7DCA6E37">
            <a:extLst>
              <a:ext uri="{FF2B5EF4-FFF2-40B4-BE49-F238E27FC236}">
                <a16:creationId xmlns:a16="http://schemas.microsoft.com/office/drawing/2014/main" id="{20585FCF-CDA6-A149-B63D-D61BB30712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6" t="1674" r="22711" b="26694"/>
          <a:stretch>
            <a:fillRect/>
          </a:stretch>
        </p:blipFill>
        <p:spPr bwMode="auto">
          <a:xfrm>
            <a:off x="6231563" y="249380"/>
            <a:ext cx="4918128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15925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75FEC5D">
            <a:extLst>
              <a:ext uri="{FF2B5EF4-FFF2-40B4-BE49-F238E27FC236}">
                <a16:creationId xmlns:a16="http://schemas.microsoft.com/office/drawing/2014/main" id="{C90CFD70-9C3B-344C-A21E-EC52D405C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4" t="1674" r="17949" b="22374"/>
          <a:stretch>
            <a:fillRect/>
          </a:stretch>
        </p:blipFill>
        <p:spPr bwMode="auto">
          <a:xfrm>
            <a:off x="1066058" y="249380"/>
            <a:ext cx="4743945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B6B5DB73">
            <a:extLst>
              <a:ext uri="{FF2B5EF4-FFF2-40B4-BE49-F238E27FC236}">
                <a16:creationId xmlns:a16="http://schemas.microsoft.com/office/drawing/2014/main" id="{7B728365-C579-9047-86C2-2F780FE740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6" t="1674" r="22711" b="27568"/>
          <a:stretch>
            <a:fillRect/>
          </a:stretch>
        </p:blipFill>
        <p:spPr bwMode="auto">
          <a:xfrm>
            <a:off x="6363232" y="249380"/>
            <a:ext cx="4882700" cy="6331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0101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4F2C98F9">
            <a:extLst>
              <a:ext uri="{FF2B5EF4-FFF2-40B4-BE49-F238E27FC236}">
                <a16:creationId xmlns:a16="http://schemas.microsoft.com/office/drawing/2014/main" id="{2BD342BB-10A7-5849-932E-ABAF1A2F5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70" t="13756" r="25066" b="27568"/>
          <a:stretch>
            <a:fillRect/>
          </a:stretch>
        </p:blipFill>
        <p:spPr bwMode="auto">
          <a:xfrm>
            <a:off x="876942" y="249380"/>
            <a:ext cx="4882699" cy="6331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20FBDE6F">
            <a:extLst>
              <a:ext uri="{FF2B5EF4-FFF2-40B4-BE49-F238E27FC236}">
                <a16:creationId xmlns:a16="http://schemas.microsoft.com/office/drawing/2014/main" id="{DBA625BB-A4BC-904B-B315-637154464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1" t="1674" r="19153" b="30156"/>
          <a:stretch>
            <a:fillRect/>
          </a:stretch>
        </p:blipFill>
        <p:spPr bwMode="auto">
          <a:xfrm>
            <a:off x="6344639" y="249380"/>
            <a:ext cx="4733801" cy="6311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86063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58828AC7-7F1B-624E-A0F3-B1570B267B75}"/>
              </a:ext>
            </a:extLst>
          </p:cNvPr>
          <p:cNvSpPr/>
          <p:nvPr/>
        </p:nvSpPr>
        <p:spPr>
          <a:xfrm>
            <a:off x="2235200" y="2142989"/>
            <a:ext cx="7495822" cy="2630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chi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ddarllen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gofynnwch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gwestiynau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partner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bod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bawb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endParaRPr lang="en-GB" sz="2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2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After reading the book ask your partner questions about what’s wrong with everyone.</a:t>
            </a:r>
            <a:endParaRPr lang="en-US" sz="22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DF50CB-0380-C942-8BF2-7DBC11D8B160}"/>
              </a:ext>
            </a:extLst>
          </p:cNvPr>
          <p:cNvSpPr txBox="1">
            <a:spLocks/>
          </p:cNvSpPr>
          <p:nvPr/>
        </p:nvSpPr>
        <p:spPr>
          <a:xfrm>
            <a:off x="3183465" y="411524"/>
            <a:ext cx="5418667" cy="148500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3447DD2-D596-0D40-929E-94911645F83C}"/>
              </a:ext>
            </a:extLst>
          </p:cNvPr>
          <p:cNvSpPr txBox="1">
            <a:spLocks/>
          </p:cNvSpPr>
          <p:nvPr/>
        </p:nvSpPr>
        <p:spPr>
          <a:xfrm>
            <a:off x="3318970" y="657980"/>
            <a:ext cx="5147696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Cwestiynau Darllen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a Deall</a:t>
            </a:r>
          </a:p>
        </p:txBody>
      </p:sp>
      <p:sp>
        <p:nvSpPr>
          <p:cNvPr id="5" name="Explosion 2 4">
            <a:extLst>
              <a:ext uri="{FF2B5EF4-FFF2-40B4-BE49-F238E27FC236}">
                <a16:creationId xmlns:a16="http://schemas.microsoft.com/office/drawing/2014/main" id="{937EDB6E-3A57-D749-B52D-7FBF02ABACD5}"/>
              </a:ext>
            </a:extLst>
          </p:cNvPr>
          <p:cNvSpPr/>
          <p:nvPr/>
        </p:nvSpPr>
        <p:spPr>
          <a:xfrm>
            <a:off x="9486893" y="219127"/>
            <a:ext cx="2325044" cy="1444248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AA8B702-80B3-BC49-874F-07E50BC6A054}"/>
              </a:ext>
            </a:extLst>
          </p:cNvPr>
          <p:cNvSpPr txBox="1">
            <a:spLocks/>
          </p:cNvSpPr>
          <p:nvPr/>
        </p:nvSpPr>
        <p:spPr>
          <a:xfrm>
            <a:off x="10036326" y="519031"/>
            <a:ext cx="1832273" cy="78421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175B876-BC60-1249-A57E-0AD1BDE56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7556" y="3423455"/>
            <a:ext cx="2781043" cy="310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472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BE8750-3467-734B-87F0-1C54D0BD15A6}"/>
              </a:ext>
            </a:extLst>
          </p:cNvPr>
          <p:cNvSpPr txBox="1">
            <a:spLocks/>
          </p:cNvSpPr>
          <p:nvPr/>
        </p:nvSpPr>
        <p:spPr>
          <a:xfrm>
            <a:off x="289672" y="948471"/>
            <a:ext cx="3604894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306BF4-F4B4-DC42-A598-370479A8D209}"/>
              </a:ext>
            </a:extLst>
          </p:cNvPr>
          <p:cNvSpPr txBox="1">
            <a:spLocks/>
          </p:cNvSpPr>
          <p:nvPr/>
        </p:nvSpPr>
        <p:spPr>
          <a:xfrm>
            <a:off x="370198" y="1085938"/>
            <a:ext cx="3443843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Ysbyty Cyw Bach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250FFBF-310B-1E4D-B5F3-79915F52DC79}"/>
              </a:ext>
            </a:extLst>
          </p:cNvPr>
          <p:cNvSpPr/>
          <p:nvPr/>
        </p:nvSpPr>
        <p:spPr>
          <a:xfrm>
            <a:off x="4164463" y="191413"/>
            <a:ext cx="7755467" cy="142941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sz="17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Ymestynnol</a:t>
            </a:r>
            <a:endParaRPr lang="en-GB" sz="17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Gwyliwch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raglen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Ysbyty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Bach ac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sgwrs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rhwng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Llew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17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Extended Task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Watch this episode of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Ysbyty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Bach and write a dialogue between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and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Llew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B5D449F-3433-C14B-8AE3-56D49D7D36E9}"/>
              </a:ext>
            </a:extLst>
          </p:cNvPr>
          <p:cNvSpPr/>
          <p:nvPr/>
        </p:nvSpPr>
        <p:spPr>
          <a:xfrm>
            <a:off x="8024824" y="1967230"/>
            <a:ext cx="3546288" cy="3902992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ffisig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moddion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(medicine)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pysgod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fish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cnau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nuts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alergedd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allergy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smotiau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spots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llefrith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llaeth</a:t>
            </a:r>
            <a:endParaRPr lang="en-GB" dirty="0">
              <a:solidFill>
                <a:schemeClr val="tx1"/>
              </a:solidFill>
              <a:latin typeface="+mj-lt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chwistrellu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to inject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nodwydd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needle</a:t>
            </a:r>
          </a:p>
        </p:txBody>
      </p:sp>
      <p:sp>
        <p:nvSpPr>
          <p:cNvPr id="9" name="Explosion 2 8">
            <a:extLst>
              <a:ext uri="{FF2B5EF4-FFF2-40B4-BE49-F238E27FC236}">
                <a16:creationId xmlns:a16="http://schemas.microsoft.com/office/drawing/2014/main" id="{C811B6A7-5A27-C741-855F-6ADCB9A81303}"/>
              </a:ext>
            </a:extLst>
          </p:cNvPr>
          <p:cNvSpPr/>
          <p:nvPr/>
        </p:nvSpPr>
        <p:spPr>
          <a:xfrm>
            <a:off x="128622" y="-146823"/>
            <a:ext cx="1779200" cy="1158784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024ACA1-01CF-274F-876E-7DDD899D9B83}"/>
              </a:ext>
            </a:extLst>
          </p:cNvPr>
          <p:cNvSpPr txBox="1">
            <a:spLocks/>
          </p:cNvSpPr>
          <p:nvPr/>
        </p:nvSpPr>
        <p:spPr>
          <a:xfrm>
            <a:off x="470294" y="16301"/>
            <a:ext cx="1290387" cy="78421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E90011-0865-FE41-809A-869A454E7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7920" y="62447"/>
            <a:ext cx="821903" cy="738069"/>
          </a:xfrm>
          <a:prstGeom prst="rect">
            <a:avLst/>
          </a:prstGeo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4CAE31A5-F822-1D46-B3A9-827B0957A5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672" y="1967230"/>
            <a:ext cx="7195411" cy="43504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BAD181B-0613-0C4D-880A-FE6AB27C3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4340" y="185557"/>
            <a:ext cx="821903" cy="73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8904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59809A06-BA5C-5A45-9ECD-63B10F99C8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154" r="12668" b="6122"/>
          <a:stretch/>
        </p:blipFill>
        <p:spPr>
          <a:xfrm>
            <a:off x="289672" y="2033949"/>
            <a:ext cx="7308603" cy="46421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1BE8750-3467-734B-87F0-1C54D0BD15A6}"/>
              </a:ext>
            </a:extLst>
          </p:cNvPr>
          <p:cNvSpPr txBox="1">
            <a:spLocks/>
          </p:cNvSpPr>
          <p:nvPr/>
        </p:nvSpPr>
        <p:spPr>
          <a:xfrm>
            <a:off x="289672" y="948471"/>
            <a:ext cx="3443844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306BF4-F4B4-DC42-A598-370479A8D209}"/>
              </a:ext>
            </a:extLst>
          </p:cNvPr>
          <p:cNvSpPr txBox="1">
            <a:spLocks/>
          </p:cNvSpPr>
          <p:nvPr/>
        </p:nvSpPr>
        <p:spPr>
          <a:xfrm>
            <a:off x="289672" y="1075451"/>
            <a:ext cx="3443843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Darn Darllen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250FFBF-310B-1E4D-B5F3-79915F52DC79}"/>
              </a:ext>
            </a:extLst>
          </p:cNvPr>
          <p:cNvSpPr/>
          <p:nvPr/>
        </p:nvSpPr>
        <p:spPr>
          <a:xfrm>
            <a:off x="3894566" y="90622"/>
            <a:ext cx="8297434" cy="142941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sz="17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Ymestynnol</a:t>
            </a:r>
            <a:endParaRPr lang="en-GB" sz="17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ddamwain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Rheinallt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Oswallt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17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Extended Task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Read about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Rheinallt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and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Oswallt’s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accident, and answer the questions. 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B5D449F-3433-C14B-8AE3-56D49D7D36E9}"/>
              </a:ext>
            </a:extLst>
          </p:cNvPr>
          <p:cNvSpPr/>
          <p:nvPr/>
        </p:nvSpPr>
        <p:spPr>
          <a:xfrm>
            <a:off x="8122722" y="1626920"/>
            <a:ext cx="3895107" cy="504919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Pam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dydy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Mam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ddim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eisiau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Rheinallt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Oswallt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fynd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beiciau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wnaeth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ddau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aeth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Mam i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ateb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ffôn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ddigwyddodd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ddaeth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car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rownd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gornel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ymateb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(reaction) Dad pan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gweld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bechgyn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 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Rheinallt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Oswallt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wedi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brifo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 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nyrs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ddweud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Ydych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chi’n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byddan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gwers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 Pam?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9" name="Explosion 2 8">
            <a:extLst>
              <a:ext uri="{FF2B5EF4-FFF2-40B4-BE49-F238E27FC236}">
                <a16:creationId xmlns:a16="http://schemas.microsoft.com/office/drawing/2014/main" id="{C811B6A7-5A27-C741-855F-6ADCB9A81303}"/>
              </a:ext>
            </a:extLst>
          </p:cNvPr>
          <p:cNvSpPr/>
          <p:nvPr/>
        </p:nvSpPr>
        <p:spPr>
          <a:xfrm>
            <a:off x="128622" y="-146823"/>
            <a:ext cx="1779200" cy="1158784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024ACA1-01CF-274F-876E-7DDD899D9B83}"/>
              </a:ext>
            </a:extLst>
          </p:cNvPr>
          <p:cNvSpPr txBox="1">
            <a:spLocks/>
          </p:cNvSpPr>
          <p:nvPr/>
        </p:nvSpPr>
        <p:spPr>
          <a:xfrm>
            <a:off x="470294" y="16301"/>
            <a:ext cx="1290387" cy="78421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E90011-0865-FE41-809A-869A454E7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7920" y="62447"/>
            <a:ext cx="821903" cy="7380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9206402-2B0E-924E-93AF-3654BFEBF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9397" y="80428"/>
            <a:ext cx="821903" cy="7380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0172114-AEB9-5640-998A-15B03B764F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6697" y="98409"/>
            <a:ext cx="821903" cy="73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655356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3566</TotalTime>
  <Words>945</Words>
  <Application>Microsoft Office PowerPoint</Application>
  <PresentationFormat>Widescreen</PresentationFormat>
  <Paragraphs>343</Paragraphs>
  <Slides>37</Slides>
  <Notes>8</Notes>
  <HiddenSlides>0</HiddenSlides>
  <MMClips>4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37</vt:i4>
      </vt:variant>
    </vt:vector>
  </HeadingPairs>
  <TitlesOfParts>
    <vt:vector size="55" baseType="lpstr">
      <vt:lpstr>American Typewriter</vt:lpstr>
      <vt:lpstr>Gabrielle</vt:lpstr>
      <vt:lpstr>Marker Felt Thin</vt:lpstr>
      <vt:lpstr>Arial</vt:lpstr>
      <vt:lpstr>Arial Rounded MT Bold</vt:lpstr>
      <vt:lpstr>Calibri</vt:lpstr>
      <vt:lpstr>Calibri Light</vt:lpstr>
      <vt:lpstr>Cavolini</vt:lpstr>
      <vt:lpstr>Century Gothic</vt:lpstr>
      <vt:lpstr>Comic Sans MS</vt:lpstr>
      <vt:lpstr>Ink Free</vt:lpstr>
      <vt:lpstr>Kristen ITC</vt:lpstr>
      <vt:lpstr>Segoe Print</vt:lpstr>
      <vt:lpstr>Tw Cen MT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Elis James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Julia</cp:lastModifiedBy>
  <cp:revision>107</cp:revision>
  <cp:lastPrinted>2023-02-09T07:56:00Z</cp:lastPrinted>
  <dcterms:created xsi:type="dcterms:W3CDTF">2020-09-30T16:50:28Z</dcterms:created>
  <dcterms:modified xsi:type="dcterms:W3CDTF">2023-02-09T07:56:50Z</dcterms:modified>
</cp:coreProperties>
</file>