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18"/>
  </p:notesMasterIdLst>
  <p:handoutMasterIdLst>
    <p:handoutMasterId r:id="rId19"/>
  </p:handoutMasterIdLst>
  <p:sldIdLst>
    <p:sldId id="363" r:id="rId3"/>
    <p:sldId id="450" r:id="rId4"/>
    <p:sldId id="451" r:id="rId5"/>
    <p:sldId id="419" r:id="rId6"/>
    <p:sldId id="391" r:id="rId7"/>
    <p:sldId id="392" r:id="rId8"/>
    <p:sldId id="452" r:id="rId9"/>
    <p:sldId id="453" r:id="rId10"/>
    <p:sldId id="454" r:id="rId11"/>
    <p:sldId id="455" r:id="rId12"/>
    <p:sldId id="456" r:id="rId13"/>
    <p:sldId id="457" r:id="rId14"/>
    <p:sldId id="458" r:id="rId15"/>
    <p:sldId id="459" r:id="rId16"/>
    <p:sldId id="370" r:id="rId1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102" d="100"/>
          <a:sy n="102" d="100"/>
        </p:scale>
        <p:origin x="77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871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45895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52940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1150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6019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44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07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46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46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83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693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8801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47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36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81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07/02/2022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63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BMSW5103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293096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CRM in Corporations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in the</a:t>
            </a:r>
          </a:p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Customer Experience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65F7-B4F1-4B94-8A9D-8BA7A867F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Matrix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1E444A-0280-4F67-8E33-A0125BD6C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7818" y="1600200"/>
            <a:ext cx="391636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211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65F7-B4F1-4B94-8A9D-8BA7A867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Balance Score Card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4E507E-E0B2-440A-8622-42684944FA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7818" y="1600200"/>
            <a:ext cx="3916363" cy="39163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5144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Marketing Mix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lnSpcReduction="10000"/>
          </a:bodyPr>
          <a:lstStyle/>
          <a:p>
            <a:r>
              <a:rPr lang="en-US" dirty="0"/>
              <a:t>7P’s</a:t>
            </a:r>
          </a:p>
          <a:p>
            <a:r>
              <a:rPr lang="en-US" dirty="0"/>
              <a:t>Product</a:t>
            </a:r>
          </a:p>
          <a:p>
            <a:r>
              <a:rPr lang="en-US" dirty="0"/>
              <a:t>Place</a:t>
            </a:r>
          </a:p>
          <a:p>
            <a:r>
              <a:rPr lang="en-US" dirty="0"/>
              <a:t>Price</a:t>
            </a:r>
          </a:p>
          <a:p>
            <a:r>
              <a:rPr lang="en-US" dirty="0"/>
              <a:t>Promotion</a:t>
            </a:r>
          </a:p>
          <a:p>
            <a:r>
              <a:rPr lang="en-US" dirty="0"/>
              <a:t>People</a:t>
            </a:r>
          </a:p>
          <a:p>
            <a:r>
              <a:rPr lang="en-US" dirty="0"/>
              <a:t>Process</a:t>
            </a:r>
          </a:p>
          <a:p>
            <a:r>
              <a:rPr lang="en-US" dirty="0"/>
              <a:t>Physical Evidence </a:t>
            </a:r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2052" name="Picture 4" descr="The Marketing Mix 7 Ps of Marketing">
            <a:extLst>
              <a:ext uri="{FF2B5EF4-FFF2-40B4-BE49-F238E27FC236}">
                <a16:creationId xmlns:a16="http://schemas.microsoft.com/office/drawing/2014/main" id="{4B6893BD-DEBD-4051-93A5-65FAFE12A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5480" y="1600201"/>
            <a:ext cx="398904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dirty="0"/>
              <a:t>Communication Mix</a:t>
            </a:r>
            <a:r>
              <a:rPr lang="en-GB" altLang="en-US" b="1" dirty="0"/>
              <a:t>? </a:t>
            </a:r>
          </a:p>
        </p:txBody>
      </p:sp>
      <p:pic>
        <p:nvPicPr>
          <p:cNvPr id="3074" name="Picture 2" descr="The Marketing Communications Mix">
            <a:extLst>
              <a:ext uri="{FF2B5EF4-FFF2-40B4-BE49-F238E27FC236}">
                <a16:creationId xmlns:a16="http://schemas.microsoft.com/office/drawing/2014/main" id="{D6EF5358-1F15-400B-AE9E-45A76338E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8480" y="273051"/>
            <a:ext cx="5172173" cy="517217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endParaRPr lang="en-GB" dirty="0"/>
          </a:p>
          <a:p>
            <a:endParaRPr 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82844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The SWOT analysis!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4098" name="Picture 2" descr="SWOT analysis">
            <a:extLst>
              <a:ext uri="{FF2B5EF4-FFF2-40B4-BE49-F238E27FC236}">
                <a16:creationId xmlns:a16="http://schemas.microsoft.com/office/drawing/2014/main" id="{7466E57B-6685-4BEC-A03D-ACE4E4FBC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7408" y="1434480"/>
            <a:ext cx="438356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8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dirty="0"/>
              <a:t>Stakeholder Map</a:t>
            </a:r>
            <a:r>
              <a:rPr lang="en-GB" altLang="en-US" b="1" dirty="0"/>
              <a:t>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EBF2E1-9BF7-43C1-B32D-664EE096E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8156" y="273051"/>
            <a:ext cx="6212820" cy="5172173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Identify your company stakeholder .</a:t>
            </a:r>
          </a:p>
        </p:txBody>
      </p:sp>
    </p:spTree>
    <p:extLst>
      <p:ext uri="{BB962C8B-B14F-4D97-AF65-F5344CB8AC3E}">
        <p14:creationId xmlns:p14="http://schemas.microsoft.com/office/powerpoint/2010/main" val="1778465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dirty="0"/>
              <a:t>Consumer Buying Process</a:t>
            </a:r>
            <a:r>
              <a:rPr lang="en-GB" altLang="en-US" b="1" dirty="0"/>
              <a:t>!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Can you identify the most important stage to ensure customer retention 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44D228-C7B0-47B0-ABC4-673E7496C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4987" y="1600201"/>
            <a:ext cx="363002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169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F779D-5C61-42A1-A98E-E87B3A7F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5 Forces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AB09FE-8B36-4CCD-9DAC-049CFB7DB0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3792" y="1600200"/>
            <a:ext cx="475252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320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2596-EB07-4720-871E-87ADC4D6B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A16765-A918-4DB4-8ECD-56C4B3CF1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1564" y="1600200"/>
            <a:ext cx="404887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3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07EBE-1092-431E-89C1-2F1F8DAD8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Segmenting Consumer Markets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C6CF76-E8A6-4708-BD62-5CC63E91C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52680" y="1600200"/>
            <a:ext cx="40866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108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3C24-F957-4CED-AF19-5715AADA5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BCG Matrix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DE45D7-B06F-4CE8-9A57-2747E06F67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42000" y="1600200"/>
            <a:ext cx="430799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688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140B-C7CE-4661-929E-BCBC7EF54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RABOSTIC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EA5B4B-DB24-48A9-99D7-5958E05BFF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9240" y="1600200"/>
            <a:ext cx="345352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010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754F-3803-4D65-B0FB-0F6E9CE92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SOSTAC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403AE0-C507-47AD-95E7-1A1C924AA0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4314" y="1600201"/>
            <a:ext cx="6343371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3345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628800"/>
            <a:ext cx="10729191" cy="3204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Peelen</a:t>
            </a:r>
            <a:r>
              <a:rPr lang="en-GB" sz="2400" dirty="0"/>
              <a:t>, E. &amp; Beltman, R., 2013. Customer Relationship Management. 2 ed. Harlow: Pearson Education Limited.</a:t>
            </a:r>
          </a:p>
          <a:p>
            <a:r>
              <a:rPr lang="en-GB" sz="2400" dirty="0"/>
              <a:t>Buttle, F. &amp; </a:t>
            </a:r>
            <a:r>
              <a:rPr lang="en-GB" sz="2400" dirty="0" err="1"/>
              <a:t>Maklan</a:t>
            </a:r>
            <a:r>
              <a:rPr lang="en-GB" sz="2400" dirty="0"/>
              <a:t>, S., 2015. Customer Relationship Management: Concepts and Technologies. 3 ed. Abingdon, Oxon: Routledge.</a:t>
            </a:r>
          </a:p>
          <a:p>
            <a:r>
              <a:rPr lang="en-GB" sz="2400" dirty="0"/>
              <a:t>Payne, A. &amp; Frow, P., 2013. Strategic Customer Management: Integrating Relationship Marketing and CRM. Cambridge: Cambridge University Press.</a:t>
            </a:r>
          </a:p>
          <a:p>
            <a:r>
              <a:rPr lang="en-GB" sz="2400" dirty="0" err="1"/>
              <a:t>Kalbach</a:t>
            </a:r>
            <a:r>
              <a:rPr lang="en-GB" sz="2400" dirty="0"/>
              <a:t>, J., 2018. Customer journey maps. 1st Ed. O'Reilly Media.</a:t>
            </a:r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2999</TotalTime>
  <Words>177</Words>
  <Application>Microsoft Office PowerPoint</Application>
  <PresentationFormat>Widescreen</PresentationFormat>
  <Paragraphs>44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Aharoni</vt:lpstr>
      <vt:lpstr>Arial</vt:lpstr>
      <vt:lpstr>Myriad Pro</vt:lpstr>
      <vt:lpstr>Verdana</vt:lpstr>
      <vt:lpstr>20140311PresentationUWTSDTemplate</vt:lpstr>
      <vt:lpstr>1_20140311PresentationUWTSDTemplate</vt:lpstr>
      <vt:lpstr>BMSW5103</vt:lpstr>
      <vt:lpstr>Ansoff Matrix </vt:lpstr>
      <vt:lpstr>Balance Score Card</vt:lpstr>
      <vt:lpstr>Marketing Mix </vt:lpstr>
      <vt:lpstr>Communication Mix? </vt:lpstr>
      <vt:lpstr>The SWOT analysis!</vt:lpstr>
      <vt:lpstr>Stakeholder Map!</vt:lpstr>
      <vt:lpstr>Consumer Buying Process!</vt:lpstr>
      <vt:lpstr>Porters 5 Forces </vt:lpstr>
      <vt:lpstr>The Marketing Environment </vt:lpstr>
      <vt:lpstr>Segmenting Consumer Markets </vt:lpstr>
      <vt:lpstr>BCG Matrix</vt:lpstr>
      <vt:lpstr>RABOSTIC</vt:lpstr>
      <vt:lpstr>SOSTAC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255</cp:revision>
  <cp:lastPrinted>2018-07-09T15:27:01Z</cp:lastPrinted>
  <dcterms:created xsi:type="dcterms:W3CDTF">2002-10-07T19:43:58Z</dcterms:created>
  <dcterms:modified xsi:type="dcterms:W3CDTF">2022-02-07T09:53:22Z</dcterms:modified>
</cp:coreProperties>
</file>