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wdp" ContentType="image/vnd.ms-photo"/>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sldIdLst>
    <p:sldId id="258" r:id="rId2"/>
    <p:sldId id="257" r:id="rId3"/>
    <p:sldId id="259" r:id="rId4"/>
    <p:sldId id="260" r:id="rId5"/>
    <p:sldId id="273" r:id="rId6"/>
    <p:sldId id="261" r:id="rId7"/>
    <p:sldId id="262" r:id="rId8"/>
    <p:sldId id="264" r:id="rId9"/>
    <p:sldId id="265" r:id="rId10"/>
    <p:sldId id="266" r:id="rId11"/>
    <p:sldId id="267" r:id="rId12"/>
    <p:sldId id="268" r:id="rId13"/>
    <p:sldId id="269" r:id="rId14"/>
    <p:sldId id="270" r:id="rId15"/>
    <p:sldId id="277" r:id="rId16"/>
    <p:sldId id="271" r:id="rId17"/>
    <p:sldId id="27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3FE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52"/>
    <p:restoredTop sz="93263"/>
  </p:normalViewPr>
  <p:slideViewPr>
    <p:cSldViewPr snapToGrid="0" snapToObjects="1">
      <p:cViewPr>
        <p:scale>
          <a:sx n="80" d="100"/>
          <a:sy n="80" d="100"/>
        </p:scale>
        <p:origin x="784"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C7F638-7237-F34C-A406-810EF686A1AB}" type="datetimeFigureOut">
              <a:rPr lang="en-US" smtClean="0"/>
              <a:t>7/11/19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787C4C-B303-194B-B158-8FA58033975B}" type="slidenum">
              <a:rPr lang="en-US" smtClean="0"/>
              <a:t>‹#›</a:t>
            </a:fld>
            <a:endParaRPr lang="en-US"/>
          </a:p>
        </p:txBody>
      </p:sp>
    </p:spTree>
    <p:extLst>
      <p:ext uri="{BB962C8B-B14F-4D97-AF65-F5344CB8AC3E}">
        <p14:creationId xmlns:p14="http://schemas.microsoft.com/office/powerpoint/2010/main" val="17000843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F787C4C-B303-194B-B158-8FA58033975B}" type="slidenum">
              <a:rPr lang="en-US" smtClean="0"/>
              <a:t>6</a:t>
            </a:fld>
            <a:endParaRPr lang="en-US"/>
          </a:p>
        </p:txBody>
      </p:sp>
    </p:spTree>
    <p:extLst>
      <p:ext uri="{BB962C8B-B14F-4D97-AF65-F5344CB8AC3E}">
        <p14:creationId xmlns:p14="http://schemas.microsoft.com/office/powerpoint/2010/main" val="10469908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F787C4C-B303-194B-B158-8FA58033975B}" type="slidenum">
              <a:rPr lang="en-US" smtClean="0"/>
              <a:t>8</a:t>
            </a:fld>
            <a:endParaRPr lang="en-US"/>
          </a:p>
        </p:txBody>
      </p:sp>
    </p:spTree>
    <p:extLst>
      <p:ext uri="{BB962C8B-B14F-4D97-AF65-F5344CB8AC3E}">
        <p14:creationId xmlns:p14="http://schemas.microsoft.com/office/powerpoint/2010/main" val="4536739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F787C4C-B303-194B-B158-8FA58033975B}" type="slidenum">
              <a:rPr lang="en-US" smtClean="0"/>
              <a:t>10</a:t>
            </a:fld>
            <a:endParaRPr lang="en-US"/>
          </a:p>
        </p:txBody>
      </p:sp>
    </p:spTree>
    <p:extLst>
      <p:ext uri="{BB962C8B-B14F-4D97-AF65-F5344CB8AC3E}">
        <p14:creationId xmlns:p14="http://schemas.microsoft.com/office/powerpoint/2010/main" val="20937833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3967DD0-D2AA-9F40-9509-5053FB8AC81D}" type="datetimeFigureOut">
              <a:rPr lang="en-US" smtClean="0"/>
              <a:t>7/11/19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755A8A-7E43-EF49-A462-1E0B22BA2975}" type="slidenum">
              <a:rPr lang="en-US" smtClean="0"/>
              <a:t>‹#›</a:t>
            </a:fld>
            <a:endParaRPr lang="en-US"/>
          </a:p>
        </p:txBody>
      </p:sp>
    </p:spTree>
    <p:extLst>
      <p:ext uri="{BB962C8B-B14F-4D97-AF65-F5344CB8AC3E}">
        <p14:creationId xmlns:p14="http://schemas.microsoft.com/office/powerpoint/2010/main" val="1631599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3967DD0-D2AA-9F40-9509-5053FB8AC81D}" type="datetimeFigureOut">
              <a:rPr lang="en-US" smtClean="0"/>
              <a:t>7/11/19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755A8A-7E43-EF49-A462-1E0B22BA2975}" type="slidenum">
              <a:rPr lang="en-US" smtClean="0"/>
              <a:t>‹#›</a:t>
            </a:fld>
            <a:endParaRPr lang="en-US"/>
          </a:p>
        </p:txBody>
      </p:sp>
    </p:spTree>
    <p:extLst>
      <p:ext uri="{BB962C8B-B14F-4D97-AF65-F5344CB8AC3E}">
        <p14:creationId xmlns:p14="http://schemas.microsoft.com/office/powerpoint/2010/main" val="6128495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967DD0-D2AA-9F40-9509-5053FB8AC81D}" type="datetimeFigureOut">
              <a:rPr lang="en-US" smtClean="0"/>
              <a:t>7/11/19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755A8A-7E43-EF49-A462-1E0B22BA2975}" type="slidenum">
              <a:rPr lang="en-US" smtClean="0"/>
              <a:t>‹#›</a:t>
            </a:fld>
            <a:endParaRPr lang="en-US"/>
          </a:p>
        </p:txBody>
      </p:sp>
    </p:spTree>
    <p:extLst>
      <p:ext uri="{BB962C8B-B14F-4D97-AF65-F5344CB8AC3E}">
        <p14:creationId xmlns:p14="http://schemas.microsoft.com/office/powerpoint/2010/main" val="831118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3967DD0-D2AA-9F40-9509-5053FB8AC81D}" type="datetimeFigureOut">
              <a:rPr lang="en-US" smtClean="0"/>
              <a:t>7/11/19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755A8A-7E43-EF49-A462-1E0B22BA2975}" type="slidenum">
              <a:rPr lang="en-US" smtClean="0"/>
              <a:t>‹#›</a:t>
            </a:fld>
            <a:endParaRPr lang="en-US"/>
          </a:p>
        </p:txBody>
      </p:sp>
    </p:spTree>
    <p:extLst>
      <p:ext uri="{BB962C8B-B14F-4D97-AF65-F5344CB8AC3E}">
        <p14:creationId xmlns:p14="http://schemas.microsoft.com/office/powerpoint/2010/main" val="1372703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3967DD0-D2AA-9F40-9509-5053FB8AC81D}" type="datetimeFigureOut">
              <a:rPr lang="en-US" smtClean="0"/>
              <a:t>7/11/19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755A8A-7E43-EF49-A462-1E0B22BA2975}" type="slidenum">
              <a:rPr lang="en-US" smtClean="0"/>
              <a:t>‹#›</a:t>
            </a:fld>
            <a:endParaRPr lang="en-US"/>
          </a:p>
        </p:txBody>
      </p:sp>
    </p:spTree>
    <p:extLst>
      <p:ext uri="{BB962C8B-B14F-4D97-AF65-F5344CB8AC3E}">
        <p14:creationId xmlns:p14="http://schemas.microsoft.com/office/powerpoint/2010/main" val="613593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3967DD0-D2AA-9F40-9509-5053FB8AC81D}" type="datetimeFigureOut">
              <a:rPr lang="en-US" smtClean="0"/>
              <a:t>7/11/19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755A8A-7E43-EF49-A462-1E0B22BA2975}" type="slidenum">
              <a:rPr lang="en-US" smtClean="0"/>
              <a:t>‹#›</a:t>
            </a:fld>
            <a:endParaRPr lang="en-US"/>
          </a:p>
        </p:txBody>
      </p:sp>
    </p:spTree>
    <p:extLst>
      <p:ext uri="{BB962C8B-B14F-4D97-AF65-F5344CB8AC3E}">
        <p14:creationId xmlns:p14="http://schemas.microsoft.com/office/powerpoint/2010/main" val="4561875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967DD0-D2AA-9F40-9509-5053FB8AC81D}" type="datetimeFigureOut">
              <a:rPr lang="en-US" smtClean="0"/>
              <a:t>7/11/19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755A8A-7E43-EF49-A462-1E0B22BA2975}" type="slidenum">
              <a:rPr lang="en-US" smtClean="0"/>
              <a:t>‹#›</a:t>
            </a:fld>
            <a:endParaRPr lang="en-US"/>
          </a:p>
        </p:txBody>
      </p:sp>
    </p:spTree>
    <p:extLst>
      <p:ext uri="{BB962C8B-B14F-4D97-AF65-F5344CB8AC3E}">
        <p14:creationId xmlns:p14="http://schemas.microsoft.com/office/powerpoint/2010/main" val="6283566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967DD0-D2AA-9F40-9509-5053FB8AC81D}" type="datetimeFigureOut">
              <a:rPr lang="en-US" smtClean="0"/>
              <a:t>7/11/19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755A8A-7E43-EF49-A462-1E0B22BA2975}" type="slidenum">
              <a:rPr lang="en-US" smtClean="0"/>
              <a:t>‹#›</a:t>
            </a:fld>
            <a:endParaRPr lang="en-US"/>
          </a:p>
        </p:txBody>
      </p:sp>
    </p:spTree>
    <p:extLst>
      <p:ext uri="{BB962C8B-B14F-4D97-AF65-F5344CB8AC3E}">
        <p14:creationId xmlns:p14="http://schemas.microsoft.com/office/powerpoint/2010/main" val="1612334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967DD0-D2AA-9F40-9509-5053FB8AC81D}" type="datetimeFigureOut">
              <a:rPr lang="en-US" smtClean="0"/>
              <a:t>7/11/19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755A8A-7E43-EF49-A462-1E0B22BA2975}" type="slidenum">
              <a:rPr lang="en-US" smtClean="0"/>
              <a:t>‹#›</a:t>
            </a:fld>
            <a:endParaRPr lang="en-US"/>
          </a:p>
        </p:txBody>
      </p:sp>
    </p:spTree>
    <p:extLst>
      <p:ext uri="{BB962C8B-B14F-4D97-AF65-F5344CB8AC3E}">
        <p14:creationId xmlns:p14="http://schemas.microsoft.com/office/powerpoint/2010/main" val="15542920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3967DD0-D2AA-9F40-9509-5053FB8AC81D}" type="datetimeFigureOut">
              <a:rPr lang="en-US" smtClean="0"/>
              <a:t>7/11/19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755A8A-7E43-EF49-A462-1E0B22BA2975}" type="slidenum">
              <a:rPr lang="en-US" smtClean="0"/>
              <a:t>‹#›</a:t>
            </a:fld>
            <a:endParaRPr lang="en-US"/>
          </a:p>
        </p:txBody>
      </p:sp>
    </p:spTree>
    <p:extLst>
      <p:ext uri="{BB962C8B-B14F-4D97-AF65-F5344CB8AC3E}">
        <p14:creationId xmlns:p14="http://schemas.microsoft.com/office/powerpoint/2010/main" val="9946963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3967DD0-D2AA-9F40-9509-5053FB8AC81D}" type="datetimeFigureOut">
              <a:rPr lang="en-US" smtClean="0"/>
              <a:t>7/11/19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755A8A-7E43-EF49-A462-1E0B22BA2975}" type="slidenum">
              <a:rPr lang="en-US" smtClean="0"/>
              <a:t>‹#›</a:t>
            </a:fld>
            <a:endParaRPr lang="en-US"/>
          </a:p>
        </p:txBody>
      </p:sp>
    </p:spTree>
    <p:extLst>
      <p:ext uri="{BB962C8B-B14F-4D97-AF65-F5344CB8AC3E}">
        <p14:creationId xmlns:p14="http://schemas.microsoft.com/office/powerpoint/2010/main" val="184881258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967DD0-D2AA-9F40-9509-5053FB8AC81D}" type="datetimeFigureOut">
              <a:rPr lang="en-US" smtClean="0"/>
              <a:t>7/11/19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755A8A-7E43-EF49-A462-1E0B22BA2975}" type="slidenum">
              <a:rPr lang="en-US" smtClean="0"/>
              <a:t>‹#›</a:t>
            </a:fld>
            <a:endParaRPr lang="en-US"/>
          </a:p>
        </p:txBody>
      </p:sp>
    </p:spTree>
    <p:extLst>
      <p:ext uri="{BB962C8B-B14F-4D97-AF65-F5344CB8AC3E}">
        <p14:creationId xmlns:p14="http://schemas.microsoft.com/office/powerpoint/2010/main" val="18457805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1" Type="http://schemas.openxmlformats.org/officeDocument/2006/relationships/slideLayout" Target="../slideLayouts/slideLayout9.xml"/><Relationship Id="rId2"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xml"/><Relationship Id="rId3"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xml"/><Relationship Id="rId3"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7.png"/><Relationship Id="rId3" Type="http://schemas.microsoft.com/office/2007/relationships/hdphoto" Target="../media/hdphoto1.wdp"/></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397" y="530308"/>
            <a:ext cx="3807686" cy="5193158"/>
          </a:xfrm>
        </p:spPr>
        <p:txBody>
          <a:bodyPr anchor="ctr">
            <a:normAutofit/>
          </a:bodyPr>
          <a:lstStyle/>
          <a:p>
            <a:r>
              <a:rPr lang="en-US" sz="3600" dirty="0" smtClean="0"/>
              <a:t>Journey </a:t>
            </a:r>
            <a:r>
              <a:rPr lang="en-US" sz="3600" dirty="0"/>
              <a:t>to </a:t>
            </a:r>
            <a:r>
              <a:rPr lang="en-US" sz="3600" dirty="0" smtClean="0"/>
              <a:t>Sustainability and Beyond </a:t>
            </a:r>
            <a:br>
              <a:rPr lang="en-US" sz="3600" dirty="0" smtClean="0"/>
            </a:br>
            <a:r>
              <a:rPr lang="en-US" sz="3100" dirty="0" smtClean="0"/>
              <a:t/>
            </a:r>
            <a:br>
              <a:rPr lang="en-US" sz="3100" dirty="0" smtClean="0"/>
            </a:br>
            <a:r>
              <a:rPr lang="en-US" sz="3100" dirty="0" smtClean="0"/>
              <a:t/>
            </a:r>
            <a:br>
              <a:rPr lang="en-US" sz="3100" dirty="0" smtClean="0"/>
            </a:br>
            <a:r>
              <a:rPr lang="en-US" sz="3100" b="1" dirty="0" smtClean="0"/>
              <a:t>Pauline Conaghan</a:t>
            </a:r>
            <a:r>
              <a:rPr lang="en-US" sz="3100" dirty="0" smtClean="0"/>
              <a:t/>
            </a:r>
            <a:br>
              <a:rPr lang="en-US" sz="3100" dirty="0" smtClean="0"/>
            </a:br>
            <a:r>
              <a:rPr lang="en-US" sz="3100" dirty="0" smtClean="0"/>
              <a:t>Student </a:t>
            </a:r>
            <a:r>
              <a:rPr lang="en-US" sz="3100" dirty="0"/>
              <a:t>No </a:t>
            </a:r>
            <a:r>
              <a:rPr lang="en-US" sz="3100" dirty="0" smtClean="0"/>
              <a:t>1805438</a:t>
            </a:r>
            <a:br>
              <a:rPr lang="en-US" sz="3100" dirty="0" smtClean="0"/>
            </a:br>
            <a:r>
              <a:rPr lang="en-US" sz="3100" dirty="0"/>
              <a:t/>
            </a:r>
            <a:br>
              <a:rPr lang="en-US" sz="3100" dirty="0"/>
            </a:br>
            <a:r>
              <a:rPr lang="en-US" sz="2400" dirty="0" smtClean="0"/>
              <a:t>Management Practice: </a:t>
            </a:r>
            <a:br>
              <a:rPr lang="en-US" sz="2400" dirty="0" smtClean="0"/>
            </a:br>
            <a:r>
              <a:rPr lang="en-US" sz="2400" dirty="0" smtClean="0"/>
              <a:t>A Critical Perspective</a:t>
            </a:r>
            <a:br>
              <a:rPr lang="en-US" sz="2400" dirty="0" smtClean="0"/>
            </a:br>
            <a:r>
              <a:rPr lang="en-US" sz="2400" dirty="0" smtClean="0"/>
              <a:t>Module BMSP7002D</a:t>
            </a:r>
            <a:br>
              <a:rPr lang="en-US" sz="2400" dirty="0" smtClean="0"/>
            </a:br>
            <a:r>
              <a:rPr lang="en-US" sz="2400" dirty="0" smtClean="0"/>
              <a:t>Assessment 3, July 2019</a:t>
            </a:r>
            <a:endParaRPr lang="en-US" sz="24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7150" y="530308"/>
            <a:ext cx="7506473" cy="5193157"/>
          </a:xfrm>
          <a:prstGeom prst="rect">
            <a:avLst/>
          </a:prstGeom>
        </p:spPr>
      </p:pic>
      <p:sp>
        <p:nvSpPr>
          <p:cNvPr id="8" name="TextBox 7"/>
          <p:cNvSpPr txBox="1"/>
          <p:nvPr/>
        </p:nvSpPr>
        <p:spPr>
          <a:xfrm>
            <a:off x="4260577" y="5734378"/>
            <a:ext cx="7443046" cy="276999"/>
          </a:xfrm>
          <a:prstGeom prst="rect">
            <a:avLst/>
          </a:prstGeom>
          <a:noFill/>
        </p:spPr>
        <p:txBody>
          <a:bodyPr wrap="square" rtlCol="0">
            <a:spAutoFit/>
          </a:bodyPr>
          <a:lstStyle/>
          <a:p>
            <a:pPr algn="r"/>
            <a:r>
              <a:rPr lang="en-US" sz="1200" dirty="0" smtClean="0"/>
              <a:t>Photo source: Shutterstock</a:t>
            </a:r>
            <a:endParaRPr lang="en-US" sz="1200" dirty="0"/>
          </a:p>
        </p:txBody>
      </p:sp>
    </p:spTree>
    <p:extLst>
      <p:ext uri="{BB962C8B-B14F-4D97-AF65-F5344CB8AC3E}">
        <p14:creationId xmlns:p14="http://schemas.microsoft.com/office/powerpoint/2010/main" val="6982373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482" y="82808"/>
            <a:ext cx="11729545" cy="642745"/>
          </a:xfrm>
        </p:spPr>
        <p:txBody>
          <a:bodyPr>
            <a:normAutofit/>
          </a:bodyPr>
          <a:lstStyle/>
          <a:p>
            <a:pPr algn="ctr"/>
            <a:r>
              <a:rPr lang="en-US" sz="3600" dirty="0" smtClean="0"/>
              <a:t>Down to Earth Values and a Minimalistic Lifestyle</a:t>
            </a:r>
            <a:endParaRPr lang="en-US" sz="3600" dirty="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rcRect t="10422" b="10422"/>
          <a:stretch>
            <a:fillRect/>
          </a:stretch>
        </p:blipFill>
        <p:spPr>
          <a:xfrm>
            <a:off x="7968808" y="2097956"/>
            <a:ext cx="2616039" cy="2836145"/>
          </a:xfr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40264" y="2116334"/>
            <a:ext cx="3301695" cy="244344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0274" y="2097163"/>
            <a:ext cx="2733687" cy="2836938"/>
          </a:xfrm>
          <a:prstGeom prst="rect">
            <a:avLst/>
          </a:prstGeom>
        </p:spPr>
      </p:pic>
      <p:sp>
        <p:nvSpPr>
          <p:cNvPr id="12" name="TextBox 11"/>
          <p:cNvSpPr txBox="1"/>
          <p:nvPr/>
        </p:nvSpPr>
        <p:spPr>
          <a:xfrm>
            <a:off x="1523426" y="5218781"/>
            <a:ext cx="9149829" cy="1200329"/>
          </a:xfrm>
          <a:prstGeom prst="rect">
            <a:avLst/>
          </a:prstGeom>
          <a:noFill/>
        </p:spPr>
        <p:txBody>
          <a:bodyPr wrap="square" rtlCol="0">
            <a:spAutoFit/>
          </a:bodyPr>
          <a:lstStyle/>
          <a:p>
            <a:pPr algn="just"/>
            <a:r>
              <a:rPr lang="en-US" dirty="0" smtClean="0"/>
              <a:t>The tap water in Glasgow is soft and in my opinion one of the best in the world so witnessing people buy plastic bottles of French water seemed like people were only following the latest trends. Soft drinks were also available in refundable glass bottles and it wasn’t so long since milk was delivered in glass returnable milk bottles as part of a circular economy.</a:t>
            </a:r>
          </a:p>
        </p:txBody>
      </p:sp>
      <p:sp>
        <p:nvSpPr>
          <p:cNvPr id="13" name="Rectangle 12"/>
          <p:cNvSpPr/>
          <p:nvPr/>
        </p:nvSpPr>
        <p:spPr>
          <a:xfrm>
            <a:off x="1548946" y="4711572"/>
            <a:ext cx="1973425" cy="276999"/>
          </a:xfrm>
          <a:prstGeom prst="rect">
            <a:avLst/>
          </a:prstGeom>
        </p:spPr>
        <p:txBody>
          <a:bodyPr wrap="none">
            <a:spAutoFit/>
          </a:bodyPr>
          <a:lstStyle/>
          <a:p>
            <a:r>
              <a:rPr lang="en-US" sz="1200" dirty="0" smtClean="0"/>
              <a:t>Photos source: Shutterstock</a:t>
            </a:r>
            <a:endParaRPr lang="en-US" sz="1200" dirty="0"/>
          </a:p>
        </p:txBody>
      </p:sp>
      <p:sp>
        <p:nvSpPr>
          <p:cNvPr id="14" name="TextBox 13"/>
          <p:cNvSpPr txBox="1"/>
          <p:nvPr/>
        </p:nvSpPr>
        <p:spPr>
          <a:xfrm>
            <a:off x="1545668" y="867645"/>
            <a:ext cx="9143353" cy="1200329"/>
          </a:xfrm>
          <a:prstGeom prst="rect">
            <a:avLst/>
          </a:prstGeom>
          <a:noFill/>
        </p:spPr>
        <p:txBody>
          <a:bodyPr wrap="square" rtlCol="0">
            <a:spAutoFit/>
          </a:bodyPr>
          <a:lstStyle/>
          <a:p>
            <a:pPr algn="just"/>
            <a:r>
              <a:rPr lang="en-US" dirty="0" smtClean="0"/>
              <a:t>My journey to Sustainability began before moving to the UAE from Scotland in 2000. Paper recycling was a regular habit, I didn’t splurge on fast fashion as I didn’t need it nor could afford it and you could buy jackets and vintage fashion from stores like the Army &amp; Navy Store.</a:t>
            </a:r>
          </a:p>
          <a:p>
            <a:pPr algn="just"/>
            <a:endParaRPr lang="en-US" dirty="0"/>
          </a:p>
        </p:txBody>
      </p:sp>
    </p:spTree>
    <p:extLst>
      <p:ext uri="{BB962C8B-B14F-4D97-AF65-F5344CB8AC3E}">
        <p14:creationId xmlns:p14="http://schemas.microsoft.com/office/powerpoint/2010/main" val="1052278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421548" y="1547997"/>
            <a:ext cx="5818831" cy="4339650"/>
          </a:xfrm>
          <a:prstGeom prst="rect">
            <a:avLst/>
          </a:prstGeom>
          <a:solidFill>
            <a:schemeClr val="bg2">
              <a:lumMod val="75000"/>
            </a:schemeClr>
          </a:solidFill>
        </p:spPr>
        <p:txBody>
          <a:bodyPr wrap="square" rtlCol="0">
            <a:spAutoFit/>
          </a:bodyPr>
          <a:lstStyle/>
          <a:p>
            <a:r>
              <a:rPr lang="en-US" sz="2300" dirty="0">
                <a:solidFill>
                  <a:schemeClr val="bg1"/>
                </a:solidFill>
              </a:rPr>
              <a:t>Anything I owned generally lasted until </a:t>
            </a:r>
            <a:r>
              <a:rPr lang="en-US" sz="2300" dirty="0" smtClean="0">
                <a:solidFill>
                  <a:schemeClr val="bg1"/>
                </a:solidFill>
              </a:rPr>
              <a:t>it could no longer be used and </a:t>
            </a:r>
            <a:r>
              <a:rPr lang="en-US" sz="2300" dirty="0">
                <a:solidFill>
                  <a:schemeClr val="bg1"/>
                </a:solidFill>
              </a:rPr>
              <a:t>very few things </a:t>
            </a:r>
            <a:r>
              <a:rPr lang="en-US" sz="2300" dirty="0" smtClean="0">
                <a:solidFill>
                  <a:schemeClr val="bg1"/>
                </a:solidFill>
              </a:rPr>
              <a:t>even </a:t>
            </a:r>
            <a:r>
              <a:rPr lang="en-US" sz="2300" dirty="0">
                <a:solidFill>
                  <a:schemeClr val="bg1"/>
                </a:solidFill>
              </a:rPr>
              <a:t>made it to the charity shop. In fact, I wore the same gym kit for 5 years while I </a:t>
            </a:r>
            <a:r>
              <a:rPr lang="en-US" sz="2300" dirty="0" smtClean="0">
                <a:solidFill>
                  <a:schemeClr val="bg1"/>
                </a:solidFill>
              </a:rPr>
              <a:t>worked at the </a:t>
            </a:r>
            <a:r>
              <a:rPr lang="en-US" sz="2300" b="1" dirty="0" smtClean="0">
                <a:solidFill>
                  <a:srgbClr val="002060"/>
                </a:solidFill>
              </a:rPr>
              <a:t>University of Glasgow</a:t>
            </a:r>
            <a:r>
              <a:rPr lang="en-US" sz="2300" dirty="0" smtClean="0">
                <a:solidFill>
                  <a:srgbClr val="002060"/>
                </a:solidFill>
              </a:rPr>
              <a:t> </a:t>
            </a:r>
            <a:r>
              <a:rPr lang="en-US" sz="2300" dirty="0" smtClean="0">
                <a:solidFill>
                  <a:schemeClr val="bg1"/>
                </a:solidFill>
              </a:rPr>
              <a:t>and </a:t>
            </a:r>
            <a:r>
              <a:rPr lang="en-US" sz="2300" dirty="0">
                <a:solidFill>
                  <a:schemeClr val="bg1"/>
                </a:solidFill>
              </a:rPr>
              <a:t>this seemed the norm as people would even show up in pyjama bottoms to work </a:t>
            </a:r>
            <a:r>
              <a:rPr lang="en-US" sz="2300" dirty="0" smtClean="0">
                <a:solidFill>
                  <a:schemeClr val="bg1"/>
                </a:solidFill>
              </a:rPr>
              <a:t>out. </a:t>
            </a:r>
          </a:p>
          <a:p>
            <a:endParaRPr lang="en-US" sz="2300" dirty="0">
              <a:solidFill>
                <a:schemeClr val="bg1"/>
              </a:solidFill>
            </a:endParaRPr>
          </a:p>
          <a:p>
            <a:r>
              <a:rPr lang="en-US" sz="2300" dirty="0" smtClean="0">
                <a:solidFill>
                  <a:schemeClr val="bg1"/>
                </a:solidFill>
              </a:rPr>
              <a:t>It </a:t>
            </a:r>
            <a:r>
              <a:rPr lang="en-US" sz="2300" dirty="0">
                <a:solidFill>
                  <a:schemeClr val="bg1"/>
                </a:solidFill>
              </a:rPr>
              <a:t>was a culture around less superficial values or materialism and more about </a:t>
            </a:r>
            <a:r>
              <a:rPr lang="en-US" sz="2300" dirty="0" smtClean="0">
                <a:solidFill>
                  <a:schemeClr val="bg1"/>
                </a:solidFill>
              </a:rPr>
              <a:t>taking </a:t>
            </a:r>
            <a:r>
              <a:rPr lang="en-US" sz="2300" dirty="0">
                <a:solidFill>
                  <a:schemeClr val="bg1"/>
                </a:solidFill>
              </a:rPr>
              <a:t>care of your well-being, being involved and being part of a community.</a:t>
            </a:r>
          </a:p>
        </p:txBody>
      </p:sp>
      <p:pic>
        <p:nvPicPr>
          <p:cNvPr id="8" name="Picture Placeholder 7"/>
          <p:cNvPicPr>
            <a:picLocks noGrp="1" noChangeAspect="1"/>
          </p:cNvPicPr>
          <p:nvPr>
            <p:ph type="pic" idx="1"/>
          </p:nvPr>
        </p:nvPicPr>
        <p:blipFill>
          <a:blip r:embed="rId2">
            <a:extLst>
              <a:ext uri="{28A0092B-C50C-407E-A947-70E740481C1C}">
                <a14:useLocalDpi xmlns:a14="http://schemas.microsoft.com/office/drawing/2010/main" val="0"/>
              </a:ext>
            </a:extLst>
          </a:blip>
          <a:srcRect l="9445" r="9445"/>
          <a:stretch>
            <a:fillRect/>
          </a:stretch>
        </p:blipFill>
        <p:spPr>
          <a:xfrm>
            <a:off x="6272987" y="1545363"/>
            <a:ext cx="5457599" cy="4309369"/>
          </a:xfrm>
        </p:spPr>
      </p:pic>
      <p:sp>
        <p:nvSpPr>
          <p:cNvPr id="15" name="TextBox 14"/>
          <p:cNvSpPr txBox="1"/>
          <p:nvPr/>
        </p:nvSpPr>
        <p:spPr>
          <a:xfrm>
            <a:off x="389465" y="712921"/>
            <a:ext cx="11389247" cy="769441"/>
          </a:xfrm>
          <a:prstGeom prst="rect">
            <a:avLst/>
          </a:prstGeom>
          <a:noFill/>
        </p:spPr>
        <p:txBody>
          <a:bodyPr wrap="square" rtlCol="0">
            <a:spAutoFit/>
          </a:bodyPr>
          <a:lstStyle/>
          <a:p>
            <a:r>
              <a:rPr lang="en-US" sz="4400" dirty="0" smtClean="0">
                <a:solidFill>
                  <a:srgbClr val="002060"/>
                </a:solidFill>
              </a:rPr>
              <a:t>A Simpler Life </a:t>
            </a:r>
            <a:endParaRPr lang="en-US" sz="4400" dirty="0">
              <a:solidFill>
                <a:srgbClr val="002060"/>
              </a:solidFill>
            </a:endParaRPr>
          </a:p>
        </p:txBody>
      </p:sp>
      <p:sp>
        <p:nvSpPr>
          <p:cNvPr id="16" name="TextBox 15"/>
          <p:cNvSpPr txBox="1"/>
          <p:nvPr/>
        </p:nvSpPr>
        <p:spPr>
          <a:xfrm>
            <a:off x="6028265" y="6199322"/>
            <a:ext cx="5750447" cy="369332"/>
          </a:xfrm>
          <a:prstGeom prst="rect">
            <a:avLst/>
          </a:prstGeom>
          <a:noFill/>
        </p:spPr>
        <p:txBody>
          <a:bodyPr wrap="square" rtlCol="0">
            <a:spAutoFit/>
          </a:bodyPr>
          <a:lstStyle/>
          <a:p>
            <a:pPr algn="r"/>
            <a:r>
              <a:rPr lang="en-US" dirty="0" smtClean="0">
                <a:solidFill>
                  <a:schemeClr val="bg1"/>
                </a:solidFill>
              </a:rPr>
              <a:t>Photo courtesy of Shutterstock: University of Glasgow </a:t>
            </a:r>
            <a:endParaRPr lang="en-US" dirty="0">
              <a:solidFill>
                <a:schemeClr val="bg1"/>
              </a:solidFill>
            </a:endParaRPr>
          </a:p>
        </p:txBody>
      </p:sp>
      <p:sp>
        <p:nvSpPr>
          <p:cNvPr id="18" name="TextBox 17"/>
          <p:cNvSpPr txBox="1"/>
          <p:nvPr/>
        </p:nvSpPr>
        <p:spPr>
          <a:xfrm>
            <a:off x="8023819" y="6073194"/>
            <a:ext cx="3754065" cy="276999"/>
          </a:xfrm>
          <a:prstGeom prst="rect">
            <a:avLst/>
          </a:prstGeom>
          <a:noFill/>
        </p:spPr>
        <p:txBody>
          <a:bodyPr wrap="square" rtlCol="0">
            <a:spAutoFit/>
          </a:bodyPr>
          <a:lstStyle/>
          <a:p>
            <a:pPr algn="r"/>
            <a:r>
              <a:rPr lang="en-US" sz="1200" dirty="0" smtClean="0"/>
              <a:t>Photo source: Shutterstock</a:t>
            </a:r>
            <a:endParaRPr lang="en-US" sz="1200" dirty="0"/>
          </a:p>
        </p:txBody>
      </p:sp>
    </p:spTree>
    <p:extLst>
      <p:ext uri="{BB962C8B-B14F-4D97-AF65-F5344CB8AC3E}">
        <p14:creationId xmlns:p14="http://schemas.microsoft.com/office/powerpoint/2010/main" val="566313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4487332" y="1111440"/>
            <a:ext cx="7105399" cy="3647152"/>
          </a:xfrm>
          <a:prstGeom prst="rect">
            <a:avLst/>
          </a:prstGeom>
          <a:noFill/>
        </p:spPr>
        <p:txBody>
          <a:bodyPr wrap="square" rtlCol="0">
            <a:spAutoFit/>
          </a:bodyPr>
          <a:lstStyle/>
          <a:p>
            <a:pPr algn="just"/>
            <a:r>
              <a:rPr lang="en-US" sz="2100" dirty="0" smtClean="0"/>
              <a:t>And as </a:t>
            </a:r>
            <a:r>
              <a:rPr lang="en-US" sz="2100" dirty="0"/>
              <a:t>I look back, I am also proud of my </a:t>
            </a:r>
            <a:r>
              <a:rPr lang="en-US" sz="2100" b="1" dirty="0" smtClean="0">
                <a:solidFill>
                  <a:srgbClr val="00B050"/>
                </a:solidFill>
              </a:rPr>
              <a:t>carbon footprint</a:t>
            </a:r>
            <a:r>
              <a:rPr lang="en-US" sz="2100" dirty="0" smtClean="0"/>
              <a:t> - a term </a:t>
            </a:r>
            <a:r>
              <a:rPr lang="en-US" sz="2100" dirty="0"/>
              <a:t>that was not very well known </a:t>
            </a:r>
            <a:r>
              <a:rPr lang="en-US" sz="2100" dirty="0" smtClean="0"/>
              <a:t>at the time and was derived </a:t>
            </a:r>
            <a:r>
              <a:rPr lang="en-US" sz="2100" dirty="0"/>
              <a:t>from </a:t>
            </a:r>
            <a:r>
              <a:rPr lang="en-US" sz="2100" dirty="0" smtClean="0"/>
              <a:t>ecological </a:t>
            </a:r>
            <a:r>
              <a:rPr lang="en-US" sz="2100" dirty="0"/>
              <a:t>footprint, coined by Professor William Rees in a 1992 paper published in the journal, Environment and Urbanization. </a:t>
            </a:r>
            <a:endParaRPr lang="en-US" sz="2100" dirty="0" smtClean="0"/>
          </a:p>
          <a:p>
            <a:pPr algn="just"/>
            <a:endParaRPr lang="en-US" sz="2100" dirty="0"/>
          </a:p>
          <a:p>
            <a:pPr algn="just"/>
            <a:r>
              <a:rPr lang="en-US" sz="2100" dirty="0" smtClean="0"/>
              <a:t>Rees </a:t>
            </a:r>
            <a:r>
              <a:rPr lang="en-US" sz="2100" dirty="0"/>
              <a:t>described the balance that exists between what people take and use from the environment versus the availability of nature's resources to continue to provide them. </a:t>
            </a:r>
            <a:endParaRPr lang="en-US" sz="2100" dirty="0" smtClean="0"/>
          </a:p>
          <a:p>
            <a:pPr algn="just"/>
            <a:r>
              <a:rPr lang="en-US" sz="2100" dirty="0" smtClean="0"/>
              <a:t>(</a:t>
            </a:r>
            <a:r>
              <a:rPr lang="en-US" sz="2100" dirty="0"/>
              <a:t>Green Living 2019)</a:t>
            </a:r>
          </a:p>
          <a:p>
            <a:pPr algn="just"/>
            <a:r>
              <a:rPr lang="en-US" sz="2100" dirty="0"/>
              <a:t> </a:t>
            </a:r>
          </a:p>
        </p:txBody>
      </p:sp>
      <p:pic>
        <p:nvPicPr>
          <p:cNvPr id="3" name="Picture Placeholder 2"/>
          <p:cNvPicPr>
            <a:picLocks noGrp="1" noChangeAspect="1"/>
          </p:cNvPicPr>
          <p:nvPr>
            <p:ph type="pic" idx="1"/>
          </p:nvPr>
        </p:nvPicPr>
        <p:blipFill>
          <a:blip r:embed="rId2">
            <a:extLst>
              <a:ext uri="{28A0092B-C50C-407E-A947-70E740481C1C}">
                <a14:useLocalDpi xmlns:a14="http://schemas.microsoft.com/office/drawing/2010/main" val="0"/>
              </a:ext>
            </a:extLst>
          </a:blip>
          <a:srcRect t="10392" b="10392"/>
          <a:stretch>
            <a:fillRect/>
          </a:stretch>
        </p:blipFill>
        <p:spPr>
          <a:xfrm>
            <a:off x="575733" y="1242609"/>
            <a:ext cx="3877760" cy="3061914"/>
          </a:xfrm>
        </p:spPr>
      </p:pic>
      <p:sp>
        <p:nvSpPr>
          <p:cNvPr id="4" name="TextBox 3"/>
          <p:cNvSpPr txBox="1"/>
          <p:nvPr/>
        </p:nvSpPr>
        <p:spPr>
          <a:xfrm>
            <a:off x="575733" y="4936192"/>
            <a:ext cx="11016998" cy="1384995"/>
          </a:xfrm>
          <a:prstGeom prst="rect">
            <a:avLst/>
          </a:prstGeom>
          <a:noFill/>
        </p:spPr>
        <p:txBody>
          <a:bodyPr wrap="square" rtlCol="0">
            <a:spAutoFit/>
          </a:bodyPr>
          <a:lstStyle/>
          <a:p>
            <a:pPr algn="just"/>
            <a:r>
              <a:rPr lang="en-US" sz="2100" dirty="0" smtClean="0"/>
              <a:t>My own carbon footprint measure included not owning a car, using public transport, borrowing a bike from community friends or walking endlessly and I didn’t get the chance to travel other than once a year on holiday ‘abroad’ if I was lucky.</a:t>
            </a:r>
          </a:p>
          <a:p>
            <a:pPr algn="just"/>
            <a:r>
              <a:rPr lang="en-US" sz="2100" dirty="0" smtClean="0"/>
              <a:t> </a:t>
            </a:r>
          </a:p>
        </p:txBody>
      </p:sp>
      <p:sp>
        <p:nvSpPr>
          <p:cNvPr id="5" name="TextBox 4"/>
          <p:cNvSpPr txBox="1"/>
          <p:nvPr/>
        </p:nvSpPr>
        <p:spPr>
          <a:xfrm>
            <a:off x="1554480" y="4304523"/>
            <a:ext cx="1962272" cy="276999"/>
          </a:xfrm>
          <a:prstGeom prst="rect">
            <a:avLst/>
          </a:prstGeom>
          <a:noFill/>
        </p:spPr>
        <p:txBody>
          <a:bodyPr wrap="square" rtlCol="0">
            <a:spAutoFit/>
          </a:bodyPr>
          <a:lstStyle/>
          <a:p>
            <a:r>
              <a:rPr lang="en-US" sz="1200" dirty="0" smtClean="0"/>
              <a:t>Image source: Shutterstock</a:t>
            </a:r>
            <a:endParaRPr lang="en-US" sz="1200" dirty="0"/>
          </a:p>
        </p:txBody>
      </p:sp>
    </p:spTree>
    <p:extLst>
      <p:ext uri="{BB962C8B-B14F-4D97-AF65-F5344CB8AC3E}">
        <p14:creationId xmlns:p14="http://schemas.microsoft.com/office/powerpoint/2010/main" val="14344946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2440" y="22836"/>
            <a:ext cx="10709329" cy="6839068"/>
          </a:xfrm>
          <a:prstGeom prst="rect">
            <a:avLst/>
          </a:prstGeom>
        </p:spPr>
      </p:pic>
      <p:sp>
        <p:nvSpPr>
          <p:cNvPr id="2" name="Rectangle 1"/>
          <p:cNvSpPr/>
          <p:nvPr/>
        </p:nvSpPr>
        <p:spPr>
          <a:xfrm>
            <a:off x="542440" y="5649441"/>
            <a:ext cx="10709329" cy="923330"/>
          </a:xfrm>
          <a:prstGeom prst="rect">
            <a:avLst/>
          </a:prstGeom>
        </p:spPr>
        <p:txBody>
          <a:bodyPr wrap="square">
            <a:spAutoFit/>
          </a:bodyPr>
          <a:lstStyle/>
          <a:p>
            <a:pPr algn="ctr"/>
            <a:r>
              <a:rPr lang="en-US" dirty="0" smtClean="0">
                <a:solidFill>
                  <a:schemeClr val="tx1">
                    <a:lumMod val="50000"/>
                    <a:lumOff val="50000"/>
                  </a:schemeClr>
                </a:solidFill>
              </a:rPr>
              <a:t>In addition to my relatively small carbon footprint, overall, I would say I had a fairly healthy lifestyle checking off good health and well-being from a lack of clutter, overwhelming-ness as well as a less negative impact on the environment and my aim is try to go back to many aspects of this for future well-being.</a:t>
            </a:r>
          </a:p>
        </p:txBody>
      </p:sp>
      <p:sp>
        <p:nvSpPr>
          <p:cNvPr id="4" name="TextBox 3"/>
          <p:cNvSpPr txBox="1"/>
          <p:nvPr/>
        </p:nvSpPr>
        <p:spPr>
          <a:xfrm>
            <a:off x="7756634" y="-3"/>
            <a:ext cx="3547245" cy="276999"/>
          </a:xfrm>
          <a:prstGeom prst="rect">
            <a:avLst/>
          </a:prstGeom>
          <a:noFill/>
        </p:spPr>
        <p:txBody>
          <a:bodyPr wrap="square" rtlCol="0">
            <a:spAutoFit/>
          </a:bodyPr>
          <a:lstStyle/>
          <a:p>
            <a:pPr algn="r"/>
            <a:r>
              <a:rPr lang="en-US" sz="1200" dirty="0" smtClean="0">
                <a:solidFill>
                  <a:schemeClr val="tx1">
                    <a:lumMod val="50000"/>
                    <a:lumOff val="50000"/>
                  </a:schemeClr>
                </a:solidFill>
              </a:rPr>
              <a:t>Photo source: </a:t>
            </a:r>
            <a:r>
              <a:rPr lang="en-US" sz="1200" dirty="0" err="1">
                <a:solidFill>
                  <a:schemeClr val="tx1">
                    <a:lumMod val="50000"/>
                    <a:lumOff val="50000"/>
                  </a:schemeClr>
                </a:solidFill>
              </a:rPr>
              <a:t>projecthotmess.com</a:t>
            </a:r>
            <a:endParaRPr lang="en-US" sz="1200" dirty="0" smtClean="0">
              <a:solidFill>
                <a:schemeClr val="tx1">
                  <a:lumMod val="50000"/>
                  <a:lumOff val="50000"/>
                </a:schemeClr>
              </a:solidFill>
            </a:endParaRPr>
          </a:p>
        </p:txBody>
      </p:sp>
    </p:spTree>
    <p:extLst>
      <p:ext uri="{BB962C8B-B14F-4D97-AF65-F5344CB8AC3E}">
        <p14:creationId xmlns:p14="http://schemas.microsoft.com/office/powerpoint/2010/main" val="7102230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389464" y="149677"/>
            <a:ext cx="11396135" cy="6617196"/>
          </a:xfrm>
          <a:prstGeom prst="rect">
            <a:avLst/>
          </a:prstGeom>
          <a:noFill/>
        </p:spPr>
        <p:txBody>
          <a:bodyPr wrap="square" rtlCol="0">
            <a:spAutoFit/>
          </a:bodyPr>
          <a:lstStyle/>
          <a:p>
            <a:r>
              <a:rPr lang="en-US" sz="3600" dirty="0">
                <a:solidFill>
                  <a:schemeClr val="accent6"/>
                </a:solidFill>
              </a:rPr>
              <a:t>Vegetarianism</a:t>
            </a:r>
          </a:p>
          <a:p>
            <a:r>
              <a:rPr lang="en-US" sz="2400" dirty="0"/>
              <a:t> </a:t>
            </a:r>
          </a:p>
          <a:p>
            <a:pPr algn="just"/>
            <a:r>
              <a:rPr lang="en-US" sz="2100" dirty="0" smtClean="0"/>
              <a:t>But </a:t>
            </a:r>
            <a:r>
              <a:rPr lang="en-US" sz="2100" dirty="0"/>
              <a:t>even before this, in 1993, I became vegetarian </a:t>
            </a:r>
            <a:r>
              <a:rPr lang="en-US" sz="2100" dirty="0" smtClean="0"/>
              <a:t>for </a:t>
            </a:r>
            <a:r>
              <a:rPr lang="en-US" sz="2100" dirty="0"/>
              <a:t>reasons of </a:t>
            </a:r>
            <a:r>
              <a:rPr lang="en-US" sz="2100" dirty="0" smtClean="0"/>
              <a:t>animal </a:t>
            </a:r>
            <a:r>
              <a:rPr lang="en-US" sz="2100" dirty="0"/>
              <a:t>welfare and since then very rarely </a:t>
            </a:r>
            <a:r>
              <a:rPr lang="en-US" sz="2100" dirty="0" smtClean="0"/>
              <a:t>use </a:t>
            </a:r>
            <a:r>
              <a:rPr lang="en-US" sz="2100" dirty="0"/>
              <a:t>leather products </a:t>
            </a:r>
            <a:r>
              <a:rPr lang="en-US" sz="2100" dirty="0" smtClean="0"/>
              <a:t>opting instead </a:t>
            </a:r>
            <a:r>
              <a:rPr lang="en-US" sz="2100" dirty="0"/>
              <a:t>for canvas shoes and </a:t>
            </a:r>
            <a:r>
              <a:rPr lang="en-US" sz="2100" dirty="0" smtClean="0"/>
              <a:t>bags </a:t>
            </a:r>
            <a:r>
              <a:rPr lang="en-US" sz="2100" dirty="0"/>
              <a:t>and furniture made from </a:t>
            </a:r>
            <a:r>
              <a:rPr lang="en-US" sz="2100" dirty="0" smtClean="0"/>
              <a:t>more textured</a:t>
            </a:r>
            <a:r>
              <a:rPr lang="en-US" sz="2100" dirty="0"/>
              <a:t>, natural </a:t>
            </a:r>
            <a:r>
              <a:rPr lang="en-US" sz="2100" dirty="0" smtClean="0"/>
              <a:t>materials</a:t>
            </a:r>
            <a:r>
              <a:rPr lang="en-US" sz="2100" dirty="0"/>
              <a:t>. </a:t>
            </a:r>
          </a:p>
          <a:p>
            <a:pPr algn="just"/>
            <a:r>
              <a:rPr lang="en-US" sz="2100" dirty="0"/>
              <a:t> </a:t>
            </a:r>
          </a:p>
          <a:p>
            <a:pPr algn="just"/>
            <a:r>
              <a:rPr lang="en-US" sz="2100" dirty="0"/>
              <a:t>And from recent </a:t>
            </a:r>
            <a:r>
              <a:rPr lang="en-US" sz="2100" dirty="0" smtClean="0"/>
              <a:t>literature (ADEME 2018), the </a:t>
            </a:r>
            <a:r>
              <a:rPr lang="en-US" sz="2100" dirty="0"/>
              <a:t>French Environment and Energy Management published evidence that continues to influence my current position in a study that evaluated diet-related environmental impacts. Compared with diets that include meat, the study found vegetarian and/or vegan diets:</a:t>
            </a:r>
          </a:p>
          <a:p>
            <a:r>
              <a:rPr lang="en-US" sz="2100" dirty="0"/>
              <a:t> </a:t>
            </a:r>
            <a:endParaRPr lang="en-US" sz="2800" dirty="0"/>
          </a:p>
          <a:p>
            <a:pPr marL="3086100" lvl="6" indent="-342900">
              <a:buFont typeface="Wingdings" charset="2"/>
              <a:buChar char="ü"/>
            </a:pPr>
            <a:r>
              <a:rPr lang="en-US" sz="2800" i="1" dirty="0">
                <a:solidFill>
                  <a:schemeClr val="accent6"/>
                </a:solidFill>
              </a:rPr>
              <a:t>Produced 49.6% fewer greenhouse gas emissions</a:t>
            </a:r>
          </a:p>
          <a:p>
            <a:pPr marL="3086100" lvl="6" indent="-342900">
              <a:buFont typeface="Wingdings" charset="2"/>
              <a:buChar char="ü"/>
            </a:pPr>
            <a:r>
              <a:rPr lang="en-US" sz="2800" i="1" dirty="0">
                <a:solidFill>
                  <a:schemeClr val="accent6"/>
                </a:solidFill>
              </a:rPr>
              <a:t>Needed 26.9% less energy for food production, </a:t>
            </a:r>
            <a:r>
              <a:rPr lang="en-US" sz="2800" i="1" dirty="0" smtClean="0">
                <a:solidFill>
                  <a:schemeClr val="accent6"/>
                </a:solidFill>
              </a:rPr>
              <a:t>and</a:t>
            </a:r>
          </a:p>
          <a:p>
            <a:pPr marL="3086100" lvl="6" indent="-342900">
              <a:buFont typeface="Wingdings" charset="2"/>
              <a:buChar char="ü"/>
            </a:pPr>
            <a:r>
              <a:rPr lang="en-US" sz="2800" i="1" dirty="0" smtClean="0">
                <a:solidFill>
                  <a:schemeClr val="accent6"/>
                </a:solidFill>
              </a:rPr>
              <a:t>Had </a:t>
            </a:r>
            <a:r>
              <a:rPr lang="en-US" sz="2800" i="1" dirty="0">
                <a:solidFill>
                  <a:schemeClr val="accent6"/>
                </a:solidFill>
              </a:rPr>
              <a:t>a 41.5% smaller environmental footprint compared </a:t>
            </a:r>
            <a:r>
              <a:rPr lang="en-US" sz="2800" i="1" dirty="0" smtClean="0">
                <a:solidFill>
                  <a:schemeClr val="accent6"/>
                </a:solidFill>
              </a:rPr>
              <a:t>to </a:t>
            </a:r>
            <a:r>
              <a:rPr lang="en-US" sz="2800" i="1" dirty="0">
                <a:solidFill>
                  <a:schemeClr val="accent6"/>
                </a:solidFill>
              </a:rPr>
              <a:t>diets that included </a:t>
            </a:r>
            <a:r>
              <a:rPr lang="en-US" sz="2800" i="1" dirty="0" smtClean="0">
                <a:solidFill>
                  <a:schemeClr val="accent6"/>
                </a:solidFill>
              </a:rPr>
              <a:t>meat</a:t>
            </a:r>
          </a:p>
          <a:p>
            <a:pPr lvl="0"/>
            <a:endParaRPr lang="en-US" sz="2100" dirty="0" smtClean="0"/>
          </a:p>
          <a:p>
            <a:pPr lvl="0"/>
            <a:r>
              <a:rPr lang="en-US" sz="1200" dirty="0" smtClean="0"/>
              <a:t>Photo source: Shutterstock</a:t>
            </a:r>
            <a:endParaRPr lang="en-US" sz="1200" dirty="0"/>
          </a:p>
          <a:p>
            <a:endParaRPr lang="en-US" sz="2100" dirty="0"/>
          </a:p>
        </p:txBody>
      </p:sp>
      <p:pic>
        <p:nvPicPr>
          <p:cNvPr id="3" name="Picture Placeholder 2"/>
          <p:cNvPicPr>
            <a:picLocks noGrp="1" noChangeAspect="1"/>
          </p:cNvPicPr>
          <p:nvPr>
            <p:ph type="pic" idx="1"/>
          </p:nvPr>
        </p:nvPicPr>
        <p:blipFill>
          <a:blip r:embed="rId3">
            <a:extLst>
              <a:ext uri="{28A0092B-C50C-407E-A947-70E740481C1C}">
                <a14:useLocalDpi xmlns:a14="http://schemas.microsoft.com/office/drawing/2010/main" val="0"/>
              </a:ext>
            </a:extLst>
          </a:blip>
          <a:srcRect l="8242" r="8242"/>
          <a:stretch>
            <a:fillRect/>
          </a:stretch>
        </p:blipFill>
        <p:spPr>
          <a:xfrm>
            <a:off x="520946" y="4014057"/>
            <a:ext cx="2360907" cy="1864194"/>
          </a:xfrm>
        </p:spPr>
      </p:pic>
    </p:spTree>
    <p:extLst>
      <p:ext uri="{BB962C8B-B14F-4D97-AF65-F5344CB8AC3E}">
        <p14:creationId xmlns:p14="http://schemas.microsoft.com/office/powerpoint/2010/main" val="13107945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l="8363" r="8363"/>
          <a:stretch>
            <a:fillRect/>
          </a:stretch>
        </p:blipFill>
        <p:spPr>
          <a:xfrm>
            <a:off x="6507320" y="1501007"/>
            <a:ext cx="5286898" cy="4174583"/>
          </a:xfrm>
        </p:spPr>
      </p:pic>
      <p:sp>
        <p:nvSpPr>
          <p:cNvPr id="4" name="Text Placeholder 3"/>
          <p:cNvSpPr>
            <a:spLocks noGrp="1"/>
          </p:cNvSpPr>
          <p:nvPr>
            <p:ph type="body" sz="half" idx="2"/>
          </p:nvPr>
        </p:nvSpPr>
        <p:spPr>
          <a:xfrm>
            <a:off x="396793" y="1486581"/>
            <a:ext cx="5720231" cy="4546653"/>
          </a:xfrm>
        </p:spPr>
        <p:txBody>
          <a:bodyPr>
            <a:noAutofit/>
          </a:bodyPr>
          <a:lstStyle/>
          <a:p>
            <a:pPr algn="just"/>
            <a:r>
              <a:rPr lang="en-US" sz="2200" dirty="0" smtClean="0">
                <a:solidFill>
                  <a:schemeClr val="tx1">
                    <a:lumMod val="50000"/>
                    <a:lumOff val="50000"/>
                  </a:schemeClr>
                </a:solidFill>
              </a:rPr>
              <a:t>For 10 years from 2000, </a:t>
            </a:r>
            <a:r>
              <a:rPr lang="en-US" sz="2200" dirty="0">
                <a:solidFill>
                  <a:schemeClr val="tx1">
                    <a:lumMod val="50000"/>
                    <a:lumOff val="50000"/>
                  </a:schemeClr>
                </a:solidFill>
              </a:rPr>
              <a:t>I lived </a:t>
            </a:r>
            <a:r>
              <a:rPr lang="en-US" sz="2200" dirty="0" smtClean="0">
                <a:solidFill>
                  <a:schemeClr val="tx1">
                    <a:lumMod val="50000"/>
                    <a:lumOff val="50000"/>
                  </a:schemeClr>
                </a:solidFill>
              </a:rPr>
              <a:t>mostly in </a:t>
            </a:r>
            <a:r>
              <a:rPr lang="en-US" sz="2200" dirty="0">
                <a:solidFill>
                  <a:schemeClr val="tx1">
                    <a:lumMod val="50000"/>
                    <a:lumOff val="50000"/>
                  </a:schemeClr>
                </a:solidFill>
              </a:rPr>
              <a:t>Al Ain in the desert and heartland of the UAE. People from this close-knit expat community </a:t>
            </a:r>
            <a:r>
              <a:rPr lang="en-US" sz="2200" dirty="0" smtClean="0">
                <a:solidFill>
                  <a:schemeClr val="tx1">
                    <a:lumMod val="50000"/>
                    <a:lumOff val="50000"/>
                  </a:schemeClr>
                </a:solidFill>
              </a:rPr>
              <a:t>seemed more </a:t>
            </a:r>
            <a:r>
              <a:rPr lang="en-US" sz="2200" dirty="0">
                <a:solidFill>
                  <a:schemeClr val="tx1">
                    <a:lumMod val="50000"/>
                    <a:lumOff val="50000"/>
                  </a:schemeClr>
                </a:solidFill>
              </a:rPr>
              <a:t>down to earth, </a:t>
            </a:r>
            <a:r>
              <a:rPr lang="en-US" sz="2200" dirty="0" smtClean="0">
                <a:solidFill>
                  <a:schemeClr val="tx1">
                    <a:lumMod val="50000"/>
                    <a:lumOff val="50000"/>
                  </a:schemeClr>
                </a:solidFill>
              </a:rPr>
              <a:t>consumerism was harder to immediately </a:t>
            </a:r>
            <a:r>
              <a:rPr lang="en-US" sz="2200" dirty="0">
                <a:solidFill>
                  <a:schemeClr val="tx1">
                    <a:lumMod val="50000"/>
                    <a:lumOff val="50000"/>
                  </a:schemeClr>
                </a:solidFill>
              </a:rPr>
              <a:t>come by </a:t>
            </a:r>
            <a:r>
              <a:rPr lang="en-US" sz="2200" dirty="0" smtClean="0">
                <a:solidFill>
                  <a:schemeClr val="tx1">
                    <a:lumMod val="50000"/>
                    <a:lumOff val="50000"/>
                  </a:schemeClr>
                </a:solidFill>
              </a:rPr>
              <a:t>and </a:t>
            </a:r>
            <a:r>
              <a:rPr lang="en-US" sz="2200" dirty="0">
                <a:solidFill>
                  <a:schemeClr val="tx1">
                    <a:lumMod val="50000"/>
                    <a:lumOff val="50000"/>
                  </a:schemeClr>
                </a:solidFill>
              </a:rPr>
              <a:t>I would say community life could be </a:t>
            </a:r>
            <a:r>
              <a:rPr lang="en-US" sz="2200" dirty="0" smtClean="0">
                <a:solidFill>
                  <a:schemeClr val="tx1">
                    <a:lumMod val="50000"/>
                    <a:lumOff val="50000"/>
                  </a:schemeClr>
                </a:solidFill>
              </a:rPr>
              <a:t>described as a resilient interconnected economy away from today’s modern influences such as online shopping. </a:t>
            </a:r>
          </a:p>
          <a:p>
            <a:pPr algn="just"/>
            <a:endParaRPr lang="en-US" sz="2200" dirty="0">
              <a:solidFill>
                <a:schemeClr val="tx1">
                  <a:lumMod val="50000"/>
                  <a:lumOff val="50000"/>
                </a:schemeClr>
              </a:solidFill>
            </a:endParaRPr>
          </a:p>
          <a:p>
            <a:pPr algn="just"/>
            <a:r>
              <a:rPr lang="en-US" sz="2200" dirty="0" smtClean="0">
                <a:solidFill>
                  <a:schemeClr val="tx1">
                    <a:lumMod val="50000"/>
                    <a:lumOff val="50000"/>
                  </a:schemeClr>
                </a:solidFill>
              </a:rPr>
              <a:t>This was in some ways like </a:t>
            </a:r>
            <a:r>
              <a:rPr lang="en-US" sz="2200" dirty="0" err="1" smtClean="0">
                <a:solidFill>
                  <a:schemeClr val="tx1">
                    <a:lumMod val="50000"/>
                    <a:lumOff val="50000"/>
                  </a:schemeClr>
                </a:solidFill>
              </a:rPr>
              <a:t>Totnes</a:t>
            </a:r>
            <a:r>
              <a:rPr lang="en-US" sz="2200" dirty="0" smtClean="0">
                <a:solidFill>
                  <a:schemeClr val="tx1">
                    <a:lumMod val="50000"/>
                    <a:lumOff val="50000"/>
                  </a:schemeClr>
                </a:solidFill>
              </a:rPr>
              <a:t>, a small UK town following their Transition </a:t>
            </a:r>
            <a:r>
              <a:rPr lang="en-US" sz="2200" dirty="0">
                <a:solidFill>
                  <a:schemeClr val="tx1">
                    <a:lumMod val="50000"/>
                    <a:lumOff val="50000"/>
                  </a:schemeClr>
                </a:solidFill>
              </a:rPr>
              <a:t>M</a:t>
            </a:r>
            <a:r>
              <a:rPr lang="en-US" sz="2200" dirty="0" smtClean="0">
                <a:solidFill>
                  <a:schemeClr val="tx1">
                    <a:lumMod val="50000"/>
                    <a:lumOff val="50000"/>
                  </a:schemeClr>
                </a:solidFill>
              </a:rPr>
              <a:t>ovement back to these values and to connecting to each other with a sense of community spirit. (</a:t>
            </a:r>
            <a:r>
              <a:rPr lang="en-US" sz="2200" dirty="0" err="1" smtClean="0">
                <a:solidFill>
                  <a:schemeClr val="tx1">
                    <a:lumMod val="50000"/>
                    <a:lumOff val="50000"/>
                  </a:schemeClr>
                </a:solidFill>
              </a:rPr>
              <a:t>Totnes</a:t>
            </a:r>
            <a:r>
              <a:rPr lang="en-US" sz="2200" dirty="0" smtClean="0">
                <a:solidFill>
                  <a:schemeClr val="tx1">
                    <a:lumMod val="50000"/>
                    <a:lumOff val="50000"/>
                  </a:schemeClr>
                </a:solidFill>
              </a:rPr>
              <a:t> </a:t>
            </a:r>
            <a:r>
              <a:rPr lang="en-US" sz="2200" dirty="0" smtClean="0">
                <a:solidFill>
                  <a:schemeClr val="tx1">
                    <a:lumMod val="50000"/>
                    <a:lumOff val="50000"/>
                  </a:schemeClr>
                </a:solidFill>
              </a:rPr>
              <a:t>2012)</a:t>
            </a:r>
            <a:endParaRPr lang="en-US" sz="2200" dirty="0" smtClean="0">
              <a:solidFill>
                <a:schemeClr val="tx1">
                  <a:lumMod val="50000"/>
                  <a:lumOff val="50000"/>
                </a:schemeClr>
              </a:solidFill>
            </a:endParaRPr>
          </a:p>
        </p:txBody>
      </p:sp>
      <p:sp>
        <p:nvSpPr>
          <p:cNvPr id="10" name="TextBox 9"/>
          <p:cNvSpPr txBox="1"/>
          <p:nvPr/>
        </p:nvSpPr>
        <p:spPr>
          <a:xfrm>
            <a:off x="412007" y="464949"/>
            <a:ext cx="11368294" cy="584775"/>
          </a:xfrm>
          <a:prstGeom prst="rect">
            <a:avLst/>
          </a:prstGeom>
          <a:noFill/>
        </p:spPr>
        <p:txBody>
          <a:bodyPr wrap="square" rtlCol="0">
            <a:spAutoFit/>
          </a:bodyPr>
          <a:lstStyle/>
          <a:p>
            <a:r>
              <a:rPr lang="en-US" sz="3200" dirty="0" smtClean="0">
                <a:solidFill>
                  <a:srgbClr val="C00000"/>
                </a:solidFill>
              </a:rPr>
              <a:t>Al Ain, Community and Managing Modern Society</a:t>
            </a:r>
          </a:p>
        </p:txBody>
      </p:sp>
      <p:sp>
        <p:nvSpPr>
          <p:cNvPr id="11" name="TextBox 10"/>
          <p:cNvSpPr txBox="1"/>
          <p:nvPr/>
        </p:nvSpPr>
        <p:spPr>
          <a:xfrm>
            <a:off x="6542690" y="5328757"/>
            <a:ext cx="5283059" cy="276999"/>
          </a:xfrm>
          <a:prstGeom prst="rect">
            <a:avLst/>
          </a:prstGeom>
          <a:noFill/>
        </p:spPr>
        <p:txBody>
          <a:bodyPr wrap="square" rtlCol="0">
            <a:spAutoFit/>
          </a:bodyPr>
          <a:lstStyle/>
          <a:p>
            <a:pPr algn="r"/>
            <a:r>
              <a:rPr lang="en-US" sz="1200" dirty="0" smtClean="0">
                <a:solidFill>
                  <a:schemeClr val="bg1"/>
                </a:solidFill>
              </a:rPr>
              <a:t>Photo source: Shutterstock</a:t>
            </a:r>
            <a:endParaRPr lang="en-US" sz="1200" dirty="0">
              <a:solidFill>
                <a:schemeClr val="bg1"/>
              </a:solidFill>
            </a:endParaRPr>
          </a:p>
        </p:txBody>
      </p:sp>
    </p:spTree>
    <p:extLst>
      <p:ext uri="{BB962C8B-B14F-4D97-AF65-F5344CB8AC3E}">
        <p14:creationId xmlns:p14="http://schemas.microsoft.com/office/powerpoint/2010/main" val="17165865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495949" y="3207394"/>
            <a:ext cx="7055734" cy="2677656"/>
          </a:xfrm>
          <a:prstGeom prst="rect">
            <a:avLst/>
          </a:prstGeom>
          <a:noFill/>
        </p:spPr>
        <p:txBody>
          <a:bodyPr wrap="square" rtlCol="0">
            <a:spAutoFit/>
          </a:bodyPr>
          <a:lstStyle/>
          <a:p>
            <a:pPr algn="just"/>
            <a:r>
              <a:rPr lang="en-US" sz="2100" dirty="0"/>
              <a:t>Emerging from this period, the University is focusing on affirmative action towards ensuring better Sustainability, as well as to strengthen the integration of sustainability into its operations and business processes.</a:t>
            </a:r>
          </a:p>
          <a:p>
            <a:pPr algn="just"/>
            <a:endParaRPr lang="en-US" sz="2100" dirty="0" smtClean="0"/>
          </a:p>
          <a:p>
            <a:pPr algn="just"/>
            <a:r>
              <a:rPr lang="en-US" sz="2100" dirty="0" smtClean="0"/>
              <a:t>Initiatives </a:t>
            </a:r>
            <a:r>
              <a:rPr lang="en-US" sz="2100" dirty="0"/>
              <a:t>include developing policies and strategies to remove single use plastic from our campus </a:t>
            </a:r>
            <a:r>
              <a:rPr lang="en-US" sz="2100" dirty="0" smtClean="0"/>
              <a:t>and we have introduced </a:t>
            </a:r>
            <a:r>
              <a:rPr lang="en-US" sz="2100" dirty="0"/>
              <a:t>atmospheric water </a:t>
            </a:r>
            <a:r>
              <a:rPr lang="en-US" sz="2100" dirty="0" smtClean="0"/>
              <a:t>generators as an alternative.</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40869" y="3395988"/>
            <a:ext cx="3375398" cy="2072532"/>
          </a:xfrm>
          <a:prstGeom prst="rect">
            <a:avLst/>
          </a:prstGeom>
        </p:spPr>
      </p:pic>
      <p:sp>
        <p:nvSpPr>
          <p:cNvPr id="3" name="TextBox 2"/>
          <p:cNvSpPr txBox="1"/>
          <p:nvPr/>
        </p:nvSpPr>
        <p:spPr>
          <a:xfrm>
            <a:off x="8999068" y="5509370"/>
            <a:ext cx="2136522" cy="307777"/>
          </a:xfrm>
          <a:prstGeom prst="rect">
            <a:avLst/>
          </a:prstGeom>
          <a:noFill/>
        </p:spPr>
        <p:txBody>
          <a:bodyPr wrap="square" rtlCol="0">
            <a:spAutoFit/>
          </a:bodyPr>
          <a:lstStyle/>
          <a:p>
            <a:pPr algn="r"/>
            <a:r>
              <a:rPr lang="en-US" sz="1400" dirty="0" smtClean="0"/>
              <a:t>Photo source: NYUAD </a:t>
            </a:r>
            <a:endParaRPr lang="en-US" sz="1400" dirty="0"/>
          </a:p>
        </p:txBody>
      </p:sp>
      <p:sp>
        <p:nvSpPr>
          <p:cNvPr id="4" name="TextBox 3"/>
          <p:cNvSpPr txBox="1"/>
          <p:nvPr/>
        </p:nvSpPr>
        <p:spPr>
          <a:xfrm>
            <a:off x="495946" y="744720"/>
            <a:ext cx="10771322" cy="2600712"/>
          </a:xfrm>
          <a:prstGeom prst="rect">
            <a:avLst/>
          </a:prstGeom>
          <a:noFill/>
        </p:spPr>
        <p:txBody>
          <a:bodyPr wrap="square" rtlCol="0">
            <a:spAutoFit/>
          </a:bodyPr>
          <a:lstStyle/>
          <a:p>
            <a:pPr algn="just"/>
            <a:r>
              <a:rPr lang="en-US" sz="3600" dirty="0" smtClean="0"/>
              <a:t>Abu Dhabi and Today</a:t>
            </a:r>
          </a:p>
          <a:p>
            <a:pPr algn="just"/>
            <a:r>
              <a:rPr lang="en-US" sz="2200" dirty="0" smtClean="0"/>
              <a:t> </a:t>
            </a:r>
          </a:p>
          <a:p>
            <a:pPr algn="just"/>
            <a:r>
              <a:rPr lang="en-US" sz="2100" dirty="0" smtClean="0"/>
              <a:t>Since 2010, I have worked at </a:t>
            </a:r>
            <a:r>
              <a:rPr lang="en-US" sz="2100" b="1" dirty="0" smtClean="0">
                <a:solidFill>
                  <a:srgbClr val="7030A0"/>
                </a:solidFill>
              </a:rPr>
              <a:t>NYU Abu Dhabi </a:t>
            </a:r>
            <a:r>
              <a:rPr lang="en-US" sz="2100" dirty="0" smtClean="0"/>
              <a:t>joining during its start-up phase. We have achieved incredible success in so many ways but in my opinion, the earlier years of any start-up don’t always allow the luxury of time to make informed decisions and I would highlight over-consumerism as one area we could have done better in but have since remedied.</a:t>
            </a:r>
          </a:p>
          <a:p>
            <a:pPr algn="just"/>
            <a:endParaRPr lang="en-US" sz="2100" dirty="0"/>
          </a:p>
        </p:txBody>
      </p:sp>
    </p:spTree>
    <p:extLst>
      <p:ext uri="{BB962C8B-B14F-4D97-AF65-F5344CB8AC3E}">
        <p14:creationId xmlns:p14="http://schemas.microsoft.com/office/powerpoint/2010/main" val="1377338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0082" y="1262038"/>
            <a:ext cx="3919349" cy="3905573"/>
          </a:xfrm>
          <a:prstGeom prst="rect">
            <a:avLst/>
          </a:prstGeom>
        </p:spPr>
      </p:pic>
      <p:sp>
        <p:nvSpPr>
          <p:cNvPr id="12" name="TextBox 11"/>
          <p:cNvSpPr txBox="1"/>
          <p:nvPr/>
        </p:nvSpPr>
        <p:spPr>
          <a:xfrm>
            <a:off x="4788975" y="1446738"/>
            <a:ext cx="6726265" cy="3785652"/>
          </a:xfrm>
          <a:prstGeom prst="rect">
            <a:avLst/>
          </a:prstGeom>
          <a:noFill/>
        </p:spPr>
        <p:txBody>
          <a:bodyPr wrap="square" rtlCol="0" anchor="t">
            <a:spAutoFit/>
          </a:bodyPr>
          <a:lstStyle/>
          <a:p>
            <a:r>
              <a:rPr lang="en-US" sz="4000" dirty="0" smtClean="0"/>
              <a:t>And recently the University added a campus food digester that turns food into usable compost, which is then used on campus plants. (</a:t>
            </a:r>
            <a:r>
              <a:rPr lang="en-US" sz="4000" dirty="0" err="1" smtClean="0"/>
              <a:t>nyuad.com</a:t>
            </a:r>
            <a:r>
              <a:rPr lang="en-US" sz="4000" dirty="0" smtClean="0"/>
              <a:t> 2019)</a:t>
            </a:r>
          </a:p>
        </p:txBody>
      </p:sp>
      <p:sp>
        <p:nvSpPr>
          <p:cNvPr id="3" name="TextBox 2"/>
          <p:cNvSpPr txBox="1"/>
          <p:nvPr/>
        </p:nvSpPr>
        <p:spPr>
          <a:xfrm>
            <a:off x="1103409" y="5360268"/>
            <a:ext cx="2822211" cy="276999"/>
          </a:xfrm>
          <a:prstGeom prst="rect">
            <a:avLst/>
          </a:prstGeom>
          <a:noFill/>
        </p:spPr>
        <p:txBody>
          <a:bodyPr wrap="square" rtlCol="0">
            <a:spAutoFit/>
          </a:bodyPr>
          <a:lstStyle/>
          <a:p>
            <a:pPr algn="ctr"/>
            <a:r>
              <a:rPr lang="en-US" sz="1200" dirty="0" smtClean="0"/>
              <a:t>Image source: Shutterstock</a:t>
            </a:r>
            <a:endParaRPr lang="en-US" sz="1200" dirty="0"/>
          </a:p>
        </p:txBody>
      </p:sp>
    </p:spTree>
    <p:extLst>
      <p:ext uri="{BB962C8B-B14F-4D97-AF65-F5344CB8AC3E}">
        <p14:creationId xmlns:p14="http://schemas.microsoft.com/office/powerpoint/2010/main" val="11410903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6461" y="697424"/>
            <a:ext cx="11344759" cy="5693866"/>
          </a:xfrm>
          <a:prstGeom prst="rect">
            <a:avLst/>
          </a:prstGeom>
          <a:noFill/>
        </p:spPr>
        <p:txBody>
          <a:bodyPr wrap="square" rtlCol="0">
            <a:spAutoFit/>
          </a:bodyPr>
          <a:lstStyle/>
          <a:p>
            <a:pPr algn="just"/>
            <a:r>
              <a:rPr lang="en-US" sz="3200" dirty="0">
                <a:solidFill>
                  <a:schemeClr val="accent6">
                    <a:lumMod val="75000"/>
                  </a:schemeClr>
                </a:solidFill>
              </a:rPr>
              <a:t>Sustainability Leadership and Education </a:t>
            </a:r>
          </a:p>
          <a:p>
            <a:pPr algn="just"/>
            <a:r>
              <a:rPr lang="en-US" dirty="0"/>
              <a:t> </a:t>
            </a:r>
          </a:p>
          <a:p>
            <a:pPr algn="just"/>
            <a:r>
              <a:rPr lang="en-US" sz="2200" dirty="0"/>
              <a:t>With a strong interest in the environment and undertaking </a:t>
            </a:r>
            <a:r>
              <a:rPr lang="en-US" sz="2200" dirty="0" smtClean="0"/>
              <a:t>an MBA </a:t>
            </a:r>
            <a:r>
              <a:rPr lang="en-US" sz="2200" dirty="0"/>
              <a:t>in Sustainability Leadership, I believe I am able to </a:t>
            </a:r>
            <a:r>
              <a:rPr lang="en-US" sz="2200" dirty="0" smtClean="0"/>
              <a:t>make a </a:t>
            </a:r>
            <a:r>
              <a:rPr lang="en-US" sz="2200" dirty="0"/>
              <a:t>difference and every step we all take can have a </a:t>
            </a:r>
            <a:r>
              <a:rPr lang="en-US" sz="2200" dirty="0" smtClean="0"/>
              <a:t>positive impact </a:t>
            </a:r>
            <a:r>
              <a:rPr lang="en-US" sz="2200" dirty="0"/>
              <a:t>no matter how large or small. It is </a:t>
            </a:r>
            <a:r>
              <a:rPr lang="en-US" sz="2200" dirty="0" smtClean="0"/>
              <a:t>everyone’s </a:t>
            </a:r>
            <a:r>
              <a:rPr lang="en-US" sz="2200" dirty="0"/>
              <a:t>world </a:t>
            </a:r>
            <a:r>
              <a:rPr lang="en-US" sz="2200" dirty="0" smtClean="0"/>
              <a:t>and </a:t>
            </a:r>
            <a:r>
              <a:rPr lang="en-US" sz="2200" dirty="0"/>
              <a:t>we all need to develop perhaps </a:t>
            </a:r>
            <a:r>
              <a:rPr lang="en-US" sz="2200" dirty="0" smtClean="0"/>
              <a:t>more courageous </a:t>
            </a:r>
            <a:r>
              <a:rPr lang="en-US" sz="2200" dirty="0"/>
              <a:t>efforts </a:t>
            </a:r>
            <a:r>
              <a:rPr lang="en-US" sz="2200" dirty="0" smtClean="0"/>
              <a:t>if </a:t>
            </a:r>
            <a:r>
              <a:rPr lang="en-US" sz="2200" dirty="0"/>
              <a:t>we want to secure the future of our </a:t>
            </a:r>
            <a:r>
              <a:rPr lang="en-US" sz="2200" dirty="0" smtClean="0"/>
              <a:t>planet</a:t>
            </a:r>
            <a:r>
              <a:rPr lang="en-US" sz="2200" dirty="0"/>
              <a:t>. </a:t>
            </a:r>
            <a:r>
              <a:rPr lang="en-US" sz="2200" dirty="0" smtClean="0"/>
              <a:t>For me, this would </a:t>
            </a:r>
            <a:r>
              <a:rPr lang="en-US" sz="2200" dirty="0"/>
              <a:t>entail: </a:t>
            </a:r>
            <a:endParaRPr lang="en-US" sz="2200" dirty="0" smtClean="0"/>
          </a:p>
          <a:p>
            <a:pPr algn="just"/>
            <a:endParaRPr lang="en-US" sz="2200" dirty="0"/>
          </a:p>
          <a:p>
            <a:pPr marL="2628900" lvl="5" indent="-342900">
              <a:buFont typeface="Wingdings" charset="2"/>
              <a:buChar char="ü"/>
            </a:pPr>
            <a:r>
              <a:rPr lang="en-US" sz="2600" b="1" dirty="0"/>
              <a:t>Resilience</a:t>
            </a:r>
            <a:r>
              <a:rPr lang="en-US" sz="2600" dirty="0"/>
              <a:t> to be prepared to fail and never give up</a:t>
            </a:r>
          </a:p>
          <a:p>
            <a:pPr marL="2628900" lvl="5" indent="-342900">
              <a:buFont typeface="Wingdings" charset="2"/>
              <a:buChar char="ü"/>
            </a:pPr>
            <a:r>
              <a:rPr lang="en-US" sz="2600" b="1" dirty="0"/>
              <a:t>Creativity </a:t>
            </a:r>
            <a:r>
              <a:rPr lang="en-US" sz="2600" dirty="0"/>
              <a:t>to come up </a:t>
            </a:r>
            <a:r>
              <a:rPr lang="en-US" sz="2600" dirty="0" smtClean="0"/>
              <a:t>with new and </a:t>
            </a:r>
            <a:r>
              <a:rPr lang="en-US" sz="2600" dirty="0"/>
              <a:t>different solutions  </a:t>
            </a:r>
          </a:p>
          <a:p>
            <a:pPr marL="2628900" lvl="5" indent="-342900">
              <a:buFont typeface="Wingdings" charset="2"/>
              <a:buChar char="ü"/>
            </a:pPr>
            <a:r>
              <a:rPr lang="en-US" sz="2600" dirty="0"/>
              <a:t>Being a</a:t>
            </a:r>
            <a:r>
              <a:rPr lang="en-US" sz="2600" b="1" dirty="0"/>
              <a:t> Connector</a:t>
            </a:r>
            <a:r>
              <a:rPr lang="en-US" sz="2600" dirty="0"/>
              <a:t> in connecting sustainability to </a:t>
            </a:r>
            <a:r>
              <a:rPr lang="en-US" sz="2600" dirty="0" smtClean="0"/>
              <a:t>business </a:t>
            </a:r>
            <a:r>
              <a:rPr lang="en-US" sz="2600" dirty="0"/>
              <a:t>and society as well as to colleagues with different </a:t>
            </a:r>
            <a:r>
              <a:rPr lang="en-US" sz="2600" dirty="0" smtClean="0"/>
              <a:t>functions</a:t>
            </a:r>
          </a:p>
          <a:p>
            <a:pPr algn="just"/>
            <a:endParaRPr lang="en-US" sz="2200" dirty="0" smtClean="0"/>
          </a:p>
          <a:p>
            <a:pPr algn="just"/>
            <a:r>
              <a:rPr lang="en-US" sz="2200" dirty="0" smtClean="0"/>
              <a:t>Of </a:t>
            </a:r>
            <a:r>
              <a:rPr lang="en-US" sz="2200" dirty="0"/>
              <a:t>course, we can’t always make decisions for our organization but </a:t>
            </a:r>
            <a:r>
              <a:rPr lang="en-US" sz="2200" dirty="0" smtClean="0"/>
              <a:t>in gaining </a:t>
            </a:r>
            <a:r>
              <a:rPr lang="en-US" sz="2200" dirty="0"/>
              <a:t>the skills, </a:t>
            </a:r>
            <a:r>
              <a:rPr lang="en-US" sz="2200" dirty="0" smtClean="0"/>
              <a:t>knowledge, passion as well as ingenuity, </a:t>
            </a:r>
            <a:r>
              <a:rPr lang="en-US" sz="2200" dirty="0"/>
              <a:t>we can be </a:t>
            </a:r>
            <a:r>
              <a:rPr lang="en-US" sz="2200" dirty="0" smtClean="0"/>
              <a:t>more effective in helping to </a:t>
            </a:r>
            <a:r>
              <a:rPr lang="en-US" sz="2200" dirty="0"/>
              <a:t>make </a:t>
            </a:r>
            <a:r>
              <a:rPr lang="en-US" sz="2200" dirty="0" smtClean="0"/>
              <a:t>the changes necessary for progress to </a:t>
            </a:r>
            <a:r>
              <a:rPr lang="en-US" sz="2200" dirty="0"/>
              <a:t>happen. </a:t>
            </a:r>
            <a:endParaRPr lang="en-US" sz="2200" dirty="0" smtClean="0"/>
          </a:p>
          <a:p>
            <a:pPr algn="r"/>
            <a:r>
              <a:rPr lang="en-US" sz="1200" dirty="0" smtClean="0"/>
              <a:t>Image source: </a:t>
            </a:r>
            <a:r>
              <a:rPr lang="en-US" sz="1200" dirty="0" err="1" smtClean="0"/>
              <a:t>keepcalmandposters.com</a:t>
            </a:r>
            <a:r>
              <a:rPr lang="en-US" sz="1200" dirty="0" smtClean="0"/>
              <a:t> </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385" y="2969991"/>
            <a:ext cx="1615698" cy="1879595"/>
          </a:xfrm>
          <a:prstGeom prst="rect">
            <a:avLst/>
          </a:prstGeom>
        </p:spPr>
      </p:pic>
    </p:spTree>
    <p:extLst>
      <p:ext uri="{BB962C8B-B14F-4D97-AF65-F5344CB8AC3E}">
        <p14:creationId xmlns:p14="http://schemas.microsoft.com/office/powerpoint/2010/main" val="11336423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2421" y="600698"/>
            <a:ext cx="11375755" cy="5663089"/>
          </a:xfrm>
          <a:prstGeom prst="rect">
            <a:avLst/>
          </a:prstGeom>
        </p:spPr>
        <p:txBody>
          <a:bodyPr wrap="square">
            <a:spAutoFit/>
          </a:bodyPr>
          <a:lstStyle/>
          <a:p>
            <a:r>
              <a:rPr lang="en-US" sz="3600" dirty="0" smtClean="0">
                <a:solidFill>
                  <a:schemeClr val="accent4">
                    <a:lumMod val="50000"/>
                  </a:schemeClr>
                </a:solidFill>
                <a:effectLst/>
                <a:latin typeface="Calibri" charset="0"/>
                <a:ea typeface="Times New Roman" charset="0"/>
                <a:cs typeface="Arial" charset="0"/>
              </a:rPr>
              <a:t>Influencers, Awareness and Communication </a:t>
            </a:r>
            <a:endParaRPr lang="en-US" sz="3600" dirty="0" smtClean="0">
              <a:solidFill>
                <a:schemeClr val="accent4">
                  <a:lumMod val="50000"/>
                </a:schemeClr>
              </a:solidFill>
              <a:effectLst/>
              <a:latin typeface="Times New Roman" charset="0"/>
              <a:ea typeface="Calibri" charset="0"/>
            </a:endParaRPr>
          </a:p>
          <a:p>
            <a:r>
              <a:rPr lang="en-US" dirty="0" smtClean="0">
                <a:solidFill>
                  <a:srgbClr val="222222"/>
                </a:solidFill>
                <a:effectLst/>
                <a:latin typeface="Calibri" charset="0"/>
                <a:ea typeface="Times New Roman" charset="0"/>
                <a:cs typeface="Arial" charset="0"/>
              </a:rPr>
              <a:t> </a:t>
            </a:r>
            <a:endParaRPr lang="en-US" sz="1600" dirty="0" smtClean="0">
              <a:effectLst/>
              <a:latin typeface="Times New Roman" charset="0"/>
              <a:ea typeface="Calibri" charset="0"/>
            </a:endParaRPr>
          </a:p>
          <a:p>
            <a:r>
              <a:rPr lang="en-US" sz="2200" dirty="0">
                <a:solidFill>
                  <a:srgbClr val="222222"/>
                </a:solidFill>
                <a:latin typeface="Calibri" charset="0"/>
                <a:ea typeface="Times New Roman" charset="0"/>
                <a:cs typeface="Arial" charset="0"/>
              </a:rPr>
              <a:t>Personally I look to the most inspiring and influential leaders to see what they are focusing on and learn from them. Today's world is filled with such visionaries and through following the right influencers you can also influence your own network. </a:t>
            </a:r>
            <a:endParaRPr lang="en-US" sz="2200" dirty="0" smtClean="0">
              <a:solidFill>
                <a:srgbClr val="222222"/>
              </a:solidFill>
              <a:latin typeface="Calibri" charset="0"/>
              <a:ea typeface="Times New Roman" charset="0"/>
              <a:cs typeface="Arial" charset="0"/>
            </a:endParaRPr>
          </a:p>
          <a:p>
            <a:endParaRPr lang="en-US" sz="2200" dirty="0">
              <a:solidFill>
                <a:srgbClr val="222222"/>
              </a:solidFill>
              <a:latin typeface="Calibri" charset="0"/>
              <a:ea typeface="Times New Roman" charset="0"/>
              <a:cs typeface="Arial" charset="0"/>
            </a:endParaRPr>
          </a:p>
          <a:p>
            <a:r>
              <a:rPr lang="en-US" sz="2200" dirty="0" smtClean="0">
                <a:solidFill>
                  <a:srgbClr val="222222"/>
                </a:solidFill>
                <a:latin typeface="Calibri" charset="0"/>
                <a:ea typeface="Times New Roman" charset="0"/>
                <a:cs typeface="Arial" charset="0"/>
              </a:rPr>
              <a:t>My </a:t>
            </a:r>
            <a:r>
              <a:rPr lang="en-US" sz="2200" dirty="0">
                <a:solidFill>
                  <a:srgbClr val="222222"/>
                </a:solidFill>
                <a:latin typeface="Calibri" charset="0"/>
                <a:ea typeface="Times New Roman" charset="0"/>
                <a:cs typeface="Arial" charset="0"/>
              </a:rPr>
              <a:t>journey is to not only increase my own awareness but to communicate this through work, my community and social </a:t>
            </a:r>
            <a:r>
              <a:rPr lang="en-US" sz="2200" dirty="0" smtClean="0">
                <a:solidFill>
                  <a:srgbClr val="222222"/>
                </a:solidFill>
                <a:latin typeface="Calibri" charset="0"/>
                <a:ea typeface="Times New Roman" charset="0"/>
                <a:cs typeface="Arial" charset="0"/>
              </a:rPr>
              <a:t>media on </a:t>
            </a:r>
            <a:r>
              <a:rPr lang="en-US" sz="2200" dirty="0">
                <a:solidFill>
                  <a:srgbClr val="222222"/>
                </a:solidFill>
                <a:latin typeface="Calibri" charset="0"/>
                <a:ea typeface="Times New Roman" charset="0"/>
                <a:cs typeface="Arial" charset="0"/>
              </a:rPr>
              <a:t>what’s trending from the World Economic Forum </a:t>
            </a:r>
            <a:r>
              <a:rPr lang="en-US" sz="2200" dirty="0" smtClean="0">
                <a:solidFill>
                  <a:srgbClr val="222222"/>
                </a:solidFill>
                <a:latin typeface="Calibri" charset="0"/>
                <a:ea typeface="Times New Roman" charset="0"/>
                <a:cs typeface="Arial" charset="0"/>
              </a:rPr>
              <a:t>for example which: “engages </a:t>
            </a:r>
            <a:r>
              <a:rPr lang="en-US" sz="2200" dirty="0">
                <a:solidFill>
                  <a:srgbClr val="222222"/>
                </a:solidFill>
                <a:latin typeface="Calibri" charset="0"/>
                <a:ea typeface="Times New Roman" charset="0"/>
                <a:cs typeface="Arial" charset="0"/>
              </a:rPr>
              <a:t>the foremost political, business and other leaders of society to shape global, regional and industry agendas, and believes that progress happens by bringing together people from all walks of life who have the drive and the influence to make positive change</a:t>
            </a:r>
            <a:r>
              <a:rPr lang="en-US" sz="2200" dirty="0" smtClean="0">
                <a:solidFill>
                  <a:srgbClr val="222222"/>
                </a:solidFill>
                <a:latin typeface="Calibri" charset="0"/>
                <a:ea typeface="Times New Roman" charset="0"/>
                <a:cs typeface="Arial" charset="0"/>
              </a:rPr>
              <a:t>.”</a:t>
            </a:r>
            <a:endParaRPr lang="en-US" sz="2200" dirty="0">
              <a:solidFill>
                <a:srgbClr val="222222"/>
              </a:solidFill>
              <a:latin typeface="Calibri" charset="0"/>
              <a:ea typeface="Times New Roman" charset="0"/>
              <a:cs typeface="Arial" charset="0"/>
            </a:endParaRPr>
          </a:p>
          <a:p>
            <a:endParaRPr lang="en-US" sz="2200" dirty="0">
              <a:solidFill>
                <a:srgbClr val="222222"/>
              </a:solidFill>
              <a:latin typeface="Calibri" charset="0"/>
              <a:ea typeface="Times New Roman" charset="0"/>
              <a:cs typeface="Arial" charset="0"/>
            </a:endParaRPr>
          </a:p>
          <a:p>
            <a:r>
              <a:rPr lang="en-US" sz="2200" dirty="0">
                <a:solidFill>
                  <a:srgbClr val="222222"/>
                </a:solidFill>
                <a:latin typeface="Calibri" charset="0"/>
                <a:ea typeface="Times New Roman" charset="0"/>
                <a:cs typeface="Arial" charset="0"/>
              </a:rPr>
              <a:t>Finding a positive and optimistic way to be heard is also essential as often your </a:t>
            </a:r>
            <a:endParaRPr lang="en-US" sz="2200" dirty="0" smtClean="0">
              <a:solidFill>
                <a:srgbClr val="222222"/>
              </a:solidFill>
              <a:latin typeface="Calibri" charset="0"/>
              <a:ea typeface="Times New Roman" charset="0"/>
              <a:cs typeface="Arial" charset="0"/>
            </a:endParaRPr>
          </a:p>
          <a:p>
            <a:r>
              <a:rPr lang="en-US" sz="2200" dirty="0" smtClean="0">
                <a:solidFill>
                  <a:srgbClr val="222222"/>
                </a:solidFill>
                <a:latin typeface="Calibri" charset="0"/>
                <a:ea typeface="Times New Roman" charset="0"/>
                <a:cs typeface="Arial" charset="0"/>
              </a:rPr>
              <a:t>voice </a:t>
            </a:r>
            <a:r>
              <a:rPr lang="en-US" sz="2200" dirty="0">
                <a:solidFill>
                  <a:srgbClr val="222222"/>
                </a:solidFill>
                <a:latin typeface="Calibri" charset="0"/>
                <a:ea typeface="Times New Roman" charset="0"/>
                <a:cs typeface="Arial" charset="0"/>
              </a:rPr>
              <a:t>can be the minority and it’s not about how many likes you get but who’s </a:t>
            </a:r>
            <a:endParaRPr lang="en-US" sz="2200" dirty="0" smtClean="0">
              <a:solidFill>
                <a:srgbClr val="222222"/>
              </a:solidFill>
              <a:latin typeface="Calibri" charset="0"/>
              <a:ea typeface="Times New Roman" charset="0"/>
              <a:cs typeface="Arial" charset="0"/>
            </a:endParaRPr>
          </a:p>
          <a:p>
            <a:r>
              <a:rPr lang="en-US" sz="2200" dirty="0" smtClean="0">
                <a:solidFill>
                  <a:srgbClr val="222222"/>
                </a:solidFill>
                <a:latin typeface="Calibri" charset="0"/>
                <a:ea typeface="Times New Roman" charset="0"/>
                <a:cs typeface="Arial" charset="0"/>
              </a:rPr>
              <a:t>reading </a:t>
            </a:r>
            <a:r>
              <a:rPr lang="en-US" sz="2200" dirty="0">
                <a:solidFill>
                  <a:srgbClr val="222222"/>
                </a:solidFill>
                <a:latin typeface="Calibri" charset="0"/>
                <a:ea typeface="Times New Roman" charset="0"/>
                <a:cs typeface="Arial" charset="0"/>
              </a:rPr>
              <a:t>the stories. </a:t>
            </a:r>
            <a:r>
              <a:rPr lang="en-US" sz="2200" dirty="0" smtClean="0">
                <a:solidFill>
                  <a:srgbClr val="222222"/>
                </a:solidFill>
                <a:latin typeface="Calibri" charset="0"/>
                <a:ea typeface="Times New Roman" charset="0"/>
                <a:cs typeface="Arial" charset="0"/>
              </a:rPr>
              <a:t>My </a:t>
            </a:r>
            <a:r>
              <a:rPr lang="en-US" sz="2200" dirty="0">
                <a:solidFill>
                  <a:srgbClr val="222222"/>
                </a:solidFill>
                <a:latin typeface="Calibri" charset="0"/>
                <a:ea typeface="Times New Roman" charset="0"/>
                <a:cs typeface="Arial" charset="0"/>
              </a:rPr>
              <a:t>own </a:t>
            </a:r>
            <a:r>
              <a:rPr lang="en-US" sz="2200" dirty="0" smtClean="0">
                <a:solidFill>
                  <a:srgbClr val="222222"/>
                </a:solidFill>
                <a:latin typeface="Calibri" charset="0"/>
                <a:ea typeface="Times New Roman" charset="0"/>
                <a:cs typeface="Arial" charset="0"/>
              </a:rPr>
              <a:t>posts are often picked </a:t>
            </a:r>
            <a:r>
              <a:rPr lang="en-US" sz="2200" dirty="0">
                <a:solidFill>
                  <a:srgbClr val="222222"/>
                </a:solidFill>
                <a:latin typeface="Calibri" charset="0"/>
                <a:ea typeface="Times New Roman" charset="0"/>
                <a:cs typeface="Arial" charset="0"/>
              </a:rPr>
              <a:t>up by our </a:t>
            </a:r>
            <a:r>
              <a:rPr lang="en-US" sz="2200" dirty="0" smtClean="0">
                <a:solidFill>
                  <a:srgbClr val="222222"/>
                </a:solidFill>
                <a:latin typeface="Calibri" charset="0"/>
                <a:ea typeface="Times New Roman" charset="0"/>
                <a:cs typeface="Arial" charset="0"/>
              </a:rPr>
              <a:t>University Head </a:t>
            </a:r>
          </a:p>
          <a:p>
            <a:r>
              <a:rPr lang="en-US" sz="2200" dirty="0" smtClean="0">
                <a:solidFill>
                  <a:srgbClr val="222222"/>
                </a:solidFill>
                <a:latin typeface="Calibri" charset="0"/>
                <a:ea typeface="Times New Roman" charset="0"/>
                <a:cs typeface="Arial" charset="0"/>
              </a:rPr>
              <a:t>of Research </a:t>
            </a:r>
            <a:r>
              <a:rPr lang="en-US" sz="2200" dirty="0">
                <a:solidFill>
                  <a:srgbClr val="222222"/>
                </a:solidFill>
                <a:latin typeface="Calibri" charset="0"/>
                <a:ea typeface="Times New Roman" charset="0"/>
                <a:cs typeface="Arial" charset="0"/>
              </a:rPr>
              <a:t>and Civil Engineering </a:t>
            </a:r>
            <a:r>
              <a:rPr lang="en-US" sz="2200" dirty="0" smtClean="0">
                <a:solidFill>
                  <a:srgbClr val="222222"/>
                </a:solidFill>
                <a:latin typeface="Calibri" charset="0"/>
                <a:ea typeface="Times New Roman" charset="0"/>
                <a:cs typeface="Arial" charset="0"/>
              </a:rPr>
              <a:t>faculty and that’s progress.</a:t>
            </a:r>
            <a:endParaRPr lang="en-US" sz="2200" dirty="0">
              <a:solidFill>
                <a:srgbClr val="222222"/>
              </a:solidFill>
              <a:latin typeface="Calibri" charset="0"/>
              <a:ea typeface="Times New Roman" charset="0"/>
              <a:cs typeface="Arial"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08089" y="4854741"/>
            <a:ext cx="1880062" cy="1546058"/>
          </a:xfrm>
          <a:prstGeom prst="rect">
            <a:avLst/>
          </a:prstGeom>
        </p:spPr>
      </p:pic>
    </p:spTree>
    <p:extLst>
      <p:ext uri="{BB962C8B-B14F-4D97-AF65-F5344CB8AC3E}">
        <p14:creationId xmlns:p14="http://schemas.microsoft.com/office/powerpoint/2010/main" val="11908048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35431" y="707805"/>
            <a:ext cx="10786820" cy="5570756"/>
          </a:xfrm>
          <a:prstGeom prst="rect">
            <a:avLst/>
          </a:prstGeom>
        </p:spPr>
        <p:txBody>
          <a:bodyPr wrap="square">
            <a:spAutoFit/>
          </a:bodyPr>
          <a:lstStyle/>
          <a:p>
            <a:pPr algn="just"/>
            <a:r>
              <a:rPr lang="en-US" sz="3600" dirty="0" smtClean="0">
                <a:solidFill>
                  <a:srgbClr val="002060"/>
                </a:solidFill>
                <a:effectLst/>
                <a:latin typeface="Calibri" charset="0"/>
                <a:ea typeface="Times New Roman" charset="0"/>
                <a:cs typeface="Arial" charset="0"/>
              </a:rPr>
              <a:t>Influencers and Green Incentives </a:t>
            </a:r>
          </a:p>
          <a:p>
            <a:pPr algn="just"/>
            <a:endParaRPr lang="en-US" sz="2200" dirty="0" smtClean="0">
              <a:solidFill>
                <a:srgbClr val="222222"/>
              </a:solidFill>
              <a:effectLst/>
              <a:latin typeface="Calibri" charset="0"/>
              <a:ea typeface="Times New Roman" charset="0"/>
              <a:cs typeface="Arial" charset="0"/>
            </a:endParaRPr>
          </a:p>
          <a:p>
            <a:pPr algn="just"/>
            <a:r>
              <a:rPr lang="en-US" sz="2200" dirty="0" smtClean="0">
                <a:solidFill>
                  <a:srgbClr val="222222"/>
                </a:solidFill>
                <a:effectLst/>
                <a:latin typeface="Calibri" charset="0"/>
                <a:ea typeface="Times New Roman" charset="0"/>
                <a:cs typeface="Arial" charset="0"/>
              </a:rPr>
              <a:t>My inspiring </a:t>
            </a:r>
            <a:r>
              <a:rPr lang="en-US" sz="2200" dirty="0" smtClean="0">
                <a:solidFill>
                  <a:srgbClr val="000000"/>
                </a:solidFill>
                <a:effectLst/>
                <a:latin typeface="Calibri" charset="0"/>
                <a:ea typeface="Times New Roman" charset="0"/>
              </a:rPr>
              <a:t>influencers from the course have included </a:t>
            </a:r>
            <a:r>
              <a:rPr lang="en-US" sz="2200" dirty="0" err="1" smtClean="0">
                <a:solidFill>
                  <a:srgbClr val="000000"/>
                </a:solidFill>
                <a:effectLst/>
                <a:latin typeface="Calibri" charset="0"/>
                <a:ea typeface="Times New Roman" charset="0"/>
              </a:rPr>
              <a:t>Faris</a:t>
            </a:r>
            <a:r>
              <a:rPr lang="en-US" sz="2200" dirty="0" smtClean="0">
                <a:solidFill>
                  <a:srgbClr val="000000"/>
                </a:solidFill>
                <a:effectLst/>
                <a:latin typeface="Calibri" charset="0"/>
                <a:ea typeface="Times New Roman" charset="0"/>
              </a:rPr>
              <a:t> </a:t>
            </a:r>
            <a:r>
              <a:rPr lang="en-US" sz="2200" dirty="0" err="1" smtClean="0">
                <a:solidFill>
                  <a:srgbClr val="000000"/>
                </a:solidFill>
                <a:effectLst/>
                <a:latin typeface="Calibri" charset="0"/>
                <a:ea typeface="Times New Roman" charset="0"/>
              </a:rPr>
              <a:t>Saaed</a:t>
            </a:r>
            <a:r>
              <a:rPr lang="en-US" sz="2200" dirty="0" smtClean="0">
                <a:solidFill>
                  <a:srgbClr val="000000"/>
                </a:solidFill>
                <a:effectLst/>
                <a:latin typeface="Calibri" charset="0"/>
                <a:ea typeface="Times New Roman" charset="0"/>
              </a:rPr>
              <a:t> from The Sustainable City Dubai</a:t>
            </a:r>
            <a:r>
              <a:rPr lang="en-US" sz="2200" dirty="0" smtClean="0">
                <a:solidFill>
                  <a:srgbClr val="000000"/>
                </a:solidFill>
                <a:latin typeface="Calibri" charset="0"/>
                <a:ea typeface="Times New Roman" charset="0"/>
              </a:rPr>
              <a:t>, and who has also accepted my invite to be connected on LinkedIn in order that I don’t miss a beat.</a:t>
            </a:r>
            <a:r>
              <a:rPr lang="en-US" sz="2200" dirty="0" smtClean="0">
                <a:latin typeface="Times New Roman" charset="0"/>
                <a:ea typeface="Calibri" charset="0"/>
              </a:rPr>
              <a:t> </a:t>
            </a:r>
            <a:r>
              <a:rPr lang="en-US" sz="2200" dirty="0">
                <a:solidFill>
                  <a:srgbClr val="222222"/>
                </a:solidFill>
                <a:latin typeface="Calibri" charset="0"/>
                <a:ea typeface="Times New Roman" charset="0"/>
                <a:cs typeface="Arial" charset="0"/>
              </a:rPr>
              <a:t>O</a:t>
            </a:r>
            <a:r>
              <a:rPr lang="en-US" sz="2200" dirty="0" smtClean="0">
                <a:solidFill>
                  <a:srgbClr val="222222"/>
                </a:solidFill>
                <a:latin typeface="Calibri" charset="0"/>
                <a:ea typeface="Times New Roman" charset="0"/>
                <a:cs typeface="Arial" charset="0"/>
              </a:rPr>
              <a:t>ne </a:t>
            </a:r>
            <a:r>
              <a:rPr lang="en-US" sz="2200" dirty="0">
                <a:solidFill>
                  <a:srgbClr val="222222"/>
                </a:solidFill>
                <a:latin typeface="Calibri" charset="0"/>
                <a:ea typeface="Times New Roman" charset="0"/>
                <a:cs typeface="Arial" charset="0"/>
              </a:rPr>
              <a:t>such inspiration and initiative from The Sustainable City Dubai is their incentive program for residents who are offered large subsidies for having greener electric </a:t>
            </a:r>
            <a:r>
              <a:rPr lang="en-US" sz="2200" dirty="0" smtClean="0">
                <a:solidFill>
                  <a:srgbClr val="222222"/>
                </a:solidFill>
                <a:latin typeface="Calibri" charset="0"/>
                <a:ea typeface="Times New Roman" charset="0"/>
                <a:cs typeface="Arial" charset="0"/>
              </a:rPr>
              <a:t>cars. Dubai is also embracing incentive programs and electric car owners are able to receive the following incentives: </a:t>
            </a:r>
            <a:endParaRPr lang="en-US" sz="2200" dirty="0">
              <a:solidFill>
                <a:srgbClr val="222222"/>
              </a:solidFill>
              <a:latin typeface="Calibri" charset="0"/>
              <a:ea typeface="Times New Roman" charset="0"/>
              <a:cs typeface="Arial" charset="0"/>
            </a:endParaRPr>
          </a:p>
          <a:p>
            <a:pPr algn="just"/>
            <a:r>
              <a:rPr lang="en-US" sz="2200" dirty="0" smtClean="0">
                <a:solidFill>
                  <a:srgbClr val="333333"/>
                </a:solidFill>
                <a:effectLst/>
                <a:latin typeface="Calibri" charset="0"/>
                <a:ea typeface="Times New Roman" charset="0"/>
                <a:cs typeface="Arial" charset="0"/>
              </a:rPr>
              <a:t> </a:t>
            </a:r>
            <a:endParaRPr lang="en-US" sz="2200" dirty="0" smtClean="0">
              <a:effectLst/>
              <a:latin typeface="Times New Roman" charset="0"/>
              <a:ea typeface="Calibri" charset="0"/>
            </a:endParaRPr>
          </a:p>
          <a:p>
            <a:pPr marL="342900" marR="0" lvl="0" indent="-342900" algn="just">
              <a:spcBef>
                <a:spcPts val="0"/>
              </a:spcBef>
              <a:spcAft>
                <a:spcPts val="0"/>
              </a:spcAft>
              <a:buFont typeface="Wingdings" charset="2"/>
              <a:buChar char=""/>
            </a:pPr>
            <a:r>
              <a:rPr lang="en-US" sz="2200" dirty="0" smtClean="0">
                <a:solidFill>
                  <a:srgbClr val="333333"/>
                </a:solidFill>
                <a:effectLst/>
                <a:latin typeface="Calibri" charset="0"/>
                <a:ea typeface="Times New Roman" charset="0"/>
                <a:cs typeface="Arial" charset="0"/>
              </a:rPr>
              <a:t>free public charging</a:t>
            </a:r>
            <a:endParaRPr lang="en-US" sz="2200" dirty="0" smtClean="0">
              <a:effectLst/>
              <a:latin typeface="Times New Roman" charset="0"/>
              <a:ea typeface="Calibri" charset="0"/>
            </a:endParaRPr>
          </a:p>
          <a:p>
            <a:pPr marL="342900" marR="0" lvl="0" indent="-342900" algn="just">
              <a:spcBef>
                <a:spcPts val="0"/>
              </a:spcBef>
              <a:spcAft>
                <a:spcPts val="0"/>
              </a:spcAft>
              <a:buFont typeface="Wingdings" charset="2"/>
              <a:buChar char=""/>
            </a:pPr>
            <a:r>
              <a:rPr lang="en-US" sz="2200" dirty="0" smtClean="0">
                <a:solidFill>
                  <a:srgbClr val="333333"/>
                </a:solidFill>
                <a:effectLst/>
                <a:latin typeface="Calibri" charset="0"/>
                <a:ea typeface="Times New Roman" charset="0"/>
                <a:cs typeface="Arial" charset="0"/>
              </a:rPr>
              <a:t>free parking</a:t>
            </a:r>
            <a:endParaRPr lang="en-US" sz="2200" dirty="0" smtClean="0">
              <a:effectLst/>
              <a:latin typeface="Times New Roman" charset="0"/>
              <a:ea typeface="Calibri" charset="0"/>
            </a:endParaRPr>
          </a:p>
          <a:p>
            <a:pPr marL="342900" marR="0" lvl="0" indent="-342900" algn="just">
              <a:spcBef>
                <a:spcPts val="0"/>
              </a:spcBef>
              <a:spcAft>
                <a:spcPts val="0"/>
              </a:spcAft>
              <a:buFont typeface="Wingdings" charset="2"/>
              <a:buChar char=""/>
            </a:pPr>
            <a:r>
              <a:rPr lang="en-US" sz="2200" dirty="0" smtClean="0">
                <a:solidFill>
                  <a:srgbClr val="333333"/>
                </a:solidFill>
                <a:effectLst/>
                <a:latin typeface="Calibri" charset="0"/>
                <a:ea typeface="Times New Roman" charset="0"/>
                <a:cs typeface="Arial" charset="0"/>
              </a:rPr>
              <a:t>free </a:t>
            </a:r>
            <a:r>
              <a:rPr lang="en-US" sz="2200" dirty="0" err="1" smtClean="0">
                <a:solidFill>
                  <a:srgbClr val="333333"/>
                </a:solidFill>
                <a:effectLst/>
                <a:latin typeface="Calibri" charset="0"/>
                <a:ea typeface="Times New Roman" charset="0"/>
                <a:cs typeface="Arial" charset="0"/>
              </a:rPr>
              <a:t>Salik</a:t>
            </a:r>
            <a:r>
              <a:rPr lang="en-US" sz="2200" dirty="0" smtClean="0">
                <a:solidFill>
                  <a:srgbClr val="333333"/>
                </a:solidFill>
                <a:effectLst/>
                <a:latin typeface="Calibri" charset="0"/>
                <a:ea typeface="Times New Roman" charset="0"/>
                <a:cs typeface="Arial" charset="0"/>
              </a:rPr>
              <a:t> (toll) tags and </a:t>
            </a:r>
            <a:endParaRPr lang="en-US" sz="2200" dirty="0" smtClean="0">
              <a:effectLst/>
              <a:latin typeface="Times New Roman" charset="0"/>
              <a:ea typeface="Calibri" charset="0"/>
            </a:endParaRPr>
          </a:p>
          <a:p>
            <a:pPr marL="342900" marR="0" lvl="0" indent="-342900" algn="just">
              <a:spcBef>
                <a:spcPts val="0"/>
              </a:spcBef>
              <a:spcAft>
                <a:spcPts val="0"/>
              </a:spcAft>
              <a:buFont typeface="Wingdings" charset="2"/>
              <a:buChar char=""/>
            </a:pPr>
            <a:r>
              <a:rPr lang="en-US" sz="2200" dirty="0" smtClean="0">
                <a:solidFill>
                  <a:srgbClr val="333333"/>
                </a:solidFill>
                <a:effectLst/>
                <a:latin typeface="Calibri" charset="0"/>
                <a:ea typeface="Times New Roman" charset="0"/>
                <a:cs typeface="Arial" charset="0"/>
              </a:rPr>
              <a:t>free EV registration</a:t>
            </a:r>
            <a:endParaRPr lang="en-US" sz="2200" dirty="0" smtClean="0">
              <a:solidFill>
                <a:srgbClr val="333333"/>
              </a:solidFill>
              <a:latin typeface="Calibri" charset="0"/>
              <a:ea typeface="Times New Roman" charset="0"/>
              <a:cs typeface="Arial" charset="0"/>
            </a:endParaRPr>
          </a:p>
          <a:p>
            <a:pPr marR="0" lvl="0" algn="just">
              <a:spcBef>
                <a:spcPts val="0"/>
              </a:spcBef>
              <a:spcAft>
                <a:spcPts val="0"/>
              </a:spcAft>
            </a:pPr>
            <a:endParaRPr lang="en-US" sz="2200" dirty="0" smtClean="0">
              <a:solidFill>
                <a:srgbClr val="333333"/>
              </a:solidFill>
              <a:effectLst/>
              <a:latin typeface="Calibri" charset="0"/>
              <a:ea typeface="Times New Roman" charset="0"/>
              <a:cs typeface="Arial" charset="0"/>
            </a:endParaRPr>
          </a:p>
          <a:p>
            <a:pPr marR="0" lvl="0" algn="just">
              <a:spcBef>
                <a:spcPts val="0"/>
              </a:spcBef>
              <a:spcAft>
                <a:spcPts val="0"/>
              </a:spcAft>
            </a:pPr>
            <a:r>
              <a:rPr lang="en-US" sz="2200" dirty="0" smtClean="0">
                <a:solidFill>
                  <a:srgbClr val="333333"/>
                </a:solidFill>
                <a:effectLst/>
                <a:latin typeface="Calibri" charset="0"/>
                <a:ea typeface="Times New Roman" charset="0"/>
                <a:cs typeface="Arial" charset="0"/>
              </a:rPr>
              <a:t>(Gulf News 2019)</a:t>
            </a:r>
            <a:endParaRPr lang="en-US" sz="2200" dirty="0" smtClean="0">
              <a:effectLst/>
              <a:latin typeface="Times New Roman" charset="0"/>
              <a:ea typeface="Calibri" charset="0"/>
            </a:endParaRPr>
          </a:p>
          <a:p>
            <a:pPr algn="r"/>
            <a:r>
              <a:rPr lang="en-US" sz="1200" dirty="0" smtClean="0">
                <a:solidFill>
                  <a:srgbClr val="222222"/>
                </a:solidFill>
                <a:effectLst/>
                <a:latin typeface="Calibri" charset="0"/>
                <a:ea typeface="Times New Roman" charset="0"/>
                <a:cs typeface="Arial" charset="0"/>
              </a:rPr>
              <a:t> Image source: </a:t>
            </a:r>
            <a:r>
              <a:rPr lang="en-US" sz="1200" dirty="0" err="1" smtClean="0">
                <a:solidFill>
                  <a:srgbClr val="222222"/>
                </a:solidFill>
                <a:effectLst/>
                <a:latin typeface="Calibri" charset="0"/>
                <a:ea typeface="Times New Roman" charset="0"/>
                <a:cs typeface="Arial" charset="0"/>
              </a:rPr>
              <a:t>economitimes.com</a:t>
            </a:r>
            <a:r>
              <a:rPr lang="en-US" sz="1200" dirty="0" smtClean="0">
                <a:solidFill>
                  <a:srgbClr val="222222"/>
                </a:solidFill>
                <a:effectLst/>
                <a:latin typeface="Calibri" charset="0"/>
                <a:ea typeface="Times New Roman" charset="0"/>
                <a:cs typeface="Arial" charset="0"/>
              </a:rPr>
              <a:t> </a:t>
            </a:r>
            <a:endParaRPr lang="en-US" sz="1200" dirty="0" smtClean="0">
              <a:effectLst/>
              <a:latin typeface="Times New Roman" charset="0"/>
              <a:ea typeface="Calibri"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92215" y="3748696"/>
            <a:ext cx="2857938" cy="2168901"/>
          </a:xfrm>
          <a:prstGeom prst="rect">
            <a:avLst/>
          </a:prstGeom>
        </p:spPr>
      </p:pic>
    </p:spTree>
    <p:extLst>
      <p:ext uri="{BB962C8B-B14F-4D97-AF65-F5344CB8AC3E}">
        <p14:creationId xmlns:p14="http://schemas.microsoft.com/office/powerpoint/2010/main" val="4748740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4420" y="461148"/>
            <a:ext cx="6221748" cy="5509200"/>
          </a:xfrm>
          <a:prstGeom prst="rect">
            <a:avLst/>
          </a:prstGeom>
          <a:solidFill>
            <a:schemeClr val="bg2">
              <a:lumMod val="50000"/>
            </a:schemeClr>
          </a:solidFill>
        </p:spPr>
        <p:txBody>
          <a:bodyPr wrap="square">
            <a:spAutoFit/>
          </a:bodyPr>
          <a:lstStyle/>
          <a:p>
            <a:r>
              <a:rPr lang="en-US" sz="3600" dirty="0" smtClean="0">
                <a:solidFill>
                  <a:schemeClr val="bg1"/>
                </a:solidFill>
                <a:effectLst/>
                <a:latin typeface="Calibri" charset="0"/>
                <a:ea typeface="Calibri" charset="0"/>
              </a:rPr>
              <a:t>Circular Economy </a:t>
            </a:r>
          </a:p>
          <a:p>
            <a:endParaRPr lang="en-US" sz="2200" dirty="0">
              <a:solidFill>
                <a:schemeClr val="bg1"/>
              </a:solidFill>
              <a:latin typeface="Calibri" charset="0"/>
              <a:ea typeface="Calibri" charset="0"/>
            </a:endParaRPr>
          </a:p>
          <a:p>
            <a:r>
              <a:rPr lang="en-US" sz="2100" dirty="0" smtClean="0">
                <a:solidFill>
                  <a:schemeClr val="bg1"/>
                </a:solidFill>
                <a:effectLst/>
                <a:latin typeface="Calibri" charset="0"/>
                <a:ea typeface="Calibri" charset="0"/>
              </a:rPr>
              <a:t>In my own attempt to go back to my minimalistic life, this summer I embraced the circular economy, an alternative to a traditional linear economy - make, use, dispose - these normally unwanted resources that can be reused, are actually being used. (</a:t>
            </a:r>
            <a:r>
              <a:rPr lang="en-US" sz="2100" dirty="0" err="1" smtClean="0">
                <a:solidFill>
                  <a:schemeClr val="bg1"/>
                </a:solidFill>
                <a:effectLst/>
                <a:latin typeface="Calibri" charset="0"/>
                <a:ea typeface="Calibri" charset="0"/>
              </a:rPr>
              <a:t>wrap.org.uk</a:t>
            </a:r>
            <a:r>
              <a:rPr lang="en-US" sz="2100" dirty="0" smtClean="0">
                <a:solidFill>
                  <a:schemeClr val="bg1"/>
                </a:solidFill>
                <a:effectLst/>
                <a:latin typeface="Calibri" charset="0"/>
                <a:ea typeface="Calibri" charset="0"/>
              </a:rPr>
              <a:t>). </a:t>
            </a:r>
          </a:p>
          <a:p>
            <a:endParaRPr lang="en-US" sz="2100" dirty="0">
              <a:solidFill>
                <a:schemeClr val="bg1"/>
              </a:solidFill>
              <a:latin typeface="Calibri" charset="0"/>
              <a:ea typeface="Calibri" charset="0"/>
            </a:endParaRPr>
          </a:p>
          <a:p>
            <a:r>
              <a:rPr lang="en-US" sz="2100" dirty="0" smtClean="0">
                <a:solidFill>
                  <a:schemeClr val="bg1"/>
                </a:solidFill>
                <a:effectLst/>
                <a:latin typeface="Calibri" charset="0"/>
                <a:ea typeface="Calibri" charset="0"/>
              </a:rPr>
              <a:t>I followed up with </a:t>
            </a:r>
            <a:r>
              <a:rPr lang="en-US" sz="2100" b="1" dirty="0" smtClean="0">
                <a:solidFill>
                  <a:srgbClr val="FF0000"/>
                </a:solidFill>
                <a:effectLst/>
                <a:latin typeface="Calibri" charset="0"/>
                <a:ea typeface="Calibri" charset="0"/>
              </a:rPr>
              <a:t>Take My Junk UAE </a:t>
            </a:r>
            <a:r>
              <a:rPr lang="en-US" sz="2100" dirty="0" smtClean="0">
                <a:solidFill>
                  <a:schemeClr val="bg1"/>
                </a:solidFill>
                <a:effectLst/>
                <a:latin typeface="Calibri" charset="0"/>
                <a:ea typeface="Calibri" charset="0"/>
              </a:rPr>
              <a:t>to collect my old fridge and some furniture I no longer needed from </a:t>
            </a:r>
            <a:r>
              <a:rPr lang="en-US" sz="2100" dirty="0">
                <a:solidFill>
                  <a:schemeClr val="bg1"/>
                </a:solidFill>
                <a:latin typeface="Calibri" charset="0"/>
                <a:ea typeface="Calibri" charset="0"/>
              </a:rPr>
              <a:t>downsizing and minimizing my life and clutter. They came as arranged, will repair the door on the fridge, </a:t>
            </a:r>
            <a:r>
              <a:rPr lang="en-US" sz="2100" dirty="0" smtClean="0">
                <a:solidFill>
                  <a:schemeClr val="bg1"/>
                </a:solidFill>
                <a:effectLst/>
                <a:latin typeface="Calibri" charset="0"/>
                <a:ea typeface="Calibri" charset="0"/>
              </a:rPr>
              <a:t>donate or sell these items for a small amount to low income families keeping them away from the landfill, taking the stress of re-selling and giving them a new lease of life.</a:t>
            </a:r>
            <a:endParaRPr lang="en-US" sz="2100" dirty="0">
              <a:solidFill>
                <a:schemeClr val="bg1"/>
              </a:solidFill>
              <a:effectLst/>
              <a:latin typeface="Times New Roman" charset="0"/>
              <a:ea typeface="Calibri"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80600" y="458977"/>
            <a:ext cx="4692095" cy="5493442"/>
          </a:xfrm>
          <a:prstGeom prst="rect">
            <a:avLst/>
          </a:prstGeom>
        </p:spPr>
      </p:pic>
      <p:sp>
        <p:nvSpPr>
          <p:cNvPr id="5" name="TextBox 4"/>
          <p:cNvSpPr txBox="1"/>
          <p:nvPr/>
        </p:nvSpPr>
        <p:spPr>
          <a:xfrm>
            <a:off x="7952016" y="5551714"/>
            <a:ext cx="3526971" cy="276999"/>
          </a:xfrm>
          <a:prstGeom prst="rect">
            <a:avLst/>
          </a:prstGeom>
          <a:noFill/>
        </p:spPr>
        <p:txBody>
          <a:bodyPr wrap="square" rtlCol="0">
            <a:spAutoFit/>
          </a:bodyPr>
          <a:lstStyle/>
          <a:p>
            <a:pPr algn="r"/>
            <a:r>
              <a:rPr lang="en-US" sz="1200" dirty="0" smtClean="0">
                <a:solidFill>
                  <a:schemeClr val="bg1"/>
                </a:solidFill>
              </a:rPr>
              <a:t>Photo from own collection</a:t>
            </a:r>
            <a:endParaRPr lang="en-US" sz="1200" dirty="0">
              <a:solidFill>
                <a:schemeClr val="bg1"/>
              </a:solidFill>
            </a:endParaRPr>
          </a:p>
        </p:txBody>
      </p:sp>
    </p:spTree>
    <p:extLst>
      <p:ext uri="{BB962C8B-B14F-4D97-AF65-F5344CB8AC3E}">
        <p14:creationId xmlns:p14="http://schemas.microsoft.com/office/powerpoint/2010/main" val="16675708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08869" y="351554"/>
            <a:ext cx="9980907" cy="2585323"/>
          </a:xfrm>
          <a:prstGeom prst="rect">
            <a:avLst/>
          </a:prstGeom>
        </p:spPr>
        <p:txBody>
          <a:bodyPr wrap="square">
            <a:spAutoFit/>
          </a:bodyPr>
          <a:lstStyle/>
          <a:p>
            <a:pPr algn="just"/>
            <a:r>
              <a:rPr lang="en-US" sz="3600" dirty="0">
                <a:solidFill>
                  <a:schemeClr val="accent2"/>
                </a:solidFill>
                <a:latin typeface="Calibri" charset="0"/>
                <a:ea typeface="Times New Roman" charset="0"/>
              </a:rPr>
              <a:t>Climate Change </a:t>
            </a:r>
          </a:p>
          <a:p>
            <a:pPr algn="just"/>
            <a:endParaRPr lang="en-US" sz="1600" dirty="0" smtClean="0">
              <a:effectLst/>
              <a:latin typeface="Times New Roman" charset="0"/>
              <a:ea typeface="Calibri" charset="0"/>
            </a:endParaRPr>
          </a:p>
          <a:p>
            <a:pPr algn="just"/>
            <a:r>
              <a:rPr lang="en-US" sz="2200" dirty="0" smtClean="0">
                <a:solidFill>
                  <a:srgbClr val="201F1E"/>
                </a:solidFill>
                <a:effectLst/>
                <a:latin typeface="Calibri" charset="0"/>
                <a:ea typeface="Calibri" charset="0"/>
              </a:rPr>
              <a:t>Whilst there are many positive initiatives to reduce our CO</a:t>
            </a:r>
            <a:r>
              <a:rPr lang="en-US" sz="2200" baseline="-25000" dirty="0" smtClean="0">
                <a:solidFill>
                  <a:srgbClr val="201F1E"/>
                </a:solidFill>
                <a:effectLst/>
                <a:latin typeface="Calibri" charset="0"/>
                <a:ea typeface="Calibri" charset="0"/>
              </a:rPr>
              <a:t>2</a:t>
            </a:r>
            <a:r>
              <a:rPr lang="en-US" sz="2200" dirty="0" smtClean="0">
                <a:solidFill>
                  <a:srgbClr val="201F1E"/>
                </a:solidFill>
                <a:effectLst/>
                <a:latin typeface="Calibri" charset="0"/>
                <a:ea typeface="Calibri" charset="0"/>
              </a:rPr>
              <a:t> emissions with less fast fashion from leading brands, Glastonbury this year being completely plastic free and according to the European Commission: Slovenia could become ‘regional catalyst’ for renewable energy (Emerging Europe 2019), </a:t>
            </a:r>
            <a:r>
              <a:rPr lang="en-US" sz="2200" dirty="0" smtClean="0">
                <a:solidFill>
                  <a:srgbClr val="222222"/>
                </a:solidFill>
                <a:effectLst/>
                <a:latin typeface="Calibri" charset="0"/>
                <a:ea typeface="Times New Roman" charset="0"/>
              </a:rPr>
              <a:t>Climate Change remains a critical issue for our planet.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96411" y="3052526"/>
            <a:ext cx="4134076" cy="3095532"/>
          </a:xfrm>
          <a:prstGeom prst="rect">
            <a:avLst/>
          </a:prstGeom>
        </p:spPr>
      </p:pic>
      <p:sp>
        <p:nvSpPr>
          <p:cNvPr id="5" name="TextBox 4"/>
          <p:cNvSpPr txBox="1"/>
          <p:nvPr/>
        </p:nvSpPr>
        <p:spPr>
          <a:xfrm>
            <a:off x="1193628" y="3084163"/>
            <a:ext cx="5270759" cy="3139321"/>
          </a:xfrm>
          <a:prstGeom prst="rect">
            <a:avLst/>
          </a:prstGeom>
          <a:noFill/>
        </p:spPr>
        <p:txBody>
          <a:bodyPr wrap="square" rtlCol="0">
            <a:spAutoFit/>
          </a:bodyPr>
          <a:lstStyle/>
          <a:p>
            <a:pPr algn="just"/>
            <a:r>
              <a:rPr lang="en-US" sz="2200" dirty="0" smtClean="0">
                <a:solidFill>
                  <a:srgbClr val="222222"/>
                </a:solidFill>
                <a:effectLst/>
                <a:latin typeface="Calibri" charset="0"/>
                <a:ea typeface="Times New Roman" charset="0"/>
              </a:rPr>
              <a:t>On a visit to Iceland in February, I was able to witness firsthand the effects of Climate Change. Whilst in awe of the magnificent </a:t>
            </a:r>
            <a:r>
              <a:rPr lang="en-US" sz="2200" dirty="0">
                <a:solidFill>
                  <a:srgbClr val="222222"/>
                </a:solidFill>
                <a:latin typeface="Calibri" charset="0"/>
                <a:ea typeface="Times New Roman" charset="0"/>
              </a:rPr>
              <a:t>and </a:t>
            </a:r>
            <a:r>
              <a:rPr lang="en-US" sz="2200" dirty="0" smtClean="0">
                <a:solidFill>
                  <a:srgbClr val="222222"/>
                </a:solidFill>
                <a:latin typeface="Calibri" charset="0"/>
                <a:ea typeface="Times New Roman" charset="0"/>
              </a:rPr>
              <a:t>totally breathtaking </a:t>
            </a:r>
            <a:r>
              <a:rPr lang="en-US" sz="2200" b="1" dirty="0">
                <a:solidFill>
                  <a:schemeClr val="accent2"/>
                </a:solidFill>
                <a:latin typeface="Calibri" charset="0"/>
                <a:ea typeface="Times New Roman" charset="0"/>
              </a:rPr>
              <a:t>Jökulsárlón Glacier Lagoon and ice </a:t>
            </a:r>
            <a:r>
              <a:rPr lang="en-US" sz="2200" b="1" dirty="0" smtClean="0">
                <a:solidFill>
                  <a:schemeClr val="accent2"/>
                </a:solidFill>
                <a:latin typeface="Calibri" charset="0"/>
                <a:ea typeface="Times New Roman" charset="0"/>
              </a:rPr>
              <a:t>caves</a:t>
            </a:r>
            <a:r>
              <a:rPr lang="en-US" sz="2200" dirty="0" smtClean="0">
                <a:solidFill>
                  <a:srgbClr val="222222"/>
                </a:solidFill>
                <a:latin typeface="Calibri" charset="0"/>
                <a:ea typeface="Times New Roman" charset="0"/>
              </a:rPr>
              <a:t>, </a:t>
            </a:r>
            <a:r>
              <a:rPr lang="en-US" sz="2200" dirty="0">
                <a:solidFill>
                  <a:srgbClr val="222222"/>
                </a:solidFill>
                <a:latin typeface="Calibri" charset="0"/>
                <a:ea typeface="Times New Roman" charset="0"/>
              </a:rPr>
              <a:t>these are literally melting in front of your </a:t>
            </a:r>
            <a:r>
              <a:rPr lang="en-US" sz="2200" dirty="0" smtClean="0">
                <a:solidFill>
                  <a:srgbClr val="222222"/>
                </a:solidFill>
                <a:effectLst/>
                <a:latin typeface="Calibri" charset="0"/>
                <a:ea typeface="Times New Roman" charset="0"/>
              </a:rPr>
              <a:t>eyes and according to Lagoon’s ranger, the cave pictured here could easily collapse and no longer exist after this summer.</a:t>
            </a:r>
          </a:p>
        </p:txBody>
      </p:sp>
      <p:sp>
        <p:nvSpPr>
          <p:cNvPr id="7" name="Rectangle 6"/>
          <p:cNvSpPr/>
          <p:nvPr/>
        </p:nvSpPr>
        <p:spPr>
          <a:xfrm>
            <a:off x="6918324" y="5871059"/>
            <a:ext cx="1839862" cy="276999"/>
          </a:xfrm>
          <a:prstGeom prst="rect">
            <a:avLst/>
          </a:prstGeom>
        </p:spPr>
        <p:txBody>
          <a:bodyPr wrap="square">
            <a:spAutoFit/>
          </a:bodyPr>
          <a:lstStyle/>
          <a:p>
            <a:r>
              <a:rPr lang="en-US" sz="1200" dirty="0" smtClean="0">
                <a:solidFill>
                  <a:schemeClr val="bg1"/>
                </a:solidFill>
              </a:rPr>
              <a:t>Photo from own collection</a:t>
            </a:r>
            <a:endParaRPr lang="en-US" sz="1200" dirty="0">
              <a:solidFill>
                <a:schemeClr val="bg1"/>
              </a:solidFill>
            </a:endParaRPr>
          </a:p>
        </p:txBody>
      </p:sp>
    </p:spTree>
    <p:extLst>
      <p:ext uri="{BB962C8B-B14F-4D97-AF65-F5344CB8AC3E}">
        <p14:creationId xmlns:p14="http://schemas.microsoft.com/office/powerpoint/2010/main" val="7616960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BEBA8EAE-BF5A-486C-A8C5-ECC9F3942E4B}">
                <a14:imgProps xmlns:a14="http://schemas.microsoft.com/office/drawing/2010/main">
                  <a14:imgLayer r:embed="rId3">
                    <a14:imgEffect>
                      <a14:brightnessContrast bright="5000" contrast="21000"/>
                    </a14:imgEffect>
                  </a14:imgLayer>
                </a14:imgProps>
              </a:ext>
              <a:ext uri="{28A0092B-C50C-407E-A947-70E740481C1C}">
                <a14:useLocalDpi xmlns:a14="http://schemas.microsoft.com/office/drawing/2010/main" val="0"/>
              </a:ext>
            </a:extLst>
          </a:blip>
          <a:stretch>
            <a:fillRect/>
          </a:stretch>
        </p:blipFill>
        <p:spPr>
          <a:xfrm>
            <a:off x="2834640" y="1793694"/>
            <a:ext cx="6230620" cy="4609646"/>
          </a:xfrm>
          <a:prstGeom prst="rect">
            <a:avLst/>
          </a:prstGeom>
        </p:spPr>
      </p:pic>
      <p:sp>
        <p:nvSpPr>
          <p:cNvPr id="3" name="TextBox 2"/>
          <p:cNvSpPr txBox="1"/>
          <p:nvPr/>
        </p:nvSpPr>
        <p:spPr>
          <a:xfrm>
            <a:off x="365760" y="670560"/>
            <a:ext cx="11448288" cy="584775"/>
          </a:xfrm>
          <a:prstGeom prst="rect">
            <a:avLst/>
          </a:prstGeom>
          <a:noFill/>
        </p:spPr>
        <p:txBody>
          <a:bodyPr wrap="square" rtlCol="0">
            <a:spAutoFit/>
          </a:bodyPr>
          <a:lstStyle/>
          <a:p>
            <a:pPr algn="ctr"/>
            <a:r>
              <a:rPr lang="en-US" sz="3200" dirty="0" smtClean="0"/>
              <a:t>And here is further evidence of a ‘green’ Iceland in February 2019 </a:t>
            </a:r>
            <a:r>
              <a:rPr lang="is-IS" sz="3200" dirty="0" smtClean="0"/>
              <a:t>…</a:t>
            </a:r>
            <a:endParaRPr lang="en-US" sz="3200" dirty="0"/>
          </a:p>
        </p:txBody>
      </p:sp>
      <p:sp>
        <p:nvSpPr>
          <p:cNvPr id="4" name="Rectangle 3"/>
          <p:cNvSpPr/>
          <p:nvPr/>
        </p:nvSpPr>
        <p:spPr>
          <a:xfrm>
            <a:off x="2869335" y="6002774"/>
            <a:ext cx="1846275" cy="276999"/>
          </a:xfrm>
          <a:prstGeom prst="rect">
            <a:avLst/>
          </a:prstGeom>
        </p:spPr>
        <p:txBody>
          <a:bodyPr wrap="none">
            <a:spAutoFit/>
          </a:bodyPr>
          <a:lstStyle/>
          <a:p>
            <a:r>
              <a:rPr lang="en-US" sz="1200" dirty="0" smtClean="0">
                <a:solidFill>
                  <a:schemeClr val="bg1"/>
                </a:solidFill>
              </a:rPr>
              <a:t>Photo from own collection</a:t>
            </a:r>
            <a:endParaRPr lang="en-US" sz="1200" dirty="0">
              <a:solidFill>
                <a:schemeClr val="bg1"/>
              </a:solidFill>
            </a:endParaRPr>
          </a:p>
        </p:txBody>
      </p:sp>
    </p:spTree>
    <p:extLst>
      <p:ext uri="{BB962C8B-B14F-4D97-AF65-F5344CB8AC3E}">
        <p14:creationId xmlns:p14="http://schemas.microsoft.com/office/powerpoint/2010/main" val="405374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6981" y="1533701"/>
            <a:ext cx="6717377" cy="3693319"/>
          </a:xfrm>
          <a:prstGeom prst="rect">
            <a:avLst/>
          </a:prstGeom>
          <a:solidFill>
            <a:schemeClr val="bg1"/>
          </a:solidFill>
        </p:spPr>
        <p:txBody>
          <a:bodyPr wrap="square">
            <a:spAutoFit/>
          </a:bodyPr>
          <a:lstStyle/>
          <a:p>
            <a:pPr algn="just"/>
            <a:r>
              <a:rPr lang="en-US" sz="1950" dirty="0" smtClean="0">
                <a:solidFill>
                  <a:srgbClr val="222222"/>
                </a:solidFill>
                <a:effectLst/>
                <a:latin typeface="Calibri" charset="0"/>
                <a:ea typeface="Times New Roman" charset="0"/>
              </a:rPr>
              <a:t>In addition, with Europe’s latest heatwave, droughts in India and cyclones in Mozambique, </a:t>
            </a:r>
            <a:r>
              <a:rPr lang="en-US" sz="1950" dirty="0" err="1" smtClean="0">
                <a:solidFill>
                  <a:srgbClr val="121212"/>
                </a:solidFill>
                <a:effectLst/>
                <a:latin typeface="Calibri" charset="0"/>
                <a:ea typeface="Calibri" charset="0"/>
              </a:rPr>
              <a:t>Mami</a:t>
            </a:r>
            <a:r>
              <a:rPr lang="en-US" sz="1950" dirty="0" smtClean="0">
                <a:solidFill>
                  <a:srgbClr val="121212"/>
                </a:solidFill>
                <a:effectLst/>
                <a:latin typeface="Calibri" charset="0"/>
                <a:ea typeface="Calibri" charset="0"/>
              </a:rPr>
              <a:t> </a:t>
            </a:r>
            <a:r>
              <a:rPr lang="en-US" sz="1950" dirty="0" err="1" smtClean="0">
                <a:solidFill>
                  <a:srgbClr val="121212"/>
                </a:solidFill>
                <a:effectLst/>
                <a:latin typeface="Calibri" charset="0"/>
                <a:ea typeface="Calibri" charset="0"/>
              </a:rPr>
              <a:t>Mizutori</a:t>
            </a:r>
            <a:r>
              <a:rPr lang="en-US" sz="1950" dirty="0" smtClean="0">
                <a:solidFill>
                  <a:srgbClr val="121212"/>
                </a:solidFill>
                <a:effectLst/>
                <a:latin typeface="Calibri" charset="0"/>
                <a:ea typeface="Calibri" charset="0"/>
              </a:rPr>
              <a:t>, the UN secretary-general’s special representative on disaster risk reduction said: </a:t>
            </a:r>
          </a:p>
          <a:p>
            <a:pPr algn="just"/>
            <a:endParaRPr lang="en-US" sz="1950" dirty="0">
              <a:solidFill>
                <a:srgbClr val="121212"/>
              </a:solidFill>
              <a:latin typeface="Calibri" charset="0"/>
              <a:ea typeface="Calibri" charset="0"/>
            </a:endParaRPr>
          </a:p>
          <a:p>
            <a:pPr algn="just"/>
            <a:r>
              <a:rPr lang="en-US" sz="1950" dirty="0" smtClean="0">
                <a:solidFill>
                  <a:srgbClr val="121212"/>
                </a:solidFill>
                <a:effectLst/>
                <a:latin typeface="Calibri" charset="0"/>
                <a:ea typeface="Calibri" charset="0"/>
              </a:rPr>
              <a:t>“This is not about the future, this is about today … </a:t>
            </a:r>
            <a:r>
              <a:rPr lang="en-US" sz="1950" dirty="0" smtClean="0">
                <a:solidFill>
                  <a:srgbClr val="121212"/>
                </a:solidFill>
                <a:effectLst/>
                <a:latin typeface="Calibri" charset="0"/>
                <a:ea typeface="Times New Roman" charset="0"/>
              </a:rPr>
              <a:t>Estimates put the cost of climate-related disasters at $520bn a year, while the additional cost of building infrastructure that is resistant to the effects of global heating is only about 3%, or $2.7tn in total over the next 20 years. In addition: “Nature-based solutions”, s</a:t>
            </a:r>
            <a:r>
              <a:rPr lang="en-US" sz="1950" dirty="0">
                <a:solidFill>
                  <a:srgbClr val="121212"/>
                </a:solidFill>
                <a:latin typeface="Calibri" charset="0"/>
                <a:ea typeface="Times New Roman" charset="0"/>
              </a:rPr>
              <a:t>uch as </a:t>
            </a:r>
            <a:r>
              <a:rPr lang="en-US" sz="1950" b="1" dirty="0">
                <a:solidFill>
                  <a:srgbClr val="00B0F0"/>
                </a:solidFill>
                <a:latin typeface="Calibri" charset="0"/>
                <a:ea typeface="Times New Roman" charset="0"/>
              </a:rPr>
              <a:t>mangrove swamps</a:t>
            </a:r>
            <a:r>
              <a:rPr lang="en-US" sz="1950" dirty="0">
                <a:solidFill>
                  <a:srgbClr val="121212"/>
                </a:solidFill>
                <a:latin typeface="Calibri" charset="0"/>
                <a:ea typeface="Times New Roman" charset="0"/>
              </a:rPr>
              <a:t>, forests and wetlands which could form natural barriers to flooding should be a priority. </a:t>
            </a:r>
            <a:endParaRPr lang="en-US" sz="1950" dirty="0" smtClean="0">
              <a:solidFill>
                <a:srgbClr val="121212"/>
              </a:solidFill>
              <a:latin typeface="Calibri" charset="0"/>
              <a:ea typeface="Times New Roman" charset="0"/>
            </a:endParaRPr>
          </a:p>
          <a:p>
            <a:pPr algn="just"/>
            <a:r>
              <a:rPr lang="en-US" sz="1950" dirty="0" smtClean="0">
                <a:solidFill>
                  <a:srgbClr val="121212"/>
                </a:solidFill>
                <a:latin typeface="Calibri" charset="0"/>
                <a:ea typeface="Times New Roman" charset="0"/>
              </a:rPr>
              <a:t>(</a:t>
            </a:r>
            <a:r>
              <a:rPr lang="en-US" sz="1950" dirty="0">
                <a:solidFill>
                  <a:srgbClr val="121212"/>
                </a:solidFill>
                <a:latin typeface="Calibri" charset="0"/>
                <a:ea typeface="Times New Roman" charset="0"/>
              </a:rPr>
              <a:t>The Guardian 2019</a:t>
            </a:r>
            <a:r>
              <a:rPr lang="en-US" sz="1950" dirty="0" smtClean="0">
                <a:solidFill>
                  <a:srgbClr val="121212"/>
                </a:solidFill>
                <a:latin typeface="Calibri" charset="0"/>
                <a:ea typeface="Times New Roman" charset="0"/>
              </a:rPr>
              <a:t>)</a:t>
            </a:r>
            <a:endParaRPr lang="en-US" sz="1950" dirty="0">
              <a:solidFill>
                <a:srgbClr val="121212"/>
              </a:solidFill>
              <a:latin typeface="Calibri" charset="0"/>
              <a:ea typeface="Times New Roman"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83116" y="1606855"/>
            <a:ext cx="4642320" cy="2994190"/>
          </a:xfrm>
          <a:prstGeom prst="rect">
            <a:avLst/>
          </a:prstGeom>
        </p:spPr>
      </p:pic>
      <p:sp>
        <p:nvSpPr>
          <p:cNvPr id="4" name="TextBox 3"/>
          <p:cNvSpPr txBox="1"/>
          <p:nvPr/>
        </p:nvSpPr>
        <p:spPr>
          <a:xfrm>
            <a:off x="9336504" y="4647038"/>
            <a:ext cx="2639944" cy="277889"/>
          </a:xfrm>
          <a:prstGeom prst="rect">
            <a:avLst/>
          </a:prstGeom>
          <a:noFill/>
        </p:spPr>
        <p:txBody>
          <a:bodyPr wrap="square" rtlCol="0">
            <a:spAutoFit/>
          </a:bodyPr>
          <a:lstStyle/>
          <a:p>
            <a:pPr algn="r"/>
            <a:r>
              <a:rPr lang="en-US" sz="1200" dirty="0" smtClean="0"/>
              <a:t>Photo from Shutterstock</a:t>
            </a:r>
            <a:endParaRPr lang="en-US" sz="1200" dirty="0"/>
          </a:p>
        </p:txBody>
      </p:sp>
      <p:sp>
        <p:nvSpPr>
          <p:cNvPr id="5" name="TextBox 4"/>
          <p:cNvSpPr txBox="1"/>
          <p:nvPr/>
        </p:nvSpPr>
        <p:spPr>
          <a:xfrm>
            <a:off x="258142" y="599094"/>
            <a:ext cx="5721283" cy="646331"/>
          </a:xfrm>
          <a:prstGeom prst="rect">
            <a:avLst/>
          </a:prstGeom>
          <a:noFill/>
        </p:spPr>
        <p:txBody>
          <a:bodyPr wrap="square" rtlCol="0">
            <a:spAutoFit/>
          </a:bodyPr>
          <a:lstStyle/>
          <a:p>
            <a:r>
              <a:rPr lang="en-US" sz="3600" dirty="0" smtClean="0"/>
              <a:t>Priority Solutions </a:t>
            </a:r>
            <a:endParaRPr lang="en-US" sz="3600" dirty="0"/>
          </a:p>
        </p:txBody>
      </p:sp>
    </p:spTree>
    <p:extLst>
      <p:ext uri="{BB962C8B-B14F-4D97-AF65-F5344CB8AC3E}">
        <p14:creationId xmlns:p14="http://schemas.microsoft.com/office/powerpoint/2010/main" val="1312252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26695" y="761729"/>
            <a:ext cx="10202779" cy="1446550"/>
          </a:xfrm>
          <a:prstGeom prst="rect">
            <a:avLst/>
          </a:prstGeom>
        </p:spPr>
        <p:txBody>
          <a:bodyPr wrap="square">
            <a:spAutoFit/>
          </a:bodyPr>
          <a:lstStyle/>
          <a:p>
            <a:pPr algn="ctr"/>
            <a:r>
              <a:rPr lang="en-US" sz="2200" dirty="0" smtClean="0">
                <a:solidFill>
                  <a:srgbClr val="121212"/>
                </a:solidFill>
                <a:latin typeface="Chalkboard" charset="0"/>
                <a:ea typeface="Chalkboard" charset="0"/>
                <a:cs typeface="Chalkboard" charset="0"/>
              </a:rPr>
              <a:t>The future is indeed now and all the more reason to continue this journey to become influential Sustainability Leaders and Connectors to ensure we encourage as many people as we can reach globally to take action to reduce their carbon footprint and plundering of this great planet as </a:t>
            </a:r>
            <a:r>
              <a:rPr lang="is-IS" sz="2200" dirty="0" smtClean="0">
                <a:solidFill>
                  <a:srgbClr val="121212"/>
                </a:solidFill>
                <a:latin typeface="Chalkboard" charset="0"/>
                <a:ea typeface="Chalkboard" charset="0"/>
                <a:cs typeface="Chalkboard" charset="0"/>
              </a:rPr>
              <a:t>…</a:t>
            </a:r>
            <a:endParaRPr lang="en-US" sz="2200" dirty="0">
              <a:solidFill>
                <a:srgbClr val="121212"/>
              </a:solidFill>
              <a:latin typeface="Chalkboard" charset="0"/>
              <a:ea typeface="Chalkboard" charset="0"/>
              <a:cs typeface="Chalkboard" charset="0"/>
            </a:endParaRPr>
          </a:p>
        </p:txBody>
      </p:sp>
      <p:sp>
        <p:nvSpPr>
          <p:cNvPr id="5" name="TextBox 4"/>
          <p:cNvSpPr txBox="1"/>
          <p:nvPr/>
        </p:nvSpPr>
        <p:spPr>
          <a:xfrm>
            <a:off x="8294915" y="6208113"/>
            <a:ext cx="2579915" cy="274324"/>
          </a:xfrm>
          <a:prstGeom prst="rect">
            <a:avLst/>
          </a:prstGeom>
          <a:noFill/>
        </p:spPr>
        <p:txBody>
          <a:bodyPr wrap="square" rtlCol="0">
            <a:spAutoFit/>
          </a:bodyPr>
          <a:lstStyle/>
          <a:p>
            <a:pPr algn="r"/>
            <a:r>
              <a:rPr lang="en-US" sz="1200" dirty="0" smtClean="0"/>
              <a:t>Photo  source: </a:t>
            </a:r>
            <a:r>
              <a:rPr lang="en-US" sz="1200" dirty="0" err="1" smtClean="0"/>
              <a:t>rainforest.org</a:t>
            </a:r>
            <a:r>
              <a:rPr lang="en-US" sz="1200" dirty="0" smtClean="0">
                <a:effectLst/>
              </a:rPr>
              <a:t> </a:t>
            </a:r>
            <a:endParaRPr lang="en-US" sz="1200"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7000" y="2559958"/>
            <a:ext cx="9398000" cy="3632200"/>
          </a:xfrm>
          <a:prstGeom prst="rect">
            <a:avLst/>
          </a:prstGeom>
        </p:spPr>
      </p:pic>
    </p:spTree>
    <p:extLst>
      <p:ext uri="{BB962C8B-B14F-4D97-AF65-F5344CB8AC3E}">
        <p14:creationId xmlns:p14="http://schemas.microsoft.com/office/powerpoint/2010/main" val="124823154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2846</TotalTime>
  <Words>1166</Words>
  <Application>Microsoft Macintosh PowerPoint</Application>
  <PresentationFormat>Widescreen</PresentationFormat>
  <Paragraphs>102</Paragraphs>
  <Slides>17</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Calibri</vt:lpstr>
      <vt:lpstr>Calibri Light</vt:lpstr>
      <vt:lpstr>Chalkboard</vt:lpstr>
      <vt:lpstr>Times New Roman</vt:lpstr>
      <vt:lpstr>Wingdings</vt:lpstr>
      <vt:lpstr>Arial</vt:lpstr>
      <vt:lpstr>Office Theme</vt:lpstr>
      <vt:lpstr>Journey to Sustainability and Beyond    Pauline Conaghan Student No 1805438  Management Practice:  A Critical Perspective Module BMSP7002D Assessment 3, July 2019</vt:lpstr>
      <vt:lpstr>Down to Earth Values and a Minimalistic Lifestyle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STAGE 1 | BECOMING  Down to Earth Values and a Minimalistic Lifestyle</dc:title>
  <dc:creator>Microsoft Office User</dc:creator>
  <cp:lastModifiedBy>Microsoft Office User</cp:lastModifiedBy>
  <cp:revision>121</cp:revision>
  <cp:lastPrinted>2019-07-11T11:06:57Z</cp:lastPrinted>
  <dcterms:created xsi:type="dcterms:W3CDTF">2019-07-08T19:04:36Z</dcterms:created>
  <dcterms:modified xsi:type="dcterms:W3CDTF">2019-07-11T12:06:54Z</dcterms:modified>
</cp:coreProperties>
</file>