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44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4" autoAdjust="0"/>
  </p:normalViewPr>
  <p:slideViewPr>
    <p:cSldViewPr snapToGrid="0">
      <p:cViewPr>
        <p:scale>
          <a:sx n="50" d="100"/>
          <a:sy n="50" d="100"/>
        </p:scale>
        <p:origin x="1404"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6FD93E-FF08-4E23-AD5D-0312A8A3DA02}" type="datetimeFigureOut">
              <a:rPr lang="en-GB" smtClean="0"/>
              <a:t>01/03/2018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7A75AC-D743-4B52-A22E-5F1B93CD95F2}" type="slidenum">
              <a:rPr lang="en-GB" smtClean="0"/>
              <a:t>‹#›</a:t>
            </a:fld>
            <a:endParaRPr lang="en-GB"/>
          </a:p>
        </p:txBody>
      </p:sp>
    </p:spTree>
    <p:extLst>
      <p:ext uri="{BB962C8B-B14F-4D97-AF65-F5344CB8AC3E}">
        <p14:creationId xmlns:p14="http://schemas.microsoft.com/office/powerpoint/2010/main" val="3638504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What’s a Phobia? – read quote then elaborate with your own knowledge</a:t>
            </a:r>
          </a:p>
          <a:p>
            <a:endParaRPr lang="en-GB" dirty="0"/>
          </a:p>
          <a:p>
            <a:r>
              <a:rPr lang="en-GB" dirty="0"/>
              <a:t>Personally, suffer from </a:t>
            </a:r>
            <a:r>
              <a:rPr lang="en-GB" dirty="0" err="1"/>
              <a:t>Spheksophobia</a:t>
            </a:r>
            <a:r>
              <a:rPr lang="en-GB" dirty="0"/>
              <a:t> (Fear of Wasps) and </a:t>
            </a:r>
            <a:r>
              <a:rPr lang="en-GB" dirty="0" err="1"/>
              <a:t>Melissophobia</a:t>
            </a:r>
            <a:r>
              <a:rPr lang="en-GB" dirty="0"/>
              <a:t> (Fear of Bees) also known as Apiphobia </a:t>
            </a:r>
          </a:p>
          <a:p>
            <a:endParaRPr lang="en-GB" dirty="0"/>
          </a:p>
          <a:p>
            <a:r>
              <a:rPr lang="en-GB" dirty="0"/>
              <a:t>What do we consider behavioural therapies for phobias to be?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 therapeutic exposure is defined as – read quote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Systematic Desensitisation or Exposure Therapy (Same thing) works on a gradual exposure to your fears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Flooding is described as – read quote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Flooding can be done in a literal circumstance (Fear of airplanes, sending them up a light aircraft) or imaginary, using visual techniques to force them to combat their fears imaginatively. Implosion Therapy works in a similar sense, however giving patients an opportunity to leave.</a:t>
            </a:r>
          </a:p>
          <a:p>
            <a:r>
              <a:rPr lang="en-GB" dirty="0"/>
              <a:t>Ethical Issues using Flooding – Extreme anxiety </a:t>
            </a:r>
          </a:p>
          <a:p>
            <a:r>
              <a:rPr lang="en-GB" dirty="0"/>
              <a:t>VRET works in the same way as exposure therapy, but utilises virtual reality technology to put patients in situations without directly exposing them to their fears.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r>
              <a:rPr lang="en-GB" dirty="0"/>
              <a:t>VRET works by</a:t>
            </a:r>
          </a:p>
          <a:p>
            <a:endParaRPr lang="en-GB" dirty="0"/>
          </a:p>
          <a:p>
            <a:r>
              <a:rPr lang="en-GB" dirty="0"/>
              <a:t>How do we become conditioned to develop phobias?</a:t>
            </a:r>
          </a:p>
          <a:p>
            <a:r>
              <a:rPr lang="en-GB" dirty="0"/>
              <a:t>Little Albert</a:t>
            </a:r>
          </a:p>
          <a:p>
            <a:endParaRPr lang="en-GB" dirty="0"/>
          </a:p>
          <a:p>
            <a:r>
              <a:rPr lang="en-GB" dirty="0"/>
              <a:t>How does counter conditioning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Counter conditioning works by replacing conditioned responses and replacing the conditioning with another response, a good example would be the Little Albert Study, and then conditioning Albert to have a calming response to the rat instead of elevated anxiety.</a:t>
            </a:r>
          </a:p>
          <a:p>
            <a:endParaRPr lang="en-GB" dirty="0"/>
          </a:p>
          <a:p>
            <a:r>
              <a:rPr lang="en-GB" dirty="0"/>
              <a:t>What research is there in this area? Wald and Taylor</a:t>
            </a:r>
          </a:p>
          <a:p>
            <a:r>
              <a:rPr lang="en-GB" dirty="0"/>
              <a:t>Wald and Taylor (2000)</a:t>
            </a:r>
          </a:p>
          <a:p>
            <a:r>
              <a:rPr lang="en-GB" dirty="0"/>
              <a:t>Anxiety levels were rated by the participant on a scale of 0 (No Anxiety) and 100 (Extreme Anxiety)</a:t>
            </a:r>
          </a:p>
          <a:p>
            <a:r>
              <a:rPr lang="en-GB" dirty="0"/>
              <a:t>They found a decrease of peak anxiety of 80 pre-treatment, and then dropped to 10 post-treatment and maintained at 10 at a three-month follow-up.</a:t>
            </a:r>
          </a:p>
          <a:p>
            <a:r>
              <a:rPr lang="en-GB" dirty="0"/>
              <a:t>She stated that after a seven month post-treatment in her interview, her gains of quality of being able to continue real-life driving, her improvement was maintained.</a:t>
            </a:r>
          </a:p>
          <a:p>
            <a:endParaRPr lang="en-GB" dirty="0"/>
          </a:p>
          <a:p>
            <a:r>
              <a:rPr lang="en-GB" dirty="0"/>
              <a:t>Costa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Further supporting the effectiveness of VRET treatment by Costa et al (2018) showed that there was no risk with using it as a treatment. They also noted that it would be an effective treatment in reducing anxiety in patients with specific phobias.</a:t>
            </a:r>
          </a:p>
          <a:p>
            <a:endParaRPr lang="en-GB" dirty="0"/>
          </a:p>
          <a:p>
            <a:endParaRPr lang="en-GB" dirty="0"/>
          </a:p>
          <a:p>
            <a:r>
              <a:rPr lang="en-GB" dirty="0"/>
              <a:t>How effective is treatments in this area for treating phobias?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Furthermore, the meta-analysis showed that one study by </a:t>
            </a:r>
            <a:r>
              <a:rPr lang="en-GB" dirty="0" err="1"/>
              <a:t>Krijin</a:t>
            </a:r>
            <a:r>
              <a:rPr lang="en-GB" dirty="0"/>
              <a:t> et al found that the inclusion of cognitive self-statements to create a combined cognitive-VRET treatment was not more effective than VRET alone, supporting the effectiveness of treating phobias using primarily just behavioural therapies. This is supported by the study using self-report measures to assess fear levels, with the study using counterbalancing to allow for more accurate results. This allowed the study to not be affected by order effects.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Evaluation of EMDR in comparison to behavioural therapies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study found that EMDR was less effective on the behavioural level of fear, supporting that exposure therapy was a more effective therapy for treating patients.</a:t>
            </a:r>
          </a:p>
          <a:p>
            <a:endParaRPr lang="en-GB" dirty="0"/>
          </a:p>
          <a:p>
            <a:pPr algn="ctr"/>
            <a:r>
              <a:rPr lang="en-GB" sz="1200" u="sng" dirty="0" err="1">
                <a:latin typeface="Arial" panose="020B0604020202020204" pitchFamily="34" charset="0"/>
                <a:cs typeface="Arial" panose="020B0604020202020204" pitchFamily="34" charset="0"/>
              </a:rPr>
              <a:t>Whats</a:t>
            </a:r>
            <a:r>
              <a:rPr lang="en-GB" sz="1200" u="sng" dirty="0">
                <a:latin typeface="Arial" panose="020B0604020202020204" pitchFamily="34" charset="0"/>
                <a:cs typeface="Arial" panose="020B0604020202020204" pitchFamily="34" charset="0"/>
              </a:rPr>
              <a:t> the problem with research in this area?</a:t>
            </a:r>
          </a:p>
          <a:p>
            <a:pPr algn="ctr"/>
            <a:r>
              <a:rPr lang="en-GB" sz="1200" dirty="0" err="1">
                <a:latin typeface="Arial" panose="020B0604020202020204" pitchFamily="34" charset="0"/>
                <a:cs typeface="Arial" panose="020B0604020202020204" pitchFamily="34" charset="0"/>
              </a:rPr>
              <a:t>Merkelbach</a:t>
            </a:r>
            <a:r>
              <a:rPr lang="en-GB" sz="1200" dirty="0">
                <a:latin typeface="Arial" panose="020B0604020202020204" pitchFamily="34" charset="0"/>
                <a:cs typeface="Arial" panose="020B0604020202020204" pitchFamily="34" charset="0"/>
              </a:rPr>
              <a:t> (1996) notes that there is not enough explanation that there is a significant difference with more women being diagnosed phobias in comparison to men. He also notes that there is a  “non-random distribution” of phobias, supporting there are cultural differences in the diagnosis of phobias.</a:t>
            </a:r>
          </a:p>
          <a:p>
            <a:endParaRPr lang="en-GB" dirty="0"/>
          </a:p>
        </p:txBody>
      </p:sp>
      <p:sp>
        <p:nvSpPr>
          <p:cNvPr id="4" name="Slide Number Placeholder 3"/>
          <p:cNvSpPr>
            <a:spLocks noGrp="1"/>
          </p:cNvSpPr>
          <p:nvPr>
            <p:ph type="sldNum" sz="quarter" idx="10"/>
          </p:nvPr>
        </p:nvSpPr>
        <p:spPr/>
        <p:txBody>
          <a:bodyPr/>
          <a:lstStyle/>
          <a:p>
            <a:fld id="{7B7A75AC-D743-4B52-A22E-5F1B93CD95F2}" type="slidenum">
              <a:rPr lang="en-GB" smtClean="0"/>
              <a:t>1</a:t>
            </a:fld>
            <a:endParaRPr lang="en-GB"/>
          </a:p>
        </p:txBody>
      </p:sp>
    </p:spTree>
    <p:extLst>
      <p:ext uri="{BB962C8B-B14F-4D97-AF65-F5344CB8AC3E}">
        <p14:creationId xmlns:p14="http://schemas.microsoft.com/office/powerpoint/2010/main" val="1841406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52144" y="1062533"/>
            <a:ext cx="10561320" cy="4992624"/>
          </a:xfrm>
        </p:spPr>
        <p:txBody>
          <a:bodyPr anchor="b">
            <a:normAutofit/>
          </a:bodyPr>
          <a:lstStyle>
            <a:lvl1pPr algn="l">
              <a:lnSpc>
                <a:spcPct val="85000"/>
              </a:lnSpc>
              <a:defRPr sz="11200" spc="-7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55053" y="6237869"/>
            <a:ext cx="10561320" cy="1600200"/>
          </a:xfrm>
        </p:spPr>
        <p:txBody>
          <a:bodyPr lIns="91440" rIns="91440">
            <a:normAutofit/>
          </a:bodyPr>
          <a:lstStyle>
            <a:lvl1pPr marL="0" indent="0" algn="l">
              <a:buNone/>
              <a:defRPr sz="3360" cap="all" spc="280" baseline="0">
                <a:solidFill>
                  <a:schemeClr val="tx2"/>
                </a:solidFill>
                <a:latin typeface="+mj-lt"/>
              </a:defRPr>
            </a:lvl1pPr>
            <a:lvl2pPr marL="640080" indent="0" algn="ctr">
              <a:buNone/>
              <a:defRPr sz="3360"/>
            </a:lvl2pPr>
            <a:lvl3pPr marL="1280160" indent="0" algn="ctr">
              <a:buNone/>
              <a:defRPr sz="3360"/>
            </a:lvl3pPr>
            <a:lvl4pPr marL="1920240" indent="0" algn="ctr">
              <a:buNone/>
              <a:defRPr sz="2800"/>
            </a:lvl4pPr>
            <a:lvl5pPr marL="2560320" indent="0" algn="ctr">
              <a:buNone/>
              <a:defRPr sz="2800"/>
            </a:lvl5pPr>
            <a:lvl6pPr marL="3200400" indent="0" algn="ctr">
              <a:buNone/>
              <a:defRPr sz="2800"/>
            </a:lvl6pPr>
            <a:lvl7pPr marL="3840480" indent="0" algn="ctr">
              <a:buNone/>
              <a:defRPr sz="2800"/>
            </a:lvl7pPr>
            <a:lvl8pPr marL="4480560" indent="0" algn="ctr">
              <a:buNone/>
              <a:defRPr sz="2800"/>
            </a:lvl8pPr>
            <a:lvl9pPr marL="5120640" indent="0" algn="ctr">
              <a:buNone/>
              <a:defRPr sz="2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580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735869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1062533"/>
            <a:ext cx="10561320" cy="4992624"/>
          </a:xfrm>
        </p:spPr>
        <p:txBody>
          <a:bodyPr anchor="b" anchorCtr="0">
            <a:normAutofit/>
          </a:bodyPr>
          <a:lstStyle>
            <a:lvl1pPr>
              <a:lnSpc>
                <a:spcPct val="85000"/>
              </a:lnSpc>
              <a:defRPr sz="112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152144" y="6234379"/>
            <a:ext cx="10561320" cy="1600200"/>
          </a:xfrm>
        </p:spPr>
        <p:txBody>
          <a:bodyPr lIns="91440" rIns="91440" anchor="t" anchorCtr="0">
            <a:normAutofit/>
          </a:bodyPr>
          <a:lstStyle>
            <a:lvl1pPr marL="0" indent="0">
              <a:buNone/>
              <a:defRPr sz="3360" cap="all" spc="280" baseline="0">
                <a:solidFill>
                  <a:schemeClr val="tx2"/>
                </a:solidFill>
                <a:latin typeface="+mj-lt"/>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0094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152144" y="401246"/>
            <a:ext cx="10561320" cy="203106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52144" y="2584028"/>
            <a:ext cx="5184648" cy="56327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8816" y="2584029"/>
            <a:ext cx="5184648" cy="56327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7E8401-E7F7-4113-9A71-EA3804BD781A}" type="datetimeFigureOut">
              <a:rPr lang="en-GB" smtClean="0"/>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3375612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152144" y="401246"/>
            <a:ext cx="10561320" cy="203106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52144"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1152144" y="3615268"/>
            <a:ext cx="5184648" cy="4729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8816"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528816" y="3615268"/>
            <a:ext cx="5184648" cy="4729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7E8401-E7F7-4113-9A71-EA3804BD781A}" type="datetimeFigureOut">
              <a:rPr lang="en-GB" smtClean="0"/>
              <a:t>28/02/2018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625370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7E8401-E7F7-4113-9A71-EA3804BD781A}" type="datetimeFigureOut">
              <a:rPr lang="en-GB" smtClean="0"/>
              <a:t>28/02/2018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3946937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7" y="8868043"/>
            <a:ext cx="12798267"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77E8401-E7F7-4113-9A71-EA3804BD781A}" type="datetimeFigureOut">
              <a:rPr lang="en-GB" smtClean="0"/>
              <a:t>28/02/2018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3481892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9" y="0"/>
            <a:ext cx="4253330" cy="9601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242074" y="0"/>
            <a:ext cx="67208" cy="9601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80060" y="832103"/>
            <a:ext cx="3360420" cy="3200400"/>
          </a:xfrm>
        </p:spPr>
        <p:txBody>
          <a:bodyPr anchor="b">
            <a:normAutofit/>
          </a:bodyPr>
          <a:lstStyle>
            <a:lvl1pPr>
              <a:defRPr sz="504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040630" y="1024128"/>
            <a:ext cx="6816852" cy="73609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80060" y="4096512"/>
            <a:ext cx="3360420" cy="4730774"/>
          </a:xfrm>
        </p:spPr>
        <p:txBody>
          <a:bodyPr lIns="91440" rIns="91440">
            <a:normAutofit/>
          </a:bodyPr>
          <a:lstStyle>
            <a:lvl1pPr marL="0" indent="0">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Edit Master text styles</a:t>
            </a:r>
          </a:p>
        </p:txBody>
      </p:sp>
      <p:sp>
        <p:nvSpPr>
          <p:cNvPr id="5" name="Date Placeholder 4"/>
          <p:cNvSpPr>
            <a:spLocks noGrp="1"/>
          </p:cNvSpPr>
          <p:nvPr>
            <p:ph type="dt" sz="half" idx="10"/>
          </p:nvPr>
        </p:nvSpPr>
        <p:spPr>
          <a:xfrm>
            <a:off x="488788" y="9043701"/>
            <a:ext cx="2749436" cy="511175"/>
          </a:xfrm>
        </p:spPr>
        <p:txBody>
          <a:bodyPr/>
          <a:lstStyle>
            <a:lvl1pPr algn="l">
              <a:defRPr/>
            </a:lvl1pPr>
          </a:lstStyle>
          <a:p>
            <a:fld id="{477E8401-E7F7-4113-9A71-EA3804BD781A}" type="datetimeFigureOut">
              <a:rPr lang="en-GB" smtClean="0"/>
              <a:t>28/02/2018</a:t>
            </a:fld>
            <a:endParaRPr lang="en-GB"/>
          </a:p>
        </p:txBody>
      </p:sp>
      <p:sp>
        <p:nvSpPr>
          <p:cNvPr id="6" name="Footer Placeholder 5"/>
          <p:cNvSpPr>
            <a:spLocks noGrp="1"/>
          </p:cNvSpPr>
          <p:nvPr>
            <p:ph type="ftr" sz="quarter" idx="11"/>
          </p:nvPr>
        </p:nvSpPr>
        <p:spPr>
          <a:xfrm>
            <a:off x="5040630" y="9043701"/>
            <a:ext cx="4880610" cy="51117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BBBB2A4-7C77-4B19-A3C8-C187984636D5}" type="slidenum">
              <a:rPr lang="en-GB" smtClean="0"/>
              <a:t>‹#›</a:t>
            </a:fld>
            <a:endParaRPr lang="en-GB"/>
          </a:p>
        </p:txBody>
      </p:sp>
    </p:spTree>
    <p:extLst>
      <p:ext uri="{BB962C8B-B14F-4D97-AF65-F5344CB8AC3E}">
        <p14:creationId xmlns:p14="http://schemas.microsoft.com/office/powerpoint/2010/main" val="234820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6934200"/>
            <a:ext cx="12798267" cy="2667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7" y="6881106"/>
            <a:ext cx="12798267"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7104888"/>
            <a:ext cx="10619328" cy="1152144"/>
          </a:xfrm>
        </p:spPr>
        <p:txBody>
          <a:bodyPr tIns="0" bIns="0" anchor="b">
            <a:noAutofit/>
          </a:bodyPr>
          <a:lstStyle>
            <a:lvl1pPr>
              <a:defRPr sz="504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 y="0"/>
            <a:ext cx="12801585" cy="6881106"/>
          </a:xfrm>
          <a:solidFill>
            <a:schemeClr val="bg2">
              <a:lumMod val="90000"/>
            </a:schemeClr>
          </a:solidFill>
        </p:spPr>
        <p:txBody>
          <a:bodyPr lIns="457200" tIns="457200"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152144" y="8269834"/>
            <a:ext cx="10625328" cy="832104"/>
          </a:xfrm>
        </p:spPr>
        <p:txBody>
          <a:bodyPr lIns="91440" tIns="0" rIns="91440" bIns="0">
            <a:normAutofit/>
          </a:bodyPr>
          <a:lstStyle>
            <a:lvl1pPr marL="0" indent="0">
              <a:spcBef>
                <a:spcPts val="0"/>
              </a:spcBef>
              <a:spcAft>
                <a:spcPts val="840"/>
              </a:spcAft>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Edit Master text styles</a:t>
            </a:r>
          </a:p>
        </p:txBody>
      </p:sp>
      <p:sp>
        <p:nvSpPr>
          <p:cNvPr id="5" name="Date Placeholder 4"/>
          <p:cNvSpPr>
            <a:spLocks noGrp="1"/>
          </p:cNvSpPr>
          <p:nvPr>
            <p:ph type="dt" sz="half" idx="10"/>
          </p:nvPr>
        </p:nvSpPr>
        <p:spPr/>
        <p:txBody>
          <a:bodyPr/>
          <a:lstStyle/>
          <a:p>
            <a:fld id="{477E8401-E7F7-4113-9A71-EA3804BD781A}" type="datetimeFigureOut">
              <a:rPr lang="en-GB" smtClean="0"/>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961472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617158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8868043"/>
            <a:ext cx="12801585"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1146" y="577223"/>
            <a:ext cx="2760345" cy="806385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77223"/>
            <a:ext cx="8121015" cy="8063857"/>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68015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8961120"/>
            <a:ext cx="12801601"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52144" y="401246"/>
            <a:ext cx="10561320" cy="20310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2143" y="2584028"/>
            <a:ext cx="10561321" cy="5632704"/>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52146" y="9043701"/>
            <a:ext cx="2595884" cy="511175"/>
          </a:xfrm>
          <a:prstGeom prst="rect">
            <a:avLst/>
          </a:prstGeom>
        </p:spPr>
        <p:txBody>
          <a:bodyPr vert="horz" lIns="91440" tIns="45720" rIns="91440" bIns="45720" rtlCol="0" anchor="ctr"/>
          <a:lstStyle>
            <a:lvl1pPr algn="l">
              <a:defRPr sz="1260">
                <a:solidFill>
                  <a:srgbClr val="FFFFFF"/>
                </a:solidFill>
              </a:defRPr>
            </a:lvl1pPr>
          </a:lstStyle>
          <a:p>
            <a:fld id="{477E8401-E7F7-4113-9A71-EA3804BD781A}" type="datetimeFigureOut">
              <a:rPr lang="en-GB" smtClean="0"/>
              <a:t>28/02/2018</a:t>
            </a:fld>
            <a:endParaRPr lang="en-GB"/>
          </a:p>
        </p:txBody>
      </p:sp>
      <p:sp>
        <p:nvSpPr>
          <p:cNvPr id="5" name="Footer Placeholder 4"/>
          <p:cNvSpPr>
            <a:spLocks noGrp="1"/>
          </p:cNvSpPr>
          <p:nvPr>
            <p:ph type="ftr" sz="quarter" idx="3"/>
          </p:nvPr>
        </p:nvSpPr>
        <p:spPr>
          <a:xfrm>
            <a:off x="3870495" y="9043701"/>
            <a:ext cx="5063944" cy="511175"/>
          </a:xfrm>
          <a:prstGeom prst="rect">
            <a:avLst/>
          </a:prstGeom>
        </p:spPr>
        <p:txBody>
          <a:bodyPr vert="horz" lIns="91440" tIns="45720" rIns="91440" bIns="45720" rtlCol="0" anchor="ctr"/>
          <a:lstStyle>
            <a:lvl1pPr algn="ctr">
              <a:defRPr sz="126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10395482" y="9043701"/>
            <a:ext cx="1377627" cy="511175"/>
          </a:xfrm>
          <a:prstGeom prst="rect">
            <a:avLst/>
          </a:prstGeom>
        </p:spPr>
        <p:txBody>
          <a:bodyPr vert="horz" lIns="91440" tIns="45720" rIns="91440" bIns="45720" rtlCol="0" anchor="ctr"/>
          <a:lstStyle>
            <a:lvl1pPr algn="r">
              <a:defRPr sz="1470">
                <a:solidFill>
                  <a:srgbClr val="FFFFFF"/>
                </a:solidFill>
              </a:defRPr>
            </a:lvl1pPr>
          </a:lstStyle>
          <a:p>
            <a:fld id="{EBBBB2A4-7C77-4B19-A3C8-C187984636D5}" type="slidenum">
              <a:rPr lang="en-GB" smtClean="0"/>
              <a:t>‹#›</a:t>
            </a:fld>
            <a:endParaRPr lang="en-GB"/>
          </a:p>
        </p:txBody>
      </p:sp>
      <p:cxnSp>
        <p:nvCxnSpPr>
          <p:cNvPr id="10" name="Straight Connector 9"/>
          <p:cNvCxnSpPr/>
          <p:nvPr/>
        </p:nvCxnSpPr>
        <p:spPr>
          <a:xfrm>
            <a:off x="1253209" y="2432983"/>
            <a:ext cx="1046530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22670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280160" rtl="0" eaLnBrk="1" latinLnBrk="0" hangingPunct="1">
        <a:lnSpc>
          <a:spcPct val="85000"/>
        </a:lnSpc>
        <a:spcBef>
          <a:spcPct val="0"/>
        </a:spcBef>
        <a:buNone/>
        <a:defRPr sz="6720" kern="1200" spc="-70" baseline="0">
          <a:solidFill>
            <a:schemeClr val="tx1">
              <a:lumMod val="75000"/>
              <a:lumOff val="25000"/>
            </a:schemeClr>
          </a:solidFill>
          <a:latin typeface="+mj-lt"/>
          <a:ea typeface="+mj-ea"/>
          <a:cs typeface="+mj-cs"/>
        </a:defRPr>
      </a:lvl1pPr>
    </p:titleStyle>
    <p:bodyStyle>
      <a:lvl1pPr marL="128016" indent="-128016" algn="l" defTabSz="1280160" rtl="0" eaLnBrk="1" latinLnBrk="0" hangingPunct="1">
        <a:lnSpc>
          <a:spcPct val="90000"/>
        </a:lnSpc>
        <a:spcBef>
          <a:spcPts val="1680"/>
        </a:spcBef>
        <a:spcAft>
          <a:spcPts val="280"/>
        </a:spcAft>
        <a:buClr>
          <a:schemeClr val="accent1"/>
        </a:buClr>
        <a:buSzPct val="100000"/>
        <a:buFont typeface="Calibri" panose="020F0502020204030204" pitchFamily="34" charset="0"/>
        <a:buChar char=" "/>
        <a:defRPr sz="2800" kern="1200">
          <a:solidFill>
            <a:schemeClr val="tx1">
              <a:lumMod val="75000"/>
              <a:lumOff val="25000"/>
            </a:schemeClr>
          </a:solidFill>
          <a:latin typeface="+mn-lt"/>
          <a:ea typeface="+mn-ea"/>
          <a:cs typeface="+mn-cs"/>
        </a:defRPr>
      </a:lvl1pPr>
      <a:lvl2pPr marL="537667" indent="-256032" algn="l" defTabSz="1280160" rtl="0" eaLnBrk="1" latinLnBrk="0" hangingPunct="1">
        <a:lnSpc>
          <a:spcPct val="90000"/>
        </a:lnSpc>
        <a:spcBef>
          <a:spcPts val="280"/>
        </a:spcBef>
        <a:spcAft>
          <a:spcPts val="560"/>
        </a:spcAft>
        <a:buClr>
          <a:schemeClr val="accent1"/>
        </a:buClr>
        <a:buFont typeface="Calibri" pitchFamily="34" charset="0"/>
        <a:buChar char="◦"/>
        <a:defRPr sz="2520" kern="1200">
          <a:solidFill>
            <a:schemeClr val="tx1">
              <a:lumMod val="75000"/>
              <a:lumOff val="25000"/>
            </a:schemeClr>
          </a:solidFill>
          <a:latin typeface="+mn-lt"/>
          <a:ea typeface="+mn-ea"/>
          <a:cs typeface="+mn-cs"/>
        </a:defRPr>
      </a:lvl2pPr>
      <a:lvl3pPr marL="793699"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3pPr>
      <a:lvl4pPr marL="1049731"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4pPr>
      <a:lvl5pPr marL="1305763"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5pPr>
      <a:lvl6pPr marL="154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6pPr>
      <a:lvl7pPr marL="182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7pPr>
      <a:lvl8pPr marL="210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8pPr>
      <a:lvl9pPr marL="238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1A1E52-6CBD-45D5-B747-89131E8D271E}"/>
              </a:ext>
            </a:extLst>
          </p:cNvPr>
          <p:cNvSpPr/>
          <p:nvPr/>
        </p:nvSpPr>
        <p:spPr>
          <a:xfrm>
            <a:off x="223078" y="1270153"/>
            <a:ext cx="4986068" cy="2673197"/>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What do we consider a behavioural therapy for phobias to be?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Exposure Therapy/Systematic Desensitisation – Counter Conditioning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Flooding – Implosion Therapy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Flooding typically refers to putting a patient directly into a intense situation where they have to confront their fears without a opportunity to escape.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(VRET) Virtual Reality Exposure Therapy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Exposure Therapy done using technology of virtual simulations.</a:t>
            </a:r>
          </a:p>
        </p:txBody>
      </p:sp>
      <p:sp>
        <p:nvSpPr>
          <p:cNvPr id="6" name="Rectangle 5">
            <a:extLst>
              <a:ext uri="{FF2B5EF4-FFF2-40B4-BE49-F238E27FC236}">
                <a16:creationId xmlns:a16="http://schemas.microsoft.com/office/drawing/2014/main" id="{7006582C-ADE1-44FF-A768-A14DBDC3253E}"/>
              </a:ext>
            </a:extLst>
          </p:cNvPr>
          <p:cNvSpPr/>
          <p:nvPr/>
        </p:nvSpPr>
        <p:spPr>
          <a:xfrm>
            <a:off x="5883215" y="276045"/>
            <a:ext cx="6308785" cy="1133655"/>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What’s a Phobia? </a:t>
            </a:r>
          </a:p>
          <a:p>
            <a:r>
              <a:rPr lang="en-GB" sz="1400" dirty="0">
                <a:latin typeface="Arial" panose="020B0604020202020204" pitchFamily="34" charset="0"/>
                <a:cs typeface="Arial" panose="020B0604020202020204" pitchFamily="34" charset="0"/>
              </a:rPr>
              <a:t>“Specific … phobias are irrational and persistent fears of certain objects or animals” (</a:t>
            </a:r>
            <a:r>
              <a:rPr lang="en-GB" sz="1400" dirty="0" err="1">
                <a:latin typeface="Arial" panose="020B0604020202020204" pitchFamily="34" charset="0"/>
                <a:cs typeface="Arial" panose="020B0604020202020204" pitchFamily="34" charset="0"/>
              </a:rPr>
              <a:t>Merckelbach</a:t>
            </a:r>
            <a:r>
              <a:rPr lang="en-GB" sz="1400" dirty="0">
                <a:latin typeface="Arial" panose="020B0604020202020204" pitchFamily="34" charset="0"/>
                <a:cs typeface="Arial" panose="020B0604020202020204" pitchFamily="34" charset="0"/>
              </a:rPr>
              <a:t>, 1996)</a:t>
            </a:r>
          </a:p>
          <a:p>
            <a:r>
              <a:rPr lang="en-GB" sz="1400" dirty="0">
                <a:latin typeface="Arial" panose="020B0604020202020204" pitchFamily="34" charset="0"/>
                <a:cs typeface="Arial" panose="020B0604020202020204" pitchFamily="34" charset="0"/>
              </a:rPr>
              <a:t>A nonsensical fear of animals and objects, which can cause extreme anxiety in particular situations and circumstances.</a:t>
            </a:r>
          </a:p>
        </p:txBody>
      </p:sp>
      <p:sp>
        <p:nvSpPr>
          <p:cNvPr id="7" name="Rectangle 6">
            <a:extLst>
              <a:ext uri="{FF2B5EF4-FFF2-40B4-BE49-F238E27FC236}">
                <a16:creationId xmlns:a16="http://schemas.microsoft.com/office/drawing/2014/main" id="{B96C3F79-DFCE-4DF9-8CA5-6BE6FBD977A9}"/>
              </a:ext>
            </a:extLst>
          </p:cNvPr>
          <p:cNvSpPr/>
          <p:nvPr/>
        </p:nvSpPr>
        <p:spPr>
          <a:xfrm>
            <a:off x="5522344" y="1615658"/>
            <a:ext cx="3105509" cy="171809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Direct Therapeutic Exposure (Exposure Therapy) is Defined as ‘Repeated or extended exposure, either in reality or in fantasy, to objectively harmless, but feared, stimuli for the purpose of reducing negative effect. (</a:t>
            </a:r>
            <a:r>
              <a:rPr lang="en-GB" sz="1400" dirty="0" err="1">
                <a:latin typeface="Arial" panose="020B0604020202020204" pitchFamily="34" charset="0"/>
                <a:cs typeface="Arial" panose="020B0604020202020204" pitchFamily="34" charset="0"/>
              </a:rPr>
              <a:t>Boudewyns</a:t>
            </a:r>
            <a:r>
              <a:rPr lang="en-GB" sz="1400" dirty="0">
                <a:latin typeface="Arial" panose="020B0604020202020204" pitchFamily="34" charset="0"/>
                <a:cs typeface="Arial" panose="020B0604020202020204" pitchFamily="34" charset="0"/>
              </a:rPr>
              <a:t>, 2012)</a:t>
            </a:r>
          </a:p>
        </p:txBody>
      </p:sp>
      <p:sp>
        <p:nvSpPr>
          <p:cNvPr id="8" name="Rectangle 7">
            <a:extLst>
              <a:ext uri="{FF2B5EF4-FFF2-40B4-BE49-F238E27FC236}">
                <a16:creationId xmlns:a16="http://schemas.microsoft.com/office/drawing/2014/main" id="{6ECF274F-A318-489E-96A6-2D12EE2308CA}"/>
              </a:ext>
            </a:extLst>
          </p:cNvPr>
          <p:cNvSpPr/>
          <p:nvPr/>
        </p:nvSpPr>
        <p:spPr>
          <a:xfrm>
            <a:off x="5539596" y="3462720"/>
            <a:ext cx="3036498" cy="1259456"/>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“Flooding then, refers to direct nongraded exposure of a client to objectively harmless fear cues” (</a:t>
            </a:r>
            <a:r>
              <a:rPr lang="en-GB" sz="1400" dirty="0" err="1">
                <a:latin typeface="Arial" panose="020B0604020202020204" pitchFamily="34" charset="0"/>
                <a:cs typeface="Arial" panose="020B0604020202020204" pitchFamily="34" charset="0"/>
              </a:rPr>
              <a:t>Boudewyns</a:t>
            </a:r>
            <a:r>
              <a:rPr lang="en-GB" sz="1400" dirty="0">
                <a:latin typeface="Arial" panose="020B0604020202020204" pitchFamily="34" charset="0"/>
                <a:cs typeface="Arial" panose="020B0604020202020204" pitchFamily="34" charset="0"/>
              </a:rPr>
              <a:t>, 2012)</a:t>
            </a:r>
          </a:p>
        </p:txBody>
      </p:sp>
      <p:sp>
        <p:nvSpPr>
          <p:cNvPr id="10" name="Rectangle 9">
            <a:extLst>
              <a:ext uri="{FF2B5EF4-FFF2-40B4-BE49-F238E27FC236}">
                <a16:creationId xmlns:a16="http://schemas.microsoft.com/office/drawing/2014/main" id="{9778D49D-2F40-45D2-90E2-F7FE64B67B68}"/>
              </a:ext>
            </a:extLst>
          </p:cNvPr>
          <p:cNvSpPr/>
          <p:nvPr/>
        </p:nvSpPr>
        <p:spPr>
          <a:xfrm>
            <a:off x="8876581" y="1615658"/>
            <a:ext cx="3433313" cy="263249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Wald and Taylor (2000) A case study of a 35 year old, Caucasian female who had no previous treatment of her driving phobias (</a:t>
            </a:r>
            <a:r>
              <a:rPr lang="en-GB" sz="1400" dirty="0" err="1">
                <a:latin typeface="Arial" panose="020B0604020202020204" pitchFamily="34" charset="0"/>
                <a:cs typeface="Arial" panose="020B0604020202020204" pitchFamily="34" charset="0"/>
              </a:rPr>
              <a:t>Vehophobia</a:t>
            </a:r>
            <a:r>
              <a:rPr lang="en-GB" sz="1400" dirty="0">
                <a:latin typeface="Arial" panose="020B0604020202020204" pitchFamily="34" charset="0"/>
                <a:cs typeface="Arial" panose="020B0604020202020204" pitchFamily="34" charset="0"/>
              </a:rPr>
              <a:t>) , received three treatment VRET sessions over a ten day period. They found a decrease of anxiety ratings  and avoidance of driving from pre and post treatment. Supporting the effectiveness of VRET in treating phobias.</a:t>
            </a:r>
          </a:p>
        </p:txBody>
      </p:sp>
      <p:sp>
        <p:nvSpPr>
          <p:cNvPr id="13" name="Rectangle 12">
            <a:extLst>
              <a:ext uri="{FF2B5EF4-FFF2-40B4-BE49-F238E27FC236}">
                <a16:creationId xmlns:a16="http://schemas.microsoft.com/office/drawing/2014/main" id="{CAC96372-19AC-4848-AAE2-9D2C3A04C730}"/>
              </a:ext>
            </a:extLst>
          </p:cNvPr>
          <p:cNvSpPr/>
          <p:nvPr/>
        </p:nvSpPr>
        <p:spPr>
          <a:xfrm>
            <a:off x="9181024" y="6197235"/>
            <a:ext cx="3246408" cy="140787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latin typeface="Arial" panose="020B0604020202020204" pitchFamily="34" charset="0"/>
                <a:cs typeface="Arial" panose="020B0604020202020204" pitchFamily="34" charset="0"/>
              </a:rPr>
              <a:t> </a:t>
            </a:r>
            <a:r>
              <a:rPr lang="en-GB" sz="1400" u="sng" dirty="0">
                <a:latin typeface="Arial" panose="020B0604020202020204" pitchFamily="34" charset="0"/>
                <a:cs typeface="Arial" panose="020B0604020202020204" pitchFamily="34" charset="0"/>
              </a:rPr>
              <a:t>So, how effective are behavioural therapies for treating phobias?</a:t>
            </a:r>
          </a:p>
          <a:p>
            <a:pPr algn="ctr"/>
            <a:r>
              <a:rPr lang="en-GB" sz="1400" dirty="0">
                <a:latin typeface="Arial" panose="020B0604020202020204" pitchFamily="34" charset="0"/>
                <a:cs typeface="Arial" panose="020B0604020202020204" pitchFamily="34" charset="0"/>
              </a:rPr>
              <a:t>A meta-analysis by Powers and </a:t>
            </a:r>
            <a:r>
              <a:rPr lang="en-GB" sz="1400" dirty="0" err="1">
                <a:latin typeface="Arial" panose="020B0604020202020204" pitchFamily="34" charset="0"/>
                <a:cs typeface="Arial" panose="020B0604020202020204" pitchFamily="34" charset="0"/>
              </a:rPr>
              <a:t>Emmelkamp</a:t>
            </a:r>
            <a:r>
              <a:rPr lang="en-GB" sz="1400" dirty="0">
                <a:latin typeface="Arial" panose="020B0604020202020204" pitchFamily="34" charset="0"/>
                <a:cs typeface="Arial" panose="020B0604020202020204" pitchFamily="34" charset="0"/>
              </a:rPr>
              <a:t> (2008) found a significant mean effect using VRET sessions compared to control groups.</a:t>
            </a:r>
          </a:p>
          <a:p>
            <a:endParaRPr lang="en-GB" sz="14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5009274B-52CC-416B-8EDF-6A044B300771}"/>
              </a:ext>
            </a:extLst>
          </p:cNvPr>
          <p:cNvSpPr/>
          <p:nvPr/>
        </p:nvSpPr>
        <p:spPr>
          <a:xfrm>
            <a:off x="223959" y="8220518"/>
            <a:ext cx="5085958" cy="107905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So how does Counter Conditioning work? </a:t>
            </a:r>
          </a:p>
          <a:p>
            <a:pPr algn="ctr"/>
            <a:r>
              <a:rPr lang="en-GB" sz="1400" dirty="0">
                <a:latin typeface="Arial" panose="020B0604020202020204" pitchFamily="34" charset="0"/>
                <a:cs typeface="Arial" panose="020B0604020202020204" pitchFamily="34" charset="0"/>
              </a:rPr>
              <a:t>Replacing the conditioned response with another, or removing the conditioned stimulus and response from the original neutral stimulus.</a:t>
            </a:r>
          </a:p>
        </p:txBody>
      </p:sp>
      <p:graphicFrame>
        <p:nvGraphicFramePr>
          <p:cNvPr id="2" name="Table 1">
            <a:extLst>
              <a:ext uri="{FF2B5EF4-FFF2-40B4-BE49-F238E27FC236}">
                <a16:creationId xmlns:a16="http://schemas.microsoft.com/office/drawing/2014/main" id="{2122F972-41FA-4E80-A59E-6A0195DE5F99}"/>
              </a:ext>
            </a:extLst>
          </p:cNvPr>
          <p:cNvGraphicFramePr>
            <a:graphicFrameLocks noGrp="1"/>
          </p:cNvGraphicFramePr>
          <p:nvPr>
            <p:extLst>
              <p:ext uri="{D42A27DB-BD31-4B8C-83A1-F6EECF244321}">
                <p14:modId xmlns:p14="http://schemas.microsoft.com/office/powerpoint/2010/main" val="2159040296"/>
              </p:ext>
            </p:extLst>
          </p:nvPr>
        </p:nvGraphicFramePr>
        <p:xfrm>
          <a:off x="203895" y="4914013"/>
          <a:ext cx="4981300" cy="3200400"/>
        </p:xfrm>
        <a:graphic>
          <a:graphicData uri="http://schemas.openxmlformats.org/drawingml/2006/table">
            <a:tbl>
              <a:tblPr>
                <a:tableStyleId>{D113A9D2-9D6B-4929-AA2D-F23B5EE8CBE7}</a:tableStyleId>
              </a:tblPr>
              <a:tblGrid>
                <a:gridCol w="1220581">
                  <a:extLst>
                    <a:ext uri="{9D8B030D-6E8A-4147-A177-3AD203B41FA5}">
                      <a16:colId xmlns:a16="http://schemas.microsoft.com/office/drawing/2014/main" val="1860106027"/>
                    </a:ext>
                  </a:extLst>
                </a:gridCol>
                <a:gridCol w="1782809">
                  <a:extLst>
                    <a:ext uri="{9D8B030D-6E8A-4147-A177-3AD203B41FA5}">
                      <a16:colId xmlns:a16="http://schemas.microsoft.com/office/drawing/2014/main" val="116295385"/>
                    </a:ext>
                  </a:extLst>
                </a:gridCol>
                <a:gridCol w="1977910">
                  <a:extLst>
                    <a:ext uri="{9D8B030D-6E8A-4147-A177-3AD203B41FA5}">
                      <a16:colId xmlns:a16="http://schemas.microsoft.com/office/drawing/2014/main" val="3518729766"/>
                    </a:ext>
                  </a:extLst>
                </a:gridCol>
              </a:tblGrid>
              <a:tr h="731662">
                <a:tc>
                  <a:txBody>
                    <a:bodyPr/>
                    <a:lstStyle/>
                    <a:p>
                      <a:r>
                        <a:rPr lang="en-GB" sz="1600" dirty="0"/>
                        <a:t>Step 1:</a:t>
                      </a:r>
                      <a:endParaRPr lang="en-GB" sz="1600" dirty="0">
                        <a:solidFill>
                          <a:schemeClr val="bg1"/>
                        </a:solidFill>
                        <a:latin typeface="Arial" panose="020B0604020202020204" pitchFamily="34" charset="0"/>
                        <a:cs typeface="Arial" panose="020B0604020202020204" pitchFamily="34" charset="0"/>
                      </a:endParaRPr>
                    </a:p>
                  </a:txBody>
                  <a:tcPr>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tcPr>
                </a:tc>
                <a:tc>
                  <a:txBody>
                    <a:bodyPr/>
                    <a:lstStyle/>
                    <a:p>
                      <a:r>
                        <a:rPr lang="en-GB" sz="1600" dirty="0"/>
                        <a:t>Neutral Stimulus: (NS)</a:t>
                      </a:r>
                    </a:p>
                    <a:p>
                      <a:r>
                        <a:rPr lang="en-GB" sz="1600" dirty="0"/>
                        <a:t> White rat in room</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tcPr>
                </a:tc>
                <a:tc>
                  <a:txBody>
                    <a:bodyPr/>
                    <a:lstStyle/>
                    <a:p>
                      <a:r>
                        <a:rPr lang="en-GB" sz="1600" dirty="0"/>
                        <a:t>Neutral Response: (NR)</a:t>
                      </a:r>
                      <a:br>
                        <a:rPr lang="en-GB" sz="1600" dirty="0"/>
                      </a:br>
                      <a:r>
                        <a:rPr lang="en-GB" sz="1600" dirty="0"/>
                        <a:t>Touching the rat</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78152730"/>
                  </a:ext>
                </a:extLst>
              </a:tr>
              <a:tr h="1272869">
                <a:tc>
                  <a:txBody>
                    <a:bodyPr/>
                    <a:lstStyle/>
                    <a:p>
                      <a:r>
                        <a:rPr lang="en-GB" sz="1600" dirty="0"/>
                        <a:t>Step 2:</a:t>
                      </a:r>
                      <a:endParaRPr lang="en-GB" sz="1600" dirty="0">
                        <a:solidFill>
                          <a:schemeClr val="bg1"/>
                        </a:solidFill>
                        <a:latin typeface="Arial" panose="020B0604020202020204" pitchFamily="34" charset="0"/>
                        <a:cs typeface="Arial" panose="020B0604020202020204" pitchFamily="34" charset="0"/>
                      </a:endParaRPr>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a:t>Neutral Stimulus: (NS)</a:t>
                      </a:r>
                    </a:p>
                    <a:p>
                      <a:r>
                        <a:rPr lang="en-GB" sz="1600" dirty="0"/>
                        <a:t>Rat</a:t>
                      </a:r>
                    </a:p>
                    <a:p>
                      <a:r>
                        <a:rPr lang="en-GB" sz="1600" dirty="0"/>
                        <a:t>Unconditioned Stimulus: (UCS) Loud Noise </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a:t>Unconditioned response: (UCR)</a:t>
                      </a:r>
                    </a:p>
                    <a:p>
                      <a:r>
                        <a:rPr lang="en-GB" sz="1600" dirty="0"/>
                        <a:t>Upset from the loud noise</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570895968"/>
                  </a:ext>
                </a:extLst>
              </a:tr>
              <a:tr h="799243">
                <a:tc>
                  <a:txBody>
                    <a:bodyPr/>
                    <a:lstStyle/>
                    <a:p>
                      <a:r>
                        <a:rPr lang="en-GB" sz="1600" dirty="0"/>
                        <a:t>Step 3:</a:t>
                      </a:r>
                      <a:endParaRPr lang="en-GB" sz="1600" dirty="0">
                        <a:solidFill>
                          <a:schemeClr val="bg1"/>
                        </a:solidFill>
                        <a:latin typeface="Arial" panose="020B0604020202020204" pitchFamily="34" charset="0"/>
                        <a:cs typeface="Arial" panose="020B0604020202020204" pitchFamily="34" charset="0"/>
                      </a:endParaRPr>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tcPr>
                </a:tc>
                <a:tc>
                  <a:txBody>
                    <a:bodyPr/>
                    <a:lstStyle/>
                    <a:p>
                      <a:r>
                        <a:rPr lang="en-GB" sz="1600" dirty="0"/>
                        <a:t>Conditioned Stimulus: (CS) White Rat</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tcPr>
                </a:tc>
                <a:tc>
                  <a:txBody>
                    <a:bodyPr/>
                    <a:lstStyle/>
                    <a:p>
                      <a:r>
                        <a:rPr lang="en-GB" sz="1600" dirty="0"/>
                        <a:t>Conditioned Response</a:t>
                      </a:r>
                      <a:r>
                        <a:rPr lang="en-GB" sz="1600" dirty="0">
                          <a:sym typeface="Wingdings" panose="05000000000000000000" pitchFamily="2" charset="2"/>
                        </a:rPr>
                        <a:t>: (CR)</a:t>
                      </a:r>
                      <a:r>
                        <a:rPr lang="en-GB" sz="1600" dirty="0"/>
                        <a:t> </a:t>
                      </a:r>
                      <a:r>
                        <a:rPr lang="en-GB" sz="1600" dirty="0" err="1"/>
                        <a:t>Musophobia</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tcPr>
                </a:tc>
                <a:extLst>
                  <a:ext uri="{0D108BD9-81ED-4DB2-BD59-A6C34878D82A}">
                    <a16:rowId xmlns:a16="http://schemas.microsoft.com/office/drawing/2014/main" val="1195957661"/>
                  </a:ext>
                </a:extLst>
              </a:tr>
            </a:tbl>
          </a:graphicData>
        </a:graphic>
      </p:graphicFrame>
      <p:sp>
        <p:nvSpPr>
          <p:cNvPr id="3" name="Rectangle 2">
            <a:extLst>
              <a:ext uri="{FF2B5EF4-FFF2-40B4-BE49-F238E27FC236}">
                <a16:creationId xmlns:a16="http://schemas.microsoft.com/office/drawing/2014/main" id="{1F12151B-39E9-4248-B36F-B8D8DF9940C4}"/>
              </a:ext>
            </a:extLst>
          </p:cNvPr>
          <p:cNvSpPr/>
          <p:nvPr/>
        </p:nvSpPr>
        <p:spPr>
          <a:xfrm>
            <a:off x="227618" y="4072001"/>
            <a:ext cx="4933856" cy="70954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 So how do we become behaviourally conditioned to develop phobias? Classical Conditioning. (Little Albert 1920)</a:t>
            </a:r>
          </a:p>
        </p:txBody>
      </p:sp>
      <p:sp>
        <p:nvSpPr>
          <p:cNvPr id="15" name="Rectangle 14">
            <a:extLst>
              <a:ext uri="{FF2B5EF4-FFF2-40B4-BE49-F238E27FC236}">
                <a16:creationId xmlns:a16="http://schemas.microsoft.com/office/drawing/2014/main" id="{FC4AF5F3-C107-46BB-9BF7-12122EC56992}"/>
              </a:ext>
            </a:extLst>
          </p:cNvPr>
          <p:cNvSpPr/>
          <p:nvPr/>
        </p:nvSpPr>
        <p:spPr>
          <a:xfrm>
            <a:off x="141354" y="177925"/>
            <a:ext cx="5573646" cy="95429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 </a:t>
            </a:r>
            <a:r>
              <a:rPr lang="en-GB" sz="2800" b="1" u="sng" dirty="0">
                <a:latin typeface="Arial" panose="020B0604020202020204" pitchFamily="34" charset="0"/>
                <a:cs typeface="Arial" panose="020B0604020202020204" pitchFamily="34" charset="0"/>
              </a:rPr>
              <a:t>Behavioural Therapies for Phobias </a:t>
            </a:r>
            <a:endParaRPr lang="en-GB" b="1" u="sng" dirty="0">
              <a:latin typeface="Arial" panose="020B0604020202020204" pitchFamily="34" charset="0"/>
              <a:cs typeface="Arial" panose="020B0604020202020204" pitchFamily="34" charset="0"/>
            </a:endParaRPr>
          </a:p>
        </p:txBody>
      </p:sp>
      <p:cxnSp>
        <p:nvCxnSpPr>
          <p:cNvPr id="17" name="Straight Arrow Connector 16">
            <a:extLst>
              <a:ext uri="{FF2B5EF4-FFF2-40B4-BE49-F238E27FC236}">
                <a16:creationId xmlns:a16="http://schemas.microsoft.com/office/drawing/2014/main" id="{B83EC314-D7A2-49FC-8821-31E36F25FF79}"/>
              </a:ext>
            </a:extLst>
          </p:cNvPr>
          <p:cNvCxnSpPr>
            <a:cxnSpLocks/>
          </p:cNvCxnSpPr>
          <p:nvPr/>
        </p:nvCxnSpPr>
        <p:spPr>
          <a:xfrm>
            <a:off x="5223654" y="6514213"/>
            <a:ext cx="172527" cy="4158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9E6CD42-87C8-4750-BFDE-0CC933F31DD3}"/>
              </a:ext>
            </a:extLst>
          </p:cNvPr>
          <p:cNvCxnSpPr>
            <a:cxnSpLocks/>
          </p:cNvCxnSpPr>
          <p:nvPr/>
        </p:nvCxnSpPr>
        <p:spPr>
          <a:xfrm>
            <a:off x="5209146" y="2152650"/>
            <a:ext cx="398024" cy="190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7A267F5-569E-4A0E-94B6-609FA9674DDE}"/>
              </a:ext>
            </a:extLst>
          </p:cNvPr>
          <p:cNvCxnSpPr>
            <a:cxnSpLocks/>
            <a:stCxn id="5" idx="3"/>
          </p:cNvCxnSpPr>
          <p:nvPr/>
        </p:nvCxnSpPr>
        <p:spPr>
          <a:xfrm>
            <a:off x="5209146" y="2606752"/>
            <a:ext cx="330450" cy="12992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SYSTEMATIC DESENSITIZATION&#10;&#10; ">
            <a:extLst>
              <a:ext uri="{FF2B5EF4-FFF2-40B4-BE49-F238E27FC236}">
                <a16:creationId xmlns:a16="http://schemas.microsoft.com/office/drawing/2014/main" id="{C33C1AC7-AAB7-4E1F-A478-567AD085E1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93" t="12034" r="7020"/>
          <a:stretch/>
        </p:blipFill>
        <p:spPr bwMode="auto">
          <a:xfrm>
            <a:off x="5313870" y="4928134"/>
            <a:ext cx="3626694" cy="2818357"/>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A23335CA-5441-4C88-80A0-372F34FC268D}"/>
              </a:ext>
            </a:extLst>
          </p:cNvPr>
          <p:cNvSpPr/>
          <p:nvPr/>
        </p:nvSpPr>
        <p:spPr>
          <a:xfrm>
            <a:off x="5309917" y="7605106"/>
            <a:ext cx="3871107" cy="509307"/>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Figure 1. Systematic Desensitisation. (</a:t>
            </a:r>
            <a:r>
              <a:rPr lang="en-GB" sz="1400" dirty="0" err="1">
                <a:latin typeface="Arial" panose="020B0604020202020204" pitchFamily="34" charset="0"/>
                <a:cs typeface="Arial" panose="020B0604020202020204" pitchFamily="34" charset="0"/>
              </a:rPr>
              <a:t>Sathe</a:t>
            </a:r>
            <a:r>
              <a:rPr lang="en-GB" sz="1400" dirty="0">
                <a:latin typeface="Arial" panose="020B0604020202020204" pitchFamily="34" charset="0"/>
                <a:cs typeface="Arial" panose="020B0604020202020204" pitchFamily="34" charset="0"/>
              </a:rPr>
              <a:t>, 2014.)</a:t>
            </a:r>
          </a:p>
        </p:txBody>
      </p:sp>
      <p:sp>
        <p:nvSpPr>
          <p:cNvPr id="28" name="Rectangle 27">
            <a:extLst>
              <a:ext uri="{FF2B5EF4-FFF2-40B4-BE49-F238E27FC236}">
                <a16:creationId xmlns:a16="http://schemas.microsoft.com/office/drawing/2014/main" id="{E39ABE66-A4D3-4741-A217-C1CBE4480555}"/>
              </a:ext>
            </a:extLst>
          </p:cNvPr>
          <p:cNvSpPr/>
          <p:nvPr/>
        </p:nvSpPr>
        <p:spPr>
          <a:xfrm>
            <a:off x="9030780" y="4354254"/>
            <a:ext cx="3266177" cy="1697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A research study by Costa et al (2018) found a degree of improvement and reduced anxiety from VRET treatment within thirteen women suffering from </a:t>
            </a:r>
            <a:r>
              <a:rPr lang="en-GB" sz="1400" dirty="0" err="1">
                <a:latin typeface="Arial" panose="020B0604020202020204" pitchFamily="34" charset="0"/>
                <a:cs typeface="Arial" panose="020B0604020202020204" pitchFamily="34" charset="0"/>
              </a:rPr>
              <a:t>Vehophobia</a:t>
            </a:r>
            <a:r>
              <a:rPr lang="en-GB" sz="1400" dirty="0">
                <a:latin typeface="Arial" panose="020B0604020202020204" pitchFamily="34" charset="0"/>
                <a:cs typeface="Arial" panose="020B0604020202020204" pitchFamily="34" charset="0"/>
              </a:rPr>
              <a:t> in Brazil. Supporting the effectiveness of using behavioural treatments as interventions in phobias affecting quality of life.</a:t>
            </a:r>
          </a:p>
        </p:txBody>
      </p:sp>
      <p:sp>
        <p:nvSpPr>
          <p:cNvPr id="29" name="Rectangle 28">
            <a:extLst>
              <a:ext uri="{FF2B5EF4-FFF2-40B4-BE49-F238E27FC236}">
                <a16:creationId xmlns:a16="http://schemas.microsoft.com/office/drawing/2014/main" id="{BE702F7D-D6EF-410C-B3F6-5687052E1F27}"/>
              </a:ext>
            </a:extLst>
          </p:cNvPr>
          <p:cNvSpPr/>
          <p:nvPr/>
        </p:nvSpPr>
        <p:spPr>
          <a:xfrm>
            <a:off x="5522344" y="8220518"/>
            <a:ext cx="6951100" cy="13153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Evaluation in comparison to EMDR?</a:t>
            </a:r>
          </a:p>
          <a:p>
            <a:r>
              <a:rPr lang="en-GB" sz="1400" dirty="0" err="1">
                <a:latin typeface="Arial" panose="020B0604020202020204" pitchFamily="34" charset="0"/>
                <a:cs typeface="Arial" panose="020B0604020202020204" pitchFamily="34" charset="0"/>
              </a:rPr>
              <a:t>Muris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Merckelbach</a:t>
            </a:r>
            <a:r>
              <a:rPr lang="en-GB" sz="1400" dirty="0">
                <a:latin typeface="Arial" panose="020B0604020202020204" pitchFamily="34" charset="0"/>
                <a:cs typeface="Arial" panose="020B0604020202020204" pitchFamily="34" charset="0"/>
              </a:rPr>
              <a:t>, Van </a:t>
            </a:r>
            <a:r>
              <a:rPr lang="en-GB" sz="1400" dirty="0" err="1">
                <a:latin typeface="Arial" panose="020B0604020202020204" pitchFamily="34" charset="0"/>
                <a:cs typeface="Arial" panose="020B0604020202020204" pitchFamily="34" charset="0"/>
              </a:rPr>
              <a:t>Haaften</a:t>
            </a:r>
            <a:r>
              <a:rPr lang="en-GB" sz="1400" dirty="0">
                <a:latin typeface="Arial" panose="020B0604020202020204" pitchFamily="34" charset="0"/>
                <a:cs typeface="Arial" panose="020B0604020202020204" pitchFamily="34" charset="0"/>
              </a:rPr>
              <a:t> &amp; Mayer (1997) conducted a study evaluating the significance of EMDR in 22 children with arachnophobia. They found positive results in the use of EMDR but found that exposure therapy was more significant in reducing avoidance behaviour. there was no additional benefits to using EMDR in treating animal phobia.</a:t>
            </a:r>
          </a:p>
        </p:txBody>
      </p:sp>
      <p:cxnSp>
        <p:nvCxnSpPr>
          <p:cNvPr id="31" name="Straight Arrow Connector 30">
            <a:extLst>
              <a:ext uri="{FF2B5EF4-FFF2-40B4-BE49-F238E27FC236}">
                <a16:creationId xmlns:a16="http://schemas.microsoft.com/office/drawing/2014/main" id="{BFF424EE-BDDC-4AF6-9710-D2D98788DEF8}"/>
              </a:ext>
            </a:extLst>
          </p:cNvPr>
          <p:cNvCxnSpPr/>
          <p:nvPr/>
        </p:nvCxnSpPr>
        <p:spPr>
          <a:xfrm>
            <a:off x="5715000" y="177925"/>
            <a:ext cx="168215" cy="981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25" name="Straight Arrow Connector 1024">
            <a:extLst>
              <a:ext uri="{FF2B5EF4-FFF2-40B4-BE49-F238E27FC236}">
                <a16:creationId xmlns:a16="http://schemas.microsoft.com/office/drawing/2014/main" id="{2DBDAF2C-6978-42BB-87B7-CAE2F7522E5F}"/>
              </a:ext>
            </a:extLst>
          </p:cNvPr>
          <p:cNvCxnSpPr/>
          <p:nvPr/>
        </p:nvCxnSpPr>
        <p:spPr>
          <a:xfrm flipH="1">
            <a:off x="5161474" y="1132217"/>
            <a:ext cx="721741" cy="2774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28" name="Straight Arrow Connector 1027">
            <a:extLst>
              <a:ext uri="{FF2B5EF4-FFF2-40B4-BE49-F238E27FC236}">
                <a16:creationId xmlns:a16="http://schemas.microsoft.com/office/drawing/2014/main" id="{1FEE5D9A-C955-4035-8F86-9C7975F4E9E7}"/>
              </a:ext>
            </a:extLst>
          </p:cNvPr>
          <p:cNvCxnSpPr/>
          <p:nvPr/>
        </p:nvCxnSpPr>
        <p:spPr>
          <a:xfrm>
            <a:off x="361950" y="3905971"/>
            <a:ext cx="0" cy="1660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30" name="Straight Arrow Connector 1029">
            <a:extLst>
              <a:ext uri="{FF2B5EF4-FFF2-40B4-BE49-F238E27FC236}">
                <a16:creationId xmlns:a16="http://schemas.microsoft.com/office/drawing/2014/main" id="{A5DF4E63-E711-4183-844B-3FB4E7412618}"/>
              </a:ext>
            </a:extLst>
          </p:cNvPr>
          <p:cNvCxnSpPr/>
          <p:nvPr/>
        </p:nvCxnSpPr>
        <p:spPr>
          <a:xfrm flipH="1">
            <a:off x="5161474" y="8114413"/>
            <a:ext cx="23721" cy="106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34" name="Straight Arrow Connector 1033">
            <a:extLst>
              <a:ext uri="{FF2B5EF4-FFF2-40B4-BE49-F238E27FC236}">
                <a16:creationId xmlns:a16="http://schemas.microsoft.com/office/drawing/2014/main" id="{856158F2-0FAE-4940-98C9-47D39C3FB1DA}"/>
              </a:ext>
            </a:extLst>
          </p:cNvPr>
          <p:cNvCxnSpPr/>
          <p:nvPr/>
        </p:nvCxnSpPr>
        <p:spPr>
          <a:xfrm>
            <a:off x="9181024" y="4248150"/>
            <a:ext cx="0" cy="10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36" name="Straight Arrow Connector 1035">
            <a:extLst>
              <a:ext uri="{FF2B5EF4-FFF2-40B4-BE49-F238E27FC236}">
                <a16:creationId xmlns:a16="http://schemas.microsoft.com/office/drawing/2014/main" id="{3E5F11B5-F91C-4B72-98E9-BEC2CBD4EF40}"/>
              </a:ext>
            </a:extLst>
          </p:cNvPr>
          <p:cNvCxnSpPr/>
          <p:nvPr/>
        </p:nvCxnSpPr>
        <p:spPr>
          <a:xfrm>
            <a:off x="9410700" y="6052022"/>
            <a:ext cx="0" cy="1452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38" name="Straight Arrow Connector 1037">
            <a:extLst>
              <a:ext uri="{FF2B5EF4-FFF2-40B4-BE49-F238E27FC236}">
                <a16:creationId xmlns:a16="http://schemas.microsoft.com/office/drawing/2014/main" id="{937EC074-F725-4B3F-ADCD-ACE45665FCBC}"/>
              </a:ext>
            </a:extLst>
          </p:cNvPr>
          <p:cNvCxnSpPr/>
          <p:nvPr/>
        </p:nvCxnSpPr>
        <p:spPr>
          <a:xfrm>
            <a:off x="9677400" y="7605106"/>
            <a:ext cx="0" cy="6154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12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C9261-8D6A-4F98-AD44-D4B3C1AC01EC}"/>
              </a:ext>
            </a:extLst>
          </p:cNvPr>
          <p:cNvSpPr>
            <a:spLocks noGrp="1"/>
          </p:cNvSpPr>
          <p:nvPr>
            <p:ph type="title"/>
          </p:nvPr>
        </p:nvSpPr>
        <p:spPr>
          <a:xfrm>
            <a:off x="1152144" y="401246"/>
            <a:ext cx="10561320" cy="1218004"/>
          </a:xfrm>
        </p:spPr>
        <p:txBody>
          <a:bodyPr/>
          <a:lstStyle/>
          <a:p>
            <a:r>
              <a:rPr lang="en-GB" dirty="0"/>
              <a:t>Reference List:</a:t>
            </a:r>
          </a:p>
        </p:txBody>
      </p:sp>
      <p:sp>
        <p:nvSpPr>
          <p:cNvPr id="3" name="Content Placeholder 2">
            <a:extLst>
              <a:ext uri="{FF2B5EF4-FFF2-40B4-BE49-F238E27FC236}">
                <a16:creationId xmlns:a16="http://schemas.microsoft.com/office/drawing/2014/main" id="{53AFA579-2E9C-4B8F-99DA-C9F95D937F32}"/>
              </a:ext>
            </a:extLst>
          </p:cNvPr>
          <p:cNvSpPr>
            <a:spLocks noGrp="1"/>
          </p:cNvSpPr>
          <p:nvPr>
            <p:ph idx="1"/>
          </p:nvPr>
        </p:nvSpPr>
        <p:spPr>
          <a:xfrm>
            <a:off x="1152143" y="1619250"/>
            <a:ext cx="10561321" cy="7696200"/>
          </a:xfrm>
        </p:spPr>
        <p:txBody>
          <a:bodyPr>
            <a:normAutofit fontScale="77500" lnSpcReduction="20000"/>
          </a:bodyPr>
          <a:lstStyle/>
          <a:p>
            <a:r>
              <a:rPr lang="en-GB" sz="2300" dirty="0" err="1"/>
              <a:t>Boudewyns</a:t>
            </a:r>
            <a:r>
              <a:rPr lang="en-GB" sz="2300" dirty="0"/>
              <a:t>, P. (2012). </a:t>
            </a:r>
            <a:r>
              <a:rPr lang="en-GB" sz="2300" i="1" dirty="0"/>
              <a:t>Flooding and Implosive Therapy: Direct Therapeutic Exposure in Clinical			 Practice. </a:t>
            </a:r>
            <a:r>
              <a:rPr lang="en-GB" sz="2300" dirty="0"/>
              <a:t>Berlin: Springer Science &amp; Business Media, 2012.</a:t>
            </a:r>
          </a:p>
          <a:p>
            <a:r>
              <a:rPr lang="en-GB" sz="2300" dirty="0"/>
              <a:t>Costa, R., Carvalho, M., </a:t>
            </a:r>
            <a:r>
              <a:rPr lang="en-GB" sz="2300" dirty="0" err="1"/>
              <a:t>Riberiro</a:t>
            </a:r>
            <a:r>
              <a:rPr lang="en-GB" sz="2300" dirty="0"/>
              <a:t>, P., &amp; </a:t>
            </a:r>
            <a:r>
              <a:rPr lang="en-GB" sz="2300" dirty="0" err="1"/>
              <a:t>Nardi</a:t>
            </a:r>
            <a:r>
              <a:rPr lang="en-GB" sz="2300" dirty="0"/>
              <a:t>, A. (2018).</a:t>
            </a:r>
            <a:r>
              <a:rPr lang="en-GB" sz="2300" i="1" dirty="0"/>
              <a:t>Virtual reality exposure therapy for fear of		 driving: analysis of clinical characteristics, physiological response, and sense of presence.		 </a:t>
            </a:r>
            <a:r>
              <a:rPr lang="en-GB" sz="2300" dirty="0"/>
              <a:t>http://www.scielo.br. Retrieved 3 March 2018, from http://dx.doi.org/10.1590/1516		-4446-2017-2270 </a:t>
            </a:r>
          </a:p>
          <a:p>
            <a:r>
              <a:rPr lang="en-GB" sz="2300" dirty="0" err="1"/>
              <a:t>Krijn</a:t>
            </a:r>
            <a:r>
              <a:rPr lang="en-GB" sz="2300" dirty="0"/>
              <a:t>, M., </a:t>
            </a:r>
            <a:r>
              <a:rPr lang="en-GB" sz="2300" dirty="0" err="1"/>
              <a:t>Emmelkamp</a:t>
            </a:r>
            <a:r>
              <a:rPr lang="en-GB" sz="2300" dirty="0"/>
              <a:t>, P. M., </a:t>
            </a:r>
            <a:r>
              <a:rPr lang="en-GB" sz="2300" dirty="0" err="1"/>
              <a:t>Olafsson</a:t>
            </a:r>
            <a:r>
              <a:rPr lang="en-GB" sz="2300" dirty="0"/>
              <a:t>, R. P., </a:t>
            </a:r>
            <a:r>
              <a:rPr lang="en-GB" sz="2300" dirty="0" err="1"/>
              <a:t>Schuemie</a:t>
            </a:r>
            <a:r>
              <a:rPr lang="en-GB" sz="2300" dirty="0"/>
              <a:t>, M. J., &amp; van der Mast, C. A. (in			 press). Do self-statements enhance the effectiveness of virtual reality exposure therapy? A		 comparative evaluation in acrophobia. </a:t>
            </a:r>
            <a:r>
              <a:rPr lang="en-GB" sz="2300" dirty="0" err="1"/>
              <a:t>CyberPsychology</a:t>
            </a:r>
            <a:r>
              <a:rPr lang="en-GB" sz="2300" dirty="0"/>
              <a:t> &amp; Behaviour.</a:t>
            </a:r>
          </a:p>
          <a:p>
            <a:r>
              <a:rPr lang="en-GB" sz="2300" dirty="0" err="1"/>
              <a:t>Merckelbach</a:t>
            </a:r>
            <a:r>
              <a:rPr lang="en-GB" sz="2300" dirty="0"/>
              <a:t>, H. (1996). The </a:t>
            </a:r>
            <a:r>
              <a:rPr lang="en-GB" sz="2300" dirty="0" err="1"/>
              <a:t>etiology</a:t>
            </a:r>
            <a:r>
              <a:rPr lang="en-GB" sz="2300" dirty="0"/>
              <a:t> of specific phobias: A review. </a:t>
            </a:r>
            <a:r>
              <a:rPr lang="en-GB" sz="2300" i="1" dirty="0"/>
              <a:t>Clinical Psychology Review, 16</a:t>
            </a:r>
            <a:r>
              <a:rPr lang="en-GB" sz="2300" dirty="0"/>
              <a:t>(4),		 337-361. http://dx.doi.org/10.1016/0272-7358(96)00014-1 </a:t>
            </a:r>
          </a:p>
          <a:p>
            <a:r>
              <a:rPr lang="en-GB" sz="2300" dirty="0" err="1"/>
              <a:t>Muris</a:t>
            </a:r>
            <a:r>
              <a:rPr lang="en-GB" sz="2300" dirty="0"/>
              <a:t>, P., </a:t>
            </a:r>
            <a:r>
              <a:rPr lang="en-GB" sz="2300" dirty="0" err="1"/>
              <a:t>Merckelbach</a:t>
            </a:r>
            <a:r>
              <a:rPr lang="en-GB" sz="2300" dirty="0"/>
              <a:t>, H., Van </a:t>
            </a:r>
            <a:r>
              <a:rPr lang="en-GB" sz="2300" dirty="0" err="1"/>
              <a:t>Haaften</a:t>
            </a:r>
            <a:r>
              <a:rPr lang="en-GB" sz="2300" dirty="0"/>
              <a:t>, H., &amp; Mayer, B. (1997). Eye movement desensitisation and reprocessing	 versus exposure in vivo. </a:t>
            </a:r>
            <a:r>
              <a:rPr lang="en-GB" sz="2300" i="1" dirty="0"/>
              <a:t>British Journal of Psychiatry, 171</a:t>
            </a:r>
            <a:r>
              <a:rPr lang="en-GB" sz="2300" dirty="0"/>
              <a:t>(01), 82-86.				 http://dx.doi.org/10.1192/bjp.171.1.82</a:t>
            </a:r>
          </a:p>
          <a:p>
            <a:r>
              <a:rPr lang="en-GB" sz="2300" dirty="0"/>
              <a:t>Powers, M., &amp; </a:t>
            </a:r>
            <a:r>
              <a:rPr lang="en-GB" sz="2300" dirty="0" err="1"/>
              <a:t>Emmelkamp</a:t>
            </a:r>
            <a:r>
              <a:rPr lang="en-GB" sz="2300" dirty="0"/>
              <a:t>, P. (2008). Virtual reality exposure therapy for anxiety disorders: A meta-analysis.		 </a:t>
            </a:r>
            <a:r>
              <a:rPr lang="en-GB" sz="2300" i="1" dirty="0"/>
              <a:t>Journal of Anxiety Disorders, 22</a:t>
            </a:r>
            <a:r>
              <a:rPr lang="en-GB" sz="2300" dirty="0"/>
              <a:t>(3), 561-569.					 http://dx.doi.org/10.1016/j.janxdis.2007.04.006</a:t>
            </a:r>
          </a:p>
          <a:p>
            <a:r>
              <a:rPr lang="en-GB" sz="2300" dirty="0" err="1"/>
              <a:t>Sathe</a:t>
            </a:r>
            <a:r>
              <a:rPr lang="en-GB" sz="2300" dirty="0"/>
              <a:t>, S. (2014) </a:t>
            </a:r>
            <a:r>
              <a:rPr lang="en-GB" sz="2300" i="1" dirty="0"/>
              <a:t>Systematic Desensitisation</a:t>
            </a:r>
            <a:r>
              <a:rPr lang="en-GB" sz="2300" dirty="0"/>
              <a:t>. </a:t>
            </a:r>
            <a:r>
              <a:rPr lang="en-GB" sz="2300" i="1" dirty="0"/>
              <a:t>Slideshare.net.</a:t>
            </a:r>
            <a:r>
              <a:rPr lang="en-GB" sz="2300" dirty="0"/>
              <a:t> Retrieved 3 March2018, from			 https://www.slideshare.net/sanikasathe94/systematic-desenization-32071409</a:t>
            </a:r>
          </a:p>
          <a:p>
            <a:r>
              <a:rPr lang="en-GB" sz="2300" dirty="0"/>
              <a:t>Wald, J., &amp; Taylor, S. (2000). Efficacy of virtual reality exposure therapy to treat driving phobia: a case		 report. </a:t>
            </a:r>
            <a:r>
              <a:rPr lang="en-GB" sz="2300" i="1" dirty="0"/>
              <a:t>Journal Of Behaviour Therapy and Experimental Psychiatry,31</a:t>
            </a:r>
            <a:r>
              <a:rPr lang="en-GB" sz="2300" dirty="0"/>
              <a:t>(3-4), 249-257.		 http://dx.doi.org/10.1016/s0005-7916(01)00009-x</a:t>
            </a:r>
          </a:p>
          <a:p>
            <a:r>
              <a:rPr lang="en-GB" sz="2300" dirty="0"/>
              <a:t>Watson, J., &amp; Marks, I. (1971). Relevant and irrelevant fear in flooding – A crossover study of phobic		 patients. </a:t>
            </a:r>
            <a:r>
              <a:rPr lang="en-GB" sz="2300" i="1" dirty="0"/>
              <a:t>Behaviour Therapy, 2</a:t>
            </a:r>
            <a:r>
              <a:rPr lang="en-GB" sz="2300" dirty="0"/>
              <a:t>(3), 275-293. http://dx.doi.org/10.1016/s0005-7894(71)80062-x</a:t>
            </a:r>
          </a:p>
          <a:p>
            <a:r>
              <a:rPr lang="en-GB" sz="2300" dirty="0"/>
              <a:t>Watson, J. B., &amp; Rayner, R. (1920). Conditioned emotional reactions. </a:t>
            </a:r>
            <a:r>
              <a:rPr lang="en-GB" sz="2300" i="1" dirty="0"/>
              <a:t>Journal of Experimental			 Psychology, 3</a:t>
            </a:r>
            <a:r>
              <a:rPr lang="en-GB" sz="2300" dirty="0"/>
              <a:t>(1), 1-14. http://dx.doi.org/10.1037/h0069608</a:t>
            </a:r>
          </a:p>
          <a:p>
            <a:endParaRPr lang="en-GB" dirty="0"/>
          </a:p>
        </p:txBody>
      </p:sp>
    </p:spTree>
    <p:extLst>
      <p:ext uri="{BB962C8B-B14F-4D97-AF65-F5344CB8AC3E}">
        <p14:creationId xmlns:p14="http://schemas.microsoft.com/office/powerpoint/2010/main" val="2911860537"/>
      </p:ext>
    </p:extLst>
  </p:cSld>
  <p:clrMapOvr>
    <a:masterClrMapping/>
  </p:clrMapOvr>
</p:sld>
</file>

<file path=ppt/theme/theme1.xml><?xml version="1.0" encoding="utf-8"?>
<a:theme xmlns:a="http://schemas.openxmlformats.org/drawingml/2006/main" name="Retrospect">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5414</TotalTime>
  <Words>1057</Words>
  <Application>Microsoft Office PowerPoint</Application>
  <PresentationFormat>A3 Paper (297x420 mm)</PresentationFormat>
  <Paragraphs>90</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Retrospect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Laurence Jones</dc:creator>
  <cp:lastModifiedBy>Laurence Jones</cp:lastModifiedBy>
  <cp:revision>35</cp:revision>
  <dcterms:created xsi:type="dcterms:W3CDTF">2018-02-05T14:45:03Z</dcterms:created>
  <dcterms:modified xsi:type="dcterms:W3CDTF">2018-03-04T15:35:15Z</dcterms:modified>
</cp:coreProperties>
</file>